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7"/>
  </p:notesMasterIdLst>
  <p:sldIdLst>
    <p:sldId id="29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3" r:id="rId28"/>
    <p:sldId id="284" r:id="rId29"/>
    <p:sldId id="285" r:id="rId30"/>
    <p:sldId id="286" r:id="rId31"/>
    <p:sldId id="287" r:id="rId32"/>
    <p:sldId id="288" r:id="rId33"/>
    <p:sldId id="294" r:id="rId34"/>
    <p:sldId id="290" r:id="rId35"/>
    <p:sldId id="29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73"/>
      </p:cViewPr>
      <p:guideLst/>
    </p:cSldViewPr>
  </p:slideViewPr>
  <p:notesTextViewPr>
    <p:cViewPr>
      <p:scale>
        <a:sx n="1" d="1"/>
        <a:sy n="1" d="1"/>
      </p:scale>
      <p:origin x="0" y="0"/>
    </p:cViewPr>
  </p:notesTextViewPr>
  <p:sorterViewPr>
    <p:cViewPr>
      <p:scale>
        <a:sx n="100" d="100"/>
        <a:sy n="100" d="100"/>
      </p:scale>
      <p:origin x="0" y="-81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990D3-AA3C-4E5E-8C44-3D8E6BB644D2}" type="datetimeFigureOut">
              <a:rPr lang="fr-FR" smtClean="0"/>
              <a:t>25/08/2021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Modify mask text styles</a:t>
            </a:r>
          </a:p>
          <a:p>
            <a:pPr lvl="1"/>
            <a:r>
              <a:rPr lang="fr-FR" smtClean="0"/>
              <a:t>Second level</a:t>
            </a:r>
          </a:p>
          <a:p>
            <a:pPr lvl="2"/>
            <a:r>
              <a:rPr lang="fr-FR" smtClean="0"/>
              <a:t>Third level</a:t>
            </a:r>
          </a:p>
          <a:p>
            <a:pPr lvl="3"/>
            <a:r>
              <a:rPr lang="fr-FR" smtClean="0"/>
              <a:t>Fourth level</a:t>
            </a:r>
          </a:p>
          <a:p>
            <a:pPr lvl="4"/>
            <a:r>
              <a:rPr lang="fr-FR" smtClean="0"/>
              <a:t>Fifth level </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D43F3-4FC4-4029-904B-F71ABF029AEE}" type="slidenum">
              <a:rPr lang="fr-FR" smtClean="0"/>
              <a:t>‹N°›</a:t>
            </a:fld>
            <a:endParaRPr lang="fr-FR"/>
          </a:p>
        </p:txBody>
      </p:sp>
    </p:spTree>
    <p:extLst>
      <p:ext uri="{BB962C8B-B14F-4D97-AF65-F5344CB8AC3E}">
        <p14:creationId xmlns:p14="http://schemas.microsoft.com/office/powerpoint/2010/main" val="210343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1C02B9-6F0A-4199-898C-97F4D07A67E7}"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p:cNvSpPr>
            <a:spLocks noGrp="1" noRot="1" noChangeAspect="1" noChangeArrowheads="1" noTextEdit="1"/>
          </p:cNvSpPr>
          <p:nvPr>
            <p:ph type="sldImg"/>
          </p:nvPr>
        </p:nvSpPr>
        <p:spPr>
          <a:xfrm>
            <a:off x="90488" y="744538"/>
            <a:ext cx="6615112" cy="3722687"/>
          </a:xfrm>
          <a:ln/>
        </p:spPr>
      </p:sp>
      <p:sp>
        <p:nvSpPr>
          <p:cNvPr id="8196" name="Rectangle 3"/>
          <p:cNvSpPr>
            <a:spLocks noGrp="1" noChangeArrowheads="1"/>
          </p:cNvSpPr>
          <p:nvPr>
            <p:ph type="body" idx="1"/>
          </p:nvPr>
        </p:nvSpPr>
        <p:spPr>
          <a:xfrm>
            <a:off x="906463" y="4714875"/>
            <a:ext cx="4984750" cy="4467225"/>
          </a:xfrm>
          <a:noFill/>
        </p:spPr>
        <p:txBody>
          <a:bodyPr/>
          <a:lstStyle/>
          <a:p>
            <a:pPr eaLnBrk="1" hangingPunct="1"/>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34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03519-5F6F-4BE3-9077-3002B81A0C21}"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11</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Rectangle 2"/>
          <p:cNvSpPr>
            <a:spLocks noGrp="1" noRot="1" noChangeAspect="1" noChangeArrowheads="1" noTextEdit="1"/>
          </p:cNvSpPr>
          <p:nvPr>
            <p:ph type="sldImg"/>
          </p:nvPr>
        </p:nvSpPr>
        <p:spPr>
          <a:xfrm>
            <a:off x="90488" y="744538"/>
            <a:ext cx="6616700" cy="3722687"/>
          </a:xfrm>
          <a:ln/>
        </p:spPr>
      </p:sp>
      <p:sp>
        <p:nvSpPr>
          <p:cNvPr id="26628" name="Rectangle 3"/>
          <p:cNvSpPr>
            <a:spLocks noGrp="1" noChangeArrowheads="1"/>
          </p:cNvSpPr>
          <p:nvPr>
            <p:ph type="body" idx="1"/>
          </p:nvPr>
        </p:nvSpPr>
        <p:spPr>
          <a:xfrm>
            <a:off x="906463" y="4714875"/>
            <a:ext cx="4984750" cy="4467225"/>
          </a:xfrm>
          <a:noFill/>
        </p:spPr>
        <p:txBody>
          <a:bodyPr/>
          <a:lstStyle/>
          <a:p>
            <a:pPr eaLnBrk="1" hangingPunct="1"/>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7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9F1C7C-6CC0-4D55-A82F-030131249BA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12</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675" name="Rectangle 2"/>
          <p:cNvSpPr>
            <a:spLocks noGrp="1" noRot="1" noChangeAspect="1" noChangeArrowheads="1" noTextEdit="1"/>
          </p:cNvSpPr>
          <p:nvPr>
            <p:ph type="sldImg"/>
          </p:nvPr>
        </p:nvSpPr>
        <p:spPr>
          <a:xfrm>
            <a:off x="312738" y="863600"/>
            <a:ext cx="6173787" cy="3473450"/>
          </a:xfrm>
          <a:ln/>
        </p:spPr>
      </p:sp>
      <p:sp>
        <p:nvSpPr>
          <p:cNvPr id="28676" name="Rectangle 3"/>
          <p:cNvSpPr>
            <a:spLocks noGrp="1" noChangeArrowheads="1"/>
          </p:cNvSpPr>
          <p:nvPr>
            <p:ph type="body" idx="1"/>
          </p:nvPr>
        </p:nvSpPr>
        <p:spPr>
          <a:xfrm>
            <a:off x="906463" y="4729163"/>
            <a:ext cx="4984750" cy="4416425"/>
          </a:xfrm>
          <a:noFill/>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88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09D7D1-5319-4D09-903A-BD649C6322A0}" type="slidenum">
              <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13</a:t>
            </a:fld>
            <a:endPar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4849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8BFFAA-AE20-4802-9E4A-E2B385F163E1}" type="slidenum">
              <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14</a:t>
            </a:fld>
            <a:endPar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2895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0E9B92-460C-41E3-8549-ABCB4F70B826}" type="slidenum">
              <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15</a:t>
            </a:fld>
            <a:endPar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ea typeface="ＭＳ Ｐゴシック" panose="020B0600070205080204" pitchFamily="34" charset="-128"/>
                <a:cs typeface="Arial" panose="020B0604020202020204" pitchFamily="34" charset="0"/>
              </a:rPr>
              <a:t>No resistant bacteria were detected after early treatment while r bacteria were found at the same dose</a:t>
            </a:r>
          </a:p>
        </p:txBody>
      </p:sp>
    </p:spTree>
    <p:extLst>
      <p:ext uri="{BB962C8B-B14F-4D97-AF65-F5344CB8AC3E}">
        <p14:creationId xmlns:p14="http://schemas.microsoft.com/office/powerpoint/2010/main" val="569177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3E5F1-BDB9-4ACD-9E1D-B9EA6A177F3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16</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67" name="Rectangle 2"/>
          <p:cNvSpPr>
            <a:spLocks noGrp="1" noRot="1" noChangeAspect="1" noChangeArrowheads="1" noTextEdit="1"/>
          </p:cNvSpPr>
          <p:nvPr>
            <p:ph type="sldImg"/>
          </p:nvPr>
        </p:nvSpPr>
        <p:spPr>
          <a:xfrm>
            <a:off x="312738" y="863600"/>
            <a:ext cx="6173787" cy="3473450"/>
          </a:xfrm>
          <a:ln/>
        </p:spPr>
      </p:sp>
      <p:sp>
        <p:nvSpPr>
          <p:cNvPr id="36868" name="Rectangle 3"/>
          <p:cNvSpPr>
            <a:spLocks noGrp="1" noChangeArrowheads="1"/>
          </p:cNvSpPr>
          <p:nvPr>
            <p:ph type="body" idx="1"/>
          </p:nvPr>
        </p:nvSpPr>
        <p:spPr>
          <a:xfrm>
            <a:off x="906463" y="4729163"/>
            <a:ext cx="4984750" cy="4416425"/>
          </a:xfrm>
          <a:noFill/>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11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D16BC9-447F-4DFC-B0DD-9E55D46665C5}" type="slidenum">
              <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17</a:t>
            </a:fld>
            <a:endPar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6298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D65576-2F75-492D-BFE0-78F8E71A760B}" type="slidenum">
              <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18</a:t>
            </a:fld>
            <a:endPar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5022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28690-795E-498F-9F29-CB9A3BFC903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19</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a:xfrm>
            <a:off x="312738" y="863600"/>
            <a:ext cx="6173787" cy="3473450"/>
          </a:xfrm>
          <a:ln/>
        </p:spPr>
      </p:sp>
      <p:sp>
        <p:nvSpPr>
          <p:cNvPr id="43012" name="Rectangle 3"/>
          <p:cNvSpPr>
            <a:spLocks noGrp="1" noChangeArrowheads="1"/>
          </p:cNvSpPr>
          <p:nvPr>
            <p:ph type="body" idx="1"/>
          </p:nvPr>
        </p:nvSpPr>
        <p:spPr>
          <a:xfrm>
            <a:off x="906463" y="4729163"/>
            <a:ext cx="4984750" cy="4416425"/>
          </a:xfrm>
          <a:noFill/>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635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3851275" y="9428163"/>
            <a:ext cx="2944813"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BFD51-4540-40E6-925A-1D67FEDF3590}" type="slidenum">
              <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20</a:t>
            </a:fld>
            <a:endPar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681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3778250" y="9377363"/>
            <a:ext cx="2889250"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A9D860-8D2B-4FFC-9ACF-E5C27DDD4F97}" type="slidenum">
              <a:rPr kumimoji="0" lang="fr-FR" altLang="fr-FR"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a:t>
            </a:fld>
            <a:endParaRPr kumimoji="0" lang="fr-FR" altLang="fr-FR"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2"/>
          <p:cNvSpPr>
            <a:spLocks noGrp="1" noRot="1" noChangeAspect="1" noChangeArrowheads="1" noTextEdit="1"/>
          </p:cNvSpPr>
          <p:nvPr>
            <p:ph type="sldImg"/>
          </p:nvPr>
        </p:nvSpPr>
        <p:spPr>
          <a:xfrm>
            <a:off x="42863" y="739775"/>
            <a:ext cx="6586537" cy="3705225"/>
          </a:xfrm>
          <a:ln/>
        </p:spPr>
      </p:sp>
      <p:sp>
        <p:nvSpPr>
          <p:cNvPr id="10244" name="Rectangle 3"/>
          <p:cNvSpPr>
            <a:spLocks noGrp="1" noChangeArrowheads="1"/>
          </p:cNvSpPr>
          <p:nvPr>
            <p:ph type="body" idx="1"/>
          </p:nvPr>
        </p:nvSpPr>
        <p:spPr>
          <a:xfrm>
            <a:off x="889000" y="4689475"/>
            <a:ext cx="4891088" cy="4443413"/>
          </a:xfrm>
          <a:noFill/>
        </p:spPr>
        <p:txBody>
          <a:bodyPr/>
          <a:lstStyle/>
          <a:p>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032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3851275" y="9428163"/>
            <a:ext cx="2944813"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BFD51-4540-40E6-925A-1D67FEDF3590}" type="slidenum">
              <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21</a:t>
            </a:fld>
            <a:endPar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97031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51275" y="9428163"/>
            <a:ext cx="2944813"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CB7BB1-3134-4D99-BEDE-FEC15AD2D75D}" type="slidenum">
              <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22</a:t>
            </a:fld>
            <a:endPar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7281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xfrm>
            <a:off x="3851275" y="9428163"/>
            <a:ext cx="2944813"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D1FA92-C788-4BDE-ACA3-86FEE38795D4}" type="slidenum">
              <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23</a:t>
            </a:fld>
            <a:endPar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932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6D58D5-EB1E-4DBC-BA9B-258D6078FDE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24</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46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8AA13C-1D28-429E-8570-08BD32CC51C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251" name="Rectangle 2"/>
          <p:cNvSpPr>
            <a:spLocks noGrp="1" noRot="1" noChangeAspect="1" noChangeArrowheads="1" noTextEdit="1"/>
          </p:cNvSpPr>
          <p:nvPr>
            <p:ph type="sldImg"/>
          </p:nvPr>
        </p:nvSpPr>
        <p:spPr>
          <a:xfrm>
            <a:off x="90488" y="744538"/>
            <a:ext cx="6615112" cy="3722687"/>
          </a:xfrm>
          <a:ln/>
        </p:spPr>
      </p:sp>
      <p:sp>
        <p:nvSpPr>
          <p:cNvPr id="53252" name="Rectangle 3"/>
          <p:cNvSpPr>
            <a:spLocks noGrp="1" noChangeArrowheads="1"/>
          </p:cNvSpPr>
          <p:nvPr>
            <p:ph type="body" idx="1"/>
          </p:nvPr>
        </p:nvSpPr>
        <p:spPr>
          <a:xfrm>
            <a:off x="906463" y="4714875"/>
            <a:ext cx="4984750" cy="4467225"/>
          </a:xfrm>
          <a:noFill/>
        </p:spPr>
        <p:txBody>
          <a:bodyPr/>
          <a:lstStyle/>
          <a:p>
            <a:pPr eaLnBrk="1" hangingPunct="1"/>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34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xfrm>
            <a:off x="1420813" y="496888"/>
            <a:ext cx="3963987" cy="2230437"/>
          </a:xfrm>
          <a:ln/>
        </p:spPr>
      </p:sp>
      <p:sp>
        <p:nvSpPr>
          <p:cNvPr id="55299" name="Rectangle 3"/>
          <p:cNvSpPr>
            <a:spLocks noGrp="1"/>
          </p:cNvSpPr>
          <p:nvPr>
            <p:ph type="body" idx="1"/>
          </p:nvPr>
        </p:nvSpPr>
        <p:spPr>
          <a:xfrm>
            <a:off x="227013" y="2813050"/>
            <a:ext cx="6343650" cy="661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At the beginning of the breeding process, an atb is administered to target a lung infection in the animal, for example</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Eradicates pathogenic bacteria and thus helps to maintain animal health</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Indication: bacterial infection treatment</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The problem is that ATB does not only act on the lung</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Transiting to the distal part </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Critical flora because it contains large bacteria that are very well adapted to their environment and can easily acquire and exchange R</a:t>
            </a:r>
          </a:p>
          <a:p>
            <a:pPr marL="115888" indent="-115888" algn="just" defTabSz="923925"/>
            <a:endParaRPr lang="fr-FR" altLang="fr-FR" smtClean="0">
              <a:latin typeface="Arial" panose="020B0604020202020204" pitchFamily="34" charset="0"/>
              <a:ea typeface="ＭＳ Ｐゴシック" panose="020B0600070205080204" pitchFamily="34" charset="-128"/>
              <a:cs typeface="Arial" panose="020B0604020202020204" pitchFamily="34" charset="0"/>
            </a:endParaRP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All bacteria can become R</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Most of them are not pathogenic, they are not directly dan but they constitute a potential reservoir through the food chain or the envy to other bacteria that may be pathogenic</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In this example, the atb comes into direct contact with the bacteria because it is ad</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If you take it through the bloodstream, it gets into the bloodstream and then reaches the lung. The problem is that often the atb will still reach the ig by secretion through the pith or through the bile </a:t>
            </a:r>
          </a:p>
          <a:p>
            <a:pPr marL="115888" indent="-115888" algn="just" defTabSz="923925"/>
            <a:endParaRPr lang="fr-FR" altLang="fr-FR" smtClean="0">
              <a:latin typeface="Arial" panose="020B0604020202020204" pitchFamily="34" charset="0"/>
              <a:ea typeface="ＭＳ Ｐゴシック" panose="020B0600070205080204" pitchFamily="34" charset="-128"/>
              <a:cs typeface="Arial" panose="020B0604020202020204" pitchFamily="34" charset="0"/>
            </a:endParaRP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This access to antibiotics is unavoidable t The use of antibiotics is controversial as any use of antibiotics can lead to R in humans </a:t>
            </a:r>
          </a:p>
          <a:p>
            <a:pPr marL="115888" indent="-115888" algn="just" defTabSz="923925"/>
            <a:r>
              <a:rPr lang="fr-FR" altLang="fr-FR" smtClean="0">
                <a:latin typeface="Arial" panose="020B0604020202020204" pitchFamily="34" charset="0"/>
                <a:ea typeface="ＭＳ Ｐゴシック" panose="020B0600070205080204" pitchFamily="34" charset="-128"/>
                <a:cs typeface="Arial" panose="020B0604020202020204" pitchFamily="34" charset="0"/>
              </a:rPr>
              <a:t>There is no obvious solution and the team's objective is to reflect on how best to preserve public health based on the context</a:t>
            </a:r>
          </a:p>
          <a:p>
            <a:pPr marL="115888" indent="-115888" algn="just" defTabSz="923925"/>
            <a:endParaRPr lang="fr-FR"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4878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606550" y="457200"/>
            <a:ext cx="3652838" cy="2055813"/>
          </a:xfrm>
          <a:ln/>
        </p:spPr>
      </p:sp>
      <p:sp>
        <p:nvSpPr>
          <p:cNvPr id="38915" name="Rectangle 3"/>
          <p:cNvSpPr>
            <a:spLocks noGrp="1"/>
          </p:cNvSpPr>
          <p:nvPr>
            <p:ph type="body" idx="1"/>
          </p:nvPr>
        </p:nvSpPr>
        <p:spPr>
          <a:xfrm>
            <a:off x="228600" y="2590800"/>
            <a:ext cx="6400800" cy="609600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algn="just" defTabSz="923925"/>
            <a:endParaRPr lang="fr-FR" altLang="fr-FR" smtClean="0">
              <a:ea typeface="MS PGothic" panose="020B0600070205080204" pitchFamily="34" charset="-128"/>
            </a:endParaRPr>
          </a:p>
        </p:txBody>
      </p:sp>
    </p:spTree>
    <p:extLst>
      <p:ext uri="{BB962C8B-B14F-4D97-AF65-F5344CB8AC3E}">
        <p14:creationId xmlns:p14="http://schemas.microsoft.com/office/powerpoint/2010/main" val="315919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a:pPr>
            <a:fld id="{AC6EBD77-F085-4EC4-9BD8-56E11DE3307A}"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28</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395" name="Text Box 1"/>
          <p:cNvSpPr txBox="1">
            <a:spLocks noChangeArrowheads="1"/>
          </p:cNvSpPr>
          <p:nvPr/>
        </p:nvSpPr>
        <p:spPr bwMode="auto">
          <a:xfrm>
            <a:off x="909638" y="744538"/>
            <a:ext cx="497840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45710" rIns="91420" bIns="45710"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396" name="Rectangle 2"/>
          <p:cNvSpPr>
            <a:spLocks noGrp="1" noChangeArrowheads="1"/>
          </p:cNvSpPr>
          <p:nvPr>
            <p:ph type="body"/>
          </p:nvPr>
        </p:nvSpPr>
        <p:spPr>
          <a:xfrm>
            <a:off x="679450" y="4713288"/>
            <a:ext cx="543877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561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a:pPr>
            <a:fld id="{543D615D-6C78-420A-8FB5-6C54A468DE9A}"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29</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43" name="Text Box 1"/>
          <p:cNvSpPr txBox="1">
            <a:spLocks noChangeArrowheads="1"/>
          </p:cNvSpPr>
          <p:nvPr/>
        </p:nvSpPr>
        <p:spPr bwMode="auto">
          <a:xfrm>
            <a:off x="909638" y="744538"/>
            <a:ext cx="497840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45710" rIns="91420" bIns="45710"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444" name="Rectangle 2"/>
          <p:cNvSpPr>
            <a:spLocks noGrp="1" noChangeArrowheads="1"/>
          </p:cNvSpPr>
          <p:nvPr>
            <p:ph type="body"/>
          </p:nvPr>
        </p:nvSpPr>
        <p:spPr>
          <a:xfrm>
            <a:off x="679450" y="4713288"/>
            <a:ext cx="543877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123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a:pPr>
            <a:fld id="{AF404AA7-E068-44D5-B0B2-D2D5C2E4423A}"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30</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491" name="Text Box 1"/>
          <p:cNvSpPr txBox="1">
            <a:spLocks noChangeArrowheads="1"/>
          </p:cNvSpPr>
          <p:nvPr/>
        </p:nvSpPr>
        <p:spPr bwMode="auto">
          <a:xfrm>
            <a:off x="909638" y="744538"/>
            <a:ext cx="497840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45710" rIns="91420" bIns="45710"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492" name="Rectangle 2"/>
          <p:cNvSpPr>
            <a:spLocks noGrp="1" noChangeArrowheads="1"/>
          </p:cNvSpPr>
          <p:nvPr>
            <p:ph type="body"/>
          </p:nvPr>
        </p:nvSpPr>
        <p:spPr>
          <a:xfrm>
            <a:off x="679450" y="4713288"/>
            <a:ext cx="543877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72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3778250" y="9377363"/>
            <a:ext cx="2889250"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15F0C8-7E6B-4DB4-BCF7-FDFF159716F4}" type="slidenum">
              <a:rPr kumimoji="0" lang="fr-FR" altLang="fr-FR"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4</a:t>
            </a:fld>
            <a:endParaRPr kumimoji="0" lang="fr-FR" altLang="fr-FR" sz="1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2"/>
          <p:cNvSpPr>
            <a:spLocks noGrp="1" noRot="1" noChangeAspect="1" noChangeArrowheads="1" noTextEdit="1"/>
          </p:cNvSpPr>
          <p:nvPr>
            <p:ph type="sldImg"/>
          </p:nvPr>
        </p:nvSpPr>
        <p:spPr>
          <a:xfrm>
            <a:off x="42863" y="739775"/>
            <a:ext cx="6586537" cy="3705225"/>
          </a:xfrm>
          <a:ln/>
        </p:spPr>
      </p:sp>
      <p:sp>
        <p:nvSpPr>
          <p:cNvPr id="12292" name="Rectangle 3"/>
          <p:cNvSpPr>
            <a:spLocks noGrp="1" noChangeArrowheads="1"/>
          </p:cNvSpPr>
          <p:nvPr>
            <p:ph type="body" idx="1"/>
          </p:nvPr>
        </p:nvSpPr>
        <p:spPr>
          <a:xfrm>
            <a:off x="889000" y="4689475"/>
            <a:ext cx="4891088" cy="4443413"/>
          </a:xfrm>
          <a:noFill/>
        </p:spPr>
        <p:txBody>
          <a:bodyPr/>
          <a:lstStyle/>
          <a:p>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095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a:pPr>
            <a:fld id="{5EA6E4B8-7ABD-4D98-9567-5574F9BD2893}"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31</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539" name="Text Box 1"/>
          <p:cNvSpPr txBox="1">
            <a:spLocks noChangeArrowheads="1"/>
          </p:cNvSpPr>
          <p:nvPr/>
        </p:nvSpPr>
        <p:spPr bwMode="auto">
          <a:xfrm>
            <a:off x="909638" y="744538"/>
            <a:ext cx="497840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45710" rIns="91420" bIns="45710"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540" name="Rectangle 2"/>
          <p:cNvSpPr>
            <a:spLocks noGrp="1" noChangeArrowheads="1"/>
          </p:cNvSpPr>
          <p:nvPr>
            <p:ph type="body"/>
          </p:nvPr>
        </p:nvSpPr>
        <p:spPr>
          <a:xfrm>
            <a:off x="679450" y="4713288"/>
            <a:ext cx="543877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115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a:pPr>
            <a:fld id="{0D8E8D27-600E-4A70-83AB-D8BCE8AE8B6F}"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32</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587" name="Text Box 1"/>
          <p:cNvSpPr txBox="1">
            <a:spLocks noChangeArrowheads="1"/>
          </p:cNvSpPr>
          <p:nvPr/>
        </p:nvSpPr>
        <p:spPr bwMode="auto">
          <a:xfrm>
            <a:off x="909638" y="744538"/>
            <a:ext cx="497840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45710" rIns="91420" bIns="45710"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7588" name="Rectangle 2"/>
          <p:cNvSpPr>
            <a:spLocks noGrp="1" noChangeArrowheads="1"/>
          </p:cNvSpPr>
          <p:nvPr>
            <p:ph type="body"/>
          </p:nvPr>
        </p:nvSpPr>
        <p:spPr>
          <a:xfrm>
            <a:off x="679450" y="4713288"/>
            <a:ext cx="543877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091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606550" y="457200"/>
            <a:ext cx="3652838" cy="2055813"/>
          </a:xfrm>
          <a:ln/>
        </p:spPr>
      </p:sp>
      <p:sp>
        <p:nvSpPr>
          <p:cNvPr id="38915" name="Rectangle 3"/>
          <p:cNvSpPr>
            <a:spLocks noGrp="1"/>
          </p:cNvSpPr>
          <p:nvPr>
            <p:ph type="body" idx="1"/>
          </p:nvPr>
        </p:nvSpPr>
        <p:spPr>
          <a:xfrm>
            <a:off x="228600" y="2590800"/>
            <a:ext cx="6400800" cy="609600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algn="just" defTabSz="923925"/>
            <a:endParaRPr lang="fr-FR" altLang="fr-FR" smtClean="0">
              <a:ea typeface="MS PGothic" panose="020B0600070205080204" pitchFamily="34" charset="-128"/>
            </a:endParaRPr>
          </a:p>
        </p:txBody>
      </p:sp>
    </p:spTree>
    <p:extLst>
      <p:ext uri="{BB962C8B-B14F-4D97-AF65-F5344CB8AC3E}">
        <p14:creationId xmlns:p14="http://schemas.microsoft.com/office/powerpoint/2010/main" val="3805021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A3BCE8-A241-4D2C-88BD-CD06EF40DCE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34</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683" name="Rectangle 2"/>
          <p:cNvSpPr>
            <a:spLocks noGrp="1" noRot="1" noChangeAspect="1" noChangeArrowheads="1" noTextEdit="1"/>
          </p:cNvSpPr>
          <p:nvPr>
            <p:ph type="sldImg"/>
          </p:nvPr>
        </p:nvSpPr>
        <p:spPr>
          <a:xfrm>
            <a:off x="92075" y="744538"/>
            <a:ext cx="6616700" cy="3722687"/>
          </a:xfrm>
          <a:ln/>
        </p:spPr>
      </p:sp>
      <p:sp>
        <p:nvSpPr>
          <p:cNvPr id="71684" name="Rectangle 3"/>
          <p:cNvSpPr>
            <a:spLocks noGrp="1" noChangeArrowheads="1"/>
          </p:cNvSpPr>
          <p:nvPr>
            <p:ph type="body" idx="1"/>
          </p:nvPr>
        </p:nvSpPr>
        <p:spPr>
          <a:xfrm>
            <a:off x="906463" y="4714875"/>
            <a:ext cx="4984750" cy="4467225"/>
          </a:xfrm>
          <a:noFill/>
        </p:spPr>
        <p:txBody>
          <a:bodyPr/>
          <a:lstStyle/>
          <a:p>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695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F3E746-87C4-4812-9DC1-DB05E33A09BF}" type="slidenum">
              <a:rPr lang="fr-FR" altLang="fr-FR" smtClean="0">
                <a:solidFill>
                  <a:srgbClr val="000000"/>
                </a:solidFill>
              </a:rPr>
              <a:pPr>
                <a:spcBef>
                  <a:spcPct val="0"/>
                </a:spcBef>
              </a:pPr>
              <a:t>35</a:t>
            </a:fld>
            <a:endParaRPr lang="fr-FR" altLang="fr-FR" smtClean="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97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6541BC6-9F6C-41D8-A23C-89BE5E7F08D1}"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5</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p:cNvSpPr>
            <a:spLocks noGrp="1" noRot="1" noChangeAspect="1" noChangeArrowheads="1" noTextEdit="1"/>
          </p:cNvSpPr>
          <p:nvPr>
            <p:ph type="sldImg"/>
          </p:nvPr>
        </p:nvSpPr>
        <p:spPr>
          <a:xfrm>
            <a:off x="584200" y="795338"/>
            <a:ext cx="5689600" cy="3201987"/>
          </a:xfrm>
          <a:ln/>
        </p:spPr>
      </p:sp>
      <p:sp>
        <p:nvSpPr>
          <p:cNvPr id="14340" name="Rectangle 3"/>
          <p:cNvSpPr>
            <a:spLocks noGrp="1" noChangeArrowheads="1"/>
          </p:cNvSpPr>
          <p:nvPr>
            <p:ph type="body" idx="1"/>
          </p:nvPr>
        </p:nvSpPr>
        <p:spPr>
          <a:xfrm>
            <a:off x="914400" y="4357688"/>
            <a:ext cx="5029200" cy="406717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defTabSz="762000"/>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27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9040A70-1AA3-4A7C-869C-06BEC4FCA1CE}"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6</a:t>
            </a:fld>
            <a:endPar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Text Box 1"/>
          <p:cNvSpPr txBox="1">
            <a:spLocks noChangeArrowheads="1"/>
          </p:cNvSpPr>
          <p:nvPr/>
        </p:nvSpPr>
        <p:spPr bwMode="auto">
          <a:xfrm>
            <a:off x="1028700" y="795338"/>
            <a:ext cx="4800600" cy="3200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88" name="Rectangle 2"/>
          <p:cNvSpPr>
            <a:spLocks noGrp="1" noChangeArrowheads="1"/>
          </p:cNvSpPr>
          <p:nvPr>
            <p:ph type="body"/>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05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DA3EE8-E296-4202-BA23-9861F84FBC8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7</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p:cNvSpPr>
            <a:spLocks noGrp="1" noRot="1" noChangeAspect="1" noChangeArrowheads="1" noTextEdit="1"/>
          </p:cNvSpPr>
          <p:nvPr>
            <p:ph type="sldImg"/>
          </p:nvPr>
        </p:nvSpPr>
        <p:spPr>
          <a:xfrm>
            <a:off x="90488" y="744538"/>
            <a:ext cx="6615112" cy="3722687"/>
          </a:xfrm>
          <a:ln/>
        </p:spPr>
      </p:sp>
      <p:sp>
        <p:nvSpPr>
          <p:cNvPr id="18436" name="Rectangle 3"/>
          <p:cNvSpPr>
            <a:spLocks noGrp="1" noChangeArrowheads="1"/>
          </p:cNvSpPr>
          <p:nvPr>
            <p:ph type="body" idx="1"/>
          </p:nvPr>
        </p:nvSpPr>
        <p:spPr>
          <a:xfrm>
            <a:off x="906463" y="4714875"/>
            <a:ext cx="4984750" cy="4467225"/>
          </a:xfrm>
          <a:noFill/>
        </p:spPr>
        <p:txBody>
          <a:bodyPr/>
          <a:lstStyle/>
          <a:p>
            <a:pPr eaLnBrk="1" hangingPunct="1"/>
            <a:endParaRPr lang="en-US"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46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xfrm>
            <a:off x="3851275" y="9428163"/>
            <a:ext cx="2944813"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164D0C-4F18-426B-AF9D-E5B009822F6D}" type="slidenum">
              <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8</a:t>
            </a:fld>
            <a:endParaRPr kumimoji="0" lang="fr-FR" altLang="fr-FR" sz="1200" b="1"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8415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7130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0888" indent="-287338">
              <a:spcBef>
                <a:spcPct val="30000"/>
              </a:spcBef>
              <a:defRPr sz="1200">
                <a:solidFill>
                  <a:schemeClr val="tx1"/>
                </a:solidFill>
                <a:latin typeface="Arial" panose="020B0604020202020204" pitchFamily="34" charset="0"/>
                <a:cs typeface="Arial" panose="020B0604020202020204" pitchFamily="34" charset="0"/>
              </a:defRPr>
            </a:lvl2pPr>
            <a:lvl3pPr marL="1154113" indent="-230188">
              <a:spcBef>
                <a:spcPct val="30000"/>
              </a:spcBef>
              <a:defRPr sz="1200">
                <a:solidFill>
                  <a:schemeClr val="tx1"/>
                </a:solidFill>
                <a:latin typeface="Arial" panose="020B0604020202020204" pitchFamily="34" charset="0"/>
                <a:cs typeface="Arial" panose="020B0604020202020204" pitchFamily="34" charset="0"/>
              </a:defRPr>
            </a:lvl3pPr>
            <a:lvl4pPr marL="1617663" indent="-230188">
              <a:spcBef>
                <a:spcPct val="30000"/>
              </a:spcBef>
              <a:defRPr sz="1200">
                <a:solidFill>
                  <a:schemeClr val="tx1"/>
                </a:solidFill>
                <a:latin typeface="Arial" panose="020B0604020202020204" pitchFamily="34" charset="0"/>
                <a:cs typeface="Arial" panose="020B0604020202020204" pitchFamily="34" charset="0"/>
              </a:defRPr>
            </a:lvl4pPr>
            <a:lvl5pPr marL="2079625" indent="-230188">
              <a:spcBef>
                <a:spcPct val="30000"/>
              </a:spcBef>
              <a:defRPr sz="1200">
                <a:solidFill>
                  <a:schemeClr val="tx1"/>
                </a:solidFill>
                <a:latin typeface="Arial" panose="020B0604020202020204" pitchFamily="34" charset="0"/>
                <a:cs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47A19C-6B75-4C73-AE08-119D234DCC2E}" type="slidenum">
              <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rPr>
              <a:t>10</a:t>
            </a:fld>
            <a:endParaRPr kumimoji="0" lang="fr-FR" altLang="fr-FR"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ea typeface="ＭＳ Ｐゴシック" panose="020B0600070205080204" pitchFamily="34" charset="-128"/>
                <a:cs typeface="Arial" panose="020B0604020202020204" pitchFamily="34" charset="0"/>
              </a:rPr>
              <a:t>No resistant bacteria were detected after early treatment while r bacteria were found at the same dose</a:t>
            </a:r>
          </a:p>
        </p:txBody>
      </p:sp>
    </p:spTree>
    <p:extLst>
      <p:ext uri="{BB962C8B-B14F-4D97-AF65-F5344CB8AC3E}">
        <p14:creationId xmlns:p14="http://schemas.microsoft.com/office/powerpoint/2010/main" val="3838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511495"/>
            <a:ext cx="10363200" cy="707886"/>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FE33B966-CD7D-4B51-A802-8A959B0F1B1F}" type="slidenum">
              <a:rPr lang="fr-FR" altLang="fr-FR"/>
              <a:pPr>
                <a:defRPr/>
              </a:pPr>
              <a:t>‹N°›</a:t>
            </a:fld>
            <a:endParaRPr lang="fr-FR" altLang="fr-FR"/>
          </a:p>
        </p:txBody>
      </p:sp>
    </p:spTree>
    <p:extLst>
      <p:ext uri="{BB962C8B-B14F-4D97-AF65-F5344CB8AC3E}">
        <p14:creationId xmlns:p14="http://schemas.microsoft.com/office/powerpoint/2010/main" val="349800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1BE6C5F5-B8B1-45EF-A251-996185627A25}" type="slidenum">
              <a:rPr lang="fr-FR" altLang="fr-FR"/>
              <a:pPr>
                <a:defRPr/>
              </a:pPr>
              <a:t>‹N°›</a:t>
            </a:fld>
            <a:endParaRPr lang="fr-FR" altLang="fr-FR"/>
          </a:p>
        </p:txBody>
      </p:sp>
    </p:spTree>
    <p:extLst>
      <p:ext uri="{BB962C8B-B14F-4D97-AF65-F5344CB8AC3E}">
        <p14:creationId xmlns:p14="http://schemas.microsoft.com/office/powerpoint/2010/main" val="38287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540720" y="482601"/>
            <a:ext cx="1340161" cy="56435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482601"/>
            <a:ext cx="8048978" cy="5643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01CCEB3D-CFA8-4B5C-8468-81DCD31CA84F}" type="slidenum">
              <a:rPr lang="fr-FR" altLang="fr-FR"/>
              <a:pPr>
                <a:defRPr/>
              </a:pPr>
              <a:t>‹N°›</a:t>
            </a:fld>
            <a:endParaRPr lang="fr-FR" altLang="fr-FR"/>
          </a:p>
        </p:txBody>
      </p:sp>
    </p:spTree>
    <p:extLst>
      <p:ext uri="{BB962C8B-B14F-4D97-AF65-F5344CB8AC3E}">
        <p14:creationId xmlns:p14="http://schemas.microsoft.com/office/powerpoint/2010/main" val="74221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482601"/>
            <a:ext cx="10972800" cy="72707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600200"/>
            <a:ext cx="109728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09600" y="3938589"/>
            <a:ext cx="109728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8F1DDB9A-F305-4126-94C5-6AB1865D7432}" type="slidenum">
              <a:rPr lang="fr-FR" altLang="fr-FR"/>
              <a:pPr>
                <a:defRPr/>
              </a:pPr>
              <a:t>‹N°›</a:t>
            </a:fld>
            <a:endParaRPr lang="fr-FR" altLang="fr-FR"/>
          </a:p>
        </p:txBody>
      </p:sp>
    </p:spTree>
    <p:extLst>
      <p:ext uri="{BB962C8B-B14F-4D97-AF65-F5344CB8AC3E}">
        <p14:creationId xmlns:p14="http://schemas.microsoft.com/office/powerpoint/2010/main" val="199837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482601"/>
            <a:ext cx="10972800" cy="727075"/>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2CC320B7-B032-40F3-AFEB-378553E998F1}" type="slidenum">
              <a:rPr lang="fr-FR" altLang="fr-FR"/>
              <a:pPr>
                <a:defRPr/>
              </a:pPr>
              <a:t>‹N°›</a:t>
            </a:fld>
            <a:endParaRPr lang="fr-FR" altLang="fr-FR"/>
          </a:p>
        </p:txBody>
      </p:sp>
    </p:spTree>
    <p:extLst>
      <p:ext uri="{BB962C8B-B14F-4D97-AF65-F5344CB8AC3E}">
        <p14:creationId xmlns:p14="http://schemas.microsoft.com/office/powerpoint/2010/main" val="828988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264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9A5A0830-4332-4A92-9DEE-F6442902E082}" type="slidenum">
              <a:rPr lang="fr-FR" altLang="fr-FR"/>
              <a:pPr>
                <a:defRPr/>
              </a:pPr>
              <a:t>‹N°›</a:t>
            </a:fld>
            <a:endParaRPr lang="fr-FR" altLang="fr-FR"/>
          </a:p>
        </p:txBody>
      </p:sp>
    </p:spTree>
    <p:extLst>
      <p:ext uri="{BB962C8B-B14F-4D97-AF65-F5344CB8AC3E}">
        <p14:creationId xmlns:p14="http://schemas.microsoft.com/office/powerpoint/2010/main" val="106900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319" y="4406901"/>
            <a:ext cx="10363200" cy="70788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5D44CEA9-081C-4F39-98B8-63A1DC3A9986}" type="slidenum">
              <a:rPr lang="fr-FR" altLang="fr-FR"/>
              <a:pPr>
                <a:defRPr/>
              </a:pPr>
              <a:t>‹N°›</a:t>
            </a:fld>
            <a:endParaRPr lang="fr-FR" altLang="fr-FR"/>
          </a:p>
        </p:txBody>
      </p:sp>
    </p:spTree>
    <p:extLst>
      <p:ext uri="{BB962C8B-B14F-4D97-AF65-F5344CB8AC3E}">
        <p14:creationId xmlns:p14="http://schemas.microsoft.com/office/powerpoint/2010/main" val="398318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960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86311" y="1600201"/>
            <a:ext cx="53960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239E465D-AD39-4C79-9D02-4735E5FA5FCB}" type="slidenum">
              <a:rPr lang="fr-FR" altLang="fr-FR"/>
              <a:pPr>
                <a:defRPr/>
              </a:pPr>
              <a:t>‹N°›</a:t>
            </a:fld>
            <a:endParaRPr lang="fr-FR" altLang="fr-FR"/>
          </a:p>
        </p:txBody>
      </p:sp>
    </p:spTree>
    <p:extLst>
      <p:ext uri="{BB962C8B-B14F-4D97-AF65-F5344CB8AC3E}">
        <p14:creationId xmlns:p14="http://schemas.microsoft.com/office/powerpoint/2010/main" val="197408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492195"/>
            <a:ext cx="10972800" cy="707886"/>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1" y="1535113"/>
            <a:ext cx="53866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1" y="2174875"/>
            <a:ext cx="53866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8AC444C3-F970-4E80-8495-5C0A5FAEADCB}" type="slidenum">
              <a:rPr lang="fr-FR" altLang="fr-FR"/>
              <a:pPr>
                <a:defRPr/>
              </a:pPr>
              <a:t>‹N°›</a:t>
            </a:fld>
            <a:endParaRPr lang="fr-FR" altLang="fr-FR"/>
          </a:p>
        </p:txBody>
      </p:sp>
    </p:spTree>
    <p:extLst>
      <p:ext uri="{BB962C8B-B14F-4D97-AF65-F5344CB8AC3E}">
        <p14:creationId xmlns:p14="http://schemas.microsoft.com/office/powerpoint/2010/main" val="80859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771C7DE8-4216-4733-BB92-27A8071828A6}" type="slidenum">
              <a:rPr lang="fr-FR" altLang="fr-FR"/>
              <a:pPr>
                <a:defRPr/>
              </a:pPr>
              <a:t>‹N°›</a:t>
            </a:fld>
            <a:endParaRPr lang="fr-FR" altLang="fr-FR"/>
          </a:p>
        </p:txBody>
      </p:sp>
    </p:spTree>
    <p:extLst>
      <p:ext uri="{BB962C8B-B14F-4D97-AF65-F5344CB8AC3E}">
        <p14:creationId xmlns:p14="http://schemas.microsoft.com/office/powerpoint/2010/main" val="13127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8BE55928-5753-483C-8EC9-8CB5BABCDA26}" type="slidenum">
              <a:rPr lang="fr-FR" altLang="fr-FR"/>
              <a:pPr>
                <a:defRPr/>
              </a:pPr>
              <a:t>‹N°›</a:t>
            </a:fld>
            <a:endParaRPr lang="fr-FR" altLang="fr-FR"/>
          </a:p>
        </p:txBody>
      </p:sp>
    </p:spTree>
    <p:extLst>
      <p:ext uri="{BB962C8B-B14F-4D97-AF65-F5344CB8AC3E}">
        <p14:creationId xmlns:p14="http://schemas.microsoft.com/office/powerpoint/2010/main" val="263435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1034990"/>
            <a:ext cx="4011319" cy="40011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675" y="273051"/>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1"/>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DF012B41-9911-457E-BB67-60B697661E04}" type="slidenum">
              <a:rPr lang="fr-FR" altLang="fr-FR"/>
              <a:pPr>
                <a:defRPr/>
              </a:pPr>
              <a:t>‹N°›</a:t>
            </a:fld>
            <a:endParaRPr lang="fr-FR" altLang="fr-FR"/>
          </a:p>
        </p:txBody>
      </p:sp>
    </p:spTree>
    <p:extLst>
      <p:ext uri="{BB962C8B-B14F-4D97-AF65-F5344CB8AC3E}">
        <p14:creationId xmlns:p14="http://schemas.microsoft.com/office/powerpoint/2010/main" val="281345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81" y="4967228"/>
            <a:ext cx="7315200" cy="40011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r>
              <a:rPr lang="fr-FR" altLang="fr-FR"/>
              <a:t>Alfort CEAV 2012-</a:t>
            </a:r>
            <a:fld id="{60AD5F30-8111-4ACF-BC94-B15B5E16DAC0}" type="slidenum">
              <a:rPr lang="fr-FR" altLang="fr-FR"/>
              <a:pPr>
                <a:defRPr/>
              </a:pPr>
              <a:t>‹N°›</a:t>
            </a:fld>
            <a:endParaRPr lang="fr-FR" altLang="fr-FR"/>
          </a:p>
        </p:txBody>
      </p:sp>
    </p:spTree>
    <p:extLst>
      <p:ext uri="{BB962C8B-B14F-4D97-AF65-F5344CB8AC3E}">
        <p14:creationId xmlns:p14="http://schemas.microsoft.com/office/powerpoint/2010/main" val="286740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609600" y="482601"/>
            <a:ext cx="10972800" cy="727075"/>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ctr" anchorCtr="1" compatLnSpc="1">
            <a:prstTxWarp prst="textNoShape">
              <a:avLst/>
            </a:prstTxWarp>
            <a:spAutoFit/>
          </a:bodyPr>
          <a:lstStyle/>
          <a:p>
            <a:pPr lvl="0"/>
            <a:r>
              <a:rPr lang="fr-FR" altLang="fr-FR" smtClean="0"/>
              <a:t>Click to change the style of the title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Click to change the mask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9042401" y="6537326"/>
            <a:ext cx="3149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fr-FR" altLang="fr-FR"/>
              <a:t>Alfort CEAV 2012- </a:t>
            </a:r>
            <a:fld id="{23139CE1-7BAD-4A10-931B-00419E54AFF7}" type="slidenum">
              <a:rPr lang="fr-FR" altLang="fr-FR"/>
              <a:t>‹N°›</a:t>
            </a:fld>
            <a:endParaRPr lang="fr-FR" altLang="fr-FR"/>
          </a:p>
        </p:txBody>
      </p:sp>
    </p:spTree>
    <p:extLst>
      <p:ext uri="{BB962C8B-B14F-4D97-AF65-F5344CB8AC3E}">
        <p14:creationId xmlns:p14="http://schemas.microsoft.com/office/powerpoint/2010/main" val="92031279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cs typeface="Arial" charset="0"/>
        </a:defRPr>
      </a:lvl2pPr>
      <a:lvl3pPr algn="ctr" rtl="0" eaLnBrk="0" fontAlgn="base" hangingPunct="0">
        <a:spcBef>
          <a:spcPct val="0"/>
        </a:spcBef>
        <a:spcAft>
          <a:spcPct val="0"/>
        </a:spcAft>
        <a:defRPr sz="4000" b="1">
          <a:solidFill>
            <a:schemeClr val="tx2"/>
          </a:solidFill>
          <a:latin typeface="Arial" charset="0"/>
          <a:cs typeface="Arial" charset="0"/>
        </a:defRPr>
      </a:lvl3pPr>
      <a:lvl4pPr algn="ctr" rtl="0" eaLnBrk="0" fontAlgn="base" hangingPunct="0">
        <a:spcBef>
          <a:spcPct val="0"/>
        </a:spcBef>
        <a:spcAft>
          <a:spcPct val="0"/>
        </a:spcAft>
        <a:defRPr sz="4000" b="1">
          <a:solidFill>
            <a:schemeClr val="tx2"/>
          </a:solidFill>
          <a:latin typeface="Arial" charset="0"/>
          <a:cs typeface="Arial" charset="0"/>
        </a:defRPr>
      </a:lvl4pPr>
      <a:lvl5pPr algn="ctr" rtl="0" eaLnBrk="0" fontAlgn="base" hangingPunct="0">
        <a:spcBef>
          <a:spcPct val="0"/>
        </a:spcBef>
        <a:spcAft>
          <a:spcPct val="0"/>
        </a:spcAft>
        <a:defRPr sz="4000" b="1">
          <a:solidFill>
            <a:schemeClr val="tx2"/>
          </a:solidFill>
          <a:latin typeface="Arial" charset="0"/>
          <a:cs typeface="Arial" charset="0"/>
        </a:defRPr>
      </a:lvl5pPr>
      <a:lvl6pPr marL="457200" algn="ctr" rtl="0" fontAlgn="base">
        <a:spcBef>
          <a:spcPct val="0"/>
        </a:spcBef>
        <a:spcAft>
          <a:spcPct val="0"/>
        </a:spcAft>
        <a:defRPr sz="4000" b="1">
          <a:solidFill>
            <a:schemeClr val="tx2"/>
          </a:solidFill>
          <a:latin typeface="Arial" charset="0"/>
          <a:cs typeface="Arial" charset="0"/>
        </a:defRPr>
      </a:lvl6pPr>
      <a:lvl7pPr marL="914400" algn="ctr" rtl="0" fontAlgn="base">
        <a:spcBef>
          <a:spcPct val="0"/>
        </a:spcBef>
        <a:spcAft>
          <a:spcPct val="0"/>
        </a:spcAft>
        <a:defRPr sz="4000" b="1">
          <a:solidFill>
            <a:schemeClr val="tx2"/>
          </a:solidFill>
          <a:latin typeface="Arial" charset="0"/>
          <a:cs typeface="Arial" charset="0"/>
        </a:defRPr>
      </a:lvl7pPr>
      <a:lvl8pPr marL="1371600" algn="ctr" rtl="0" fontAlgn="base">
        <a:spcBef>
          <a:spcPct val="0"/>
        </a:spcBef>
        <a:spcAft>
          <a:spcPct val="0"/>
        </a:spcAft>
        <a:defRPr sz="4000" b="1">
          <a:solidFill>
            <a:schemeClr val="tx2"/>
          </a:solidFill>
          <a:latin typeface="Arial" charset="0"/>
          <a:cs typeface="Arial" charset="0"/>
        </a:defRPr>
      </a:lvl8pPr>
      <a:lvl9pPr marL="1828800" algn="ctr" rtl="0" fontAlgn="base">
        <a:spcBef>
          <a:spcPct val="0"/>
        </a:spcBef>
        <a:spcAft>
          <a:spcPct val="0"/>
        </a:spcAft>
        <a:defRPr sz="4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2309059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cbi.nlm.nih.gov/pubmed?term=Lewis%20K%5BAuthor%5D&amp;cauthor=true&amp;cauthor_uid=2309059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4025" y="1988275"/>
            <a:ext cx="8743950" cy="1754326"/>
          </a:xfrm>
        </p:spPr>
        <p:txBody>
          <a:bodyPr/>
          <a:lstStyle/>
          <a:p>
            <a:r>
              <a:rPr lang="fr-FR" altLang="fr-FR" sz="3600" dirty="0" smtClean="0">
                <a:latin typeface="Arial" panose="020B0604020202020204" pitchFamily="34" charset="0"/>
                <a:cs typeface="Arial" panose="020B0604020202020204" pitchFamily="34" charset="0"/>
              </a:rPr>
              <a:t>PK/PD of </a:t>
            </a:r>
            <a:r>
              <a:rPr lang="fr-FR" altLang="fr-FR" sz="3600" dirty="0" err="1" smtClean="0">
                <a:latin typeface="Arial" panose="020B0604020202020204" pitchFamily="34" charset="0"/>
                <a:cs typeface="Arial" panose="020B0604020202020204" pitchFamily="34" charset="0"/>
              </a:rPr>
              <a:t>antibiotics</a:t>
            </a:r>
            <a:r>
              <a:rPr lang="fr-FR" altLang="fr-FR" sz="3600" dirty="0">
                <a:latin typeface="Arial" panose="020B0604020202020204" pitchFamily="34" charset="0"/>
                <a:cs typeface="Arial" panose="020B0604020202020204" pitchFamily="34" charset="0"/>
              </a:rPr>
              <a:t/>
            </a:r>
            <a:br>
              <a:rPr lang="fr-FR" altLang="fr-FR" sz="3600" dirty="0">
                <a:latin typeface="Arial" panose="020B0604020202020204" pitchFamily="34" charset="0"/>
                <a:cs typeface="Arial" panose="020B0604020202020204" pitchFamily="34" charset="0"/>
              </a:rPr>
            </a:br>
            <a:r>
              <a:rPr lang="fr-FR" altLang="fr-FR" sz="3600" dirty="0" smtClean="0">
                <a:latin typeface="Arial" panose="020B0604020202020204" pitchFamily="34" charset="0"/>
                <a:cs typeface="Arial" panose="020B0604020202020204" pitchFamily="34" charset="0"/>
              </a:rPr>
              <a:t>Dosage </a:t>
            </a:r>
            <a:r>
              <a:rPr lang="fr-FR" altLang="fr-FR" sz="3600" dirty="0" err="1" smtClean="0">
                <a:latin typeface="Arial" panose="020B0604020202020204" pitchFamily="34" charset="0"/>
                <a:cs typeface="Arial" panose="020B0604020202020204" pitchFamily="34" charset="0"/>
              </a:rPr>
              <a:t>regimens</a:t>
            </a:r>
            <a:r>
              <a:rPr lang="fr-FR" altLang="fr-FR" sz="3600" dirty="0" smtClean="0">
                <a:latin typeface="Arial" panose="020B0604020202020204" pitchFamily="34" charset="0"/>
                <a:cs typeface="Arial" panose="020B0604020202020204" pitchFamily="34" charset="0"/>
              </a:rPr>
              <a:t> and </a:t>
            </a:r>
            <a:r>
              <a:rPr lang="fr-FR" altLang="fr-FR" sz="3600" dirty="0" err="1" smtClean="0">
                <a:latin typeface="Arial" panose="020B0604020202020204" pitchFamily="34" charset="0"/>
                <a:cs typeface="Arial" panose="020B0604020202020204" pitchFamily="34" charset="0"/>
              </a:rPr>
              <a:t>antimicrobial</a:t>
            </a:r>
            <a:r>
              <a:rPr lang="fr-FR" altLang="fr-FR" sz="3600" dirty="0" smtClean="0">
                <a:latin typeface="Arial" panose="020B0604020202020204" pitchFamily="34" charset="0"/>
                <a:cs typeface="Arial" panose="020B0604020202020204" pitchFamily="34" charset="0"/>
              </a:rPr>
              <a:t> </a:t>
            </a:r>
            <a:r>
              <a:rPr lang="fr-FR" altLang="fr-FR" sz="3600" dirty="0" err="1" smtClean="0">
                <a:latin typeface="Arial" panose="020B0604020202020204" pitchFamily="34" charset="0"/>
                <a:cs typeface="Arial" panose="020B0604020202020204" pitchFamily="34" charset="0"/>
              </a:rPr>
              <a:t>resistance</a:t>
            </a:r>
            <a:endParaRPr lang="fr-FR" sz="3600" dirty="0"/>
          </a:p>
        </p:txBody>
      </p:sp>
      <p:sp>
        <p:nvSpPr>
          <p:cNvPr id="3" name="Sous-titre 2"/>
          <p:cNvSpPr>
            <a:spLocks noGrp="1"/>
          </p:cNvSpPr>
          <p:nvPr>
            <p:ph type="subTitle" idx="1"/>
          </p:nvPr>
        </p:nvSpPr>
        <p:spPr>
          <a:xfrm>
            <a:off x="2495550" y="5983126"/>
            <a:ext cx="7200900" cy="260684"/>
          </a:xfrm>
        </p:spPr>
        <p:txBody>
          <a:bodyPr/>
          <a:lstStyle/>
          <a:p>
            <a:r>
              <a:rPr lang="fr-FR" sz="2000" dirty="0" smtClean="0"/>
              <a:t>Alain </a:t>
            </a:r>
            <a:r>
              <a:rPr lang="fr-FR" sz="2000" dirty="0" err="1" smtClean="0"/>
              <a:t>Bousquet-Mélou</a:t>
            </a:r>
            <a:r>
              <a:rPr lang="fr-FR" sz="2000" dirty="0" smtClean="0"/>
              <a:t> </a:t>
            </a:r>
            <a:endParaRPr lang="fr-FR" sz="2000" dirty="0"/>
          </a:p>
          <a:p>
            <a:r>
              <a:rPr lang="fr-FR" sz="1600" b="0" dirty="0" err="1"/>
              <a:t>Padova</a:t>
            </a:r>
            <a:r>
              <a:rPr lang="fr-FR" sz="1600" b="0" dirty="0"/>
              <a:t>, August 2021</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012" y="5877272"/>
            <a:ext cx="2856148" cy="733078"/>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2515" y="5709248"/>
            <a:ext cx="2278410" cy="1069125"/>
          </a:xfrm>
          <a:prstGeom prst="rect">
            <a:avLst/>
          </a:prstGeom>
        </p:spPr>
      </p:pic>
    </p:spTree>
    <p:extLst>
      <p:ext uri="{BB962C8B-B14F-4D97-AF65-F5344CB8AC3E}">
        <p14:creationId xmlns:p14="http://schemas.microsoft.com/office/powerpoint/2010/main" val="221002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5"/>
          <p:cNvSpPr>
            <a:spLocks noChangeArrowheads="1"/>
          </p:cNvSpPr>
          <p:nvPr/>
        </p:nvSpPr>
        <p:spPr bwMode="auto">
          <a:xfrm>
            <a:off x="4824414" y="5610225"/>
            <a:ext cx="6137275" cy="774700"/>
          </a:xfrm>
          <a:prstGeom prst="rect">
            <a:avLst/>
          </a:prstGeom>
          <a:solidFill>
            <a:srgbClr val="FFFFFF"/>
          </a:solidFill>
          <a:ln w="0">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grpSp>
        <p:nvGrpSpPr>
          <p:cNvPr id="23555" name="Group 16"/>
          <p:cNvGrpSpPr>
            <a:grpSpLocks/>
          </p:cNvGrpSpPr>
          <p:nvPr/>
        </p:nvGrpSpPr>
        <p:grpSpPr bwMode="auto">
          <a:xfrm>
            <a:off x="5229226" y="5684839"/>
            <a:ext cx="1319213" cy="307975"/>
            <a:chOff x="1314" y="567"/>
            <a:chExt cx="738" cy="194"/>
          </a:xfrm>
        </p:grpSpPr>
        <p:sp>
          <p:nvSpPr>
            <p:cNvPr id="23671" name="Rectangle 17"/>
            <p:cNvSpPr>
              <a:spLocks noChangeArrowheads="1"/>
            </p:cNvSpPr>
            <p:nvPr/>
          </p:nvSpPr>
          <p:spPr bwMode="auto">
            <a:xfrm>
              <a:off x="1314" y="621"/>
              <a:ext cx="95" cy="95"/>
            </a:xfrm>
            <a:prstGeom prst="rect">
              <a:avLst/>
            </a:prstGeom>
            <a:solidFill>
              <a:schemeClr val="accent1"/>
            </a:solidFill>
            <a:ln w="12700">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23672" name="Rectangle 18"/>
            <p:cNvSpPr>
              <a:spLocks noChangeArrowheads="1"/>
            </p:cNvSpPr>
            <p:nvPr/>
          </p:nvSpPr>
          <p:spPr bwMode="auto">
            <a:xfrm>
              <a:off x="1463" y="567"/>
              <a:ext cx="5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2000" b="0">
                  <a:solidFill>
                    <a:srgbClr val="000000"/>
                  </a:solidFill>
                </a:rPr>
                <a:t>16 mg/kg</a:t>
              </a:r>
              <a:endParaRPr lang="en-GB" altLang="fr-FR" sz="2800" b="0">
                <a:solidFill>
                  <a:srgbClr val="FFFFFF"/>
                </a:solidFill>
                <a:latin typeface="Times New Roman" panose="02020603050405020304" pitchFamily="18" charset="0"/>
              </a:endParaRPr>
            </a:p>
          </p:txBody>
        </p:sp>
      </p:grpSp>
      <p:grpSp>
        <p:nvGrpSpPr>
          <p:cNvPr id="1081351" name="Group 43"/>
          <p:cNvGrpSpPr>
            <a:grpSpLocks/>
          </p:cNvGrpSpPr>
          <p:nvPr/>
        </p:nvGrpSpPr>
        <p:grpSpPr bwMode="auto">
          <a:xfrm>
            <a:off x="5233988" y="6040439"/>
            <a:ext cx="1319212" cy="307975"/>
            <a:chOff x="1314" y="754"/>
            <a:chExt cx="739" cy="194"/>
          </a:xfrm>
        </p:grpSpPr>
        <p:sp>
          <p:nvSpPr>
            <p:cNvPr id="23669" name="Rectangle 44"/>
            <p:cNvSpPr>
              <a:spLocks noChangeArrowheads="1"/>
            </p:cNvSpPr>
            <p:nvPr/>
          </p:nvSpPr>
          <p:spPr bwMode="auto">
            <a:xfrm>
              <a:off x="1314" y="808"/>
              <a:ext cx="95" cy="95"/>
            </a:xfrm>
            <a:prstGeom prst="rect">
              <a:avLst/>
            </a:prstGeom>
            <a:solidFill>
              <a:schemeClr val="hlink"/>
            </a:solidFill>
            <a:ln w="12700">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23670" name="Rectangle 45"/>
            <p:cNvSpPr>
              <a:spLocks noChangeArrowheads="1"/>
            </p:cNvSpPr>
            <p:nvPr/>
          </p:nvSpPr>
          <p:spPr bwMode="auto">
            <a:xfrm>
              <a:off x="1463" y="754"/>
              <a:ext cx="5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2000" b="0">
                  <a:solidFill>
                    <a:srgbClr val="000000"/>
                  </a:solidFill>
                </a:rPr>
                <a:t>64 mg/kg</a:t>
              </a:r>
              <a:endParaRPr lang="en-GB" altLang="fr-FR" sz="2800" b="0">
                <a:solidFill>
                  <a:srgbClr val="FFFFFF"/>
                </a:solidFill>
                <a:latin typeface="Times New Roman" panose="02020603050405020304" pitchFamily="18" charset="0"/>
              </a:endParaRPr>
            </a:p>
          </p:txBody>
        </p:sp>
      </p:grpSp>
      <p:grpSp>
        <p:nvGrpSpPr>
          <p:cNvPr id="1081354" name="Group 46"/>
          <p:cNvGrpSpPr>
            <a:grpSpLocks/>
          </p:cNvGrpSpPr>
          <p:nvPr/>
        </p:nvGrpSpPr>
        <p:grpSpPr bwMode="auto">
          <a:xfrm>
            <a:off x="7127875" y="5868989"/>
            <a:ext cx="3200400" cy="307975"/>
            <a:chOff x="1314" y="935"/>
            <a:chExt cx="1792" cy="194"/>
          </a:xfrm>
        </p:grpSpPr>
        <p:sp>
          <p:nvSpPr>
            <p:cNvPr id="23667" name="Rectangle 47"/>
            <p:cNvSpPr>
              <a:spLocks noChangeArrowheads="1"/>
            </p:cNvSpPr>
            <p:nvPr/>
          </p:nvSpPr>
          <p:spPr bwMode="auto">
            <a:xfrm>
              <a:off x="1314" y="989"/>
              <a:ext cx="95" cy="94"/>
            </a:xfrm>
            <a:prstGeom prst="rect">
              <a:avLst/>
            </a:prstGeom>
            <a:solidFill>
              <a:srgbClr val="FF6600"/>
            </a:solidFill>
            <a:ln w="12700">
              <a:solidFill>
                <a:schemeClr val="tx1"/>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23668" name="Rectangle 48"/>
            <p:cNvSpPr>
              <a:spLocks noChangeArrowheads="1"/>
            </p:cNvSpPr>
            <p:nvPr/>
          </p:nvSpPr>
          <p:spPr bwMode="auto">
            <a:xfrm>
              <a:off x="1463" y="935"/>
              <a:ext cx="16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2000" b="0">
                  <a:solidFill>
                    <a:srgbClr val="000000"/>
                  </a:solidFill>
                </a:rPr>
                <a:t>100 mg/kg marbofloxacin </a:t>
              </a:r>
              <a:endParaRPr lang="en-GB" altLang="fr-FR" sz="2800" b="0">
                <a:solidFill>
                  <a:srgbClr val="FFFFFF"/>
                </a:solidFill>
                <a:latin typeface="Times New Roman" panose="02020603050405020304" pitchFamily="18" charset="0"/>
              </a:endParaRPr>
            </a:p>
          </p:txBody>
        </p:sp>
      </p:grpSp>
      <p:sp>
        <p:nvSpPr>
          <p:cNvPr id="23558" name="Rectangle 77"/>
          <p:cNvSpPr>
            <a:spLocks noChangeArrowheads="1"/>
          </p:cNvSpPr>
          <p:nvPr/>
        </p:nvSpPr>
        <p:spPr bwMode="auto">
          <a:xfrm>
            <a:off x="8686800" y="2408238"/>
            <a:ext cx="2025650" cy="615950"/>
          </a:xfrm>
          <a:prstGeom prst="rect">
            <a:avLst/>
          </a:prstGeom>
          <a:solidFill>
            <a:srgbClr val="FFE8B9"/>
          </a:solidFill>
          <a:ln w="19050">
            <a:solidFill>
              <a:schemeClr val="accent2"/>
            </a:solidFill>
            <a:miter lim="800000"/>
            <a:headEnd/>
            <a:tailEnd/>
          </a:ln>
          <a:effectLst>
            <a:outerShdw dist="35921" dir="2700000" algn="ctr" rotWithShape="0">
              <a:srgbClr val="808080"/>
            </a:outerShdw>
          </a:effectLst>
        </p:spPr>
        <p:txBody>
          <a:bodyPr lIns="72000" tIns="72000" rIns="36000" bIns="3600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None/>
            </a:pPr>
            <a:r>
              <a:rPr lang="en-GB" altLang="fr-FR" sz="1600" dirty="0">
                <a:solidFill>
                  <a:srgbClr val="000000"/>
                </a:solidFill>
              </a:rPr>
              <a:t>Later treatment</a:t>
            </a:r>
          </a:p>
          <a:p>
            <a:pPr algn="ctr" fontAlgn="base">
              <a:spcBef>
                <a:spcPct val="0"/>
              </a:spcBef>
              <a:spcAft>
                <a:spcPct val="0"/>
              </a:spcAft>
              <a:buClr>
                <a:srgbClr val="000000"/>
              </a:buClr>
              <a:buNone/>
            </a:pPr>
            <a:r>
              <a:rPr lang="en-GB" altLang="fr-FR" sz="1600" dirty="0">
                <a:solidFill>
                  <a:srgbClr val="000000"/>
                </a:solidFill>
              </a:rPr>
              <a:t>10</a:t>
            </a:r>
            <a:r>
              <a:rPr lang="en-GB" altLang="fr-FR" sz="1600" baseline="30000" dirty="0">
                <a:solidFill>
                  <a:srgbClr val="000000"/>
                </a:solidFill>
              </a:rPr>
              <a:t>9 </a:t>
            </a:r>
            <a:r>
              <a:rPr lang="en-GB" altLang="fr-FR" sz="1600" dirty="0">
                <a:solidFill>
                  <a:srgbClr val="000000"/>
                </a:solidFill>
              </a:rPr>
              <a:t>CFU</a:t>
            </a:r>
          </a:p>
        </p:txBody>
      </p:sp>
      <p:sp>
        <p:nvSpPr>
          <p:cNvPr id="23559" name="Line 14"/>
          <p:cNvSpPr>
            <a:spLocks noChangeShapeType="1"/>
          </p:cNvSpPr>
          <p:nvPr/>
        </p:nvSpPr>
        <p:spPr bwMode="auto">
          <a:xfrm>
            <a:off x="6134100" y="2786064"/>
            <a:ext cx="0" cy="257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0" name="Line 15"/>
          <p:cNvSpPr>
            <a:spLocks noChangeShapeType="1"/>
          </p:cNvSpPr>
          <p:nvPr/>
        </p:nvSpPr>
        <p:spPr bwMode="auto">
          <a:xfrm>
            <a:off x="6283325" y="53657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1" name="Line 16"/>
          <p:cNvSpPr>
            <a:spLocks noChangeShapeType="1"/>
          </p:cNvSpPr>
          <p:nvPr/>
        </p:nvSpPr>
        <p:spPr bwMode="auto">
          <a:xfrm>
            <a:off x="6069014" y="5108575"/>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2" name="Line 17"/>
          <p:cNvSpPr>
            <a:spLocks noChangeShapeType="1"/>
          </p:cNvSpPr>
          <p:nvPr/>
        </p:nvSpPr>
        <p:spPr bwMode="auto">
          <a:xfrm>
            <a:off x="6069014" y="4852988"/>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3" name="Line 18"/>
          <p:cNvSpPr>
            <a:spLocks noChangeShapeType="1"/>
          </p:cNvSpPr>
          <p:nvPr/>
        </p:nvSpPr>
        <p:spPr bwMode="auto">
          <a:xfrm>
            <a:off x="6069014" y="4595813"/>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4" name="Line 19"/>
          <p:cNvSpPr>
            <a:spLocks noChangeShapeType="1"/>
          </p:cNvSpPr>
          <p:nvPr/>
        </p:nvSpPr>
        <p:spPr bwMode="auto">
          <a:xfrm>
            <a:off x="6069014" y="4340225"/>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5" name="Line 20"/>
          <p:cNvSpPr>
            <a:spLocks noChangeShapeType="1"/>
          </p:cNvSpPr>
          <p:nvPr/>
        </p:nvSpPr>
        <p:spPr bwMode="auto">
          <a:xfrm>
            <a:off x="6069014" y="4083050"/>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6" name="Line 21"/>
          <p:cNvSpPr>
            <a:spLocks noChangeShapeType="1"/>
          </p:cNvSpPr>
          <p:nvPr/>
        </p:nvSpPr>
        <p:spPr bwMode="auto">
          <a:xfrm>
            <a:off x="6069014" y="3811588"/>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7" name="Line 22"/>
          <p:cNvSpPr>
            <a:spLocks noChangeShapeType="1"/>
          </p:cNvSpPr>
          <p:nvPr/>
        </p:nvSpPr>
        <p:spPr bwMode="auto">
          <a:xfrm>
            <a:off x="6069014" y="3556000"/>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8" name="Line 23"/>
          <p:cNvSpPr>
            <a:spLocks noChangeShapeType="1"/>
          </p:cNvSpPr>
          <p:nvPr/>
        </p:nvSpPr>
        <p:spPr bwMode="auto">
          <a:xfrm>
            <a:off x="6069014" y="3298825"/>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69" name="Line 24"/>
          <p:cNvSpPr>
            <a:spLocks noChangeShapeType="1"/>
          </p:cNvSpPr>
          <p:nvPr/>
        </p:nvSpPr>
        <p:spPr bwMode="auto">
          <a:xfrm>
            <a:off x="6069014" y="3041650"/>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0" name="Line 25"/>
          <p:cNvSpPr>
            <a:spLocks noChangeShapeType="1"/>
          </p:cNvSpPr>
          <p:nvPr/>
        </p:nvSpPr>
        <p:spPr bwMode="auto">
          <a:xfrm>
            <a:off x="6069014" y="2786063"/>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1" name="Line 26"/>
          <p:cNvSpPr>
            <a:spLocks noChangeShapeType="1"/>
          </p:cNvSpPr>
          <p:nvPr/>
        </p:nvSpPr>
        <p:spPr bwMode="auto">
          <a:xfrm>
            <a:off x="6262689" y="5365750"/>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2" name="Line 27"/>
          <p:cNvSpPr>
            <a:spLocks noChangeShapeType="1"/>
          </p:cNvSpPr>
          <p:nvPr/>
        </p:nvSpPr>
        <p:spPr bwMode="auto">
          <a:xfrm>
            <a:off x="6048376" y="4852988"/>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3" name="Line 28"/>
          <p:cNvSpPr>
            <a:spLocks noChangeShapeType="1"/>
          </p:cNvSpPr>
          <p:nvPr/>
        </p:nvSpPr>
        <p:spPr bwMode="auto">
          <a:xfrm>
            <a:off x="6048376" y="4340225"/>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4" name="Line 29"/>
          <p:cNvSpPr>
            <a:spLocks noChangeShapeType="1"/>
          </p:cNvSpPr>
          <p:nvPr/>
        </p:nvSpPr>
        <p:spPr bwMode="auto">
          <a:xfrm>
            <a:off x="6048376" y="3811588"/>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5" name="Line 30"/>
          <p:cNvSpPr>
            <a:spLocks noChangeShapeType="1"/>
          </p:cNvSpPr>
          <p:nvPr/>
        </p:nvSpPr>
        <p:spPr bwMode="auto">
          <a:xfrm>
            <a:off x="6048376" y="3298825"/>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6" name="Line 31"/>
          <p:cNvSpPr>
            <a:spLocks noChangeShapeType="1"/>
          </p:cNvSpPr>
          <p:nvPr/>
        </p:nvSpPr>
        <p:spPr bwMode="auto">
          <a:xfrm>
            <a:off x="6048376" y="2786063"/>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7" name="Line 32"/>
          <p:cNvSpPr>
            <a:spLocks noChangeShapeType="1"/>
          </p:cNvSpPr>
          <p:nvPr/>
        </p:nvSpPr>
        <p:spPr bwMode="auto">
          <a:xfrm flipV="1">
            <a:off x="10647363" y="5360988"/>
            <a:ext cx="0"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8" name="Line 33"/>
          <p:cNvSpPr>
            <a:spLocks noChangeShapeType="1"/>
          </p:cNvSpPr>
          <p:nvPr/>
        </p:nvSpPr>
        <p:spPr bwMode="auto">
          <a:xfrm flipV="1">
            <a:off x="5983288" y="5356226"/>
            <a:ext cx="4672012"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79" name="Rectangle 36"/>
          <p:cNvSpPr>
            <a:spLocks noChangeArrowheads="1"/>
          </p:cNvSpPr>
          <p:nvPr/>
        </p:nvSpPr>
        <p:spPr bwMode="auto">
          <a:xfrm>
            <a:off x="952500" y="1593851"/>
            <a:ext cx="37338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fr-FR" sz="1800" u="sng">
                <a:solidFill>
                  <a:srgbClr val="000000"/>
                </a:solidFill>
              </a:rPr>
              <a:t>Kesteman, AAFC, 2009</a:t>
            </a:r>
            <a:r>
              <a:rPr lang="en-GB" altLang="fr-FR" sz="1800" b="0">
                <a:solidFill>
                  <a:srgbClr val="000000"/>
                </a:solidFill>
              </a:rPr>
              <a:t>:</a:t>
            </a:r>
          </a:p>
          <a:p>
            <a:pPr fontAlgn="base">
              <a:spcBef>
                <a:spcPct val="0"/>
              </a:spcBef>
              <a:spcAft>
                <a:spcPct val="0"/>
              </a:spcAft>
              <a:buNone/>
            </a:pPr>
            <a:r>
              <a:rPr lang="en-GB" altLang="fr-FR" sz="1800" b="0">
                <a:solidFill>
                  <a:srgbClr val="000000"/>
                </a:solidFill>
              </a:rPr>
              <a:t>  </a:t>
            </a:r>
            <a:r>
              <a:rPr lang="en-GB" altLang="fr-FR" sz="1800" b="0" i="1">
                <a:solidFill>
                  <a:srgbClr val="000000"/>
                </a:solidFill>
              </a:rPr>
              <a:t>In vivo: </a:t>
            </a:r>
            <a:r>
              <a:rPr lang="en-GB" altLang="fr-FR" sz="1800" b="0">
                <a:solidFill>
                  <a:srgbClr val="000000"/>
                </a:solidFill>
              </a:rPr>
              <a:t>lung infection</a:t>
            </a:r>
          </a:p>
          <a:p>
            <a:pPr fontAlgn="base">
              <a:spcBef>
                <a:spcPct val="0"/>
              </a:spcBef>
              <a:spcAft>
                <a:spcPct val="0"/>
              </a:spcAft>
              <a:buNone/>
            </a:pPr>
            <a:r>
              <a:rPr lang="en-GB" altLang="fr-FR" sz="1800" b="0" i="1">
                <a:solidFill>
                  <a:srgbClr val="7030A0"/>
                </a:solidFill>
              </a:rPr>
              <a:t>  </a:t>
            </a:r>
            <a:r>
              <a:rPr lang="en-GB" altLang="fr-FR" sz="1800" b="0">
                <a:solidFill>
                  <a:srgbClr val="000000"/>
                </a:solidFill>
              </a:rPr>
              <a:t>  Bacteria: </a:t>
            </a:r>
            <a:r>
              <a:rPr lang="en-GB" altLang="fr-FR" sz="1800" b="0" i="1">
                <a:solidFill>
                  <a:srgbClr val="7030A0"/>
                </a:solidFill>
              </a:rPr>
              <a:t>Klebsiella pneumoniae</a:t>
            </a:r>
          </a:p>
          <a:p>
            <a:pPr fontAlgn="base">
              <a:spcBef>
                <a:spcPct val="0"/>
              </a:spcBef>
              <a:spcAft>
                <a:spcPct val="0"/>
              </a:spcAft>
              <a:buNone/>
            </a:pPr>
            <a:r>
              <a:rPr lang="en-GB" altLang="fr-FR" sz="1800" b="0">
                <a:solidFill>
                  <a:srgbClr val="C00000"/>
                </a:solidFill>
              </a:rPr>
              <a:t>  </a:t>
            </a:r>
            <a:r>
              <a:rPr lang="en-GB" altLang="fr-FR" sz="1800" b="0">
                <a:solidFill>
                  <a:srgbClr val="000000"/>
                </a:solidFill>
              </a:rPr>
              <a:t>Antibiotic: </a:t>
            </a:r>
            <a:r>
              <a:rPr lang="en-GB" altLang="fr-FR" sz="1800" b="0">
                <a:solidFill>
                  <a:srgbClr val="C00000"/>
                </a:solidFill>
              </a:rPr>
              <a:t>marbofloxacin</a:t>
            </a:r>
          </a:p>
          <a:p>
            <a:pPr lvl="1" fontAlgn="base">
              <a:lnSpc>
                <a:spcPct val="90000"/>
              </a:lnSpc>
              <a:spcBef>
                <a:spcPct val="50000"/>
              </a:spcBef>
              <a:spcAft>
                <a:spcPct val="0"/>
              </a:spcAft>
              <a:buClr>
                <a:srgbClr val="CC3300"/>
              </a:buClr>
              <a:buSzPct val="65000"/>
              <a:buNone/>
            </a:pPr>
            <a:endParaRPr lang="en-GB" altLang="fr-FR" sz="2000" b="0">
              <a:solidFill>
                <a:srgbClr val="000000"/>
              </a:solidFill>
            </a:endParaRPr>
          </a:p>
        </p:txBody>
      </p:sp>
      <p:grpSp>
        <p:nvGrpSpPr>
          <p:cNvPr id="23580" name="Group 44"/>
          <p:cNvGrpSpPr>
            <a:grpSpLocks/>
          </p:cNvGrpSpPr>
          <p:nvPr/>
        </p:nvGrpSpPr>
        <p:grpSpPr bwMode="auto">
          <a:xfrm>
            <a:off x="9123364" y="1557339"/>
            <a:ext cx="2116137" cy="669925"/>
            <a:chOff x="2381" y="1934"/>
            <a:chExt cx="959" cy="342"/>
          </a:xfrm>
        </p:grpSpPr>
        <p:sp>
          <p:nvSpPr>
            <p:cNvPr id="23597" name="Freeform 45"/>
            <p:cNvSpPr>
              <a:spLocks noChangeArrowheads="1"/>
            </p:cNvSpPr>
            <p:nvPr/>
          </p:nvSpPr>
          <p:spPr bwMode="auto">
            <a:xfrm>
              <a:off x="2480" y="2198"/>
              <a:ext cx="34" cy="59"/>
            </a:xfrm>
            <a:custGeom>
              <a:avLst/>
              <a:gdLst>
                <a:gd name="T0" fmla="*/ 0 w 31"/>
                <a:gd name="T1" fmla="*/ 0 h 53"/>
                <a:gd name="T2" fmla="*/ 86 w 31"/>
                <a:gd name="T3" fmla="*/ 171 h 53"/>
                <a:gd name="T4" fmla="*/ 0 60000 65536"/>
                <a:gd name="T5" fmla="*/ 0 60000 65536"/>
                <a:gd name="T6" fmla="*/ 0 w 31"/>
                <a:gd name="T7" fmla="*/ 0 h 53"/>
                <a:gd name="T8" fmla="*/ 31 w 31"/>
                <a:gd name="T9" fmla="*/ 53 h 53"/>
              </a:gdLst>
              <a:ahLst/>
              <a:cxnLst>
                <a:cxn ang="T4">
                  <a:pos x="T0" y="T1"/>
                </a:cxn>
                <a:cxn ang="T5">
                  <a:pos x="T2" y="T3"/>
                </a:cxn>
              </a:cxnLst>
              <a:rect l="T6" t="T7" r="T8" b="T9"/>
              <a:pathLst>
                <a:path w="31" h="53">
                  <a:moveTo>
                    <a:pt x="0" y="0"/>
                  </a:moveTo>
                  <a:cubicBezTo>
                    <a:pt x="17" y="11"/>
                    <a:pt x="25" y="34"/>
                    <a:pt x="31" y="53"/>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98" name="Freeform 46"/>
            <p:cNvSpPr>
              <a:spLocks noChangeArrowheads="1"/>
            </p:cNvSpPr>
            <p:nvPr/>
          </p:nvSpPr>
          <p:spPr bwMode="auto">
            <a:xfrm>
              <a:off x="2475" y="2200"/>
              <a:ext cx="29" cy="77"/>
            </a:xfrm>
            <a:custGeom>
              <a:avLst/>
              <a:gdLst>
                <a:gd name="T0" fmla="*/ 0 w 27"/>
                <a:gd name="T1" fmla="*/ 0 h 69"/>
                <a:gd name="T2" fmla="*/ 58 w 27"/>
                <a:gd name="T3" fmla="*/ 229 h 69"/>
                <a:gd name="T4" fmla="*/ 0 60000 65536"/>
                <a:gd name="T5" fmla="*/ 0 60000 65536"/>
                <a:gd name="T6" fmla="*/ 0 w 27"/>
                <a:gd name="T7" fmla="*/ 0 h 69"/>
                <a:gd name="T8" fmla="*/ 27 w 27"/>
                <a:gd name="T9" fmla="*/ 69 h 69"/>
              </a:gdLst>
              <a:ahLst/>
              <a:cxnLst>
                <a:cxn ang="T4">
                  <a:pos x="T0" y="T1"/>
                </a:cxn>
                <a:cxn ang="T5">
                  <a:pos x="T2" y="T3"/>
                </a:cxn>
              </a:cxnLst>
              <a:rect l="T6" t="T7" r="T8" b="T9"/>
              <a:pathLst>
                <a:path w="27" h="69">
                  <a:moveTo>
                    <a:pt x="0" y="0"/>
                  </a:moveTo>
                  <a:cubicBezTo>
                    <a:pt x="11" y="11"/>
                    <a:pt x="24" y="49"/>
                    <a:pt x="27" y="69"/>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99" name="Freeform 47"/>
            <p:cNvSpPr>
              <a:spLocks noChangeArrowheads="1"/>
            </p:cNvSpPr>
            <p:nvPr/>
          </p:nvSpPr>
          <p:spPr bwMode="auto">
            <a:xfrm>
              <a:off x="2472" y="2208"/>
              <a:ext cx="22" cy="64"/>
            </a:xfrm>
            <a:custGeom>
              <a:avLst/>
              <a:gdLst>
                <a:gd name="T0" fmla="*/ 0 w 19"/>
                <a:gd name="T1" fmla="*/ 0 h 57"/>
                <a:gd name="T2" fmla="*/ 93 w 19"/>
                <a:gd name="T3" fmla="*/ 205 h 57"/>
                <a:gd name="T4" fmla="*/ 0 60000 65536"/>
                <a:gd name="T5" fmla="*/ 0 60000 65536"/>
                <a:gd name="T6" fmla="*/ 0 w 19"/>
                <a:gd name="T7" fmla="*/ 0 h 57"/>
                <a:gd name="T8" fmla="*/ 19 w 19"/>
                <a:gd name="T9" fmla="*/ 57 h 57"/>
              </a:gdLst>
              <a:ahLst/>
              <a:cxnLst>
                <a:cxn ang="T4">
                  <a:pos x="T0" y="T1"/>
                </a:cxn>
                <a:cxn ang="T5">
                  <a:pos x="T2" y="T3"/>
                </a:cxn>
              </a:cxnLst>
              <a:rect l="T6" t="T7" r="T8" b="T9"/>
              <a:pathLst>
                <a:path w="19" h="57">
                  <a:moveTo>
                    <a:pt x="0" y="0"/>
                  </a:moveTo>
                  <a:cubicBezTo>
                    <a:pt x="8" y="13"/>
                    <a:pt x="19" y="37"/>
                    <a:pt x="19" y="57"/>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0" name="Freeform 48"/>
            <p:cNvSpPr>
              <a:spLocks noChangeArrowheads="1"/>
            </p:cNvSpPr>
            <p:nvPr/>
          </p:nvSpPr>
          <p:spPr bwMode="auto">
            <a:xfrm>
              <a:off x="2400" y="2106"/>
              <a:ext cx="50" cy="50"/>
            </a:xfrm>
            <a:custGeom>
              <a:avLst/>
              <a:gdLst>
                <a:gd name="T0" fmla="*/ 116 w 46"/>
                <a:gd name="T1" fmla="*/ 147 h 45"/>
                <a:gd name="T2" fmla="*/ 0 w 46"/>
                <a:gd name="T3" fmla="*/ 0 h 45"/>
                <a:gd name="T4" fmla="*/ 0 60000 65536"/>
                <a:gd name="T5" fmla="*/ 0 60000 65536"/>
                <a:gd name="T6" fmla="*/ 0 w 46"/>
                <a:gd name="T7" fmla="*/ 0 h 45"/>
                <a:gd name="T8" fmla="*/ 46 w 46"/>
                <a:gd name="T9" fmla="*/ 45 h 45"/>
              </a:gdLst>
              <a:ahLst/>
              <a:cxnLst>
                <a:cxn ang="T4">
                  <a:pos x="T0" y="T1"/>
                </a:cxn>
                <a:cxn ang="T5">
                  <a:pos x="T2" y="T3"/>
                </a:cxn>
              </a:cxnLst>
              <a:rect l="T6" t="T7" r="T8" b="T9"/>
              <a:pathLst>
                <a:path w="46" h="45">
                  <a:moveTo>
                    <a:pt x="46" y="45"/>
                  </a:moveTo>
                  <a:cubicBezTo>
                    <a:pt x="41" y="30"/>
                    <a:pt x="11" y="3"/>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1" name="Freeform 49"/>
            <p:cNvSpPr>
              <a:spLocks noChangeArrowheads="1"/>
            </p:cNvSpPr>
            <p:nvPr/>
          </p:nvSpPr>
          <p:spPr bwMode="auto">
            <a:xfrm>
              <a:off x="2381" y="2107"/>
              <a:ext cx="67" cy="51"/>
            </a:xfrm>
            <a:custGeom>
              <a:avLst/>
              <a:gdLst>
                <a:gd name="T0" fmla="*/ 145 w 62"/>
                <a:gd name="T1" fmla="*/ 143 h 46"/>
                <a:gd name="T2" fmla="*/ 0 w 62"/>
                <a:gd name="T3" fmla="*/ 0 h 46"/>
                <a:gd name="T4" fmla="*/ 0 60000 65536"/>
                <a:gd name="T5" fmla="*/ 0 60000 65536"/>
                <a:gd name="T6" fmla="*/ 0 w 62"/>
                <a:gd name="T7" fmla="*/ 0 h 46"/>
                <a:gd name="T8" fmla="*/ 62 w 62"/>
                <a:gd name="T9" fmla="*/ 46 h 46"/>
              </a:gdLst>
              <a:ahLst/>
              <a:cxnLst>
                <a:cxn ang="T4">
                  <a:pos x="T0" y="T1"/>
                </a:cxn>
                <a:cxn ang="T5">
                  <a:pos x="T2" y="T3"/>
                </a:cxn>
              </a:cxnLst>
              <a:rect l="T6" t="T7" r="T8" b="T9"/>
              <a:pathLst>
                <a:path w="62" h="46">
                  <a:moveTo>
                    <a:pt x="62" y="46"/>
                  </a:moveTo>
                  <a:cubicBezTo>
                    <a:pt x="54" y="35"/>
                    <a:pt x="21" y="6"/>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2" name="Freeform 50"/>
            <p:cNvSpPr>
              <a:spLocks noChangeArrowheads="1"/>
            </p:cNvSpPr>
            <p:nvPr/>
          </p:nvSpPr>
          <p:spPr bwMode="auto">
            <a:xfrm>
              <a:off x="2389" y="2133"/>
              <a:ext cx="57" cy="31"/>
            </a:xfrm>
            <a:custGeom>
              <a:avLst/>
              <a:gdLst>
                <a:gd name="T0" fmla="*/ 118 w 53"/>
                <a:gd name="T1" fmla="*/ 87 h 28"/>
                <a:gd name="T2" fmla="*/ 0 w 53"/>
                <a:gd name="T3" fmla="*/ 0 h 28"/>
                <a:gd name="T4" fmla="*/ 0 60000 65536"/>
                <a:gd name="T5" fmla="*/ 0 60000 65536"/>
                <a:gd name="T6" fmla="*/ 0 w 53"/>
                <a:gd name="T7" fmla="*/ 0 h 28"/>
                <a:gd name="T8" fmla="*/ 53 w 53"/>
                <a:gd name="T9" fmla="*/ 28 h 28"/>
              </a:gdLst>
              <a:ahLst/>
              <a:cxnLst>
                <a:cxn ang="T4">
                  <a:pos x="T0" y="T1"/>
                </a:cxn>
                <a:cxn ang="T5">
                  <a:pos x="T2" y="T3"/>
                </a:cxn>
              </a:cxnLst>
              <a:rect l="T6" t="T7" r="T8" b="T9"/>
              <a:pathLst>
                <a:path w="53" h="28">
                  <a:moveTo>
                    <a:pt x="53" y="28"/>
                  </a:moveTo>
                  <a:cubicBezTo>
                    <a:pt x="43" y="18"/>
                    <a:pt x="10" y="4"/>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3" name="Freeform 51"/>
            <p:cNvSpPr>
              <a:spLocks noChangeArrowheads="1"/>
            </p:cNvSpPr>
            <p:nvPr/>
          </p:nvSpPr>
          <p:spPr bwMode="auto">
            <a:xfrm>
              <a:off x="2403" y="2155"/>
              <a:ext cx="40" cy="15"/>
            </a:xfrm>
            <a:custGeom>
              <a:avLst/>
              <a:gdLst>
                <a:gd name="T0" fmla="*/ 86 w 37"/>
                <a:gd name="T1" fmla="*/ 29 h 14"/>
                <a:gd name="T2" fmla="*/ 0 w 37"/>
                <a:gd name="T3" fmla="*/ 0 h 14"/>
                <a:gd name="T4" fmla="*/ 0 60000 65536"/>
                <a:gd name="T5" fmla="*/ 0 60000 65536"/>
                <a:gd name="T6" fmla="*/ 0 w 37"/>
                <a:gd name="T7" fmla="*/ 0 h 14"/>
                <a:gd name="T8" fmla="*/ 37 w 37"/>
                <a:gd name="T9" fmla="*/ 14 h 14"/>
              </a:gdLst>
              <a:ahLst/>
              <a:cxnLst>
                <a:cxn ang="T4">
                  <a:pos x="T0" y="T1"/>
                </a:cxn>
                <a:cxn ang="T5">
                  <a:pos x="T2" y="T3"/>
                </a:cxn>
              </a:cxnLst>
              <a:rect l="T6" t="T7" r="T8" b="T9"/>
              <a:pathLst>
                <a:path w="37" h="14">
                  <a:moveTo>
                    <a:pt x="37" y="14"/>
                  </a:moveTo>
                  <a:cubicBezTo>
                    <a:pt x="29" y="8"/>
                    <a:pt x="5" y="1"/>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4" name="Freeform 52"/>
            <p:cNvSpPr>
              <a:spLocks noChangeArrowheads="1"/>
            </p:cNvSpPr>
            <p:nvPr/>
          </p:nvSpPr>
          <p:spPr bwMode="auto">
            <a:xfrm>
              <a:off x="2496" y="2005"/>
              <a:ext cx="18" cy="53"/>
            </a:xfrm>
            <a:custGeom>
              <a:avLst/>
              <a:gdLst>
                <a:gd name="T0" fmla="*/ 26 w 17"/>
                <a:gd name="T1" fmla="*/ 2 h 48"/>
                <a:gd name="T2" fmla="*/ 7 w 17"/>
                <a:gd name="T3" fmla="*/ 75 h 48"/>
                <a:gd name="T4" fmla="*/ 4 w 17"/>
                <a:gd name="T5" fmla="*/ 144 h 48"/>
                <a:gd name="T6" fmla="*/ 1 w 17"/>
                <a:gd name="T7" fmla="*/ 113 h 48"/>
                <a:gd name="T8" fmla="*/ 3 w 17"/>
                <a:gd name="T9" fmla="*/ 68 h 48"/>
                <a:gd name="T10" fmla="*/ 30 w 17"/>
                <a:gd name="T11" fmla="*/ 0 h 48"/>
                <a:gd name="T12" fmla="*/ 26 w 17"/>
                <a:gd name="T13" fmla="*/ 2 h 48"/>
                <a:gd name="T14" fmla="*/ 0 60000 65536"/>
                <a:gd name="T15" fmla="*/ 0 60000 65536"/>
                <a:gd name="T16" fmla="*/ 0 60000 65536"/>
                <a:gd name="T17" fmla="*/ 0 60000 65536"/>
                <a:gd name="T18" fmla="*/ 0 60000 65536"/>
                <a:gd name="T19" fmla="*/ 0 60000 65536"/>
                <a:gd name="T20" fmla="*/ 0 60000 65536"/>
                <a:gd name="T21" fmla="*/ 0 w 17"/>
                <a:gd name="T22" fmla="*/ 0 h 48"/>
                <a:gd name="T23" fmla="*/ 17 w 1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8">
                  <a:moveTo>
                    <a:pt x="15" y="2"/>
                  </a:moveTo>
                  <a:cubicBezTo>
                    <a:pt x="10" y="8"/>
                    <a:pt x="8" y="17"/>
                    <a:pt x="7" y="25"/>
                  </a:cubicBezTo>
                  <a:cubicBezTo>
                    <a:pt x="6" y="30"/>
                    <a:pt x="3" y="41"/>
                    <a:pt x="4" y="48"/>
                  </a:cubicBezTo>
                  <a:cubicBezTo>
                    <a:pt x="3" y="45"/>
                    <a:pt x="1" y="41"/>
                    <a:pt x="1" y="38"/>
                  </a:cubicBezTo>
                  <a:cubicBezTo>
                    <a:pt x="0" y="32"/>
                    <a:pt x="1" y="28"/>
                    <a:pt x="3" y="23"/>
                  </a:cubicBezTo>
                  <a:cubicBezTo>
                    <a:pt x="4" y="19"/>
                    <a:pt x="10" y="5"/>
                    <a:pt x="17" y="0"/>
                  </a:cubicBezTo>
                  <a:cubicBezTo>
                    <a:pt x="16" y="1"/>
                    <a:pt x="16" y="1"/>
                    <a:pt x="15"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5" name="Freeform 53"/>
            <p:cNvSpPr>
              <a:spLocks noChangeArrowheads="1"/>
            </p:cNvSpPr>
            <p:nvPr/>
          </p:nvSpPr>
          <p:spPr bwMode="auto">
            <a:xfrm>
              <a:off x="2438" y="1934"/>
              <a:ext cx="508" cy="278"/>
            </a:xfrm>
            <a:custGeom>
              <a:avLst/>
              <a:gdLst>
                <a:gd name="T0" fmla="*/ 839 w 468"/>
                <a:gd name="T1" fmla="*/ 778 h 249"/>
                <a:gd name="T2" fmla="*/ 888 w 468"/>
                <a:gd name="T3" fmla="*/ 792 h 249"/>
                <a:gd name="T4" fmla="*/ 992 w 468"/>
                <a:gd name="T5" fmla="*/ 773 h 249"/>
                <a:gd name="T6" fmla="*/ 1012 w 468"/>
                <a:gd name="T7" fmla="*/ 766 h 249"/>
                <a:gd name="T8" fmla="*/ 1037 w 468"/>
                <a:gd name="T9" fmla="*/ 742 h 249"/>
                <a:gd name="T10" fmla="*/ 1083 w 468"/>
                <a:gd name="T11" fmla="*/ 726 h 249"/>
                <a:gd name="T12" fmla="*/ 1107 w 468"/>
                <a:gd name="T13" fmla="*/ 709 h 249"/>
                <a:gd name="T14" fmla="*/ 1126 w 468"/>
                <a:gd name="T15" fmla="*/ 702 h 249"/>
                <a:gd name="T16" fmla="*/ 1135 w 468"/>
                <a:gd name="T17" fmla="*/ 644 h 249"/>
                <a:gd name="T18" fmla="*/ 731 w 468"/>
                <a:gd name="T19" fmla="*/ 19 h 249"/>
                <a:gd name="T20" fmla="*/ 634 w 468"/>
                <a:gd name="T21" fmla="*/ 0 h 249"/>
                <a:gd name="T22" fmla="*/ 607 w 468"/>
                <a:gd name="T23" fmla="*/ 1 h 249"/>
                <a:gd name="T24" fmla="*/ 544 w 468"/>
                <a:gd name="T25" fmla="*/ 21 h 249"/>
                <a:gd name="T26" fmla="*/ 482 w 468"/>
                <a:gd name="T27" fmla="*/ 50 h 249"/>
                <a:gd name="T28" fmla="*/ 433 w 468"/>
                <a:gd name="T29" fmla="*/ 106 h 249"/>
                <a:gd name="T30" fmla="*/ 408 w 468"/>
                <a:gd name="T31" fmla="*/ 118 h 249"/>
                <a:gd name="T32" fmla="*/ 354 w 468"/>
                <a:gd name="T33" fmla="*/ 169 h 249"/>
                <a:gd name="T34" fmla="*/ 314 w 468"/>
                <a:gd name="T35" fmla="*/ 223 h 249"/>
                <a:gd name="T36" fmla="*/ 289 w 468"/>
                <a:gd name="T37" fmla="*/ 252 h 249"/>
                <a:gd name="T38" fmla="*/ 271 w 468"/>
                <a:gd name="T39" fmla="*/ 263 h 249"/>
                <a:gd name="T40" fmla="*/ 229 w 468"/>
                <a:gd name="T41" fmla="*/ 298 h 249"/>
                <a:gd name="T42" fmla="*/ 205 w 468"/>
                <a:gd name="T43" fmla="*/ 267 h 249"/>
                <a:gd name="T44" fmla="*/ 170 w 468"/>
                <a:gd name="T45" fmla="*/ 223 h 249"/>
                <a:gd name="T46" fmla="*/ 149 w 468"/>
                <a:gd name="T47" fmla="*/ 386 h 249"/>
                <a:gd name="T48" fmla="*/ 88 w 468"/>
                <a:gd name="T49" fmla="*/ 523 h 249"/>
                <a:gd name="T50" fmla="*/ 46 w 468"/>
                <a:gd name="T51" fmla="*/ 624 h 249"/>
                <a:gd name="T52" fmla="*/ 0 w 468"/>
                <a:gd name="T53" fmla="*/ 760 h 249"/>
                <a:gd name="T54" fmla="*/ 69 w 468"/>
                <a:gd name="T55" fmla="*/ 835 h 249"/>
                <a:gd name="T56" fmla="*/ 265 w 468"/>
                <a:gd name="T57" fmla="*/ 760 h 249"/>
                <a:gd name="T58" fmla="*/ 313 w 468"/>
                <a:gd name="T59" fmla="*/ 803 h 249"/>
                <a:gd name="T60" fmla="*/ 341 w 468"/>
                <a:gd name="T61" fmla="*/ 804 h 249"/>
                <a:gd name="T62" fmla="*/ 368 w 468"/>
                <a:gd name="T63" fmla="*/ 803 h 249"/>
                <a:gd name="T64" fmla="*/ 416 w 468"/>
                <a:gd name="T65" fmla="*/ 815 h 249"/>
                <a:gd name="T66" fmla="*/ 472 w 468"/>
                <a:gd name="T67" fmla="*/ 811 h 249"/>
                <a:gd name="T68" fmla="*/ 485 w 468"/>
                <a:gd name="T69" fmla="*/ 804 h 249"/>
                <a:gd name="T70" fmla="*/ 559 w 468"/>
                <a:gd name="T71" fmla="*/ 769 h 249"/>
                <a:gd name="T72" fmla="*/ 580 w 468"/>
                <a:gd name="T73" fmla="*/ 761 h 249"/>
                <a:gd name="T74" fmla="*/ 587 w 468"/>
                <a:gd name="T75" fmla="*/ 745 h 249"/>
                <a:gd name="T76" fmla="*/ 612 w 468"/>
                <a:gd name="T77" fmla="*/ 745 h 249"/>
                <a:gd name="T78" fmla="*/ 640 w 468"/>
                <a:gd name="T79" fmla="*/ 761 h 249"/>
                <a:gd name="T80" fmla="*/ 695 w 468"/>
                <a:gd name="T81" fmla="*/ 785 h 249"/>
                <a:gd name="T82" fmla="*/ 721 w 468"/>
                <a:gd name="T83" fmla="*/ 785 h 249"/>
                <a:gd name="T84" fmla="*/ 767 w 468"/>
                <a:gd name="T85" fmla="*/ 796 h 249"/>
                <a:gd name="T86" fmla="*/ 798 w 468"/>
                <a:gd name="T87" fmla="*/ 785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249"/>
                <a:gd name="T134" fmla="*/ 468 w 468"/>
                <a:gd name="T135" fmla="*/ 249 h 2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249">
                  <a:moveTo>
                    <a:pt x="324" y="233"/>
                  </a:moveTo>
                  <a:cubicBezTo>
                    <a:pt x="329" y="234"/>
                    <a:pt x="336" y="231"/>
                    <a:pt x="340" y="231"/>
                  </a:cubicBezTo>
                  <a:cubicBezTo>
                    <a:pt x="347" y="233"/>
                    <a:pt x="351" y="239"/>
                    <a:pt x="357" y="243"/>
                  </a:cubicBezTo>
                  <a:cubicBezTo>
                    <a:pt x="358" y="241"/>
                    <a:pt x="361" y="240"/>
                    <a:pt x="361" y="236"/>
                  </a:cubicBezTo>
                  <a:cubicBezTo>
                    <a:pt x="369" y="242"/>
                    <a:pt x="384" y="244"/>
                    <a:pt x="386" y="228"/>
                  </a:cubicBezTo>
                  <a:cubicBezTo>
                    <a:pt x="392" y="231"/>
                    <a:pt x="397" y="236"/>
                    <a:pt x="403" y="230"/>
                  </a:cubicBezTo>
                  <a:cubicBezTo>
                    <a:pt x="405" y="232"/>
                    <a:pt x="409" y="233"/>
                    <a:pt x="411" y="235"/>
                  </a:cubicBezTo>
                  <a:cubicBezTo>
                    <a:pt x="411" y="232"/>
                    <a:pt x="411" y="230"/>
                    <a:pt x="411" y="228"/>
                  </a:cubicBezTo>
                  <a:cubicBezTo>
                    <a:pt x="415" y="229"/>
                    <a:pt x="420" y="232"/>
                    <a:pt x="424" y="234"/>
                  </a:cubicBezTo>
                  <a:cubicBezTo>
                    <a:pt x="423" y="230"/>
                    <a:pt x="421" y="225"/>
                    <a:pt x="421" y="220"/>
                  </a:cubicBezTo>
                  <a:cubicBezTo>
                    <a:pt x="429" y="218"/>
                    <a:pt x="433" y="222"/>
                    <a:pt x="439" y="227"/>
                  </a:cubicBezTo>
                  <a:cubicBezTo>
                    <a:pt x="439" y="224"/>
                    <a:pt x="441" y="225"/>
                    <a:pt x="439" y="216"/>
                  </a:cubicBezTo>
                  <a:cubicBezTo>
                    <a:pt x="445" y="219"/>
                    <a:pt x="446" y="219"/>
                    <a:pt x="450" y="223"/>
                  </a:cubicBezTo>
                  <a:cubicBezTo>
                    <a:pt x="447" y="220"/>
                    <a:pt x="450" y="216"/>
                    <a:pt x="450" y="211"/>
                  </a:cubicBezTo>
                  <a:cubicBezTo>
                    <a:pt x="453" y="211"/>
                    <a:pt x="457" y="212"/>
                    <a:pt x="459" y="212"/>
                  </a:cubicBezTo>
                  <a:cubicBezTo>
                    <a:pt x="458" y="211"/>
                    <a:pt x="458" y="210"/>
                    <a:pt x="457" y="209"/>
                  </a:cubicBezTo>
                  <a:cubicBezTo>
                    <a:pt x="458" y="208"/>
                    <a:pt x="460" y="206"/>
                    <a:pt x="461" y="205"/>
                  </a:cubicBezTo>
                  <a:cubicBezTo>
                    <a:pt x="462" y="192"/>
                    <a:pt x="462" y="192"/>
                    <a:pt x="462" y="192"/>
                  </a:cubicBezTo>
                  <a:cubicBezTo>
                    <a:pt x="462" y="192"/>
                    <a:pt x="468" y="197"/>
                    <a:pt x="452" y="130"/>
                  </a:cubicBezTo>
                  <a:cubicBezTo>
                    <a:pt x="437" y="63"/>
                    <a:pt x="363" y="13"/>
                    <a:pt x="297" y="5"/>
                  </a:cubicBezTo>
                  <a:cubicBezTo>
                    <a:pt x="285" y="4"/>
                    <a:pt x="274" y="3"/>
                    <a:pt x="264" y="4"/>
                  </a:cubicBezTo>
                  <a:cubicBezTo>
                    <a:pt x="260" y="4"/>
                    <a:pt x="257" y="3"/>
                    <a:pt x="257" y="0"/>
                  </a:cubicBezTo>
                  <a:cubicBezTo>
                    <a:pt x="254" y="3"/>
                    <a:pt x="250" y="4"/>
                    <a:pt x="246" y="4"/>
                  </a:cubicBezTo>
                  <a:cubicBezTo>
                    <a:pt x="246" y="3"/>
                    <a:pt x="246" y="2"/>
                    <a:pt x="246" y="1"/>
                  </a:cubicBezTo>
                  <a:cubicBezTo>
                    <a:pt x="244" y="5"/>
                    <a:pt x="238" y="6"/>
                    <a:pt x="234" y="4"/>
                  </a:cubicBezTo>
                  <a:cubicBezTo>
                    <a:pt x="231" y="7"/>
                    <a:pt x="225" y="9"/>
                    <a:pt x="221" y="6"/>
                  </a:cubicBezTo>
                  <a:cubicBezTo>
                    <a:pt x="218" y="11"/>
                    <a:pt x="208" y="14"/>
                    <a:pt x="205" y="9"/>
                  </a:cubicBezTo>
                  <a:cubicBezTo>
                    <a:pt x="203" y="13"/>
                    <a:pt x="200" y="14"/>
                    <a:pt x="196" y="15"/>
                  </a:cubicBezTo>
                  <a:cubicBezTo>
                    <a:pt x="190" y="17"/>
                    <a:pt x="191" y="17"/>
                    <a:pt x="186" y="21"/>
                  </a:cubicBezTo>
                  <a:cubicBezTo>
                    <a:pt x="183" y="25"/>
                    <a:pt x="179" y="28"/>
                    <a:pt x="175" y="31"/>
                  </a:cubicBezTo>
                  <a:cubicBezTo>
                    <a:pt x="174" y="30"/>
                    <a:pt x="173" y="28"/>
                    <a:pt x="173" y="27"/>
                  </a:cubicBezTo>
                  <a:cubicBezTo>
                    <a:pt x="172" y="31"/>
                    <a:pt x="170" y="33"/>
                    <a:pt x="166" y="35"/>
                  </a:cubicBezTo>
                  <a:cubicBezTo>
                    <a:pt x="164" y="36"/>
                    <a:pt x="159" y="39"/>
                    <a:pt x="156" y="39"/>
                  </a:cubicBezTo>
                  <a:cubicBezTo>
                    <a:pt x="157" y="43"/>
                    <a:pt x="147" y="48"/>
                    <a:pt x="144" y="50"/>
                  </a:cubicBezTo>
                  <a:cubicBezTo>
                    <a:pt x="142" y="52"/>
                    <a:pt x="138" y="56"/>
                    <a:pt x="136" y="58"/>
                  </a:cubicBezTo>
                  <a:cubicBezTo>
                    <a:pt x="134" y="60"/>
                    <a:pt x="130" y="65"/>
                    <a:pt x="127" y="65"/>
                  </a:cubicBezTo>
                  <a:cubicBezTo>
                    <a:pt x="127" y="64"/>
                    <a:pt x="125" y="64"/>
                    <a:pt x="125" y="63"/>
                  </a:cubicBezTo>
                  <a:cubicBezTo>
                    <a:pt x="123" y="67"/>
                    <a:pt x="121" y="71"/>
                    <a:pt x="117" y="74"/>
                  </a:cubicBezTo>
                  <a:cubicBezTo>
                    <a:pt x="116" y="74"/>
                    <a:pt x="114" y="74"/>
                    <a:pt x="113" y="75"/>
                  </a:cubicBezTo>
                  <a:cubicBezTo>
                    <a:pt x="112" y="76"/>
                    <a:pt x="112" y="77"/>
                    <a:pt x="111" y="78"/>
                  </a:cubicBezTo>
                  <a:cubicBezTo>
                    <a:pt x="109" y="80"/>
                    <a:pt x="107" y="83"/>
                    <a:pt x="103" y="80"/>
                  </a:cubicBezTo>
                  <a:cubicBezTo>
                    <a:pt x="102" y="84"/>
                    <a:pt x="97" y="88"/>
                    <a:pt x="93" y="89"/>
                  </a:cubicBezTo>
                  <a:cubicBezTo>
                    <a:pt x="93" y="89"/>
                    <a:pt x="88" y="94"/>
                    <a:pt x="86" y="92"/>
                  </a:cubicBezTo>
                  <a:cubicBezTo>
                    <a:pt x="86" y="88"/>
                    <a:pt x="83" y="84"/>
                    <a:pt x="82" y="80"/>
                  </a:cubicBezTo>
                  <a:cubicBezTo>
                    <a:pt x="81" y="74"/>
                    <a:pt x="82" y="68"/>
                    <a:pt x="79" y="63"/>
                  </a:cubicBezTo>
                  <a:cubicBezTo>
                    <a:pt x="77" y="58"/>
                    <a:pt x="73" y="61"/>
                    <a:pt x="69" y="65"/>
                  </a:cubicBezTo>
                  <a:cubicBezTo>
                    <a:pt x="64" y="71"/>
                    <a:pt x="62" y="80"/>
                    <a:pt x="61" y="88"/>
                  </a:cubicBezTo>
                  <a:cubicBezTo>
                    <a:pt x="60" y="94"/>
                    <a:pt x="55" y="110"/>
                    <a:pt x="60" y="115"/>
                  </a:cubicBezTo>
                  <a:cubicBezTo>
                    <a:pt x="54" y="123"/>
                    <a:pt x="48" y="132"/>
                    <a:pt x="46" y="139"/>
                  </a:cubicBezTo>
                  <a:cubicBezTo>
                    <a:pt x="44" y="143"/>
                    <a:pt x="38" y="153"/>
                    <a:pt x="36" y="156"/>
                  </a:cubicBezTo>
                  <a:cubicBezTo>
                    <a:pt x="30" y="164"/>
                    <a:pt x="25" y="174"/>
                    <a:pt x="23" y="176"/>
                  </a:cubicBezTo>
                  <a:cubicBezTo>
                    <a:pt x="21" y="178"/>
                    <a:pt x="20" y="181"/>
                    <a:pt x="18" y="185"/>
                  </a:cubicBezTo>
                  <a:cubicBezTo>
                    <a:pt x="14" y="192"/>
                    <a:pt x="10" y="201"/>
                    <a:pt x="7" y="208"/>
                  </a:cubicBezTo>
                  <a:cubicBezTo>
                    <a:pt x="5" y="214"/>
                    <a:pt x="0" y="220"/>
                    <a:pt x="0" y="226"/>
                  </a:cubicBezTo>
                  <a:cubicBezTo>
                    <a:pt x="1" y="235"/>
                    <a:pt x="4" y="236"/>
                    <a:pt x="11" y="241"/>
                  </a:cubicBezTo>
                  <a:cubicBezTo>
                    <a:pt x="17" y="245"/>
                    <a:pt x="20" y="249"/>
                    <a:pt x="28" y="249"/>
                  </a:cubicBezTo>
                  <a:cubicBezTo>
                    <a:pt x="37" y="249"/>
                    <a:pt x="47" y="246"/>
                    <a:pt x="55" y="243"/>
                  </a:cubicBezTo>
                  <a:cubicBezTo>
                    <a:pt x="69" y="236"/>
                    <a:pt x="90" y="228"/>
                    <a:pt x="107" y="226"/>
                  </a:cubicBezTo>
                  <a:cubicBezTo>
                    <a:pt x="115" y="225"/>
                    <a:pt x="118" y="225"/>
                    <a:pt x="124" y="229"/>
                  </a:cubicBezTo>
                  <a:cubicBezTo>
                    <a:pt x="126" y="232"/>
                    <a:pt x="130" y="238"/>
                    <a:pt x="126" y="239"/>
                  </a:cubicBezTo>
                  <a:cubicBezTo>
                    <a:pt x="129" y="239"/>
                    <a:pt x="133" y="239"/>
                    <a:pt x="135" y="236"/>
                  </a:cubicBezTo>
                  <a:cubicBezTo>
                    <a:pt x="137" y="236"/>
                    <a:pt x="136" y="239"/>
                    <a:pt x="138" y="240"/>
                  </a:cubicBezTo>
                  <a:cubicBezTo>
                    <a:pt x="139" y="240"/>
                    <a:pt x="141" y="239"/>
                    <a:pt x="142" y="239"/>
                  </a:cubicBezTo>
                  <a:cubicBezTo>
                    <a:pt x="142" y="239"/>
                    <a:pt x="147" y="239"/>
                    <a:pt x="148" y="239"/>
                  </a:cubicBezTo>
                  <a:cubicBezTo>
                    <a:pt x="152" y="238"/>
                    <a:pt x="157" y="244"/>
                    <a:pt x="156" y="236"/>
                  </a:cubicBezTo>
                  <a:cubicBezTo>
                    <a:pt x="160" y="238"/>
                    <a:pt x="165" y="240"/>
                    <a:pt x="168" y="243"/>
                  </a:cubicBezTo>
                  <a:cubicBezTo>
                    <a:pt x="167" y="242"/>
                    <a:pt x="166" y="240"/>
                    <a:pt x="165" y="238"/>
                  </a:cubicBezTo>
                  <a:cubicBezTo>
                    <a:pt x="169" y="234"/>
                    <a:pt x="186" y="237"/>
                    <a:pt x="191" y="241"/>
                  </a:cubicBezTo>
                  <a:cubicBezTo>
                    <a:pt x="190" y="240"/>
                    <a:pt x="190" y="238"/>
                    <a:pt x="189" y="236"/>
                  </a:cubicBezTo>
                  <a:cubicBezTo>
                    <a:pt x="191" y="238"/>
                    <a:pt x="194" y="239"/>
                    <a:pt x="197" y="240"/>
                  </a:cubicBezTo>
                  <a:cubicBezTo>
                    <a:pt x="199" y="235"/>
                    <a:pt x="223" y="234"/>
                    <a:pt x="227" y="236"/>
                  </a:cubicBezTo>
                  <a:cubicBezTo>
                    <a:pt x="227" y="234"/>
                    <a:pt x="227" y="231"/>
                    <a:pt x="227" y="229"/>
                  </a:cubicBezTo>
                  <a:cubicBezTo>
                    <a:pt x="230" y="230"/>
                    <a:pt x="232" y="232"/>
                    <a:pt x="235" y="233"/>
                  </a:cubicBezTo>
                  <a:cubicBezTo>
                    <a:pt x="235" y="232"/>
                    <a:pt x="235" y="229"/>
                    <a:pt x="234" y="227"/>
                  </a:cubicBezTo>
                  <a:cubicBezTo>
                    <a:pt x="237" y="227"/>
                    <a:pt x="241" y="228"/>
                    <a:pt x="244" y="228"/>
                  </a:cubicBezTo>
                  <a:cubicBezTo>
                    <a:pt x="241" y="227"/>
                    <a:pt x="239" y="224"/>
                    <a:pt x="239" y="221"/>
                  </a:cubicBezTo>
                  <a:cubicBezTo>
                    <a:pt x="239" y="221"/>
                    <a:pt x="247" y="218"/>
                    <a:pt x="245" y="224"/>
                  </a:cubicBezTo>
                  <a:cubicBezTo>
                    <a:pt x="247" y="223"/>
                    <a:pt x="247" y="223"/>
                    <a:pt x="249" y="221"/>
                  </a:cubicBezTo>
                  <a:cubicBezTo>
                    <a:pt x="252" y="219"/>
                    <a:pt x="254" y="216"/>
                    <a:pt x="255" y="214"/>
                  </a:cubicBezTo>
                  <a:cubicBezTo>
                    <a:pt x="251" y="220"/>
                    <a:pt x="255" y="223"/>
                    <a:pt x="261" y="227"/>
                  </a:cubicBezTo>
                  <a:cubicBezTo>
                    <a:pt x="268" y="231"/>
                    <a:pt x="269" y="231"/>
                    <a:pt x="276" y="231"/>
                  </a:cubicBezTo>
                  <a:cubicBezTo>
                    <a:pt x="280" y="231"/>
                    <a:pt x="280" y="232"/>
                    <a:pt x="283" y="234"/>
                  </a:cubicBezTo>
                  <a:cubicBezTo>
                    <a:pt x="284" y="235"/>
                    <a:pt x="284" y="237"/>
                    <a:pt x="286" y="237"/>
                  </a:cubicBezTo>
                  <a:cubicBezTo>
                    <a:pt x="289" y="237"/>
                    <a:pt x="290" y="233"/>
                    <a:pt x="293" y="234"/>
                  </a:cubicBezTo>
                  <a:cubicBezTo>
                    <a:pt x="296" y="234"/>
                    <a:pt x="299" y="237"/>
                    <a:pt x="301" y="239"/>
                  </a:cubicBezTo>
                  <a:cubicBezTo>
                    <a:pt x="302" y="233"/>
                    <a:pt x="308" y="230"/>
                    <a:pt x="311" y="237"/>
                  </a:cubicBezTo>
                  <a:cubicBezTo>
                    <a:pt x="309" y="229"/>
                    <a:pt x="319" y="234"/>
                    <a:pt x="321" y="238"/>
                  </a:cubicBezTo>
                  <a:cubicBezTo>
                    <a:pt x="321" y="236"/>
                    <a:pt x="322" y="235"/>
                    <a:pt x="324" y="234"/>
                  </a:cubicBezTo>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6" name="Freeform 54"/>
            <p:cNvSpPr>
              <a:spLocks noChangeArrowheads="1"/>
            </p:cNvSpPr>
            <p:nvPr/>
          </p:nvSpPr>
          <p:spPr bwMode="auto">
            <a:xfrm>
              <a:off x="2717" y="1957"/>
              <a:ext cx="219" cy="239"/>
            </a:xfrm>
            <a:custGeom>
              <a:avLst/>
              <a:gdLst>
                <a:gd name="T0" fmla="*/ 486 w 202"/>
                <a:gd name="T1" fmla="*/ 525 h 214"/>
                <a:gd name="T2" fmla="*/ 410 w 202"/>
                <a:gd name="T3" fmla="*/ 223 h 214"/>
                <a:gd name="T4" fmla="*/ 198 w 202"/>
                <a:gd name="T5" fmla="*/ 0 h 214"/>
                <a:gd name="T6" fmla="*/ 322 w 202"/>
                <a:gd name="T7" fmla="*/ 121 h 214"/>
                <a:gd name="T8" fmla="*/ 338 w 202"/>
                <a:gd name="T9" fmla="*/ 163 h 214"/>
                <a:gd name="T10" fmla="*/ 350 w 202"/>
                <a:gd name="T11" fmla="*/ 181 h 214"/>
                <a:gd name="T12" fmla="*/ 349 w 202"/>
                <a:gd name="T13" fmla="*/ 182 h 214"/>
                <a:gd name="T14" fmla="*/ 360 w 202"/>
                <a:gd name="T15" fmla="*/ 183 h 214"/>
                <a:gd name="T16" fmla="*/ 368 w 202"/>
                <a:gd name="T17" fmla="*/ 203 h 214"/>
                <a:gd name="T18" fmla="*/ 371 w 202"/>
                <a:gd name="T19" fmla="*/ 212 h 214"/>
                <a:gd name="T20" fmla="*/ 379 w 202"/>
                <a:gd name="T21" fmla="*/ 228 h 214"/>
                <a:gd name="T22" fmla="*/ 383 w 202"/>
                <a:gd name="T23" fmla="*/ 252 h 214"/>
                <a:gd name="T24" fmla="*/ 390 w 202"/>
                <a:gd name="T25" fmla="*/ 262 h 214"/>
                <a:gd name="T26" fmla="*/ 390 w 202"/>
                <a:gd name="T27" fmla="*/ 298 h 214"/>
                <a:gd name="T28" fmla="*/ 399 w 202"/>
                <a:gd name="T29" fmla="*/ 434 h 214"/>
                <a:gd name="T30" fmla="*/ 405 w 202"/>
                <a:gd name="T31" fmla="*/ 470 h 214"/>
                <a:gd name="T32" fmla="*/ 411 w 202"/>
                <a:gd name="T33" fmla="*/ 522 h 214"/>
                <a:gd name="T34" fmla="*/ 410 w 202"/>
                <a:gd name="T35" fmla="*/ 525 h 214"/>
                <a:gd name="T36" fmla="*/ 385 w 202"/>
                <a:gd name="T37" fmla="*/ 583 h 214"/>
                <a:gd name="T38" fmla="*/ 378 w 202"/>
                <a:gd name="T39" fmla="*/ 576 h 214"/>
                <a:gd name="T40" fmla="*/ 371 w 202"/>
                <a:gd name="T41" fmla="*/ 615 h 214"/>
                <a:gd name="T42" fmla="*/ 342 w 202"/>
                <a:gd name="T43" fmla="*/ 598 h 214"/>
                <a:gd name="T44" fmla="*/ 321 w 202"/>
                <a:gd name="T45" fmla="*/ 629 h 214"/>
                <a:gd name="T46" fmla="*/ 293 w 202"/>
                <a:gd name="T47" fmla="*/ 619 h 214"/>
                <a:gd name="T48" fmla="*/ 289 w 202"/>
                <a:gd name="T49" fmla="*/ 643 h 214"/>
                <a:gd name="T50" fmla="*/ 249 w 202"/>
                <a:gd name="T51" fmla="*/ 625 h 214"/>
                <a:gd name="T52" fmla="*/ 78 w 202"/>
                <a:gd name="T53" fmla="*/ 596 h 214"/>
                <a:gd name="T54" fmla="*/ 42 w 202"/>
                <a:gd name="T55" fmla="*/ 522 h 214"/>
                <a:gd name="T56" fmla="*/ 18 w 202"/>
                <a:gd name="T57" fmla="*/ 469 h 214"/>
                <a:gd name="T58" fmla="*/ 1 w 202"/>
                <a:gd name="T59" fmla="*/ 421 h 214"/>
                <a:gd name="T60" fmla="*/ 1 w 202"/>
                <a:gd name="T61" fmla="*/ 493 h 214"/>
                <a:gd name="T62" fmla="*/ 3 w 202"/>
                <a:gd name="T63" fmla="*/ 600 h 214"/>
                <a:gd name="T64" fmla="*/ 1 w 202"/>
                <a:gd name="T65" fmla="*/ 666 h 214"/>
                <a:gd name="T66" fmla="*/ 76 w 202"/>
                <a:gd name="T67" fmla="*/ 714 h 214"/>
                <a:gd name="T68" fmla="*/ 96 w 202"/>
                <a:gd name="T69" fmla="*/ 717 h 214"/>
                <a:gd name="T70" fmla="*/ 127 w 202"/>
                <a:gd name="T71" fmla="*/ 702 h 214"/>
                <a:gd name="T72" fmla="*/ 142 w 202"/>
                <a:gd name="T73" fmla="*/ 702 h 214"/>
                <a:gd name="T74" fmla="*/ 172 w 202"/>
                <a:gd name="T75" fmla="*/ 696 h 214"/>
                <a:gd name="T76" fmla="*/ 229 w 202"/>
                <a:gd name="T77" fmla="*/ 718 h 214"/>
                <a:gd name="T78" fmla="*/ 267 w 202"/>
                <a:gd name="T79" fmla="*/ 718 h 214"/>
                <a:gd name="T80" fmla="*/ 289 w 202"/>
                <a:gd name="T81" fmla="*/ 718 h 214"/>
                <a:gd name="T82" fmla="*/ 296 w 202"/>
                <a:gd name="T83" fmla="*/ 681 h 214"/>
                <a:gd name="T84" fmla="*/ 318 w 202"/>
                <a:gd name="T85" fmla="*/ 688 h 214"/>
                <a:gd name="T86" fmla="*/ 326 w 202"/>
                <a:gd name="T87" fmla="*/ 696 h 214"/>
                <a:gd name="T88" fmla="*/ 338 w 202"/>
                <a:gd name="T89" fmla="*/ 688 h 214"/>
                <a:gd name="T90" fmla="*/ 363 w 202"/>
                <a:gd name="T91" fmla="*/ 696 h 214"/>
                <a:gd name="T92" fmla="*/ 379 w 202"/>
                <a:gd name="T93" fmla="*/ 687 h 214"/>
                <a:gd name="T94" fmla="*/ 415 w 202"/>
                <a:gd name="T95" fmla="*/ 665 h 214"/>
                <a:gd name="T96" fmla="*/ 452 w 202"/>
                <a:gd name="T97" fmla="*/ 643 h 214"/>
                <a:gd name="T98" fmla="*/ 469 w 202"/>
                <a:gd name="T99" fmla="*/ 628 h 214"/>
                <a:gd name="T100" fmla="*/ 484 w 202"/>
                <a:gd name="T101" fmla="*/ 598 h 214"/>
                <a:gd name="T102" fmla="*/ 490 w 202"/>
                <a:gd name="T103" fmla="*/ 560 h 214"/>
                <a:gd name="T104" fmla="*/ 486 w 202"/>
                <a:gd name="T105" fmla="*/ 525 h 2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2"/>
                <a:gd name="T160" fmla="*/ 0 h 214"/>
                <a:gd name="T161" fmla="*/ 202 w 202"/>
                <a:gd name="T162" fmla="*/ 214 h 2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2" h="214">
                  <a:moveTo>
                    <a:pt x="200" y="157"/>
                  </a:moveTo>
                  <a:cubicBezTo>
                    <a:pt x="199" y="130"/>
                    <a:pt x="191" y="98"/>
                    <a:pt x="169" y="65"/>
                  </a:cubicBezTo>
                  <a:cubicBezTo>
                    <a:pt x="147" y="31"/>
                    <a:pt x="98" y="4"/>
                    <a:pt x="82" y="0"/>
                  </a:cubicBezTo>
                  <a:cubicBezTo>
                    <a:pt x="99" y="9"/>
                    <a:pt x="117" y="21"/>
                    <a:pt x="133" y="36"/>
                  </a:cubicBezTo>
                  <a:cubicBezTo>
                    <a:pt x="136" y="40"/>
                    <a:pt x="138" y="44"/>
                    <a:pt x="138" y="48"/>
                  </a:cubicBezTo>
                  <a:cubicBezTo>
                    <a:pt x="141" y="47"/>
                    <a:pt x="143" y="50"/>
                    <a:pt x="145" y="53"/>
                  </a:cubicBezTo>
                  <a:cubicBezTo>
                    <a:pt x="144" y="54"/>
                    <a:pt x="144" y="54"/>
                    <a:pt x="144" y="54"/>
                  </a:cubicBezTo>
                  <a:cubicBezTo>
                    <a:pt x="144" y="54"/>
                    <a:pt x="148" y="55"/>
                    <a:pt x="148" y="55"/>
                  </a:cubicBezTo>
                  <a:cubicBezTo>
                    <a:pt x="149" y="57"/>
                    <a:pt x="150" y="59"/>
                    <a:pt x="151" y="60"/>
                  </a:cubicBezTo>
                  <a:cubicBezTo>
                    <a:pt x="151" y="60"/>
                    <a:pt x="151" y="63"/>
                    <a:pt x="152" y="64"/>
                  </a:cubicBezTo>
                  <a:cubicBezTo>
                    <a:pt x="153" y="65"/>
                    <a:pt x="156" y="66"/>
                    <a:pt x="157" y="68"/>
                  </a:cubicBezTo>
                  <a:cubicBezTo>
                    <a:pt x="158" y="70"/>
                    <a:pt x="157" y="72"/>
                    <a:pt x="158" y="74"/>
                  </a:cubicBezTo>
                  <a:cubicBezTo>
                    <a:pt x="158" y="74"/>
                    <a:pt x="159" y="77"/>
                    <a:pt x="160" y="77"/>
                  </a:cubicBezTo>
                  <a:cubicBezTo>
                    <a:pt x="161" y="82"/>
                    <a:pt x="163" y="83"/>
                    <a:pt x="160" y="89"/>
                  </a:cubicBezTo>
                  <a:cubicBezTo>
                    <a:pt x="168" y="93"/>
                    <a:pt x="179" y="130"/>
                    <a:pt x="164" y="129"/>
                  </a:cubicBezTo>
                  <a:cubicBezTo>
                    <a:pt x="169" y="131"/>
                    <a:pt x="173" y="138"/>
                    <a:pt x="167" y="141"/>
                  </a:cubicBezTo>
                  <a:cubicBezTo>
                    <a:pt x="173" y="144"/>
                    <a:pt x="171" y="150"/>
                    <a:pt x="170" y="155"/>
                  </a:cubicBezTo>
                  <a:cubicBezTo>
                    <a:pt x="170" y="156"/>
                    <a:pt x="170" y="156"/>
                    <a:pt x="169" y="157"/>
                  </a:cubicBezTo>
                  <a:cubicBezTo>
                    <a:pt x="167" y="165"/>
                    <a:pt x="163" y="171"/>
                    <a:pt x="159" y="173"/>
                  </a:cubicBezTo>
                  <a:cubicBezTo>
                    <a:pt x="158" y="173"/>
                    <a:pt x="157" y="172"/>
                    <a:pt x="156" y="171"/>
                  </a:cubicBezTo>
                  <a:cubicBezTo>
                    <a:pt x="157" y="175"/>
                    <a:pt x="155" y="181"/>
                    <a:pt x="152" y="182"/>
                  </a:cubicBezTo>
                  <a:cubicBezTo>
                    <a:pt x="148" y="184"/>
                    <a:pt x="144" y="178"/>
                    <a:pt x="140" y="177"/>
                  </a:cubicBezTo>
                  <a:cubicBezTo>
                    <a:pt x="139" y="181"/>
                    <a:pt x="137" y="186"/>
                    <a:pt x="132" y="187"/>
                  </a:cubicBezTo>
                  <a:cubicBezTo>
                    <a:pt x="127" y="188"/>
                    <a:pt x="125" y="184"/>
                    <a:pt x="121" y="184"/>
                  </a:cubicBezTo>
                  <a:cubicBezTo>
                    <a:pt x="120" y="186"/>
                    <a:pt x="119" y="189"/>
                    <a:pt x="118" y="191"/>
                  </a:cubicBezTo>
                  <a:cubicBezTo>
                    <a:pt x="113" y="191"/>
                    <a:pt x="107" y="188"/>
                    <a:pt x="103" y="185"/>
                  </a:cubicBezTo>
                  <a:cubicBezTo>
                    <a:pt x="88" y="210"/>
                    <a:pt x="50" y="185"/>
                    <a:pt x="32" y="176"/>
                  </a:cubicBezTo>
                  <a:cubicBezTo>
                    <a:pt x="24" y="171"/>
                    <a:pt x="19" y="165"/>
                    <a:pt x="17" y="155"/>
                  </a:cubicBezTo>
                  <a:cubicBezTo>
                    <a:pt x="14" y="148"/>
                    <a:pt x="12" y="145"/>
                    <a:pt x="7" y="140"/>
                  </a:cubicBezTo>
                  <a:cubicBezTo>
                    <a:pt x="4" y="136"/>
                    <a:pt x="2" y="130"/>
                    <a:pt x="1" y="126"/>
                  </a:cubicBezTo>
                  <a:cubicBezTo>
                    <a:pt x="1" y="146"/>
                    <a:pt x="1" y="146"/>
                    <a:pt x="1" y="146"/>
                  </a:cubicBezTo>
                  <a:cubicBezTo>
                    <a:pt x="2" y="157"/>
                    <a:pt x="5" y="167"/>
                    <a:pt x="3" y="179"/>
                  </a:cubicBezTo>
                  <a:cubicBezTo>
                    <a:pt x="3" y="183"/>
                    <a:pt x="0" y="193"/>
                    <a:pt x="1" y="197"/>
                  </a:cubicBezTo>
                  <a:cubicBezTo>
                    <a:pt x="4" y="209"/>
                    <a:pt x="31" y="201"/>
                    <a:pt x="31" y="211"/>
                  </a:cubicBezTo>
                  <a:cubicBezTo>
                    <a:pt x="35" y="209"/>
                    <a:pt x="37" y="208"/>
                    <a:pt x="40" y="212"/>
                  </a:cubicBezTo>
                  <a:cubicBezTo>
                    <a:pt x="42" y="208"/>
                    <a:pt x="49" y="206"/>
                    <a:pt x="52" y="209"/>
                  </a:cubicBezTo>
                  <a:cubicBezTo>
                    <a:pt x="55" y="208"/>
                    <a:pt x="57" y="209"/>
                    <a:pt x="59" y="209"/>
                  </a:cubicBezTo>
                  <a:cubicBezTo>
                    <a:pt x="63" y="209"/>
                    <a:pt x="67" y="207"/>
                    <a:pt x="71" y="206"/>
                  </a:cubicBezTo>
                  <a:cubicBezTo>
                    <a:pt x="78" y="205"/>
                    <a:pt x="91" y="204"/>
                    <a:pt x="94" y="213"/>
                  </a:cubicBezTo>
                  <a:cubicBezTo>
                    <a:pt x="98" y="208"/>
                    <a:pt x="103" y="211"/>
                    <a:pt x="109" y="213"/>
                  </a:cubicBezTo>
                  <a:cubicBezTo>
                    <a:pt x="112" y="214"/>
                    <a:pt x="114" y="214"/>
                    <a:pt x="118" y="213"/>
                  </a:cubicBezTo>
                  <a:cubicBezTo>
                    <a:pt x="119" y="212"/>
                    <a:pt x="122" y="203"/>
                    <a:pt x="122" y="202"/>
                  </a:cubicBezTo>
                  <a:cubicBezTo>
                    <a:pt x="125" y="200"/>
                    <a:pt x="128" y="202"/>
                    <a:pt x="131" y="204"/>
                  </a:cubicBezTo>
                  <a:cubicBezTo>
                    <a:pt x="132" y="204"/>
                    <a:pt x="134" y="206"/>
                    <a:pt x="135" y="206"/>
                  </a:cubicBezTo>
                  <a:cubicBezTo>
                    <a:pt x="137" y="206"/>
                    <a:pt x="137" y="205"/>
                    <a:pt x="138" y="204"/>
                  </a:cubicBezTo>
                  <a:cubicBezTo>
                    <a:pt x="142" y="203"/>
                    <a:pt x="144" y="205"/>
                    <a:pt x="149" y="206"/>
                  </a:cubicBezTo>
                  <a:cubicBezTo>
                    <a:pt x="148" y="200"/>
                    <a:pt x="153" y="200"/>
                    <a:pt x="157" y="203"/>
                  </a:cubicBezTo>
                  <a:cubicBezTo>
                    <a:pt x="158" y="193"/>
                    <a:pt x="164" y="193"/>
                    <a:pt x="171" y="196"/>
                  </a:cubicBezTo>
                  <a:cubicBezTo>
                    <a:pt x="172" y="191"/>
                    <a:pt x="182" y="185"/>
                    <a:pt x="186" y="191"/>
                  </a:cubicBezTo>
                  <a:cubicBezTo>
                    <a:pt x="187" y="187"/>
                    <a:pt x="189" y="184"/>
                    <a:pt x="193" y="186"/>
                  </a:cubicBezTo>
                  <a:cubicBezTo>
                    <a:pt x="193" y="181"/>
                    <a:pt x="196" y="180"/>
                    <a:pt x="199" y="177"/>
                  </a:cubicBezTo>
                  <a:cubicBezTo>
                    <a:pt x="200" y="174"/>
                    <a:pt x="202" y="170"/>
                    <a:pt x="202" y="166"/>
                  </a:cubicBezTo>
                  <a:cubicBezTo>
                    <a:pt x="202" y="163"/>
                    <a:pt x="201" y="160"/>
                    <a:pt x="200" y="157"/>
                  </a:cubicBezTo>
                  <a:close/>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7" name="Freeform 55"/>
            <p:cNvSpPr>
              <a:spLocks noChangeArrowheads="1"/>
            </p:cNvSpPr>
            <p:nvPr/>
          </p:nvSpPr>
          <p:spPr bwMode="auto">
            <a:xfrm>
              <a:off x="2506" y="2124"/>
              <a:ext cx="22" cy="28"/>
            </a:xfrm>
            <a:custGeom>
              <a:avLst/>
              <a:gdLst>
                <a:gd name="T0" fmla="*/ 0 w 20"/>
                <a:gd name="T1" fmla="*/ 60 h 25"/>
                <a:gd name="T2" fmla="*/ 55 w 20"/>
                <a:gd name="T3" fmla="*/ 30 h 25"/>
                <a:gd name="T4" fmla="*/ 0 w 20"/>
                <a:gd name="T5" fmla="*/ 60 h 25"/>
                <a:gd name="T6" fmla="*/ 0 60000 65536"/>
                <a:gd name="T7" fmla="*/ 0 60000 65536"/>
                <a:gd name="T8" fmla="*/ 0 60000 65536"/>
                <a:gd name="T9" fmla="*/ 0 w 20"/>
                <a:gd name="T10" fmla="*/ 0 h 25"/>
                <a:gd name="T11" fmla="*/ 20 w 20"/>
                <a:gd name="T12" fmla="*/ 25 h 25"/>
              </a:gdLst>
              <a:ahLst/>
              <a:cxnLst>
                <a:cxn ang="T6">
                  <a:pos x="T0" y="T1"/>
                </a:cxn>
                <a:cxn ang="T7">
                  <a:pos x="T2" y="T3"/>
                </a:cxn>
                <a:cxn ang="T8">
                  <a:pos x="T4" y="T5"/>
                </a:cxn>
              </a:cxnLst>
              <a:rect l="T9" t="T10" r="T11" b="T12"/>
              <a:pathLst>
                <a:path w="20" h="25">
                  <a:moveTo>
                    <a:pt x="0" y="17"/>
                  </a:moveTo>
                  <a:cubicBezTo>
                    <a:pt x="3" y="1"/>
                    <a:pt x="16" y="0"/>
                    <a:pt x="19" y="9"/>
                  </a:cubicBezTo>
                  <a:cubicBezTo>
                    <a:pt x="20" y="17"/>
                    <a:pt x="15" y="25"/>
                    <a:pt x="0" y="17"/>
                  </a:cubicBezTo>
                  <a:close/>
                </a:path>
              </a:pathLst>
            </a:custGeom>
            <a:solidFill>
              <a:srgbClr val="D3D4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8" name="Freeform 56"/>
            <p:cNvSpPr>
              <a:spLocks noChangeArrowheads="1"/>
            </p:cNvSpPr>
            <p:nvPr/>
          </p:nvSpPr>
          <p:spPr bwMode="auto">
            <a:xfrm>
              <a:off x="2508" y="2128"/>
              <a:ext cx="18" cy="19"/>
            </a:xfrm>
            <a:custGeom>
              <a:avLst/>
              <a:gdLst>
                <a:gd name="T0" fmla="*/ 28 w 17"/>
                <a:gd name="T1" fmla="*/ 29 h 17"/>
                <a:gd name="T2" fmla="*/ 20 w 17"/>
                <a:gd name="T3" fmla="*/ 1 h 17"/>
                <a:gd name="T4" fmla="*/ 1 w 17"/>
                <a:gd name="T5" fmla="*/ 26 h 17"/>
                <a:gd name="T6" fmla="*/ 7 w 17"/>
                <a:gd name="T7" fmla="*/ 55 h 17"/>
                <a:gd name="T8" fmla="*/ 28 w 17"/>
                <a:gd name="T9" fmla="*/ 2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cubicBezTo>
                    <a:pt x="17" y="5"/>
                    <a:pt x="14" y="1"/>
                    <a:pt x="9" y="1"/>
                  </a:cubicBezTo>
                  <a:cubicBezTo>
                    <a:pt x="5" y="0"/>
                    <a:pt x="1" y="3"/>
                    <a:pt x="1" y="8"/>
                  </a:cubicBezTo>
                  <a:cubicBezTo>
                    <a:pt x="0" y="12"/>
                    <a:pt x="3" y="16"/>
                    <a:pt x="7" y="16"/>
                  </a:cubicBezTo>
                  <a:cubicBezTo>
                    <a:pt x="12" y="17"/>
                    <a:pt x="16" y="14"/>
                    <a:pt x="16" y="9"/>
                  </a:cubicBezTo>
                  <a:close/>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09" name="Freeform 57"/>
            <p:cNvSpPr>
              <a:spLocks noChangeArrowheads="1"/>
            </p:cNvSpPr>
            <p:nvPr/>
          </p:nvSpPr>
          <p:spPr bwMode="auto">
            <a:xfrm>
              <a:off x="2511" y="2133"/>
              <a:ext cx="6" cy="6"/>
            </a:xfrm>
            <a:custGeom>
              <a:avLst/>
              <a:gdLst>
                <a:gd name="T0" fmla="*/ 6 w 6"/>
                <a:gd name="T1" fmla="*/ 3 h 6"/>
                <a:gd name="T2" fmla="*/ 4 w 6"/>
                <a:gd name="T3" fmla="*/ 0 h 6"/>
                <a:gd name="T4" fmla="*/ 1 w 6"/>
                <a:gd name="T5" fmla="*/ 3 h 6"/>
                <a:gd name="T6" fmla="*/ 3 w 6"/>
                <a:gd name="T7" fmla="*/ 6 h 6"/>
                <a:gd name="T8" fmla="*/ 6 w 6"/>
                <a:gd name="T9" fmla="*/ 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3"/>
                  </a:moveTo>
                  <a:cubicBezTo>
                    <a:pt x="6" y="2"/>
                    <a:pt x="5" y="1"/>
                    <a:pt x="4" y="0"/>
                  </a:cubicBezTo>
                  <a:cubicBezTo>
                    <a:pt x="2" y="0"/>
                    <a:pt x="1" y="1"/>
                    <a:pt x="1" y="3"/>
                  </a:cubicBezTo>
                  <a:cubicBezTo>
                    <a:pt x="0" y="4"/>
                    <a:pt x="2" y="6"/>
                    <a:pt x="3" y="6"/>
                  </a:cubicBezTo>
                  <a:cubicBezTo>
                    <a:pt x="5" y="6"/>
                    <a:pt x="6" y="5"/>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0" name="Freeform 58"/>
            <p:cNvSpPr>
              <a:spLocks noChangeArrowheads="1"/>
            </p:cNvSpPr>
            <p:nvPr/>
          </p:nvSpPr>
          <p:spPr bwMode="auto">
            <a:xfrm>
              <a:off x="2938" y="2135"/>
              <a:ext cx="403" cy="73"/>
            </a:xfrm>
            <a:custGeom>
              <a:avLst/>
              <a:gdLst>
                <a:gd name="T0" fmla="*/ 0 w 372"/>
                <a:gd name="T1" fmla="*/ 89 h 65"/>
                <a:gd name="T2" fmla="*/ 1 w 372"/>
                <a:gd name="T3" fmla="*/ 43 h 65"/>
                <a:gd name="T4" fmla="*/ 2 w 372"/>
                <a:gd name="T5" fmla="*/ 21 h 65"/>
                <a:gd name="T6" fmla="*/ 210 w 372"/>
                <a:gd name="T7" fmla="*/ 89 h 65"/>
                <a:gd name="T8" fmla="*/ 412 w 372"/>
                <a:gd name="T9" fmla="*/ 181 h 65"/>
                <a:gd name="T10" fmla="*/ 645 w 372"/>
                <a:gd name="T11" fmla="*/ 109 h 65"/>
                <a:gd name="T12" fmla="*/ 844 w 372"/>
                <a:gd name="T13" fmla="*/ 79 h 65"/>
                <a:gd name="T14" fmla="*/ 887 w 372"/>
                <a:gd name="T15" fmla="*/ 100 h 65"/>
                <a:gd name="T16" fmla="*/ 885 w 372"/>
                <a:gd name="T17" fmla="*/ 112 h 65"/>
                <a:gd name="T18" fmla="*/ 863 w 372"/>
                <a:gd name="T19" fmla="*/ 106 h 65"/>
                <a:gd name="T20" fmla="*/ 863 w 372"/>
                <a:gd name="T21" fmla="*/ 106 h 65"/>
                <a:gd name="T22" fmla="*/ 772 w 372"/>
                <a:gd name="T23" fmla="*/ 89 h 65"/>
                <a:gd name="T24" fmla="*/ 659 w 372"/>
                <a:gd name="T25" fmla="*/ 137 h 65"/>
                <a:gd name="T26" fmla="*/ 412 w 372"/>
                <a:gd name="T27" fmla="*/ 231 h 65"/>
                <a:gd name="T28" fmla="*/ 193 w 372"/>
                <a:gd name="T29" fmla="*/ 134 h 65"/>
                <a:gd name="T30" fmla="*/ 0 w 372"/>
                <a:gd name="T31" fmla="*/ 89 h 65"/>
                <a:gd name="T32" fmla="*/ 0 w 372"/>
                <a:gd name="T33" fmla="*/ 8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65"/>
                <a:gd name="T53" fmla="*/ 372 w 372"/>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65">
                  <a:moveTo>
                    <a:pt x="0" y="25"/>
                  </a:moveTo>
                  <a:cubicBezTo>
                    <a:pt x="1" y="12"/>
                    <a:pt x="1" y="12"/>
                    <a:pt x="1" y="12"/>
                  </a:cubicBezTo>
                  <a:cubicBezTo>
                    <a:pt x="1" y="12"/>
                    <a:pt x="2" y="13"/>
                    <a:pt x="2" y="6"/>
                  </a:cubicBezTo>
                  <a:cubicBezTo>
                    <a:pt x="42" y="0"/>
                    <a:pt x="65" y="12"/>
                    <a:pt x="87" y="25"/>
                  </a:cubicBezTo>
                  <a:cubicBezTo>
                    <a:pt x="108" y="37"/>
                    <a:pt x="128" y="51"/>
                    <a:pt x="171" y="50"/>
                  </a:cubicBezTo>
                  <a:cubicBezTo>
                    <a:pt x="215" y="49"/>
                    <a:pt x="243" y="39"/>
                    <a:pt x="268" y="30"/>
                  </a:cubicBezTo>
                  <a:cubicBezTo>
                    <a:pt x="295" y="20"/>
                    <a:pt x="317" y="13"/>
                    <a:pt x="350" y="22"/>
                  </a:cubicBezTo>
                  <a:cubicBezTo>
                    <a:pt x="358" y="23"/>
                    <a:pt x="363" y="26"/>
                    <a:pt x="367" y="28"/>
                  </a:cubicBezTo>
                  <a:cubicBezTo>
                    <a:pt x="372" y="30"/>
                    <a:pt x="371" y="31"/>
                    <a:pt x="366" y="31"/>
                  </a:cubicBezTo>
                  <a:cubicBezTo>
                    <a:pt x="364" y="30"/>
                    <a:pt x="361" y="30"/>
                    <a:pt x="358" y="29"/>
                  </a:cubicBezTo>
                  <a:cubicBezTo>
                    <a:pt x="358" y="29"/>
                    <a:pt x="358" y="29"/>
                    <a:pt x="358" y="29"/>
                  </a:cubicBezTo>
                  <a:cubicBezTo>
                    <a:pt x="354" y="28"/>
                    <a:pt x="334" y="24"/>
                    <a:pt x="319" y="25"/>
                  </a:cubicBezTo>
                  <a:cubicBezTo>
                    <a:pt x="303" y="27"/>
                    <a:pt x="288" y="32"/>
                    <a:pt x="272" y="38"/>
                  </a:cubicBezTo>
                  <a:cubicBezTo>
                    <a:pt x="248" y="47"/>
                    <a:pt x="218" y="63"/>
                    <a:pt x="171" y="64"/>
                  </a:cubicBezTo>
                  <a:cubicBezTo>
                    <a:pt x="125" y="65"/>
                    <a:pt x="100" y="50"/>
                    <a:pt x="79" y="37"/>
                  </a:cubicBezTo>
                  <a:cubicBezTo>
                    <a:pt x="57" y="25"/>
                    <a:pt x="37" y="18"/>
                    <a:pt x="0" y="25"/>
                  </a:cubicBezTo>
                  <a:cubicBezTo>
                    <a:pt x="0" y="25"/>
                    <a:pt x="0" y="25"/>
                    <a:pt x="0" y="25"/>
                  </a:cubicBezTo>
                  <a:close/>
                </a:path>
              </a:pathLst>
            </a:custGeom>
            <a:solidFill>
              <a:srgbClr val="E5D6C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1" name="Freeform 59"/>
            <p:cNvSpPr>
              <a:spLocks noChangeArrowheads="1"/>
            </p:cNvSpPr>
            <p:nvPr/>
          </p:nvSpPr>
          <p:spPr bwMode="auto">
            <a:xfrm>
              <a:off x="2722" y="2190"/>
              <a:ext cx="97" cy="21"/>
            </a:xfrm>
            <a:custGeom>
              <a:avLst/>
              <a:gdLst>
                <a:gd name="T0" fmla="*/ 46 w 90"/>
                <a:gd name="T1" fmla="*/ 4 h 19"/>
                <a:gd name="T2" fmla="*/ 49 w 90"/>
                <a:gd name="T3" fmla="*/ 17 h 19"/>
                <a:gd name="T4" fmla="*/ 54 w 90"/>
                <a:gd name="T5" fmla="*/ 23 h 19"/>
                <a:gd name="T6" fmla="*/ 71 w 90"/>
                <a:gd name="T7" fmla="*/ 17 h 19"/>
                <a:gd name="T8" fmla="*/ 89 w 90"/>
                <a:gd name="T9" fmla="*/ 28 h 19"/>
                <a:gd name="T10" fmla="*/ 111 w 90"/>
                <a:gd name="T11" fmla="*/ 23 h 19"/>
                <a:gd name="T12" fmla="*/ 135 w 90"/>
                <a:gd name="T13" fmla="*/ 25 h 19"/>
                <a:gd name="T14" fmla="*/ 143 w 90"/>
                <a:gd name="T15" fmla="*/ 17 h 19"/>
                <a:gd name="T16" fmla="*/ 143 w 90"/>
                <a:gd name="T17" fmla="*/ 4 h 19"/>
                <a:gd name="T18" fmla="*/ 179 w 90"/>
                <a:gd name="T19" fmla="*/ 2 h 19"/>
                <a:gd name="T20" fmla="*/ 206 w 90"/>
                <a:gd name="T21" fmla="*/ 25 h 19"/>
                <a:gd name="T22" fmla="*/ 188 w 90"/>
                <a:gd name="T23" fmla="*/ 54 h 19"/>
                <a:gd name="T24" fmla="*/ 143 w 90"/>
                <a:gd name="T25" fmla="*/ 49 h 19"/>
                <a:gd name="T26" fmla="*/ 63 w 90"/>
                <a:gd name="T27" fmla="*/ 49 h 19"/>
                <a:gd name="T28" fmla="*/ 18 w 90"/>
                <a:gd name="T29" fmla="*/ 56 h 19"/>
                <a:gd name="T30" fmla="*/ 34 w 90"/>
                <a:gd name="T31" fmla="*/ 31 h 19"/>
                <a:gd name="T32" fmla="*/ 2 w 90"/>
                <a:gd name="T33" fmla="*/ 34 h 19"/>
                <a:gd name="T34" fmla="*/ 46 w 90"/>
                <a:gd name="T35" fmla="*/ 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9"/>
                <a:gd name="T56" fmla="*/ 90 w 9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9">
                  <a:moveTo>
                    <a:pt x="20" y="4"/>
                  </a:moveTo>
                  <a:cubicBezTo>
                    <a:pt x="20" y="4"/>
                    <a:pt x="21" y="4"/>
                    <a:pt x="21" y="5"/>
                  </a:cubicBezTo>
                  <a:cubicBezTo>
                    <a:pt x="22" y="6"/>
                    <a:pt x="22" y="8"/>
                    <a:pt x="24" y="8"/>
                  </a:cubicBezTo>
                  <a:cubicBezTo>
                    <a:pt x="27" y="8"/>
                    <a:pt x="28" y="4"/>
                    <a:pt x="31" y="5"/>
                  </a:cubicBezTo>
                  <a:cubicBezTo>
                    <a:pt x="34" y="5"/>
                    <a:pt x="37" y="8"/>
                    <a:pt x="39" y="10"/>
                  </a:cubicBezTo>
                  <a:cubicBezTo>
                    <a:pt x="40" y="4"/>
                    <a:pt x="46" y="1"/>
                    <a:pt x="49" y="8"/>
                  </a:cubicBezTo>
                  <a:cubicBezTo>
                    <a:pt x="47" y="0"/>
                    <a:pt x="57" y="5"/>
                    <a:pt x="59" y="9"/>
                  </a:cubicBezTo>
                  <a:cubicBezTo>
                    <a:pt x="59" y="7"/>
                    <a:pt x="60" y="6"/>
                    <a:pt x="62" y="5"/>
                  </a:cubicBezTo>
                  <a:cubicBezTo>
                    <a:pt x="62" y="4"/>
                    <a:pt x="62" y="4"/>
                    <a:pt x="62" y="4"/>
                  </a:cubicBezTo>
                  <a:cubicBezTo>
                    <a:pt x="67" y="5"/>
                    <a:pt x="74" y="2"/>
                    <a:pt x="78" y="2"/>
                  </a:cubicBezTo>
                  <a:cubicBezTo>
                    <a:pt x="83" y="3"/>
                    <a:pt x="86" y="6"/>
                    <a:pt x="90" y="9"/>
                  </a:cubicBezTo>
                  <a:cubicBezTo>
                    <a:pt x="88" y="15"/>
                    <a:pt x="90" y="17"/>
                    <a:pt x="82" y="18"/>
                  </a:cubicBezTo>
                  <a:cubicBezTo>
                    <a:pt x="75" y="19"/>
                    <a:pt x="69" y="17"/>
                    <a:pt x="62" y="16"/>
                  </a:cubicBezTo>
                  <a:cubicBezTo>
                    <a:pt x="53" y="15"/>
                    <a:pt x="38" y="16"/>
                    <a:pt x="28" y="16"/>
                  </a:cubicBezTo>
                  <a:cubicBezTo>
                    <a:pt x="23" y="16"/>
                    <a:pt x="11" y="15"/>
                    <a:pt x="7" y="19"/>
                  </a:cubicBezTo>
                  <a:cubicBezTo>
                    <a:pt x="8" y="14"/>
                    <a:pt x="12" y="13"/>
                    <a:pt x="16" y="11"/>
                  </a:cubicBezTo>
                  <a:cubicBezTo>
                    <a:pt x="12" y="11"/>
                    <a:pt x="5" y="8"/>
                    <a:pt x="2" y="12"/>
                  </a:cubicBezTo>
                  <a:cubicBezTo>
                    <a:pt x="0" y="1"/>
                    <a:pt x="12" y="5"/>
                    <a:pt x="20" y="4"/>
                  </a:cubicBezTo>
                  <a:close/>
                </a:path>
              </a:pathLst>
            </a:custGeom>
            <a:solidFill>
              <a:srgbClr val="E5D6C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2" name="Freeform 60"/>
            <p:cNvSpPr>
              <a:spLocks noChangeArrowheads="1"/>
            </p:cNvSpPr>
            <p:nvPr/>
          </p:nvSpPr>
          <p:spPr bwMode="auto">
            <a:xfrm>
              <a:off x="2590" y="2196"/>
              <a:ext cx="62" cy="15"/>
            </a:xfrm>
            <a:custGeom>
              <a:avLst/>
              <a:gdLst>
                <a:gd name="T0" fmla="*/ 140 w 57"/>
                <a:gd name="T1" fmla="*/ 6 h 14"/>
                <a:gd name="T2" fmla="*/ 121 w 57"/>
                <a:gd name="T3" fmla="*/ 2 h 14"/>
                <a:gd name="T4" fmla="*/ 126 w 57"/>
                <a:gd name="T5" fmla="*/ 18 h 14"/>
                <a:gd name="T6" fmla="*/ 59 w 57"/>
                <a:gd name="T7" fmla="*/ 4 h 14"/>
                <a:gd name="T8" fmla="*/ 69 w 57"/>
                <a:gd name="T9" fmla="*/ 20 h 14"/>
                <a:gd name="T10" fmla="*/ 36 w 57"/>
                <a:gd name="T11" fmla="*/ 2 h 14"/>
                <a:gd name="T12" fmla="*/ 20 w 57"/>
                <a:gd name="T13" fmla="*/ 5 h 14"/>
                <a:gd name="T14" fmla="*/ 0 w 57"/>
                <a:gd name="T15" fmla="*/ 29 h 14"/>
                <a:gd name="T16" fmla="*/ 83 w 57"/>
                <a:gd name="T17" fmla="*/ 27 h 14"/>
                <a:gd name="T18" fmla="*/ 108 w 57"/>
                <a:gd name="T19" fmla="*/ 23 h 14"/>
                <a:gd name="T20" fmla="*/ 140 w 57"/>
                <a:gd name="T21" fmla="*/ 20 h 14"/>
                <a:gd name="T22" fmla="*/ 144 w 57"/>
                <a:gd name="T23" fmla="*/ 4 h 14"/>
                <a:gd name="T24" fmla="*/ 140 w 57"/>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4"/>
                <a:gd name="T41" fmla="*/ 57 w 5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4">
                  <a:moveTo>
                    <a:pt x="56" y="6"/>
                  </a:moveTo>
                  <a:cubicBezTo>
                    <a:pt x="53" y="5"/>
                    <a:pt x="50" y="4"/>
                    <a:pt x="48" y="2"/>
                  </a:cubicBezTo>
                  <a:cubicBezTo>
                    <a:pt x="49" y="4"/>
                    <a:pt x="49" y="6"/>
                    <a:pt x="50" y="7"/>
                  </a:cubicBezTo>
                  <a:cubicBezTo>
                    <a:pt x="45" y="3"/>
                    <a:pt x="28" y="0"/>
                    <a:pt x="24" y="4"/>
                  </a:cubicBezTo>
                  <a:cubicBezTo>
                    <a:pt x="25" y="6"/>
                    <a:pt x="26" y="8"/>
                    <a:pt x="27" y="9"/>
                  </a:cubicBezTo>
                  <a:cubicBezTo>
                    <a:pt x="24" y="6"/>
                    <a:pt x="19" y="4"/>
                    <a:pt x="15" y="2"/>
                  </a:cubicBezTo>
                  <a:cubicBezTo>
                    <a:pt x="16" y="10"/>
                    <a:pt x="11" y="5"/>
                    <a:pt x="8" y="5"/>
                  </a:cubicBezTo>
                  <a:cubicBezTo>
                    <a:pt x="4" y="7"/>
                    <a:pt x="1" y="10"/>
                    <a:pt x="0" y="14"/>
                  </a:cubicBezTo>
                  <a:cubicBezTo>
                    <a:pt x="7" y="7"/>
                    <a:pt x="23" y="14"/>
                    <a:pt x="33" y="13"/>
                  </a:cubicBezTo>
                  <a:cubicBezTo>
                    <a:pt x="36" y="13"/>
                    <a:pt x="39" y="11"/>
                    <a:pt x="43" y="11"/>
                  </a:cubicBezTo>
                  <a:cubicBezTo>
                    <a:pt x="47" y="11"/>
                    <a:pt x="53" y="13"/>
                    <a:pt x="56" y="9"/>
                  </a:cubicBezTo>
                  <a:cubicBezTo>
                    <a:pt x="57" y="8"/>
                    <a:pt x="57" y="6"/>
                    <a:pt x="57" y="4"/>
                  </a:cubicBezTo>
                  <a:cubicBezTo>
                    <a:pt x="57" y="5"/>
                    <a:pt x="56" y="5"/>
                    <a:pt x="56" y="6"/>
                  </a:cubicBezTo>
                  <a:close/>
                </a:path>
              </a:pathLst>
            </a:custGeom>
            <a:solidFill>
              <a:srgbClr val="E5D6C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3" name="Freeform 61"/>
            <p:cNvSpPr>
              <a:spLocks noChangeArrowheads="1"/>
            </p:cNvSpPr>
            <p:nvPr/>
          </p:nvSpPr>
          <p:spPr bwMode="auto">
            <a:xfrm>
              <a:off x="2449" y="2175"/>
              <a:ext cx="98" cy="32"/>
            </a:xfrm>
            <a:custGeom>
              <a:avLst/>
              <a:gdLst>
                <a:gd name="T0" fmla="*/ 41 w 90"/>
                <a:gd name="T1" fmla="*/ 22 h 28"/>
                <a:gd name="T2" fmla="*/ 27 w 90"/>
                <a:gd name="T3" fmla="*/ 38 h 28"/>
                <a:gd name="T4" fmla="*/ 21 w 90"/>
                <a:gd name="T5" fmla="*/ 53 h 28"/>
                <a:gd name="T6" fmla="*/ 2 w 90"/>
                <a:gd name="T7" fmla="*/ 83 h 28"/>
                <a:gd name="T8" fmla="*/ 21 w 90"/>
                <a:gd name="T9" fmla="*/ 112 h 28"/>
                <a:gd name="T10" fmla="*/ 32 w 90"/>
                <a:gd name="T11" fmla="*/ 122 h 28"/>
                <a:gd name="T12" fmla="*/ 53 w 90"/>
                <a:gd name="T13" fmla="*/ 119 h 28"/>
                <a:gd name="T14" fmla="*/ 124 w 90"/>
                <a:gd name="T15" fmla="*/ 86 h 28"/>
                <a:gd name="T16" fmla="*/ 177 w 90"/>
                <a:gd name="T17" fmla="*/ 53 h 28"/>
                <a:gd name="T18" fmla="*/ 206 w 90"/>
                <a:gd name="T19" fmla="*/ 43 h 28"/>
                <a:gd name="T20" fmla="*/ 229 w 90"/>
                <a:gd name="T21" fmla="*/ 33 h 28"/>
                <a:gd name="T22" fmla="*/ 201 w 90"/>
                <a:gd name="T23" fmla="*/ 33 h 28"/>
                <a:gd name="T24" fmla="*/ 156 w 90"/>
                <a:gd name="T25" fmla="*/ 49 h 28"/>
                <a:gd name="T26" fmla="*/ 96 w 90"/>
                <a:gd name="T27" fmla="*/ 64 h 28"/>
                <a:gd name="T28" fmla="*/ 41 w 90"/>
                <a:gd name="T29" fmla="*/ 2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28"/>
                <a:gd name="T47" fmla="*/ 90 w 9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28">
                  <a:moveTo>
                    <a:pt x="16" y="5"/>
                  </a:moveTo>
                  <a:cubicBezTo>
                    <a:pt x="14" y="7"/>
                    <a:pt x="13" y="7"/>
                    <a:pt x="11" y="9"/>
                  </a:cubicBezTo>
                  <a:cubicBezTo>
                    <a:pt x="10" y="10"/>
                    <a:pt x="9" y="11"/>
                    <a:pt x="8" y="12"/>
                  </a:cubicBezTo>
                  <a:cubicBezTo>
                    <a:pt x="6" y="14"/>
                    <a:pt x="4" y="17"/>
                    <a:pt x="2" y="19"/>
                  </a:cubicBezTo>
                  <a:cubicBezTo>
                    <a:pt x="0" y="24"/>
                    <a:pt x="4" y="24"/>
                    <a:pt x="8" y="26"/>
                  </a:cubicBezTo>
                  <a:cubicBezTo>
                    <a:pt x="9" y="27"/>
                    <a:pt x="11" y="28"/>
                    <a:pt x="13" y="28"/>
                  </a:cubicBezTo>
                  <a:cubicBezTo>
                    <a:pt x="15" y="28"/>
                    <a:pt x="18" y="27"/>
                    <a:pt x="21" y="27"/>
                  </a:cubicBezTo>
                  <a:cubicBezTo>
                    <a:pt x="31" y="27"/>
                    <a:pt x="39" y="24"/>
                    <a:pt x="48" y="20"/>
                  </a:cubicBezTo>
                  <a:cubicBezTo>
                    <a:pt x="55" y="17"/>
                    <a:pt x="63" y="15"/>
                    <a:pt x="70" y="12"/>
                  </a:cubicBezTo>
                  <a:cubicBezTo>
                    <a:pt x="74" y="11"/>
                    <a:pt x="77" y="10"/>
                    <a:pt x="81" y="10"/>
                  </a:cubicBezTo>
                  <a:cubicBezTo>
                    <a:pt x="84" y="9"/>
                    <a:pt x="88" y="9"/>
                    <a:pt x="90" y="8"/>
                  </a:cubicBezTo>
                  <a:cubicBezTo>
                    <a:pt x="86" y="7"/>
                    <a:pt x="82" y="8"/>
                    <a:pt x="78" y="8"/>
                  </a:cubicBezTo>
                  <a:cubicBezTo>
                    <a:pt x="72" y="9"/>
                    <a:pt x="66" y="10"/>
                    <a:pt x="61" y="11"/>
                  </a:cubicBezTo>
                  <a:cubicBezTo>
                    <a:pt x="54" y="12"/>
                    <a:pt x="44" y="20"/>
                    <a:pt x="37" y="15"/>
                  </a:cubicBezTo>
                  <a:cubicBezTo>
                    <a:pt x="31" y="12"/>
                    <a:pt x="24" y="0"/>
                    <a:pt x="16" y="5"/>
                  </a:cubicBezTo>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4" name="Freeform 62"/>
            <p:cNvSpPr>
              <a:spLocks noChangeArrowheads="1"/>
            </p:cNvSpPr>
            <p:nvPr/>
          </p:nvSpPr>
          <p:spPr bwMode="auto">
            <a:xfrm>
              <a:off x="2574" y="2022"/>
              <a:ext cx="220" cy="177"/>
            </a:xfrm>
            <a:custGeom>
              <a:avLst/>
              <a:gdLst>
                <a:gd name="T0" fmla="*/ 327 w 203"/>
                <a:gd name="T1" fmla="*/ 63 h 159"/>
                <a:gd name="T2" fmla="*/ 269 w 203"/>
                <a:gd name="T3" fmla="*/ 308 h 159"/>
                <a:gd name="T4" fmla="*/ 268 w 203"/>
                <a:gd name="T5" fmla="*/ 353 h 159"/>
                <a:gd name="T6" fmla="*/ 230 w 203"/>
                <a:gd name="T7" fmla="*/ 363 h 159"/>
                <a:gd name="T8" fmla="*/ 196 w 203"/>
                <a:gd name="T9" fmla="*/ 382 h 159"/>
                <a:gd name="T10" fmla="*/ 180 w 203"/>
                <a:gd name="T11" fmla="*/ 409 h 159"/>
                <a:gd name="T12" fmla="*/ 164 w 203"/>
                <a:gd name="T13" fmla="*/ 382 h 159"/>
                <a:gd name="T14" fmla="*/ 143 w 203"/>
                <a:gd name="T15" fmla="*/ 404 h 159"/>
                <a:gd name="T16" fmla="*/ 131 w 203"/>
                <a:gd name="T17" fmla="*/ 376 h 159"/>
                <a:gd name="T18" fmla="*/ 132 w 203"/>
                <a:gd name="T19" fmla="*/ 376 h 159"/>
                <a:gd name="T20" fmla="*/ 128 w 203"/>
                <a:gd name="T21" fmla="*/ 376 h 159"/>
                <a:gd name="T22" fmla="*/ 128 w 203"/>
                <a:gd name="T23" fmla="*/ 374 h 159"/>
                <a:gd name="T24" fmla="*/ 127 w 203"/>
                <a:gd name="T25" fmla="*/ 374 h 159"/>
                <a:gd name="T26" fmla="*/ 127 w 203"/>
                <a:gd name="T27" fmla="*/ 330 h 159"/>
                <a:gd name="T28" fmla="*/ 117 w 203"/>
                <a:gd name="T29" fmla="*/ 326 h 159"/>
                <a:gd name="T30" fmla="*/ 109 w 203"/>
                <a:gd name="T31" fmla="*/ 314 h 159"/>
                <a:gd name="T32" fmla="*/ 108 w 203"/>
                <a:gd name="T33" fmla="*/ 287 h 159"/>
                <a:gd name="T34" fmla="*/ 82 w 203"/>
                <a:gd name="T35" fmla="*/ 284 h 159"/>
                <a:gd name="T36" fmla="*/ 59 w 203"/>
                <a:gd name="T37" fmla="*/ 266 h 159"/>
                <a:gd name="T38" fmla="*/ 55 w 203"/>
                <a:gd name="T39" fmla="*/ 266 h 159"/>
                <a:gd name="T40" fmla="*/ 75 w 203"/>
                <a:gd name="T41" fmla="*/ 296 h 159"/>
                <a:gd name="T42" fmla="*/ 96 w 203"/>
                <a:gd name="T43" fmla="*/ 317 h 159"/>
                <a:gd name="T44" fmla="*/ 95 w 203"/>
                <a:gd name="T45" fmla="*/ 333 h 159"/>
                <a:gd name="T46" fmla="*/ 65 w 203"/>
                <a:gd name="T47" fmla="*/ 336 h 159"/>
                <a:gd name="T48" fmla="*/ 81 w 203"/>
                <a:gd name="T49" fmla="*/ 363 h 159"/>
                <a:gd name="T50" fmla="*/ 70 w 203"/>
                <a:gd name="T51" fmla="*/ 363 h 159"/>
                <a:gd name="T52" fmla="*/ 75 w 203"/>
                <a:gd name="T53" fmla="*/ 374 h 159"/>
                <a:gd name="T54" fmla="*/ 64 w 203"/>
                <a:gd name="T55" fmla="*/ 382 h 159"/>
                <a:gd name="T56" fmla="*/ 64 w 203"/>
                <a:gd name="T57" fmla="*/ 393 h 159"/>
                <a:gd name="T58" fmla="*/ 55 w 203"/>
                <a:gd name="T59" fmla="*/ 399 h 159"/>
                <a:gd name="T60" fmla="*/ 55 w 203"/>
                <a:gd name="T61" fmla="*/ 419 h 159"/>
                <a:gd name="T62" fmla="*/ 54 w 203"/>
                <a:gd name="T63" fmla="*/ 419 h 159"/>
                <a:gd name="T64" fmla="*/ 46 w 203"/>
                <a:gd name="T65" fmla="*/ 425 h 159"/>
                <a:gd name="T66" fmla="*/ 46 w 203"/>
                <a:gd name="T67" fmla="*/ 444 h 159"/>
                <a:gd name="T68" fmla="*/ 28 w 203"/>
                <a:gd name="T69" fmla="*/ 444 h 159"/>
                <a:gd name="T70" fmla="*/ 5 w 203"/>
                <a:gd name="T71" fmla="*/ 450 h 159"/>
                <a:gd name="T72" fmla="*/ 1 w 203"/>
                <a:gd name="T73" fmla="*/ 473 h 159"/>
                <a:gd name="T74" fmla="*/ 0 w 203"/>
                <a:gd name="T75" fmla="*/ 473 h 159"/>
                <a:gd name="T76" fmla="*/ 4 w 203"/>
                <a:gd name="T77" fmla="*/ 512 h 159"/>
                <a:gd name="T78" fmla="*/ 24 w 203"/>
                <a:gd name="T79" fmla="*/ 501 h 159"/>
                <a:gd name="T80" fmla="*/ 33 w 203"/>
                <a:gd name="T81" fmla="*/ 515 h 159"/>
                <a:gd name="T82" fmla="*/ 47 w 203"/>
                <a:gd name="T83" fmla="*/ 515 h 159"/>
                <a:gd name="T84" fmla="*/ 65 w 203"/>
                <a:gd name="T85" fmla="*/ 517 h 159"/>
                <a:gd name="T86" fmla="*/ 69 w 203"/>
                <a:gd name="T87" fmla="*/ 492 h 159"/>
                <a:gd name="T88" fmla="*/ 88 w 203"/>
                <a:gd name="T89" fmla="*/ 508 h 159"/>
                <a:gd name="T90" fmla="*/ 143 w 203"/>
                <a:gd name="T91" fmla="*/ 508 h 159"/>
                <a:gd name="T92" fmla="*/ 142 w 203"/>
                <a:gd name="T93" fmla="*/ 508 h 159"/>
                <a:gd name="T94" fmla="*/ 166 w 203"/>
                <a:gd name="T95" fmla="*/ 494 h 159"/>
                <a:gd name="T96" fmla="*/ 185 w 203"/>
                <a:gd name="T97" fmla="*/ 507 h 159"/>
                <a:gd name="T98" fmla="*/ 234 w 203"/>
                <a:gd name="T99" fmla="*/ 492 h 159"/>
                <a:gd name="T100" fmla="*/ 250 w 203"/>
                <a:gd name="T101" fmla="*/ 485 h 159"/>
                <a:gd name="T102" fmla="*/ 268 w 203"/>
                <a:gd name="T103" fmla="*/ 473 h 159"/>
                <a:gd name="T104" fmla="*/ 271 w 203"/>
                <a:gd name="T105" fmla="*/ 450 h 159"/>
                <a:gd name="T106" fmla="*/ 293 w 203"/>
                <a:gd name="T107" fmla="*/ 455 h 159"/>
                <a:gd name="T108" fmla="*/ 314 w 203"/>
                <a:gd name="T109" fmla="*/ 416 h 159"/>
                <a:gd name="T110" fmla="*/ 316 w 203"/>
                <a:gd name="T111" fmla="*/ 395 h 159"/>
                <a:gd name="T112" fmla="*/ 316 w 203"/>
                <a:gd name="T113" fmla="*/ 282 h 159"/>
                <a:gd name="T114" fmla="*/ 342 w 203"/>
                <a:gd name="T115" fmla="*/ 96 h 159"/>
                <a:gd name="T116" fmla="*/ 490 w 203"/>
                <a:gd name="T117" fmla="*/ 18 h 159"/>
                <a:gd name="T118" fmla="*/ 327 w 203"/>
                <a:gd name="T119" fmla="*/ 63 h 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
                <a:gd name="T181" fmla="*/ 0 h 159"/>
                <a:gd name="T182" fmla="*/ 203 w 203"/>
                <a:gd name="T183" fmla="*/ 159 h 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 h="159">
                  <a:moveTo>
                    <a:pt x="136" y="20"/>
                  </a:moveTo>
                  <a:cubicBezTo>
                    <a:pt x="110" y="40"/>
                    <a:pt x="111" y="95"/>
                    <a:pt x="111" y="95"/>
                  </a:cubicBezTo>
                  <a:cubicBezTo>
                    <a:pt x="111" y="100"/>
                    <a:pt x="112" y="105"/>
                    <a:pt x="110" y="109"/>
                  </a:cubicBezTo>
                  <a:cubicBezTo>
                    <a:pt x="107" y="115"/>
                    <a:pt x="97" y="120"/>
                    <a:pt x="95" y="111"/>
                  </a:cubicBezTo>
                  <a:cubicBezTo>
                    <a:pt x="92" y="116"/>
                    <a:pt x="86" y="124"/>
                    <a:pt x="81" y="118"/>
                  </a:cubicBezTo>
                  <a:cubicBezTo>
                    <a:pt x="82" y="117"/>
                    <a:pt x="80" y="124"/>
                    <a:pt x="74" y="125"/>
                  </a:cubicBezTo>
                  <a:cubicBezTo>
                    <a:pt x="69" y="125"/>
                    <a:pt x="67" y="118"/>
                    <a:pt x="67" y="118"/>
                  </a:cubicBezTo>
                  <a:cubicBezTo>
                    <a:pt x="67" y="118"/>
                    <a:pt x="63" y="125"/>
                    <a:pt x="60" y="124"/>
                  </a:cubicBezTo>
                  <a:cubicBezTo>
                    <a:pt x="58" y="123"/>
                    <a:pt x="56" y="118"/>
                    <a:pt x="54" y="116"/>
                  </a:cubicBezTo>
                  <a:cubicBezTo>
                    <a:pt x="54" y="116"/>
                    <a:pt x="54" y="116"/>
                    <a:pt x="55" y="116"/>
                  </a:cubicBezTo>
                  <a:cubicBezTo>
                    <a:pt x="54" y="116"/>
                    <a:pt x="53" y="116"/>
                    <a:pt x="53" y="116"/>
                  </a:cubicBezTo>
                  <a:cubicBezTo>
                    <a:pt x="53" y="116"/>
                    <a:pt x="53" y="115"/>
                    <a:pt x="53" y="115"/>
                  </a:cubicBezTo>
                  <a:cubicBezTo>
                    <a:pt x="52" y="115"/>
                    <a:pt x="52" y="115"/>
                    <a:pt x="52" y="115"/>
                  </a:cubicBezTo>
                  <a:cubicBezTo>
                    <a:pt x="49" y="112"/>
                    <a:pt x="51" y="104"/>
                    <a:pt x="52" y="101"/>
                  </a:cubicBezTo>
                  <a:cubicBezTo>
                    <a:pt x="51" y="101"/>
                    <a:pt x="49" y="101"/>
                    <a:pt x="48" y="100"/>
                  </a:cubicBezTo>
                  <a:cubicBezTo>
                    <a:pt x="47" y="99"/>
                    <a:pt x="46" y="97"/>
                    <a:pt x="45" y="96"/>
                  </a:cubicBezTo>
                  <a:cubicBezTo>
                    <a:pt x="44" y="93"/>
                    <a:pt x="41" y="91"/>
                    <a:pt x="44" y="89"/>
                  </a:cubicBezTo>
                  <a:cubicBezTo>
                    <a:pt x="41" y="88"/>
                    <a:pt x="37" y="88"/>
                    <a:pt x="34" y="87"/>
                  </a:cubicBezTo>
                  <a:cubicBezTo>
                    <a:pt x="31" y="86"/>
                    <a:pt x="25" y="85"/>
                    <a:pt x="24" y="82"/>
                  </a:cubicBezTo>
                  <a:cubicBezTo>
                    <a:pt x="23" y="82"/>
                    <a:pt x="23" y="82"/>
                    <a:pt x="23" y="82"/>
                  </a:cubicBezTo>
                  <a:cubicBezTo>
                    <a:pt x="25" y="86"/>
                    <a:pt x="27" y="88"/>
                    <a:pt x="30" y="91"/>
                  </a:cubicBezTo>
                  <a:cubicBezTo>
                    <a:pt x="33" y="93"/>
                    <a:pt x="37" y="95"/>
                    <a:pt x="40" y="98"/>
                  </a:cubicBezTo>
                  <a:cubicBezTo>
                    <a:pt x="42" y="100"/>
                    <a:pt x="42" y="101"/>
                    <a:pt x="39" y="102"/>
                  </a:cubicBezTo>
                  <a:cubicBezTo>
                    <a:pt x="35" y="102"/>
                    <a:pt x="31" y="102"/>
                    <a:pt x="27" y="103"/>
                  </a:cubicBezTo>
                  <a:cubicBezTo>
                    <a:pt x="27" y="106"/>
                    <a:pt x="32" y="108"/>
                    <a:pt x="33" y="111"/>
                  </a:cubicBezTo>
                  <a:cubicBezTo>
                    <a:pt x="32" y="110"/>
                    <a:pt x="31" y="111"/>
                    <a:pt x="29" y="111"/>
                  </a:cubicBezTo>
                  <a:cubicBezTo>
                    <a:pt x="28" y="113"/>
                    <a:pt x="30" y="114"/>
                    <a:pt x="30" y="115"/>
                  </a:cubicBezTo>
                  <a:cubicBezTo>
                    <a:pt x="28" y="117"/>
                    <a:pt x="25" y="116"/>
                    <a:pt x="26" y="118"/>
                  </a:cubicBezTo>
                  <a:cubicBezTo>
                    <a:pt x="26" y="120"/>
                    <a:pt x="27" y="120"/>
                    <a:pt x="26" y="121"/>
                  </a:cubicBezTo>
                  <a:cubicBezTo>
                    <a:pt x="26" y="122"/>
                    <a:pt x="24" y="123"/>
                    <a:pt x="23" y="123"/>
                  </a:cubicBezTo>
                  <a:cubicBezTo>
                    <a:pt x="25" y="125"/>
                    <a:pt x="24" y="127"/>
                    <a:pt x="23" y="129"/>
                  </a:cubicBezTo>
                  <a:cubicBezTo>
                    <a:pt x="23" y="129"/>
                    <a:pt x="22" y="129"/>
                    <a:pt x="22" y="129"/>
                  </a:cubicBezTo>
                  <a:cubicBezTo>
                    <a:pt x="21" y="130"/>
                    <a:pt x="19" y="131"/>
                    <a:pt x="18" y="131"/>
                  </a:cubicBezTo>
                  <a:cubicBezTo>
                    <a:pt x="17" y="133"/>
                    <a:pt x="20" y="135"/>
                    <a:pt x="18" y="137"/>
                  </a:cubicBezTo>
                  <a:cubicBezTo>
                    <a:pt x="17" y="138"/>
                    <a:pt x="14" y="138"/>
                    <a:pt x="12" y="137"/>
                  </a:cubicBezTo>
                  <a:cubicBezTo>
                    <a:pt x="10" y="137"/>
                    <a:pt x="7" y="137"/>
                    <a:pt x="5" y="138"/>
                  </a:cubicBezTo>
                  <a:cubicBezTo>
                    <a:pt x="6" y="140"/>
                    <a:pt x="4" y="147"/>
                    <a:pt x="1" y="146"/>
                  </a:cubicBezTo>
                  <a:cubicBezTo>
                    <a:pt x="0" y="146"/>
                    <a:pt x="0" y="146"/>
                    <a:pt x="0" y="146"/>
                  </a:cubicBezTo>
                  <a:cubicBezTo>
                    <a:pt x="2" y="149"/>
                    <a:pt x="4" y="153"/>
                    <a:pt x="4" y="157"/>
                  </a:cubicBezTo>
                  <a:cubicBezTo>
                    <a:pt x="6" y="155"/>
                    <a:pt x="7" y="153"/>
                    <a:pt x="10" y="154"/>
                  </a:cubicBezTo>
                  <a:cubicBezTo>
                    <a:pt x="12" y="155"/>
                    <a:pt x="12" y="158"/>
                    <a:pt x="14" y="158"/>
                  </a:cubicBezTo>
                  <a:cubicBezTo>
                    <a:pt x="15" y="158"/>
                    <a:pt x="18" y="157"/>
                    <a:pt x="19" y="158"/>
                  </a:cubicBezTo>
                  <a:cubicBezTo>
                    <a:pt x="22" y="158"/>
                    <a:pt x="25" y="158"/>
                    <a:pt x="27" y="159"/>
                  </a:cubicBezTo>
                  <a:cubicBezTo>
                    <a:pt x="25" y="157"/>
                    <a:pt x="25" y="152"/>
                    <a:pt x="28" y="152"/>
                  </a:cubicBezTo>
                  <a:cubicBezTo>
                    <a:pt x="31" y="152"/>
                    <a:pt x="34" y="155"/>
                    <a:pt x="36" y="156"/>
                  </a:cubicBezTo>
                  <a:cubicBezTo>
                    <a:pt x="33" y="149"/>
                    <a:pt x="57" y="156"/>
                    <a:pt x="60" y="156"/>
                  </a:cubicBezTo>
                  <a:cubicBezTo>
                    <a:pt x="60" y="156"/>
                    <a:pt x="59" y="156"/>
                    <a:pt x="59" y="156"/>
                  </a:cubicBezTo>
                  <a:cubicBezTo>
                    <a:pt x="62" y="152"/>
                    <a:pt x="64" y="152"/>
                    <a:pt x="68" y="153"/>
                  </a:cubicBezTo>
                  <a:cubicBezTo>
                    <a:pt x="71" y="154"/>
                    <a:pt x="73" y="155"/>
                    <a:pt x="77" y="155"/>
                  </a:cubicBezTo>
                  <a:cubicBezTo>
                    <a:pt x="84" y="154"/>
                    <a:pt x="90" y="151"/>
                    <a:pt x="97" y="152"/>
                  </a:cubicBezTo>
                  <a:cubicBezTo>
                    <a:pt x="94" y="148"/>
                    <a:pt x="102" y="146"/>
                    <a:pt x="104" y="149"/>
                  </a:cubicBezTo>
                  <a:cubicBezTo>
                    <a:pt x="104" y="144"/>
                    <a:pt x="107" y="144"/>
                    <a:pt x="110" y="146"/>
                  </a:cubicBezTo>
                  <a:cubicBezTo>
                    <a:pt x="106" y="144"/>
                    <a:pt x="111" y="139"/>
                    <a:pt x="113" y="138"/>
                  </a:cubicBezTo>
                  <a:cubicBezTo>
                    <a:pt x="115" y="137"/>
                    <a:pt x="119" y="137"/>
                    <a:pt x="121" y="139"/>
                  </a:cubicBezTo>
                  <a:cubicBezTo>
                    <a:pt x="125" y="138"/>
                    <a:pt x="128" y="131"/>
                    <a:pt x="129" y="128"/>
                  </a:cubicBezTo>
                  <a:cubicBezTo>
                    <a:pt x="130" y="126"/>
                    <a:pt x="130" y="124"/>
                    <a:pt x="130" y="122"/>
                  </a:cubicBezTo>
                  <a:cubicBezTo>
                    <a:pt x="133" y="115"/>
                    <a:pt x="130" y="105"/>
                    <a:pt x="130" y="86"/>
                  </a:cubicBezTo>
                  <a:cubicBezTo>
                    <a:pt x="129" y="63"/>
                    <a:pt x="131" y="49"/>
                    <a:pt x="141" y="29"/>
                  </a:cubicBezTo>
                  <a:cubicBezTo>
                    <a:pt x="152" y="10"/>
                    <a:pt x="185" y="3"/>
                    <a:pt x="203" y="5"/>
                  </a:cubicBezTo>
                  <a:cubicBezTo>
                    <a:pt x="188" y="0"/>
                    <a:pt x="162" y="0"/>
                    <a:pt x="136" y="20"/>
                  </a:cubicBezTo>
                  <a:close/>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5" name="Freeform 63"/>
            <p:cNvSpPr>
              <a:spLocks noChangeArrowheads="1"/>
            </p:cNvSpPr>
            <p:nvPr/>
          </p:nvSpPr>
          <p:spPr bwMode="auto">
            <a:xfrm>
              <a:off x="2557" y="2039"/>
              <a:ext cx="65" cy="75"/>
            </a:xfrm>
            <a:custGeom>
              <a:avLst/>
              <a:gdLst>
                <a:gd name="T0" fmla="*/ 109 w 60"/>
                <a:gd name="T1" fmla="*/ 21 h 67"/>
                <a:gd name="T2" fmla="*/ 80 w 60"/>
                <a:gd name="T3" fmla="*/ 19 h 67"/>
                <a:gd name="T4" fmla="*/ 22 w 60"/>
                <a:gd name="T5" fmla="*/ 84 h 67"/>
                <a:gd name="T6" fmla="*/ 4 w 60"/>
                <a:gd name="T7" fmla="*/ 168 h 67"/>
                <a:gd name="T8" fmla="*/ 4 w 60"/>
                <a:gd name="T9" fmla="*/ 168 h 67"/>
                <a:gd name="T10" fmla="*/ 0 w 60"/>
                <a:gd name="T11" fmla="*/ 182 h 67"/>
                <a:gd name="T12" fmla="*/ 4 w 60"/>
                <a:gd name="T13" fmla="*/ 201 h 67"/>
                <a:gd name="T14" fmla="*/ 24 w 60"/>
                <a:gd name="T15" fmla="*/ 233 h 67"/>
                <a:gd name="T16" fmla="*/ 50 w 60"/>
                <a:gd name="T17" fmla="*/ 208 h 67"/>
                <a:gd name="T18" fmla="*/ 47 w 60"/>
                <a:gd name="T19" fmla="*/ 219 h 67"/>
                <a:gd name="T20" fmla="*/ 76 w 60"/>
                <a:gd name="T21" fmla="*/ 219 h 67"/>
                <a:gd name="T22" fmla="*/ 76 w 60"/>
                <a:gd name="T23" fmla="*/ 219 h 67"/>
                <a:gd name="T24" fmla="*/ 76 w 60"/>
                <a:gd name="T25" fmla="*/ 224 h 67"/>
                <a:gd name="T26" fmla="*/ 109 w 60"/>
                <a:gd name="T27" fmla="*/ 2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67"/>
                <a:gd name="T44" fmla="*/ 60 w 60"/>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67">
                  <a:moveTo>
                    <a:pt x="45" y="6"/>
                  </a:moveTo>
                  <a:cubicBezTo>
                    <a:pt x="41" y="0"/>
                    <a:pt x="34" y="4"/>
                    <a:pt x="33" y="5"/>
                  </a:cubicBezTo>
                  <a:cubicBezTo>
                    <a:pt x="24" y="10"/>
                    <a:pt x="14" y="13"/>
                    <a:pt x="9" y="24"/>
                  </a:cubicBezTo>
                  <a:cubicBezTo>
                    <a:pt x="6" y="32"/>
                    <a:pt x="11" y="44"/>
                    <a:pt x="4" y="49"/>
                  </a:cubicBezTo>
                  <a:cubicBezTo>
                    <a:pt x="4" y="49"/>
                    <a:pt x="4" y="49"/>
                    <a:pt x="4" y="49"/>
                  </a:cubicBezTo>
                  <a:cubicBezTo>
                    <a:pt x="3" y="50"/>
                    <a:pt x="1" y="51"/>
                    <a:pt x="0" y="53"/>
                  </a:cubicBezTo>
                  <a:cubicBezTo>
                    <a:pt x="4" y="52"/>
                    <a:pt x="6" y="55"/>
                    <a:pt x="4" y="58"/>
                  </a:cubicBezTo>
                  <a:cubicBezTo>
                    <a:pt x="8" y="56"/>
                    <a:pt x="5" y="66"/>
                    <a:pt x="10" y="67"/>
                  </a:cubicBezTo>
                  <a:cubicBezTo>
                    <a:pt x="14" y="67"/>
                    <a:pt x="19" y="63"/>
                    <a:pt x="20" y="60"/>
                  </a:cubicBezTo>
                  <a:cubicBezTo>
                    <a:pt x="20" y="62"/>
                    <a:pt x="20" y="63"/>
                    <a:pt x="19" y="63"/>
                  </a:cubicBezTo>
                  <a:cubicBezTo>
                    <a:pt x="23" y="63"/>
                    <a:pt x="27" y="66"/>
                    <a:pt x="31" y="63"/>
                  </a:cubicBezTo>
                  <a:cubicBezTo>
                    <a:pt x="31" y="63"/>
                    <a:pt x="31" y="63"/>
                    <a:pt x="31" y="63"/>
                  </a:cubicBezTo>
                  <a:cubicBezTo>
                    <a:pt x="31" y="64"/>
                    <a:pt x="31" y="64"/>
                    <a:pt x="31" y="64"/>
                  </a:cubicBezTo>
                  <a:cubicBezTo>
                    <a:pt x="52" y="56"/>
                    <a:pt x="60" y="22"/>
                    <a:pt x="45" y="6"/>
                  </a:cubicBezTo>
                  <a:close/>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6" name="Freeform 64"/>
            <p:cNvSpPr>
              <a:spLocks noChangeArrowheads="1"/>
            </p:cNvSpPr>
            <p:nvPr/>
          </p:nvSpPr>
          <p:spPr bwMode="auto">
            <a:xfrm>
              <a:off x="2500" y="2116"/>
              <a:ext cx="27" cy="28"/>
            </a:xfrm>
            <a:custGeom>
              <a:avLst/>
              <a:gdLst>
                <a:gd name="T0" fmla="*/ 0 w 25"/>
                <a:gd name="T1" fmla="*/ 86 h 25"/>
                <a:gd name="T2" fmla="*/ 57 w 25"/>
                <a:gd name="T3" fmla="*/ 30 h 25"/>
                <a:gd name="T4" fmla="*/ 0 w 25"/>
                <a:gd name="T5" fmla="*/ 86 h 25"/>
                <a:gd name="T6" fmla="*/ 0 60000 65536"/>
                <a:gd name="T7" fmla="*/ 0 60000 65536"/>
                <a:gd name="T8" fmla="*/ 0 60000 65536"/>
                <a:gd name="T9" fmla="*/ 0 w 25"/>
                <a:gd name="T10" fmla="*/ 0 h 25"/>
                <a:gd name="T11" fmla="*/ 25 w 25"/>
                <a:gd name="T12" fmla="*/ 25 h 25"/>
              </a:gdLst>
              <a:ahLst/>
              <a:cxnLst>
                <a:cxn ang="T6">
                  <a:pos x="T0" y="T1"/>
                </a:cxn>
                <a:cxn ang="T7">
                  <a:pos x="T2" y="T3"/>
                </a:cxn>
                <a:cxn ang="T8">
                  <a:pos x="T4" y="T5"/>
                </a:cxn>
              </a:cxnLst>
              <a:rect l="T9" t="T10" r="T11" b="T12"/>
              <a:pathLst>
                <a:path w="25" h="25">
                  <a:moveTo>
                    <a:pt x="0" y="25"/>
                  </a:moveTo>
                  <a:cubicBezTo>
                    <a:pt x="5" y="10"/>
                    <a:pt x="11" y="3"/>
                    <a:pt x="25" y="9"/>
                  </a:cubicBezTo>
                  <a:cubicBezTo>
                    <a:pt x="19" y="3"/>
                    <a:pt x="2" y="0"/>
                    <a:pt x="0" y="25"/>
                  </a:cubicBezTo>
                  <a:close/>
                </a:path>
              </a:pathLst>
            </a:custGeom>
            <a:solidFill>
              <a:srgbClr val="D0D1D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7" name="Freeform 65"/>
            <p:cNvSpPr>
              <a:spLocks noChangeArrowheads="1"/>
            </p:cNvSpPr>
            <p:nvPr/>
          </p:nvSpPr>
          <p:spPr bwMode="auto">
            <a:xfrm>
              <a:off x="2516" y="2136"/>
              <a:ext cx="14" cy="15"/>
            </a:xfrm>
            <a:custGeom>
              <a:avLst/>
              <a:gdLst>
                <a:gd name="T0" fmla="*/ 0 w 14"/>
                <a:gd name="T1" fmla="*/ 25 h 14"/>
                <a:gd name="T2" fmla="*/ 12 w 14"/>
                <a:gd name="T3" fmla="*/ 0 h 14"/>
                <a:gd name="T4" fmla="*/ 0 w 14"/>
                <a:gd name="T5" fmla="*/ 25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2"/>
                  </a:moveTo>
                  <a:cubicBezTo>
                    <a:pt x="8" y="14"/>
                    <a:pt x="12" y="6"/>
                    <a:pt x="12" y="0"/>
                  </a:cubicBezTo>
                  <a:cubicBezTo>
                    <a:pt x="14" y="7"/>
                    <a:pt x="12" y="1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8" name="Freeform 66"/>
            <p:cNvSpPr>
              <a:spLocks noChangeArrowheads="1"/>
            </p:cNvSpPr>
            <p:nvPr/>
          </p:nvSpPr>
          <p:spPr bwMode="auto">
            <a:xfrm>
              <a:off x="2572" y="2048"/>
              <a:ext cx="35" cy="60"/>
            </a:xfrm>
            <a:custGeom>
              <a:avLst/>
              <a:gdLst>
                <a:gd name="T0" fmla="*/ 53 w 32"/>
                <a:gd name="T1" fmla="*/ 3 h 54"/>
                <a:gd name="T2" fmla="*/ 22 w 32"/>
                <a:gd name="T3" fmla="*/ 37 h 54"/>
                <a:gd name="T4" fmla="*/ 2 w 32"/>
                <a:gd name="T5" fmla="*/ 70 h 54"/>
                <a:gd name="T6" fmla="*/ 4 w 32"/>
                <a:gd name="T7" fmla="*/ 101 h 54"/>
                <a:gd name="T8" fmla="*/ 1 w 32"/>
                <a:gd name="T9" fmla="*/ 111 h 54"/>
                <a:gd name="T10" fmla="*/ 4 w 32"/>
                <a:gd name="T11" fmla="*/ 124 h 54"/>
                <a:gd name="T12" fmla="*/ 5 w 32"/>
                <a:gd name="T13" fmla="*/ 148 h 54"/>
                <a:gd name="T14" fmla="*/ 18 w 32"/>
                <a:gd name="T15" fmla="*/ 170 h 54"/>
                <a:gd name="T16" fmla="*/ 34 w 32"/>
                <a:gd name="T17" fmla="*/ 163 h 54"/>
                <a:gd name="T18" fmla="*/ 40 w 32"/>
                <a:gd name="T19" fmla="*/ 124 h 54"/>
                <a:gd name="T20" fmla="*/ 51 w 32"/>
                <a:gd name="T21" fmla="*/ 98 h 54"/>
                <a:gd name="T22" fmla="*/ 58 w 32"/>
                <a:gd name="T23" fmla="*/ 51 h 54"/>
                <a:gd name="T24" fmla="*/ 79 w 32"/>
                <a:gd name="T25" fmla="*/ 79 h 54"/>
                <a:gd name="T26" fmla="*/ 79 w 32"/>
                <a:gd name="T27" fmla="*/ 27 h 54"/>
                <a:gd name="T28" fmla="*/ 56 w 32"/>
                <a:gd name="T29" fmla="*/ 3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4"/>
                <a:gd name="T47" fmla="*/ 32 w 32"/>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4">
                  <a:moveTo>
                    <a:pt x="20" y="3"/>
                  </a:moveTo>
                  <a:cubicBezTo>
                    <a:pt x="14" y="4"/>
                    <a:pt x="13" y="8"/>
                    <a:pt x="8" y="12"/>
                  </a:cubicBezTo>
                  <a:cubicBezTo>
                    <a:pt x="4" y="15"/>
                    <a:pt x="0" y="17"/>
                    <a:pt x="2" y="22"/>
                  </a:cubicBezTo>
                  <a:cubicBezTo>
                    <a:pt x="4" y="25"/>
                    <a:pt x="7" y="29"/>
                    <a:pt x="4" y="32"/>
                  </a:cubicBezTo>
                  <a:cubicBezTo>
                    <a:pt x="4" y="33"/>
                    <a:pt x="1" y="34"/>
                    <a:pt x="1" y="35"/>
                  </a:cubicBezTo>
                  <a:cubicBezTo>
                    <a:pt x="0" y="37"/>
                    <a:pt x="3" y="39"/>
                    <a:pt x="4" y="40"/>
                  </a:cubicBezTo>
                  <a:cubicBezTo>
                    <a:pt x="0" y="42"/>
                    <a:pt x="2" y="43"/>
                    <a:pt x="5" y="46"/>
                  </a:cubicBezTo>
                  <a:cubicBezTo>
                    <a:pt x="7" y="48"/>
                    <a:pt x="8" y="51"/>
                    <a:pt x="6" y="54"/>
                  </a:cubicBezTo>
                  <a:cubicBezTo>
                    <a:pt x="8" y="52"/>
                    <a:pt x="10" y="51"/>
                    <a:pt x="13" y="50"/>
                  </a:cubicBezTo>
                  <a:cubicBezTo>
                    <a:pt x="8" y="46"/>
                    <a:pt x="7" y="39"/>
                    <a:pt x="15" y="40"/>
                  </a:cubicBezTo>
                  <a:cubicBezTo>
                    <a:pt x="12" y="37"/>
                    <a:pt x="17" y="30"/>
                    <a:pt x="19" y="31"/>
                  </a:cubicBezTo>
                  <a:cubicBezTo>
                    <a:pt x="14" y="30"/>
                    <a:pt x="18" y="18"/>
                    <a:pt x="22" y="16"/>
                  </a:cubicBezTo>
                  <a:cubicBezTo>
                    <a:pt x="27" y="15"/>
                    <a:pt x="28" y="21"/>
                    <a:pt x="29" y="25"/>
                  </a:cubicBezTo>
                  <a:cubicBezTo>
                    <a:pt x="30" y="20"/>
                    <a:pt x="32" y="14"/>
                    <a:pt x="29" y="9"/>
                  </a:cubicBezTo>
                  <a:cubicBezTo>
                    <a:pt x="28" y="6"/>
                    <a:pt x="25" y="0"/>
                    <a:pt x="21" y="3"/>
                  </a:cubicBezTo>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19" name="Freeform 67"/>
            <p:cNvSpPr>
              <a:spLocks noChangeArrowheads="1"/>
            </p:cNvSpPr>
            <p:nvPr/>
          </p:nvSpPr>
          <p:spPr bwMode="auto">
            <a:xfrm>
              <a:off x="2514" y="2001"/>
              <a:ext cx="14" cy="45"/>
            </a:xfrm>
            <a:custGeom>
              <a:avLst/>
              <a:gdLst>
                <a:gd name="T0" fmla="*/ 1 w 13"/>
                <a:gd name="T1" fmla="*/ 20 h 41"/>
                <a:gd name="T2" fmla="*/ 18 w 13"/>
                <a:gd name="T3" fmla="*/ 48 h 41"/>
                <a:gd name="T4" fmla="*/ 28 w 13"/>
                <a:gd name="T5" fmla="*/ 95 h 41"/>
                <a:gd name="T6" fmla="*/ 18 w 13"/>
                <a:gd name="T7" fmla="*/ 113 h 41"/>
                <a:gd name="T8" fmla="*/ 4 w 13"/>
                <a:gd name="T9" fmla="*/ 85 h 41"/>
                <a:gd name="T10" fmla="*/ 5 w 13"/>
                <a:gd name="T11" fmla="*/ 72 h 41"/>
                <a:gd name="T12" fmla="*/ 2 w 13"/>
                <a:gd name="T13" fmla="*/ 50 h 41"/>
                <a:gd name="T14" fmla="*/ 0 w 13"/>
                <a:gd name="T15" fmla="*/ 22 h 4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1"/>
                <a:gd name="T26" fmla="*/ 13 w 1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1">
                  <a:moveTo>
                    <a:pt x="1" y="7"/>
                  </a:moveTo>
                  <a:cubicBezTo>
                    <a:pt x="7" y="0"/>
                    <a:pt x="6" y="13"/>
                    <a:pt x="7" y="17"/>
                  </a:cubicBezTo>
                  <a:cubicBezTo>
                    <a:pt x="7" y="23"/>
                    <a:pt x="10" y="30"/>
                    <a:pt x="13" y="35"/>
                  </a:cubicBezTo>
                  <a:cubicBezTo>
                    <a:pt x="10" y="35"/>
                    <a:pt x="8" y="39"/>
                    <a:pt x="7" y="41"/>
                  </a:cubicBezTo>
                  <a:cubicBezTo>
                    <a:pt x="6" y="37"/>
                    <a:pt x="11" y="27"/>
                    <a:pt x="4" y="30"/>
                  </a:cubicBezTo>
                  <a:cubicBezTo>
                    <a:pt x="4" y="29"/>
                    <a:pt x="5" y="27"/>
                    <a:pt x="5" y="26"/>
                  </a:cubicBezTo>
                  <a:cubicBezTo>
                    <a:pt x="5" y="23"/>
                    <a:pt x="3" y="21"/>
                    <a:pt x="2" y="18"/>
                  </a:cubicBezTo>
                  <a:cubicBezTo>
                    <a:pt x="1" y="14"/>
                    <a:pt x="4" y="11"/>
                    <a:pt x="0" y="8"/>
                  </a:cubicBezTo>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0" name="Freeform 68"/>
            <p:cNvSpPr>
              <a:spLocks noChangeArrowheads="1"/>
            </p:cNvSpPr>
            <p:nvPr/>
          </p:nvSpPr>
          <p:spPr bwMode="auto">
            <a:xfrm>
              <a:off x="2442" y="2094"/>
              <a:ext cx="48" cy="89"/>
            </a:xfrm>
            <a:custGeom>
              <a:avLst/>
              <a:gdLst>
                <a:gd name="T0" fmla="*/ 1 w 44"/>
                <a:gd name="T1" fmla="*/ 257 h 80"/>
                <a:gd name="T2" fmla="*/ 21 w 44"/>
                <a:gd name="T3" fmla="*/ 208 h 80"/>
                <a:gd name="T4" fmla="*/ 45 w 44"/>
                <a:gd name="T5" fmla="*/ 137 h 80"/>
                <a:gd name="T6" fmla="*/ 81 w 44"/>
                <a:gd name="T7" fmla="*/ 69 h 80"/>
                <a:gd name="T8" fmla="*/ 115 w 44"/>
                <a:gd name="T9" fmla="*/ 0 h 80"/>
                <a:gd name="T10" fmla="*/ 87 w 44"/>
                <a:gd name="T11" fmla="*/ 87 h 80"/>
                <a:gd name="T12" fmla="*/ 48 w 44"/>
                <a:gd name="T13" fmla="*/ 166 h 80"/>
                <a:gd name="T14" fmla="*/ 21 w 44"/>
                <a:gd name="T15" fmla="*/ 225 h 80"/>
                <a:gd name="T16" fmla="*/ 1 w 44"/>
                <a:gd name="T17" fmla="*/ 25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80"/>
                <a:gd name="T29" fmla="*/ 44 w 4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80">
                  <a:moveTo>
                    <a:pt x="1" y="80"/>
                  </a:moveTo>
                  <a:cubicBezTo>
                    <a:pt x="0" y="75"/>
                    <a:pt x="5" y="71"/>
                    <a:pt x="8" y="65"/>
                  </a:cubicBezTo>
                  <a:cubicBezTo>
                    <a:pt x="11" y="58"/>
                    <a:pt x="14" y="49"/>
                    <a:pt x="17" y="43"/>
                  </a:cubicBezTo>
                  <a:cubicBezTo>
                    <a:pt x="20" y="37"/>
                    <a:pt x="25" y="31"/>
                    <a:pt x="31" y="21"/>
                  </a:cubicBezTo>
                  <a:cubicBezTo>
                    <a:pt x="37" y="12"/>
                    <a:pt x="42" y="4"/>
                    <a:pt x="44" y="0"/>
                  </a:cubicBezTo>
                  <a:cubicBezTo>
                    <a:pt x="44" y="5"/>
                    <a:pt x="36" y="19"/>
                    <a:pt x="33" y="27"/>
                  </a:cubicBezTo>
                  <a:cubicBezTo>
                    <a:pt x="29" y="35"/>
                    <a:pt x="21" y="43"/>
                    <a:pt x="18" y="51"/>
                  </a:cubicBezTo>
                  <a:cubicBezTo>
                    <a:pt x="14" y="60"/>
                    <a:pt x="11" y="64"/>
                    <a:pt x="8" y="69"/>
                  </a:cubicBezTo>
                  <a:cubicBezTo>
                    <a:pt x="5" y="73"/>
                    <a:pt x="1" y="76"/>
                    <a:pt x="1"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1" name="Freeform 69"/>
            <p:cNvSpPr>
              <a:spLocks noChangeArrowheads="1"/>
            </p:cNvSpPr>
            <p:nvPr/>
          </p:nvSpPr>
          <p:spPr bwMode="auto">
            <a:xfrm>
              <a:off x="2596" y="2047"/>
              <a:ext cx="137" cy="153"/>
            </a:xfrm>
            <a:custGeom>
              <a:avLst/>
              <a:gdLst>
                <a:gd name="T0" fmla="*/ 315 w 126"/>
                <a:gd name="T1" fmla="*/ 0 h 137"/>
                <a:gd name="T2" fmla="*/ 309 w 126"/>
                <a:gd name="T3" fmla="*/ 2 h 137"/>
                <a:gd name="T4" fmla="*/ 263 w 126"/>
                <a:gd name="T5" fmla="*/ 97 h 137"/>
                <a:gd name="T6" fmla="*/ 247 w 126"/>
                <a:gd name="T7" fmla="*/ 267 h 137"/>
                <a:gd name="T8" fmla="*/ 241 w 126"/>
                <a:gd name="T9" fmla="*/ 333 h 137"/>
                <a:gd name="T10" fmla="*/ 204 w 126"/>
                <a:gd name="T11" fmla="*/ 351 h 137"/>
                <a:gd name="T12" fmla="*/ 195 w 126"/>
                <a:gd name="T13" fmla="*/ 385 h 137"/>
                <a:gd name="T14" fmla="*/ 186 w 126"/>
                <a:gd name="T15" fmla="*/ 402 h 137"/>
                <a:gd name="T16" fmla="*/ 172 w 126"/>
                <a:gd name="T17" fmla="*/ 413 h 137"/>
                <a:gd name="T18" fmla="*/ 127 w 126"/>
                <a:gd name="T19" fmla="*/ 410 h 137"/>
                <a:gd name="T20" fmla="*/ 117 w 126"/>
                <a:gd name="T21" fmla="*/ 430 h 137"/>
                <a:gd name="T22" fmla="*/ 105 w 126"/>
                <a:gd name="T23" fmla="*/ 430 h 137"/>
                <a:gd name="T24" fmla="*/ 64 w 126"/>
                <a:gd name="T25" fmla="*/ 421 h 137"/>
                <a:gd name="T26" fmla="*/ 42 w 126"/>
                <a:gd name="T27" fmla="*/ 414 h 137"/>
                <a:gd name="T28" fmla="*/ 2 w 126"/>
                <a:gd name="T29" fmla="*/ 434 h 137"/>
                <a:gd name="T30" fmla="*/ 0 w 126"/>
                <a:gd name="T31" fmla="*/ 461 h 137"/>
                <a:gd name="T32" fmla="*/ 18 w 126"/>
                <a:gd name="T33" fmla="*/ 462 h 137"/>
                <a:gd name="T34" fmla="*/ 20 w 126"/>
                <a:gd name="T35" fmla="*/ 438 h 137"/>
                <a:gd name="T36" fmla="*/ 39 w 126"/>
                <a:gd name="T37" fmla="*/ 456 h 137"/>
                <a:gd name="T38" fmla="*/ 33 w 126"/>
                <a:gd name="T39" fmla="*/ 442 h 137"/>
                <a:gd name="T40" fmla="*/ 53 w 126"/>
                <a:gd name="T41" fmla="*/ 438 h 137"/>
                <a:gd name="T42" fmla="*/ 58 w 126"/>
                <a:gd name="T43" fmla="*/ 441 h 137"/>
                <a:gd name="T44" fmla="*/ 76 w 126"/>
                <a:gd name="T45" fmla="*/ 442 h 137"/>
                <a:gd name="T46" fmla="*/ 76 w 126"/>
                <a:gd name="T47" fmla="*/ 442 h 137"/>
                <a:gd name="T48" fmla="*/ 98 w 126"/>
                <a:gd name="T49" fmla="*/ 441 h 137"/>
                <a:gd name="T50" fmla="*/ 107 w 126"/>
                <a:gd name="T51" fmla="*/ 441 h 137"/>
                <a:gd name="T52" fmla="*/ 111 w 126"/>
                <a:gd name="T53" fmla="*/ 441 h 137"/>
                <a:gd name="T54" fmla="*/ 116 w 126"/>
                <a:gd name="T55" fmla="*/ 438 h 137"/>
                <a:gd name="T56" fmla="*/ 157 w 126"/>
                <a:gd name="T57" fmla="*/ 442 h 137"/>
                <a:gd name="T58" fmla="*/ 191 w 126"/>
                <a:gd name="T59" fmla="*/ 438 h 137"/>
                <a:gd name="T60" fmla="*/ 192 w 126"/>
                <a:gd name="T61" fmla="*/ 438 h 137"/>
                <a:gd name="T62" fmla="*/ 202 w 126"/>
                <a:gd name="T63" fmla="*/ 421 h 137"/>
                <a:gd name="T64" fmla="*/ 202 w 126"/>
                <a:gd name="T65" fmla="*/ 420 h 137"/>
                <a:gd name="T66" fmla="*/ 202 w 126"/>
                <a:gd name="T67" fmla="*/ 420 h 137"/>
                <a:gd name="T68" fmla="*/ 208 w 126"/>
                <a:gd name="T69" fmla="*/ 421 h 137"/>
                <a:gd name="T70" fmla="*/ 209 w 126"/>
                <a:gd name="T71" fmla="*/ 420 h 137"/>
                <a:gd name="T72" fmla="*/ 209 w 126"/>
                <a:gd name="T73" fmla="*/ 420 h 137"/>
                <a:gd name="T74" fmla="*/ 221 w 126"/>
                <a:gd name="T75" fmla="*/ 414 h 137"/>
                <a:gd name="T76" fmla="*/ 221 w 126"/>
                <a:gd name="T77" fmla="*/ 410 h 137"/>
                <a:gd name="T78" fmla="*/ 226 w 126"/>
                <a:gd name="T79" fmla="*/ 402 h 137"/>
                <a:gd name="T80" fmla="*/ 232 w 126"/>
                <a:gd name="T81" fmla="*/ 392 h 137"/>
                <a:gd name="T82" fmla="*/ 252 w 126"/>
                <a:gd name="T83" fmla="*/ 395 h 137"/>
                <a:gd name="T84" fmla="*/ 260 w 126"/>
                <a:gd name="T85" fmla="*/ 395 h 137"/>
                <a:gd name="T86" fmla="*/ 274 w 126"/>
                <a:gd name="T87" fmla="*/ 338 h 137"/>
                <a:gd name="T88" fmla="*/ 274 w 126"/>
                <a:gd name="T89" fmla="*/ 337 h 137"/>
                <a:gd name="T90" fmla="*/ 283 w 126"/>
                <a:gd name="T91" fmla="*/ 333 h 137"/>
                <a:gd name="T92" fmla="*/ 283 w 126"/>
                <a:gd name="T93" fmla="*/ 322 h 137"/>
                <a:gd name="T94" fmla="*/ 274 w 126"/>
                <a:gd name="T95" fmla="*/ 212 h 137"/>
                <a:gd name="T96" fmla="*/ 308 w 126"/>
                <a:gd name="T97" fmla="*/ 23 h 137"/>
                <a:gd name="T98" fmla="*/ 315 w 126"/>
                <a:gd name="T99" fmla="*/ 0 h 1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137"/>
                <a:gd name="T152" fmla="*/ 126 w 126"/>
                <a:gd name="T153" fmla="*/ 137 h 1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137">
                  <a:moveTo>
                    <a:pt x="126" y="0"/>
                  </a:moveTo>
                  <a:cubicBezTo>
                    <a:pt x="125" y="1"/>
                    <a:pt x="123" y="2"/>
                    <a:pt x="122" y="2"/>
                  </a:cubicBezTo>
                  <a:cubicBezTo>
                    <a:pt x="114" y="7"/>
                    <a:pt x="108" y="21"/>
                    <a:pt x="105" y="29"/>
                  </a:cubicBezTo>
                  <a:cubicBezTo>
                    <a:pt x="99" y="44"/>
                    <a:pt x="99" y="64"/>
                    <a:pt x="99" y="80"/>
                  </a:cubicBezTo>
                  <a:cubicBezTo>
                    <a:pt x="99" y="86"/>
                    <a:pt x="100" y="94"/>
                    <a:pt x="96" y="99"/>
                  </a:cubicBezTo>
                  <a:cubicBezTo>
                    <a:pt x="94" y="103"/>
                    <a:pt x="84" y="111"/>
                    <a:pt x="81" y="104"/>
                  </a:cubicBezTo>
                  <a:cubicBezTo>
                    <a:pt x="82" y="107"/>
                    <a:pt x="81" y="113"/>
                    <a:pt x="78" y="114"/>
                  </a:cubicBezTo>
                  <a:cubicBezTo>
                    <a:pt x="77" y="118"/>
                    <a:pt x="74" y="118"/>
                    <a:pt x="73" y="119"/>
                  </a:cubicBezTo>
                  <a:cubicBezTo>
                    <a:pt x="72" y="119"/>
                    <a:pt x="69" y="122"/>
                    <a:pt x="68" y="122"/>
                  </a:cubicBezTo>
                  <a:cubicBezTo>
                    <a:pt x="62" y="125"/>
                    <a:pt x="55" y="118"/>
                    <a:pt x="51" y="121"/>
                  </a:cubicBezTo>
                  <a:cubicBezTo>
                    <a:pt x="49" y="122"/>
                    <a:pt x="50" y="125"/>
                    <a:pt x="47" y="127"/>
                  </a:cubicBezTo>
                  <a:cubicBezTo>
                    <a:pt x="46" y="127"/>
                    <a:pt x="42" y="127"/>
                    <a:pt x="41" y="127"/>
                  </a:cubicBezTo>
                  <a:cubicBezTo>
                    <a:pt x="36" y="127"/>
                    <a:pt x="31" y="128"/>
                    <a:pt x="26" y="126"/>
                  </a:cubicBezTo>
                  <a:cubicBezTo>
                    <a:pt x="22" y="125"/>
                    <a:pt x="20" y="123"/>
                    <a:pt x="17" y="123"/>
                  </a:cubicBezTo>
                  <a:cubicBezTo>
                    <a:pt x="10" y="122"/>
                    <a:pt x="4" y="122"/>
                    <a:pt x="2" y="129"/>
                  </a:cubicBezTo>
                  <a:cubicBezTo>
                    <a:pt x="1" y="132"/>
                    <a:pt x="1" y="134"/>
                    <a:pt x="0" y="136"/>
                  </a:cubicBezTo>
                  <a:cubicBezTo>
                    <a:pt x="2" y="136"/>
                    <a:pt x="5" y="136"/>
                    <a:pt x="7" y="137"/>
                  </a:cubicBezTo>
                  <a:cubicBezTo>
                    <a:pt x="5" y="135"/>
                    <a:pt x="5" y="130"/>
                    <a:pt x="8" y="130"/>
                  </a:cubicBezTo>
                  <a:cubicBezTo>
                    <a:pt x="10" y="130"/>
                    <a:pt x="14" y="133"/>
                    <a:pt x="16" y="134"/>
                  </a:cubicBezTo>
                  <a:cubicBezTo>
                    <a:pt x="14" y="132"/>
                    <a:pt x="14" y="132"/>
                    <a:pt x="14" y="132"/>
                  </a:cubicBezTo>
                  <a:cubicBezTo>
                    <a:pt x="16" y="130"/>
                    <a:pt x="18" y="129"/>
                    <a:pt x="21" y="130"/>
                  </a:cubicBezTo>
                  <a:cubicBezTo>
                    <a:pt x="22" y="130"/>
                    <a:pt x="23" y="131"/>
                    <a:pt x="23" y="131"/>
                  </a:cubicBezTo>
                  <a:cubicBezTo>
                    <a:pt x="25" y="131"/>
                    <a:pt x="27" y="132"/>
                    <a:pt x="30" y="132"/>
                  </a:cubicBezTo>
                  <a:cubicBezTo>
                    <a:pt x="30" y="132"/>
                    <a:pt x="30" y="132"/>
                    <a:pt x="30" y="132"/>
                  </a:cubicBezTo>
                  <a:cubicBezTo>
                    <a:pt x="34" y="131"/>
                    <a:pt x="36" y="131"/>
                    <a:pt x="39" y="131"/>
                  </a:cubicBezTo>
                  <a:cubicBezTo>
                    <a:pt x="40" y="131"/>
                    <a:pt x="41" y="131"/>
                    <a:pt x="42" y="131"/>
                  </a:cubicBezTo>
                  <a:cubicBezTo>
                    <a:pt x="43" y="131"/>
                    <a:pt x="43" y="131"/>
                    <a:pt x="44" y="131"/>
                  </a:cubicBezTo>
                  <a:cubicBezTo>
                    <a:pt x="44" y="131"/>
                    <a:pt x="45" y="130"/>
                    <a:pt x="46" y="130"/>
                  </a:cubicBezTo>
                  <a:cubicBezTo>
                    <a:pt x="49" y="130"/>
                    <a:pt x="56" y="131"/>
                    <a:pt x="62" y="132"/>
                  </a:cubicBezTo>
                  <a:cubicBezTo>
                    <a:pt x="67" y="131"/>
                    <a:pt x="71" y="129"/>
                    <a:pt x="76" y="130"/>
                  </a:cubicBezTo>
                  <a:cubicBezTo>
                    <a:pt x="76" y="130"/>
                    <a:pt x="76" y="130"/>
                    <a:pt x="77" y="130"/>
                  </a:cubicBezTo>
                  <a:cubicBezTo>
                    <a:pt x="76" y="128"/>
                    <a:pt x="77" y="126"/>
                    <a:pt x="79" y="126"/>
                  </a:cubicBezTo>
                  <a:cubicBezTo>
                    <a:pt x="79" y="125"/>
                    <a:pt x="79" y="125"/>
                    <a:pt x="79" y="125"/>
                  </a:cubicBezTo>
                  <a:cubicBezTo>
                    <a:pt x="79" y="125"/>
                    <a:pt x="79" y="125"/>
                    <a:pt x="79" y="125"/>
                  </a:cubicBezTo>
                  <a:cubicBezTo>
                    <a:pt x="80" y="125"/>
                    <a:pt x="82" y="125"/>
                    <a:pt x="83" y="126"/>
                  </a:cubicBezTo>
                  <a:cubicBezTo>
                    <a:pt x="83" y="126"/>
                    <a:pt x="84" y="126"/>
                    <a:pt x="84" y="125"/>
                  </a:cubicBezTo>
                  <a:cubicBezTo>
                    <a:pt x="84" y="125"/>
                    <a:pt x="84" y="125"/>
                    <a:pt x="84" y="125"/>
                  </a:cubicBezTo>
                  <a:cubicBezTo>
                    <a:pt x="85" y="124"/>
                    <a:pt x="85" y="123"/>
                    <a:pt x="87" y="123"/>
                  </a:cubicBezTo>
                  <a:cubicBezTo>
                    <a:pt x="87" y="122"/>
                    <a:pt x="87" y="121"/>
                    <a:pt x="87" y="121"/>
                  </a:cubicBezTo>
                  <a:cubicBezTo>
                    <a:pt x="88" y="120"/>
                    <a:pt x="89" y="119"/>
                    <a:pt x="90" y="119"/>
                  </a:cubicBezTo>
                  <a:cubicBezTo>
                    <a:pt x="91" y="117"/>
                    <a:pt x="92" y="116"/>
                    <a:pt x="93" y="116"/>
                  </a:cubicBezTo>
                  <a:cubicBezTo>
                    <a:pt x="95" y="115"/>
                    <a:pt x="99" y="115"/>
                    <a:pt x="101" y="117"/>
                  </a:cubicBezTo>
                  <a:cubicBezTo>
                    <a:pt x="101" y="117"/>
                    <a:pt x="102" y="117"/>
                    <a:pt x="102" y="117"/>
                  </a:cubicBezTo>
                  <a:cubicBezTo>
                    <a:pt x="106" y="113"/>
                    <a:pt x="109" y="106"/>
                    <a:pt x="110" y="101"/>
                  </a:cubicBezTo>
                  <a:cubicBezTo>
                    <a:pt x="110" y="101"/>
                    <a:pt x="110" y="100"/>
                    <a:pt x="110" y="100"/>
                  </a:cubicBezTo>
                  <a:cubicBezTo>
                    <a:pt x="111" y="100"/>
                    <a:pt x="111" y="99"/>
                    <a:pt x="111" y="99"/>
                  </a:cubicBezTo>
                  <a:cubicBezTo>
                    <a:pt x="111" y="98"/>
                    <a:pt x="111" y="97"/>
                    <a:pt x="111" y="96"/>
                  </a:cubicBezTo>
                  <a:cubicBezTo>
                    <a:pt x="112" y="89"/>
                    <a:pt x="110" y="80"/>
                    <a:pt x="110" y="64"/>
                  </a:cubicBezTo>
                  <a:cubicBezTo>
                    <a:pt x="109" y="41"/>
                    <a:pt x="111" y="27"/>
                    <a:pt x="121" y="7"/>
                  </a:cubicBezTo>
                  <a:cubicBezTo>
                    <a:pt x="123" y="5"/>
                    <a:pt x="124" y="2"/>
                    <a:pt x="126" y="0"/>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2" name="Freeform 70"/>
            <p:cNvSpPr>
              <a:spLocks noChangeArrowheads="1"/>
            </p:cNvSpPr>
            <p:nvPr/>
          </p:nvSpPr>
          <p:spPr bwMode="auto">
            <a:xfrm>
              <a:off x="2725" y="2165"/>
              <a:ext cx="194" cy="31"/>
            </a:xfrm>
            <a:custGeom>
              <a:avLst/>
              <a:gdLst>
                <a:gd name="T0" fmla="*/ 431 w 179"/>
                <a:gd name="T1" fmla="*/ 4 h 28"/>
                <a:gd name="T2" fmla="*/ 431 w 179"/>
                <a:gd name="T3" fmla="*/ 2 h 28"/>
                <a:gd name="T4" fmla="*/ 399 w 179"/>
                <a:gd name="T5" fmla="*/ 2 h 28"/>
                <a:gd name="T6" fmla="*/ 367 w 179"/>
                <a:gd name="T7" fmla="*/ 4 h 28"/>
                <a:gd name="T8" fmla="*/ 345 w 179"/>
                <a:gd name="T9" fmla="*/ 20 h 28"/>
                <a:gd name="T10" fmla="*/ 316 w 179"/>
                <a:gd name="T11" fmla="*/ 27 h 28"/>
                <a:gd name="T12" fmla="*/ 286 w 179"/>
                <a:gd name="T13" fmla="*/ 30 h 28"/>
                <a:gd name="T14" fmla="*/ 258 w 179"/>
                <a:gd name="T15" fmla="*/ 52 h 28"/>
                <a:gd name="T16" fmla="*/ 254 w 179"/>
                <a:gd name="T17" fmla="*/ 61 h 28"/>
                <a:gd name="T18" fmla="*/ 248 w 179"/>
                <a:gd name="T19" fmla="*/ 52 h 28"/>
                <a:gd name="T20" fmla="*/ 232 w 179"/>
                <a:gd name="T21" fmla="*/ 58 h 28"/>
                <a:gd name="T22" fmla="*/ 211 w 179"/>
                <a:gd name="T23" fmla="*/ 50 h 28"/>
                <a:gd name="T24" fmla="*/ 197 w 179"/>
                <a:gd name="T25" fmla="*/ 45 h 28"/>
                <a:gd name="T26" fmla="*/ 128 w 179"/>
                <a:gd name="T27" fmla="*/ 37 h 28"/>
                <a:gd name="T28" fmla="*/ 108 w 179"/>
                <a:gd name="T29" fmla="*/ 50 h 28"/>
                <a:gd name="T30" fmla="*/ 88 w 179"/>
                <a:gd name="T31" fmla="*/ 50 h 28"/>
                <a:gd name="T32" fmla="*/ 60 w 179"/>
                <a:gd name="T33" fmla="*/ 50 h 28"/>
                <a:gd name="T34" fmla="*/ 54 w 179"/>
                <a:gd name="T35" fmla="*/ 45 h 28"/>
                <a:gd name="T36" fmla="*/ 47 w 179"/>
                <a:gd name="T37" fmla="*/ 47 h 28"/>
                <a:gd name="T38" fmla="*/ 28 w 179"/>
                <a:gd name="T39" fmla="*/ 33 h 28"/>
                <a:gd name="T40" fmla="*/ 20 w 179"/>
                <a:gd name="T41" fmla="*/ 37 h 28"/>
                <a:gd name="T42" fmla="*/ 2 w 179"/>
                <a:gd name="T43" fmla="*/ 24 h 28"/>
                <a:gd name="T44" fmla="*/ 0 w 179"/>
                <a:gd name="T45" fmla="*/ 24 h 28"/>
                <a:gd name="T46" fmla="*/ 0 w 179"/>
                <a:gd name="T47" fmla="*/ 52 h 28"/>
                <a:gd name="T48" fmla="*/ 59 w 179"/>
                <a:gd name="T49" fmla="*/ 79 h 28"/>
                <a:gd name="T50" fmla="*/ 81 w 179"/>
                <a:gd name="T51" fmla="*/ 80 h 28"/>
                <a:gd name="T52" fmla="*/ 109 w 179"/>
                <a:gd name="T53" fmla="*/ 71 h 28"/>
                <a:gd name="T54" fmla="*/ 127 w 179"/>
                <a:gd name="T55" fmla="*/ 71 h 28"/>
                <a:gd name="T56" fmla="*/ 154 w 179"/>
                <a:gd name="T57" fmla="*/ 61 h 28"/>
                <a:gd name="T58" fmla="*/ 211 w 179"/>
                <a:gd name="T59" fmla="*/ 83 h 28"/>
                <a:gd name="T60" fmla="*/ 248 w 179"/>
                <a:gd name="T61" fmla="*/ 83 h 28"/>
                <a:gd name="T62" fmla="*/ 269 w 179"/>
                <a:gd name="T63" fmla="*/ 83 h 28"/>
                <a:gd name="T64" fmla="*/ 277 w 179"/>
                <a:gd name="T65" fmla="*/ 50 h 28"/>
                <a:gd name="T66" fmla="*/ 298 w 179"/>
                <a:gd name="T67" fmla="*/ 55 h 28"/>
                <a:gd name="T68" fmla="*/ 313 w 179"/>
                <a:gd name="T69" fmla="*/ 61 h 28"/>
                <a:gd name="T70" fmla="*/ 318 w 179"/>
                <a:gd name="T71" fmla="*/ 55 h 28"/>
                <a:gd name="T72" fmla="*/ 345 w 179"/>
                <a:gd name="T73" fmla="*/ 61 h 28"/>
                <a:gd name="T74" fmla="*/ 364 w 179"/>
                <a:gd name="T75" fmla="*/ 52 h 28"/>
                <a:gd name="T76" fmla="*/ 398 w 179"/>
                <a:gd name="T77" fmla="*/ 30 h 28"/>
                <a:gd name="T78" fmla="*/ 431 w 179"/>
                <a:gd name="T79" fmla="*/ 4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9"/>
                <a:gd name="T121" fmla="*/ 0 h 28"/>
                <a:gd name="T122" fmla="*/ 179 w 179"/>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9" h="28">
                  <a:moveTo>
                    <a:pt x="178" y="4"/>
                  </a:moveTo>
                  <a:cubicBezTo>
                    <a:pt x="178" y="5"/>
                    <a:pt x="179" y="6"/>
                    <a:pt x="178" y="2"/>
                  </a:cubicBezTo>
                  <a:cubicBezTo>
                    <a:pt x="174" y="3"/>
                    <a:pt x="169" y="0"/>
                    <a:pt x="165" y="2"/>
                  </a:cubicBezTo>
                  <a:cubicBezTo>
                    <a:pt x="161" y="4"/>
                    <a:pt x="155" y="9"/>
                    <a:pt x="151" y="4"/>
                  </a:cubicBezTo>
                  <a:cubicBezTo>
                    <a:pt x="150" y="9"/>
                    <a:pt x="145" y="9"/>
                    <a:pt x="142" y="6"/>
                  </a:cubicBezTo>
                  <a:cubicBezTo>
                    <a:pt x="141" y="12"/>
                    <a:pt x="135" y="13"/>
                    <a:pt x="130" y="9"/>
                  </a:cubicBezTo>
                  <a:cubicBezTo>
                    <a:pt x="128" y="16"/>
                    <a:pt x="122" y="10"/>
                    <a:pt x="117" y="10"/>
                  </a:cubicBezTo>
                  <a:cubicBezTo>
                    <a:pt x="110" y="9"/>
                    <a:pt x="111" y="14"/>
                    <a:pt x="107" y="17"/>
                  </a:cubicBezTo>
                  <a:cubicBezTo>
                    <a:pt x="107" y="18"/>
                    <a:pt x="106" y="20"/>
                    <a:pt x="105" y="20"/>
                  </a:cubicBezTo>
                  <a:cubicBezTo>
                    <a:pt x="103" y="20"/>
                    <a:pt x="102" y="17"/>
                    <a:pt x="102" y="17"/>
                  </a:cubicBezTo>
                  <a:cubicBezTo>
                    <a:pt x="99" y="17"/>
                    <a:pt x="99" y="19"/>
                    <a:pt x="96" y="19"/>
                  </a:cubicBezTo>
                  <a:cubicBezTo>
                    <a:pt x="95" y="20"/>
                    <a:pt x="89" y="17"/>
                    <a:pt x="87" y="16"/>
                  </a:cubicBezTo>
                  <a:cubicBezTo>
                    <a:pt x="85" y="16"/>
                    <a:pt x="84" y="17"/>
                    <a:pt x="82" y="14"/>
                  </a:cubicBezTo>
                  <a:cubicBezTo>
                    <a:pt x="74" y="22"/>
                    <a:pt x="61" y="17"/>
                    <a:pt x="53" y="12"/>
                  </a:cubicBezTo>
                  <a:cubicBezTo>
                    <a:pt x="51" y="14"/>
                    <a:pt x="46" y="20"/>
                    <a:pt x="44" y="16"/>
                  </a:cubicBezTo>
                  <a:cubicBezTo>
                    <a:pt x="42" y="18"/>
                    <a:pt x="38" y="20"/>
                    <a:pt x="36" y="16"/>
                  </a:cubicBezTo>
                  <a:cubicBezTo>
                    <a:pt x="31" y="18"/>
                    <a:pt x="30" y="17"/>
                    <a:pt x="25" y="16"/>
                  </a:cubicBezTo>
                  <a:cubicBezTo>
                    <a:pt x="24" y="15"/>
                    <a:pt x="23" y="14"/>
                    <a:pt x="22" y="14"/>
                  </a:cubicBezTo>
                  <a:cubicBezTo>
                    <a:pt x="21" y="14"/>
                    <a:pt x="21" y="16"/>
                    <a:pt x="19" y="15"/>
                  </a:cubicBezTo>
                  <a:cubicBezTo>
                    <a:pt x="17" y="14"/>
                    <a:pt x="15" y="11"/>
                    <a:pt x="12" y="11"/>
                  </a:cubicBezTo>
                  <a:cubicBezTo>
                    <a:pt x="12" y="11"/>
                    <a:pt x="9" y="12"/>
                    <a:pt x="8" y="12"/>
                  </a:cubicBezTo>
                  <a:cubicBezTo>
                    <a:pt x="6" y="12"/>
                    <a:pt x="2" y="10"/>
                    <a:pt x="2" y="8"/>
                  </a:cubicBezTo>
                  <a:cubicBezTo>
                    <a:pt x="0" y="8"/>
                    <a:pt x="0" y="8"/>
                    <a:pt x="0" y="8"/>
                  </a:cubicBezTo>
                  <a:cubicBezTo>
                    <a:pt x="0" y="11"/>
                    <a:pt x="0" y="14"/>
                    <a:pt x="0" y="17"/>
                  </a:cubicBezTo>
                  <a:cubicBezTo>
                    <a:pt x="9" y="20"/>
                    <a:pt x="24" y="17"/>
                    <a:pt x="24" y="25"/>
                  </a:cubicBezTo>
                  <a:cubicBezTo>
                    <a:pt x="28" y="23"/>
                    <a:pt x="30" y="22"/>
                    <a:pt x="33" y="26"/>
                  </a:cubicBezTo>
                  <a:cubicBezTo>
                    <a:pt x="35" y="22"/>
                    <a:pt x="42" y="20"/>
                    <a:pt x="45" y="23"/>
                  </a:cubicBezTo>
                  <a:cubicBezTo>
                    <a:pt x="48" y="22"/>
                    <a:pt x="50" y="23"/>
                    <a:pt x="52" y="23"/>
                  </a:cubicBezTo>
                  <a:cubicBezTo>
                    <a:pt x="56" y="23"/>
                    <a:pt x="60" y="21"/>
                    <a:pt x="64" y="20"/>
                  </a:cubicBezTo>
                  <a:cubicBezTo>
                    <a:pt x="71" y="19"/>
                    <a:pt x="84" y="18"/>
                    <a:pt x="87" y="27"/>
                  </a:cubicBezTo>
                  <a:cubicBezTo>
                    <a:pt x="91" y="22"/>
                    <a:pt x="96" y="25"/>
                    <a:pt x="102" y="27"/>
                  </a:cubicBezTo>
                  <a:cubicBezTo>
                    <a:pt x="105" y="28"/>
                    <a:pt x="107" y="28"/>
                    <a:pt x="111" y="27"/>
                  </a:cubicBezTo>
                  <a:cubicBezTo>
                    <a:pt x="112" y="26"/>
                    <a:pt x="115" y="17"/>
                    <a:pt x="115" y="16"/>
                  </a:cubicBezTo>
                  <a:cubicBezTo>
                    <a:pt x="118" y="14"/>
                    <a:pt x="121" y="16"/>
                    <a:pt x="124" y="18"/>
                  </a:cubicBezTo>
                  <a:cubicBezTo>
                    <a:pt x="125" y="18"/>
                    <a:pt x="127" y="20"/>
                    <a:pt x="128" y="20"/>
                  </a:cubicBezTo>
                  <a:cubicBezTo>
                    <a:pt x="130" y="20"/>
                    <a:pt x="130" y="19"/>
                    <a:pt x="131" y="18"/>
                  </a:cubicBezTo>
                  <a:cubicBezTo>
                    <a:pt x="135" y="17"/>
                    <a:pt x="137" y="19"/>
                    <a:pt x="142" y="20"/>
                  </a:cubicBezTo>
                  <a:cubicBezTo>
                    <a:pt x="141" y="14"/>
                    <a:pt x="146" y="14"/>
                    <a:pt x="150" y="17"/>
                  </a:cubicBezTo>
                  <a:cubicBezTo>
                    <a:pt x="151" y="7"/>
                    <a:pt x="157" y="7"/>
                    <a:pt x="164" y="10"/>
                  </a:cubicBezTo>
                  <a:cubicBezTo>
                    <a:pt x="165" y="5"/>
                    <a:pt x="173" y="0"/>
                    <a:pt x="178" y="4"/>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3" name="Freeform 71"/>
            <p:cNvSpPr>
              <a:spLocks noChangeArrowheads="1"/>
            </p:cNvSpPr>
            <p:nvPr/>
          </p:nvSpPr>
          <p:spPr bwMode="auto">
            <a:xfrm>
              <a:off x="2719" y="2022"/>
              <a:ext cx="91" cy="66"/>
            </a:xfrm>
            <a:custGeom>
              <a:avLst/>
              <a:gdLst>
                <a:gd name="T0" fmla="*/ 2 w 84"/>
                <a:gd name="T1" fmla="*/ 173 h 60"/>
                <a:gd name="T2" fmla="*/ 63 w 84"/>
                <a:gd name="T3" fmla="*/ 52 h 60"/>
                <a:gd name="T4" fmla="*/ 203 w 84"/>
                <a:gd name="T5" fmla="*/ 47 h 60"/>
                <a:gd name="T6" fmla="*/ 181 w 84"/>
                <a:gd name="T7" fmla="*/ 34 h 60"/>
                <a:gd name="T8" fmla="*/ 179 w 84"/>
                <a:gd name="T9" fmla="*/ 52 h 60"/>
                <a:gd name="T10" fmla="*/ 171 w 84"/>
                <a:gd name="T11" fmla="*/ 34 h 60"/>
                <a:gd name="T12" fmla="*/ 163 w 84"/>
                <a:gd name="T13" fmla="*/ 61 h 60"/>
                <a:gd name="T14" fmla="*/ 132 w 84"/>
                <a:gd name="T15" fmla="*/ 52 h 60"/>
                <a:gd name="T16" fmla="*/ 110 w 84"/>
                <a:gd name="T17" fmla="*/ 47 h 60"/>
                <a:gd name="T18" fmla="*/ 88 w 84"/>
                <a:gd name="T19" fmla="*/ 74 h 60"/>
                <a:gd name="T20" fmla="*/ 65 w 84"/>
                <a:gd name="T21" fmla="*/ 74 h 60"/>
                <a:gd name="T22" fmla="*/ 55 w 84"/>
                <a:gd name="T23" fmla="*/ 89 h 60"/>
                <a:gd name="T24" fmla="*/ 36 w 84"/>
                <a:gd name="T25" fmla="*/ 98 h 60"/>
                <a:gd name="T26" fmla="*/ 30 w 84"/>
                <a:gd name="T27" fmla="*/ 119 h 60"/>
                <a:gd name="T28" fmla="*/ 20 w 84"/>
                <a:gd name="T29" fmla="*/ 113 h 60"/>
                <a:gd name="T30" fmla="*/ 18 w 84"/>
                <a:gd name="T31" fmla="*/ 121 h 60"/>
                <a:gd name="T32" fmla="*/ 18 w 84"/>
                <a:gd name="T33" fmla="*/ 119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60"/>
                <a:gd name="T53" fmla="*/ 84 w 84"/>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60">
                  <a:moveTo>
                    <a:pt x="2" y="60"/>
                  </a:moveTo>
                  <a:cubicBezTo>
                    <a:pt x="0" y="42"/>
                    <a:pt x="12" y="28"/>
                    <a:pt x="26" y="18"/>
                  </a:cubicBezTo>
                  <a:cubicBezTo>
                    <a:pt x="40" y="9"/>
                    <a:pt x="71" y="0"/>
                    <a:pt x="84" y="16"/>
                  </a:cubicBezTo>
                  <a:cubicBezTo>
                    <a:pt x="82" y="14"/>
                    <a:pt x="78" y="12"/>
                    <a:pt x="75" y="12"/>
                  </a:cubicBezTo>
                  <a:cubicBezTo>
                    <a:pt x="75" y="14"/>
                    <a:pt x="74" y="16"/>
                    <a:pt x="74" y="18"/>
                  </a:cubicBezTo>
                  <a:cubicBezTo>
                    <a:pt x="74" y="17"/>
                    <a:pt x="73" y="12"/>
                    <a:pt x="71" y="12"/>
                  </a:cubicBezTo>
                  <a:cubicBezTo>
                    <a:pt x="68" y="12"/>
                    <a:pt x="67" y="19"/>
                    <a:pt x="66" y="21"/>
                  </a:cubicBezTo>
                  <a:cubicBezTo>
                    <a:pt x="65" y="17"/>
                    <a:pt x="56" y="10"/>
                    <a:pt x="55" y="18"/>
                  </a:cubicBezTo>
                  <a:cubicBezTo>
                    <a:pt x="53" y="16"/>
                    <a:pt x="49" y="16"/>
                    <a:pt x="46" y="16"/>
                  </a:cubicBezTo>
                  <a:cubicBezTo>
                    <a:pt x="39" y="17"/>
                    <a:pt x="38" y="19"/>
                    <a:pt x="36" y="25"/>
                  </a:cubicBezTo>
                  <a:cubicBezTo>
                    <a:pt x="34" y="21"/>
                    <a:pt x="29" y="20"/>
                    <a:pt x="27" y="25"/>
                  </a:cubicBezTo>
                  <a:cubicBezTo>
                    <a:pt x="23" y="22"/>
                    <a:pt x="22" y="28"/>
                    <a:pt x="23" y="31"/>
                  </a:cubicBezTo>
                  <a:cubicBezTo>
                    <a:pt x="20" y="29"/>
                    <a:pt x="13" y="29"/>
                    <a:pt x="15" y="34"/>
                  </a:cubicBezTo>
                  <a:cubicBezTo>
                    <a:pt x="11" y="34"/>
                    <a:pt x="12" y="38"/>
                    <a:pt x="13" y="41"/>
                  </a:cubicBezTo>
                  <a:cubicBezTo>
                    <a:pt x="12" y="40"/>
                    <a:pt x="10" y="40"/>
                    <a:pt x="8" y="40"/>
                  </a:cubicBezTo>
                  <a:cubicBezTo>
                    <a:pt x="8" y="40"/>
                    <a:pt x="8" y="41"/>
                    <a:pt x="7" y="42"/>
                  </a:cubicBezTo>
                  <a:cubicBezTo>
                    <a:pt x="6" y="43"/>
                    <a:pt x="7" y="41"/>
                    <a:pt x="7"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4" name="Freeform 72"/>
            <p:cNvSpPr>
              <a:spLocks noChangeArrowheads="1"/>
            </p:cNvSpPr>
            <p:nvPr/>
          </p:nvSpPr>
          <p:spPr bwMode="auto">
            <a:xfrm>
              <a:off x="2608" y="2041"/>
              <a:ext cx="22" cy="65"/>
            </a:xfrm>
            <a:custGeom>
              <a:avLst/>
              <a:gdLst>
                <a:gd name="T0" fmla="*/ 21 w 20"/>
                <a:gd name="T1" fmla="*/ 30 h 58"/>
                <a:gd name="T2" fmla="*/ 31 w 20"/>
                <a:gd name="T3" fmla="*/ 113 h 58"/>
                <a:gd name="T4" fmla="*/ 0 w 20"/>
                <a:gd name="T5" fmla="*/ 205 h 58"/>
                <a:gd name="T6" fmla="*/ 37 w 20"/>
                <a:gd name="T7" fmla="*/ 187 h 58"/>
                <a:gd name="T8" fmla="*/ 47 w 20"/>
                <a:gd name="T9" fmla="*/ 147 h 58"/>
                <a:gd name="T10" fmla="*/ 41 w 20"/>
                <a:gd name="T11" fmla="*/ 119 h 58"/>
                <a:gd name="T12" fmla="*/ 57 w 20"/>
                <a:gd name="T13" fmla="*/ 85 h 58"/>
                <a:gd name="T14" fmla="*/ 37 w 20"/>
                <a:gd name="T15" fmla="*/ 27 h 58"/>
                <a:gd name="T16" fmla="*/ 0 w 20"/>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8"/>
                <a:gd name="T29" fmla="*/ 20 w 2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8">
                  <a:moveTo>
                    <a:pt x="7" y="9"/>
                  </a:moveTo>
                  <a:cubicBezTo>
                    <a:pt x="11" y="15"/>
                    <a:pt x="12" y="24"/>
                    <a:pt x="11" y="32"/>
                  </a:cubicBezTo>
                  <a:cubicBezTo>
                    <a:pt x="10" y="39"/>
                    <a:pt x="6" y="54"/>
                    <a:pt x="0" y="58"/>
                  </a:cubicBezTo>
                  <a:cubicBezTo>
                    <a:pt x="3" y="54"/>
                    <a:pt x="8" y="50"/>
                    <a:pt x="13" y="54"/>
                  </a:cubicBezTo>
                  <a:cubicBezTo>
                    <a:pt x="3" y="50"/>
                    <a:pt x="15" y="46"/>
                    <a:pt x="16" y="42"/>
                  </a:cubicBezTo>
                  <a:cubicBezTo>
                    <a:pt x="17" y="40"/>
                    <a:pt x="14" y="37"/>
                    <a:pt x="14" y="34"/>
                  </a:cubicBezTo>
                  <a:cubicBezTo>
                    <a:pt x="14" y="30"/>
                    <a:pt x="17" y="27"/>
                    <a:pt x="20" y="24"/>
                  </a:cubicBezTo>
                  <a:cubicBezTo>
                    <a:pt x="15" y="24"/>
                    <a:pt x="13" y="12"/>
                    <a:pt x="13" y="8"/>
                  </a:cubicBezTo>
                  <a:cubicBezTo>
                    <a:pt x="7" y="8"/>
                    <a:pt x="3" y="5"/>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5" name="Freeform 73"/>
            <p:cNvSpPr>
              <a:spLocks noChangeArrowheads="1"/>
            </p:cNvSpPr>
            <p:nvPr/>
          </p:nvSpPr>
          <p:spPr bwMode="auto">
            <a:xfrm>
              <a:off x="2504" y="2027"/>
              <a:ext cx="7" cy="34"/>
            </a:xfrm>
            <a:custGeom>
              <a:avLst/>
              <a:gdLst>
                <a:gd name="T0" fmla="*/ 5 w 7"/>
                <a:gd name="T1" fmla="*/ 18 h 30"/>
                <a:gd name="T2" fmla="*/ 1 w 7"/>
                <a:gd name="T3" fmla="*/ 67 h 30"/>
                <a:gd name="T4" fmla="*/ 6 w 7"/>
                <a:gd name="T5" fmla="*/ 122 h 30"/>
                <a:gd name="T6" fmla="*/ 7 w 7"/>
                <a:gd name="T7" fmla="*/ 76 h 30"/>
                <a:gd name="T8" fmla="*/ 6 w 7"/>
                <a:gd name="T9" fmla="*/ 37 h 30"/>
                <a:gd name="T10" fmla="*/ 6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5" y="4"/>
                  </a:moveTo>
                  <a:cubicBezTo>
                    <a:pt x="3" y="8"/>
                    <a:pt x="2" y="13"/>
                    <a:pt x="1" y="17"/>
                  </a:cubicBezTo>
                  <a:cubicBezTo>
                    <a:pt x="0" y="24"/>
                    <a:pt x="4" y="25"/>
                    <a:pt x="6" y="30"/>
                  </a:cubicBezTo>
                  <a:cubicBezTo>
                    <a:pt x="2" y="26"/>
                    <a:pt x="2" y="21"/>
                    <a:pt x="7" y="19"/>
                  </a:cubicBezTo>
                  <a:cubicBezTo>
                    <a:pt x="3" y="16"/>
                    <a:pt x="6" y="13"/>
                    <a:pt x="6" y="10"/>
                  </a:cubicBezTo>
                  <a:cubicBezTo>
                    <a:pt x="6"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6" name="Freeform 74"/>
            <p:cNvSpPr>
              <a:spLocks noChangeArrowheads="1"/>
            </p:cNvSpPr>
            <p:nvPr/>
          </p:nvSpPr>
          <p:spPr bwMode="auto">
            <a:xfrm>
              <a:off x="2584" y="2124"/>
              <a:ext cx="25" cy="45"/>
            </a:xfrm>
            <a:custGeom>
              <a:avLst/>
              <a:gdLst>
                <a:gd name="T0" fmla="*/ 26 w 23"/>
                <a:gd name="T1" fmla="*/ 0 h 40"/>
                <a:gd name="T2" fmla="*/ 58 w 23"/>
                <a:gd name="T3" fmla="*/ 29 h 40"/>
                <a:gd name="T4" fmla="*/ 36 w 23"/>
                <a:gd name="T5" fmla="*/ 54 h 40"/>
                <a:gd name="T6" fmla="*/ 28 w 23"/>
                <a:gd name="T7" fmla="*/ 53 h 40"/>
                <a:gd name="T8" fmla="*/ 39 w 23"/>
                <a:gd name="T9" fmla="*/ 77 h 40"/>
                <a:gd name="T10" fmla="*/ 30 w 23"/>
                <a:gd name="T11" fmla="*/ 99 h 40"/>
                <a:gd name="T12" fmla="*/ 4 w 23"/>
                <a:gd name="T13" fmla="*/ 133 h 40"/>
                <a:gd name="T14" fmla="*/ 2 w 23"/>
                <a:gd name="T15" fmla="*/ 61 h 40"/>
                <a:gd name="T16" fmla="*/ 24 w 23"/>
                <a:gd name="T17" fmla="*/ 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0"/>
                <a:gd name="T29" fmla="*/ 23 w 2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0">
                  <a:moveTo>
                    <a:pt x="11" y="0"/>
                  </a:moveTo>
                  <a:cubicBezTo>
                    <a:pt x="14" y="4"/>
                    <a:pt x="19" y="7"/>
                    <a:pt x="23" y="8"/>
                  </a:cubicBezTo>
                  <a:cubicBezTo>
                    <a:pt x="17" y="7"/>
                    <a:pt x="8" y="7"/>
                    <a:pt x="15" y="15"/>
                  </a:cubicBezTo>
                  <a:cubicBezTo>
                    <a:pt x="14" y="14"/>
                    <a:pt x="13" y="14"/>
                    <a:pt x="12" y="14"/>
                  </a:cubicBezTo>
                  <a:cubicBezTo>
                    <a:pt x="12" y="16"/>
                    <a:pt x="14" y="18"/>
                    <a:pt x="16" y="20"/>
                  </a:cubicBezTo>
                  <a:cubicBezTo>
                    <a:pt x="10" y="15"/>
                    <a:pt x="8" y="23"/>
                    <a:pt x="13" y="27"/>
                  </a:cubicBezTo>
                  <a:cubicBezTo>
                    <a:pt x="0" y="20"/>
                    <a:pt x="12" y="40"/>
                    <a:pt x="4" y="36"/>
                  </a:cubicBezTo>
                  <a:cubicBezTo>
                    <a:pt x="6" y="30"/>
                    <a:pt x="6" y="23"/>
                    <a:pt x="2" y="17"/>
                  </a:cubicBezTo>
                  <a:cubicBezTo>
                    <a:pt x="7" y="14"/>
                    <a:pt x="11" y="8"/>
                    <a:pt x="1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7" name="Freeform 75"/>
            <p:cNvSpPr>
              <a:spLocks noChangeArrowheads="1"/>
            </p:cNvSpPr>
            <p:nvPr/>
          </p:nvSpPr>
          <p:spPr bwMode="auto">
            <a:xfrm>
              <a:off x="2592" y="1944"/>
              <a:ext cx="115" cy="54"/>
            </a:xfrm>
            <a:custGeom>
              <a:avLst/>
              <a:gdLst>
                <a:gd name="T0" fmla="*/ 0 w 106"/>
                <a:gd name="T1" fmla="*/ 143 h 49"/>
                <a:gd name="T2" fmla="*/ 36 w 106"/>
                <a:gd name="T3" fmla="*/ 109 h 49"/>
                <a:gd name="T4" fmla="*/ 65 w 106"/>
                <a:gd name="T5" fmla="*/ 78 h 49"/>
                <a:gd name="T6" fmla="*/ 100 w 106"/>
                <a:gd name="T7" fmla="*/ 69 h 49"/>
                <a:gd name="T8" fmla="*/ 127 w 106"/>
                <a:gd name="T9" fmla="*/ 31 h 49"/>
                <a:gd name="T10" fmla="*/ 165 w 106"/>
                <a:gd name="T11" fmla="*/ 19 h 49"/>
                <a:gd name="T12" fmla="*/ 210 w 106"/>
                <a:gd name="T13" fmla="*/ 3 h 49"/>
                <a:gd name="T14" fmla="*/ 245 w 106"/>
                <a:gd name="T15" fmla="*/ 0 h 49"/>
                <a:gd name="T16" fmla="*/ 263 w 106"/>
                <a:gd name="T17" fmla="*/ 3 h 49"/>
                <a:gd name="T18" fmla="*/ 223 w 106"/>
                <a:gd name="T19" fmla="*/ 28 h 49"/>
                <a:gd name="T20" fmla="*/ 179 w 106"/>
                <a:gd name="T21" fmla="*/ 34 h 49"/>
                <a:gd name="T22" fmla="*/ 163 w 106"/>
                <a:gd name="T23" fmla="*/ 41 h 49"/>
                <a:gd name="T24" fmla="*/ 140 w 106"/>
                <a:gd name="T25" fmla="*/ 61 h 49"/>
                <a:gd name="T26" fmla="*/ 92 w 106"/>
                <a:gd name="T27" fmla="*/ 102 h 49"/>
                <a:gd name="T28" fmla="*/ 71 w 106"/>
                <a:gd name="T29" fmla="*/ 95 h 49"/>
                <a:gd name="T30" fmla="*/ 50 w 106"/>
                <a:gd name="T31" fmla="*/ 105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49"/>
                <a:gd name="T50" fmla="*/ 106 w 106"/>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49">
                  <a:moveTo>
                    <a:pt x="0" y="49"/>
                  </a:moveTo>
                  <a:cubicBezTo>
                    <a:pt x="5" y="44"/>
                    <a:pt x="9" y="41"/>
                    <a:pt x="15" y="37"/>
                  </a:cubicBezTo>
                  <a:cubicBezTo>
                    <a:pt x="19" y="34"/>
                    <a:pt x="22" y="30"/>
                    <a:pt x="27" y="27"/>
                  </a:cubicBezTo>
                  <a:cubicBezTo>
                    <a:pt x="32" y="24"/>
                    <a:pt x="35" y="28"/>
                    <a:pt x="41" y="24"/>
                  </a:cubicBezTo>
                  <a:cubicBezTo>
                    <a:pt x="45" y="21"/>
                    <a:pt x="51" y="16"/>
                    <a:pt x="52" y="11"/>
                  </a:cubicBezTo>
                  <a:cubicBezTo>
                    <a:pt x="56" y="17"/>
                    <a:pt x="64" y="9"/>
                    <a:pt x="67" y="6"/>
                  </a:cubicBezTo>
                  <a:cubicBezTo>
                    <a:pt x="70" y="10"/>
                    <a:pt x="81" y="4"/>
                    <a:pt x="86" y="3"/>
                  </a:cubicBezTo>
                  <a:cubicBezTo>
                    <a:pt x="90" y="3"/>
                    <a:pt x="97" y="2"/>
                    <a:pt x="100" y="0"/>
                  </a:cubicBezTo>
                  <a:cubicBezTo>
                    <a:pt x="102" y="1"/>
                    <a:pt x="104" y="3"/>
                    <a:pt x="106" y="3"/>
                  </a:cubicBezTo>
                  <a:cubicBezTo>
                    <a:pt x="102" y="0"/>
                    <a:pt x="93" y="6"/>
                    <a:pt x="90" y="10"/>
                  </a:cubicBezTo>
                  <a:cubicBezTo>
                    <a:pt x="86" y="5"/>
                    <a:pt x="78" y="10"/>
                    <a:pt x="73" y="12"/>
                  </a:cubicBezTo>
                  <a:cubicBezTo>
                    <a:pt x="71" y="13"/>
                    <a:pt x="68" y="13"/>
                    <a:pt x="66" y="14"/>
                  </a:cubicBezTo>
                  <a:cubicBezTo>
                    <a:pt x="62" y="16"/>
                    <a:pt x="60" y="19"/>
                    <a:pt x="57" y="21"/>
                  </a:cubicBezTo>
                  <a:cubicBezTo>
                    <a:pt x="51" y="25"/>
                    <a:pt x="41" y="27"/>
                    <a:pt x="38" y="35"/>
                  </a:cubicBezTo>
                  <a:cubicBezTo>
                    <a:pt x="35" y="30"/>
                    <a:pt x="34" y="31"/>
                    <a:pt x="29" y="33"/>
                  </a:cubicBezTo>
                  <a:cubicBezTo>
                    <a:pt x="26" y="35"/>
                    <a:pt x="24" y="35"/>
                    <a:pt x="20"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8" name="Freeform 76"/>
            <p:cNvSpPr>
              <a:spLocks noChangeArrowheads="1"/>
            </p:cNvSpPr>
            <p:nvPr/>
          </p:nvSpPr>
          <p:spPr bwMode="auto">
            <a:xfrm>
              <a:off x="2765" y="2192"/>
              <a:ext cx="51" cy="15"/>
            </a:xfrm>
            <a:custGeom>
              <a:avLst/>
              <a:gdLst>
                <a:gd name="T0" fmla="*/ 17 w 47"/>
                <a:gd name="T1" fmla="*/ 21 h 14"/>
                <a:gd name="T2" fmla="*/ 75 w 47"/>
                <a:gd name="T3" fmla="*/ 23 h 14"/>
                <a:gd name="T4" fmla="*/ 100 w 47"/>
                <a:gd name="T5" fmla="*/ 27 h 14"/>
                <a:gd name="T6" fmla="*/ 112 w 47"/>
                <a:gd name="T7" fmla="*/ 18 h 14"/>
                <a:gd name="T8" fmla="*/ 64 w 47"/>
                <a:gd name="T9" fmla="*/ 3 h 14"/>
                <a:gd name="T10" fmla="*/ 51 w 47"/>
                <a:gd name="T11" fmla="*/ 19 h 14"/>
                <a:gd name="T12" fmla="*/ 28 w 47"/>
                <a:gd name="T13" fmla="*/ 4 h 14"/>
                <a:gd name="T14" fmla="*/ 28 w 47"/>
                <a:gd name="T15" fmla="*/ 19 h 14"/>
                <a:gd name="T16" fmla="*/ 20 w 47"/>
                <a:gd name="T17" fmla="*/ 21 h 14"/>
                <a:gd name="T18" fmla="*/ 2 w 47"/>
                <a:gd name="T19" fmla="*/ 5 h 14"/>
                <a:gd name="T20" fmla="*/ 0 w 47"/>
                <a:gd name="T21" fmla="*/ 23 h 14"/>
                <a:gd name="T22" fmla="*/ 33 w 47"/>
                <a:gd name="T23" fmla="*/ 2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4"/>
                <a:gd name="T38" fmla="*/ 47 w 4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4">
                  <a:moveTo>
                    <a:pt x="6" y="10"/>
                  </a:moveTo>
                  <a:cubicBezTo>
                    <a:pt x="14" y="10"/>
                    <a:pt x="23" y="9"/>
                    <a:pt x="30" y="11"/>
                  </a:cubicBezTo>
                  <a:cubicBezTo>
                    <a:pt x="34" y="12"/>
                    <a:pt x="37" y="14"/>
                    <a:pt x="41" y="13"/>
                  </a:cubicBezTo>
                  <a:cubicBezTo>
                    <a:pt x="43" y="12"/>
                    <a:pt x="47" y="10"/>
                    <a:pt x="46" y="7"/>
                  </a:cubicBezTo>
                  <a:cubicBezTo>
                    <a:pt x="45" y="0"/>
                    <a:pt x="30" y="1"/>
                    <a:pt x="26" y="3"/>
                  </a:cubicBezTo>
                  <a:cubicBezTo>
                    <a:pt x="24" y="4"/>
                    <a:pt x="22" y="7"/>
                    <a:pt x="21" y="8"/>
                  </a:cubicBezTo>
                  <a:cubicBezTo>
                    <a:pt x="18" y="9"/>
                    <a:pt x="15" y="5"/>
                    <a:pt x="12" y="4"/>
                  </a:cubicBezTo>
                  <a:cubicBezTo>
                    <a:pt x="12" y="6"/>
                    <a:pt x="13" y="6"/>
                    <a:pt x="12" y="8"/>
                  </a:cubicBezTo>
                  <a:cubicBezTo>
                    <a:pt x="12" y="8"/>
                    <a:pt x="8" y="10"/>
                    <a:pt x="8" y="10"/>
                  </a:cubicBezTo>
                  <a:cubicBezTo>
                    <a:pt x="5" y="9"/>
                    <a:pt x="5" y="4"/>
                    <a:pt x="2" y="5"/>
                  </a:cubicBezTo>
                  <a:cubicBezTo>
                    <a:pt x="2" y="7"/>
                    <a:pt x="1" y="9"/>
                    <a:pt x="0" y="11"/>
                  </a:cubicBezTo>
                  <a:cubicBezTo>
                    <a:pt x="5" y="11"/>
                    <a:pt x="10" y="10"/>
                    <a:pt x="14" y="9"/>
                  </a:cubicBezTo>
                </a:path>
              </a:pathLst>
            </a:custGeom>
            <a:solidFill>
              <a:srgbClr val="DAC3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29" name="Freeform 77"/>
            <p:cNvSpPr>
              <a:spLocks noChangeArrowheads="1"/>
            </p:cNvSpPr>
            <p:nvPr/>
          </p:nvSpPr>
          <p:spPr bwMode="auto">
            <a:xfrm>
              <a:off x="2621" y="2197"/>
              <a:ext cx="19" cy="11"/>
            </a:xfrm>
            <a:custGeom>
              <a:avLst/>
              <a:gdLst>
                <a:gd name="T0" fmla="*/ 0 w 19"/>
                <a:gd name="T1" fmla="*/ 4 h 10"/>
                <a:gd name="T2" fmla="*/ 6 w 19"/>
                <a:gd name="T3" fmla="*/ 25 h 10"/>
                <a:gd name="T4" fmla="*/ 14 w 19"/>
                <a:gd name="T5" fmla="*/ 21 h 10"/>
                <a:gd name="T6" fmla="*/ 19 w 19"/>
                <a:gd name="T7" fmla="*/ 21 h 10"/>
                <a:gd name="T8" fmla="*/ 1 w 19"/>
                <a:gd name="T9" fmla="*/ 3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4"/>
                  </a:moveTo>
                  <a:cubicBezTo>
                    <a:pt x="2" y="7"/>
                    <a:pt x="3" y="10"/>
                    <a:pt x="6" y="9"/>
                  </a:cubicBezTo>
                  <a:cubicBezTo>
                    <a:pt x="9" y="9"/>
                    <a:pt x="11" y="8"/>
                    <a:pt x="14" y="7"/>
                  </a:cubicBezTo>
                  <a:cubicBezTo>
                    <a:pt x="16" y="7"/>
                    <a:pt x="18" y="8"/>
                    <a:pt x="19" y="7"/>
                  </a:cubicBezTo>
                  <a:cubicBezTo>
                    <a:pt x="15" y="0"/>
                    <a:pt x="7" y="6"/>
                    <a:pt x="1" y="3"/>
                  </a:cubicBezTo>
                </a:path>
              </a:pathLst>
            </a:custGeom>
            <a:solidFill>
              <a:srgbClr val="DAC3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0" name="Freeform 78"/>
            <p:cNvSpPr>
              <a:spLocks noChangeArrowheads="1"/>
            </p:cNvSpPr>
            <p:nvPr/>
          </p:nvSpPr>
          <p:spPr bwMode="auto">
            <a:xfrm>
              <a:off x="2939" y="2146"/>
              <a:ext cx="132" cy="49"/>
            </a:xfrm>
            <a:custGeom>
              <a:avLst/>
              <a:gdLst>
                <a:gd name="T0" fmla="*/ 97 w 122"/>
                <a:gd name="T1" fmla="*/ 19 h 45"/>
                <a:gd name="T2" fmla="*/ 202 w 122"/>
                <a:gd name="T3" fmla="*/ 59 h 45"/>
                <a:gd name="T4" fmla="*/ 291 w 122"/>
                <a:gd name="T5" fmla="*/ 115 h 45"/>
                <a:gd name="T6" fmla="*/ 151 w 122"/>
                <a:gd name="T7" fmla="*/ 45 h 45"/>
                <a:gd name="T8" fmla="*/ 4 w 122"/>
                <a:gd name="T9" fmla="*/ 27 h 45"/>
                <a:gd name="T10" fmla="*/ 3 w 122"/>
                <a:gd name="T11" fmla="*/ 0 h 45"/>
                <a:gd name="T12" fmla="*/ 97 w 122"/>
                <a:gd name="T13" fmla="*/ 19 h 45"/>
                <a:gd name="T14" fmla="*/ 0 60000 65536"/>
                <a:gd name="T15" fmla="*/ 0 60000 65536"/>
                <a:gd name="T16" fmla="*/ 0 60000 65536"/>
                <a:gd name="T17" fmla="*/ 0 60000 65536"/>
                <a:gd name="T18" fmla="*/ 0 60000 65536"/>
                <a:gd name="T19" fmla="*/ 0 60000 65536"/>
                <a:gd name="T20" fmla="*/ 0 60000 65536"/>
                <a:gd name="T21" fmla="*/ 0 w 122"/>
                <a:gd name="T22" fmla="*/ 0 h 45"/>
                <a:gd name="T23" fmla="*/ 122 w 12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45">
                  <a:moveTo>
                    <a:pt x="41" y="7"/>
                  </a:moveTo>
                  <a:cubicBezTo>
                    <a:pt x="53" y="7"/>
                    <a:pt x="68" y="13"/>
                    <a:pt x="85" y="24"/>
                  </a:cubicBezTo>
                  <a:cubicBezTo>
                    <a:pt x="103" y="36"/>
                    <a:pt x="104" y="39"/>
                    <a:pt x="122" y="45"/>
                  </a:cubicBezTo>
                  <a:cubicBezTo>
                    <a:pt x="105" y="41"/>
                    <a:pt x="87" y="29"/>
                    <a:pt x="63" y="17"/>
                  </a:cubicBezTo>
                  <a:cubicBezTo>
                    <a:pt x="39" y="5"/>
                    <a:pt x="9" y="11"/>
                    <a:pt x="4" y="11"/>
                  </a:cubicBezTo>
                  <a:cubicBezTo>
                    <a:pt x="0" y="11"/>
                    <a:pt x="3" y="5"/>
                    <a:pt x="3" y="0"/>
                  </a:cubicBezTo>
                  <a:cubicBezTo>
                    <a:pt x="4" y="5"/>
                    <a:pt x="26" y="6"/>
                    <a:pt x="41" y="7"/>
                  </a:cubicBezTo>
                  <a:close/>
                </a:path>
              </a:pathLst>
            </a:custGeom>
            <a:solidFill>
              <a:srgbClr val="DAC3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1" name="Freeform 79"/>
            <p:cNvSpPr>
              <a:spLocks noChangeArrowheads="1"/>
            </p:cNvSpPr>
            <p:nvPr/>
          </p:nvSpPr>
          <p:spPr bwMode="auto">
            <a:xfrm>
              <a:off x="3081" y="2184"/>
              <a:ext cx="114" cy="21"/>
            </a:xfrm>
            <a:custGeom>
              <a:avLst/>
              <a:gdLst>
                <a:gd name="T0" fmla="*/ 0 w 105"/>
                <a:gd name="T1" fmla="*/ 19 h 19"/>
                <a:gd name="T2" fmla="*/ 263 w 105"/>
                <a:gd name="T3" fmla="*/ 0 h 19"/>
                <a:gd name="T4" fmla="*/ 0 w 105"/>
                <a:gd name="T5" fmla="*/ 19 h 19"/>
                <a:gd name="T6" fmla="*/ 0 60000 65536"/>
                <a:gd name="T7" fmla="*/ 0 60000 65536"/>
                <a:gd name="T8" fmla="*/ 0 60000 65536"/>
                <a:gd name="T9" fmla="*/ 0 w 105"/>
                <a:gd name="T10" fmla="*/ 0 h 19"/>
                <a:gd name="T11" fmla="*/ 105 w 105"/>
                <a:gd name="T12" fmla="*/ 19 h 19"/>
              </a:gdLst>
              <a:ahLst/>
              <a:cxnLst>
                <a:cxn ang="T6">
                  <a:pos x="T0" y="T1"/>
                </a:cxn>
                <a:cxn ang="T7">
                  <a:pos x="T2" y="T3"/>
                </a:cxn>
                <a:cxn ang="T8">
                  <a:pos x="T4" y="T5"/>
                </a:cxn>
              </a:cxnLst>
              <a:rect l="T9" t="T10" r="T11" b="T12"/>
              <a:pathLst>
                <a:path w="105" h="19">
                  <a:moveTo>
                    <a:pt x="0" y="6"/>
                  </a:moveTo>
                  <a:cubicBezTo>
                    <a:pt x="12" y="12"/>
                    <a:pt x="67" y="19"/>
                    <a:pt x="105" y="0"/>
                  </a:cubicBezTo>
                  <a:cubicBezTo>
                    <a:pt x="93" y="3"/>
                    <a:pt x="55" y="16"/>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2" name="Freeform 80"/>
            <p:cNvSpPr>
              <a:spLocks noChangeArrowheads="1"/>
            </p:cNvSpPr>
            <p:nvPr/>
          </p:nvSpPr>
          <p:spPr bwMode="auto">
            <a:xfrm>
              <a:off x="2561" y="2039"/>
              <a:ext cx="61" cy="71"/>
            </a:xfrm>
            <a:custGeom>
              <a:avLst/>
              <a:gdLst>
                <a:gd name="T0" fmla="*/ 69 w 56"/>
                <a:gd name="T1" fmla="*/ 203 h 64"/>
                <a:gd name="T2" fmla="*/ 106 w 56"/>
                <a:gd name="T3" fmla="*/ 20 h 64"/>
                <a:gd name="T4" fmla="*/ 75 w 56"/>
                <a:gd name="T5" fmla="*/ 18 h 64"/>
                <a:gd name="T6" fmla="*/ 5 w 56"/>
                <a:gd name="T7" fmla="*/ 75 h 64"/>
                <a:gd name="T8" fmla="*/ 0 w 56"/>
                <a:gd name="T9" fmla="*/ 153 h 64"/>
                <a:gd name="T10" fmla="*/ 0 60000 65536"/>
                <a:gd name="T11" fmla="*/ 0 60000 65536"/>
                <a:gd name="T12" fmla="*/ 0 60000 65536"/>
                <a:gd name="T13" fmla="*/ 0 60000 65536"/>
                <a:gd name="T14" fmla="*/ 0 60000 65536"/>
                <a:gd name="T15" fmla="*/ 0 w 56"/>
                <a:gd name="T16" fmla="*/ 0 h 64"/>
                <a:gd name="T17" fmla="*/ 56 w 56"/>
                <a:gd name="T18" fmla="*/ 64 h 64"/>
              </a:gdLst>
              <a:ahLst/>
              <a:cxnLst>
                <a:cxn ang="T10">
                  <a:pos x="T0" y="T1"/>
                </a:cxn>
                <a:cxn ang="T11">
                  <a:pos x="T2" y="T3"/>
                </a:cxn>
                <a:cxn ang="T12">
                  <a:pos x="T4" y="T5"/>
                </a:cxn>
                <a:cxn ang="T13">
                  <a:pos x="T6" y="T7"/>
                </a:cxn>
                <a:cxn ang="T14">
                  <a:pos x="T8" y="T9"/>
                </a:cxn>
              </a:cxnLst>
              <a:rect l="T15" t="T16" r="T17" b="T18"/>
              <a:pathLst>
                <a:path w="56" h="64">
                  <a:moveTo>
                    <a:pt x="27" y="64"/>
                  </a:moveTo>
                  <a:cubicBezTo>
                    <a:pt x="48" y="56"/>
                    <a:pt x="56" y="22"/>
                    <a:pt x="41" y="6"/>
                  </a:cubicBezTo>
                  <a:cubicBezTo>
                    <a:pt x="37" y="0"/>
                    <a:pt x="30" y="4"/>
                    <a:pt x="29" y="5"/>
                  </a:cubicBezTo>
                  <a:cubicBezTo>
                    <a:pt x="20" y="10"/>
                    <a:pt x="10" y="13"/>
                    <a:pt x="5" y="24"/>
                  </a:cubicBezTo>
                  <a:cubicBezTo>
                    <a:pt x="2" y="32"/>
                    <a:pt x="7" y="44"/>
                    <a:pt x="0" y="49"/>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3" name="Freeform 81"/>
            <p:cNvSpPr>
              <a:spLocks noChangeArrowheads="1"/>
            </p:cNvSpPr>
            <p:nvPr/>
          </p:nvSpPr>
          <p:spPr bwMode="auto">
            <a:xfrm>
              <a:off x="2506" y="2124"/>
              <a:ext cx="22" cy="28"/>
            </a:xfrm>
            <a:custGeom>
              <a:avLst/>
              <a:gdLst>
                <a:gd name="T0" fmla="*/ 0 w 20"/>
                <a:gd name="T1" fmla="*/ 60 h 25"/>
                <a:gd name="T2" fmla="*/ 55 w 20"/>
                <a:gd name="T3" fmla="*/ 30 h 25"/>
                <a:gd name="T4" fmla="*/ 0 w 20"/>
                <a:gd name="T5" fmla="*/ 60 h 25"/>
                <a:gd name="T6" fmla="*/ 0 60000 65536"/>
                <a:gd name="T7" fmla="*/ 0 60000 65536"/>
                <a:gd name="T8" fmla="*/ 0 60000 65536"/>
                <a:gd name="T9" fmla="*/ 0 w 20"/>
                <a:gd name="T10" fmla="*/ 0 h 25"/>
                <a:gd name="T11" fmla="*/ 20 w 20"/>
                <a:gd name="T12" fmla="*/ 25 h 25"/>
              </a:gdLst>
              <a:ahLst/>
              <a:cxnLst>
                <a:cxn ang="T6">
                  <a:pos x="T0" y="T1"/>
                </a:cxn>
                <a:cxn ang="T7">
                  <a:pos x="T2" y="T3"/>
                </a:cxn>
                <a:cxn ang="T8">
                  <a:pos x="T4" y="T5"/>
                </a:cxn>
              </a:cxnLst>
              <a:rect l="T9" t="T10" r="T11" b="T12"/>
              <a:pathLst>
                <a:path w="20" h="25">
                  <a:moveTo>
                    <a:pt x="0" y="17"/>
                  </a:moveTo>
                  <a:cubicBezTo>
                    <a:pt x="3" y="1"/>
                    <a:pt x="16" y="0"/>
                    <a:pt x="19" y="9"/>
                  </a:cubicBezTo>
                  <a:cubicBezTo>
                    <a:pt x="20" y="17"/>
                    <a:pt x="15" y="25"/>
                    <a:pt x="0" y="17"/>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4" name="Freeform 82"/>
            <p:cNvSpPr>
              <a:spLocks noChangeArrowheads="1"/>
            </p:cNvSpPr>
            <p:nvPr/>
          </p:nvSpPr>
          <p:spPr bwMode="auto">
            <a:xfrm>
              <a:off x="2450" y="2191"/>
              <a:ext cx="6" cy="9"/>
            </a:xfrm>
            <a:custGeom>
              <a:avLst/>
              <a:gdLst>
                <a:gd name="T0" fmla="*/ 6 w 6"/>
                <a:gd name="T1" fmla="*/ 0 h 8"/>
                <a:gd name="T2" fmla="*/ 0 w 6"/>
                <a:gd name="T3" fmla="*/ 26 h 8"/>
                <a:gd name="T4" fmla="*/ 5 w 6"/>
                <a:gd name="T5" fmla="*/ 18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cubicBezTo>
                    <a:pt x="2" y="0"/>
                    <a:pt x="3" y="5"/>
                    <a:pt x="0" y="7"/>
                  </a:cubicBezTo>
                  <a:cubicBezTo>
                    <a:pt x="3" y="8"/>
                    <a:pt x="6" y="7"/>
                    <a:pt x="5" y="4"/>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5" name="Freeform 83"/>
            <p:cNvSpPr>
              <a:spLocks noChangeArrowheads="1"/>
            </p:cNvSpPr>
            <p:nvPr/>
          </p:nvSpPr>
          <p:spPr bwMode="auto">
            <a:xfrm>
              <a:off x="2508" y="2128"/>
              <a:ext cx="18" cy="19"/>
            </a:xfrm>
            <a:custGeom>
              <a:avLst/>
              <a:gdLst>
                <a:gd name="T0" fmla="*/ 28 w 17"/>
                <a:gd name="T1" fmla="*/ 29 h 17"/>
                <a:gd name="T2" fmla="*/ 20 w 17"/>
                <a:gd name="T3" fmla="*/ 1 h 17"/>
                <a:gd name="T4" fmla="*/ 1 w 17"/>
                <a:gd name="T5" fmla="*/ 26 h 17"/>
                <a:gd name="T6" fmla="*/ 7 w 17"/>
                <a:gd name="T7" fmla="*/ 55 h 17"/>
                <a:gd name="T8" fmla="*/ 28 w 17"/>
                <a:gd name="T9" fmla="*/ 2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cubicBezTo>
                    <a:pt x="17" y="5"/>
                    <a:pt x="14" y="1"/>
                    <a:pt x="9" y="1"/>
                  </a:cubicBezTo>
                  <a:cubicBezTo>
                    <a:pt x="5" y="0"/>
                    <a:pt x="1" y="3"/>
                    <a:pt x="1" y="8"/>
                  </a:cubicBezTo>
                  <a:cubicBezTo>
                    <a:pt x="0" y="12"/>
                    <a:pt x="3" y="16"/>
                    <a:pt x="7" y="16"/>
                  </a:cubicBezTo>
                  <a:cubicBezTo>
                    <a:pt x="12" y="17"/>
                    <a:pt x="16" y="14"/>
                    <a:pt x="16" y="9"/>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6" name="Freeform 84"/>
            <p:cNvSpPr>
              <a:spLocks noChangeArrowheads="1"/>
            </p:cNvSpPr>
            <p:nvPr/>
          </p:nvSpPr>
          <p:spPr bwMode="auto">
            <a:xfrm>
              <a:off x="2572" y="2051"/>
              <a:ext cx="22" cy="58"/>
            </a:xfrm>
            <a:custGeom>
              <a:avLst/>
              <a:gdLst>
                <a:gd name="T0" fmla="*/ 57 w 20"/>
                <a:gd name="T1" fmla="*/ 0 h 52"/>
                <a:gd name="T2" fmla="*/ 1 w 20"/>
                <a:gd name="T3" fmla="*/ 56 h 52"/>
                <a:gd name="T4" fmla="*/ 17 w 20"/>
                <a:gd name="T5" fmla="*/ 88 h 52"/>
                <a:gd name="T6" fmla="*/ 0 w 20"/>
                <a:gd name="T7" fmla="*/ 112 h 52"/>
                <a:gd name="T8" fmla="*/ 4 w 20"/>
                <a:gd name="T9" fmla="*/ 125 h 52"/>
                <a:gd name="T10" fmla="*/ 1 w 20"/>
                <a:gd name="T11" fmla="*/ 132 h 52"/>
                <a:gd name="T12" fmla="*/ 4 w 20"/>
                <a:gd name="T13" fmla="*/ 173 h 52"/>
                <a:gd name="T14" fmla="*/ 0 60000 65536"/>
                <a:gd name="T15" fmla="*/ 0 60000 65536"/>
                <a:gd name="T16" fmla="*/ 0 60000 65536"/>
                <a:gd name="T17" fmla="*/ 0 60000 65536"/>
                <a:gd name="T18" fmla="*/ 0 60000 65536"/>
                <a:gd name="T19" fmla="*/ 0 60000 65536"/>
                <a:gd name="T20" fmla="*/ 0 60000 65536"/>
                <a:gd name="T21" fmla="*/ 0 w 20"/>
                <a:gd name="T22" fmla="*/ 0 h 52"/>
                <a:gd name="T23" fmla="*/ 20 w 20"/>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2">
                  <a:moveTo>
                    <a:pt x="20" y="0"/>
                  </a:moveTo>
                  <a:cubicBezTo>
                    <a:pt x="15" y="4"/>
                    <a:pt x="1" y="10"/>
                    <a:pt x="1" y="17"/>
                  </a:cubicBezTo>
                  <a:cubicBezTo>
                    <a:pt x="1" y="21"/>
                    <a:pt x="6" y="23"/>
                    <a:pt x="5" y="27"/>
                  </a:cubicBezTo>
                  <a:cubicBezTo>
                    <a:pt x="5" y="31"/>
                    <a:pt x="2" y="31"/>
                    <a:pt x="0" y="34"/>
                  </a:cubicBezTo>
                  <a:cubicBezTo>
                    <a:pt x="1" y="36"/>
                    <a:pt x="3" y="37"/>
                    <a:pt x="4" y="38"/>
                  </a:cubicBezTo>
                  <a:cubicBezTo>
                    <a:pt x="3" y="38"/>
                    <a:pt x="2" y="39"/>
                    <a:pt x="1" y="39"/>
                  </a:cubicBezTo>
                  <a:cubicBezTo>
                    <a:pt x="3" y="45"/>
                    <a:pt x="13" y="46"/>
                    <a:pt x="4" y="52"/>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7" name="Freeform 85"/>
            <p:cNvSpPr>
              <a:spLocks noChangeArrowheads="1"/>
            </p:cNvSpPr>
            <p:nvPr/>
          </p:nvSpPr>
          <p:spPr bwMode="auto">
            <a:xfrm>
              <a:off x="2578" y="2121"/>
              <a:ext cx="39" cy="58"/>
            </a:xfrm>
            <a:custGeom>
              <a:avLst/>
              <a:gdLst>
                <a:gd name="T0" fmla="*/ 55 w 36"/>
                <a:gd name="T1" fmla="*/ 0 h 52"/>
                <a:gd name="T2" fmla="*/ 88 w 36"/>
                <a:gd name="T3" fmla="*/ 49 h 52"/>
                <a:gd name="T4" fmla="*/ 60 w 36"/>
                <a:gd name="T5" fmla="*/ 49 h 52"/>
                <a:gd name="T6" fmla="*/ 76 w 36"/>
                <a:gd name="T7" fmla="*/ 77 h 52"/>
                <a:gd name="T8" fmla="*/ 58 w 36"/>
                <a:gd name="T9" fmla="*/ 79 h 52"/>
                <a:gd name="T10" fmla="*/ 65 w 36"/>
                <a:gd name="T11" fmla="*/ 95 h 52"/>
                <a:gd name="T12" fmla="*/ 58 w 36"/>
                <a:gd name="T13" fmla="*/ 112 h 52"/>
                <a:gd name="T14" fmla="*/ 47 w 36"/>
                <a:gd name="T15" fmla="*/ 118 h 52"/>
                <a:gd name="T16" fmla="*/ 50 w 36"/>
                <a:gd name="T17" fmla="*/ 133 h 52"/>
                <a:gd name="T18" fmla="*/ 36 w 36"/>
                <a:gd name="T19" fmla="*/ 146 h 52"/>
                <a:gd name="T20" fmla="*/ 30 w 36"/>
                <a:gd name="T21" fmla="*/ 165 h 52"/>
                <a:gd name="T22" fmla="*/ 1 w 36"/>
                <a:gd name="T23" fmla="*/ 165 h 52"/>
                <a:gd name="T24" fmla="*/ 1 w 36"/>
                <a:gd name="T25" fmla="*/ 173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2"/>
                <a:gd name="T41" fmla="*/ 36 w 36"/>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2">
                  <a:moveTo>
                    <a:pt x="23" y="0"/>
                  </a:moveTo>
                  <a:cubicBezTo>
                    <a:pt x="26" y="6"/>
                    <a:pt x="33" y="8"/>
                    <a:pt x="36" y="14"/>
                  </a:cubicBezTo>
                  <a:cubicBezTo>
                    <a:pt x="33" y="15"/>
                    <a:pt x="27" y="12"/>
                    <a:pt x="25" y="14"/>
                  </a:cubicBezTo>
                  <a:cubicBezTo>
                    <a:pt x="21" y="18"/>
                    <a:pt x="29" y="21"/>
                    <a:pt x="31" y="23"/>
                  </a:cubicBezTo>
                  <a:cubicBezTo>
                    <a:pt x="29" y="23"/>
                    <a:pt x="27" y="23"/>
                    <a:pt x="24" y="24"/>
                  </a:cubicBezTo>
                  <a:cubicBezTo>
                    <a:pt x="25" y="25"/>
                    <a:pt x="26" y="27"/>
                    <a:pt x="27" y="28"/>
                  </a:cubicBezTo>
                  <a:cubicBezTo>
                    <a:pt x="21" y="29"/>
                    <a:pt x="20" y="29"/>
                    <a:pt x="24" y="34"/>
                  </a:cubicBezTo>
                  <a:cubicBezTo>
                    <a:pt x="22" y="34"/>
                    <a:pt x="21" y="34"/>
                    <a:pt x="19" y="35"/>
                  </a:cubicBezTo>
                  <a:cubicBezTo>
                    <a:pt x="19" y="36"/>
                    <a:pt x="21" y="39"/>
                    <a:pt x="20" y="40"/>
                  </a:cubicBezTo>
                  <a:cubicBezTo>
                    <a:pt x="19" y="42"/>
                    <a:pt x="15" y="41"/>
                    <a:pt x="15" y="43"/>
                  </a:cubicBezTo>
                  <a:cubicBezTo>
                    <a:pt x="13" y="46"/>
                    <a:pt x="18" y="47"/>
                    <a:pt x="13" y="50"/>
                  </a:cubicBezTo>
                  <a:cubicBezTo>
                    <a:pt x="10" y="51"/>
                    <a:pt x="5" y="49"/>
                    <a:pt x="1" y="50"/>
                  </a:cubicBezTo>
                  <a:cubicBezTo>
                    <a:pt x="0" y="51"/>
                    <a:pt x="1" y="51"/>
                    <a:pt x="1" y="52"/>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8" name="Freeform 86"/>
            <p:cNvSpPr>
              <a:spLocks noChangeArrowheads="1"/>
            </p:cNvSpPr>
            <p:nvPr/>
          </p:nvSpPr>
          <p:spPr bwMode="auto">
            <a:xfrm>
              <a:off x="2707" y="2021"/>
              <a:ext cx="95" cy="153"/>
            </a:xfrm>
            <a:custGeom>
              <a:avLst/>
              <a:gdLst>
                <a:gd name="T0" fmla="*/ 229 w 87"/>
                <a:gd name="T1" fmla="*/ 23 h 137"/>
                <a:gd name="T2" fmla="*/ 59 w 87"/>
                <a:gd name="T3" fmla="*/ 82 h 137"/>
                <a:gd name="T4" fmla="*/ 21 w 87"/>
                <a:gd name="T5" fmla="*/ 408 h 137"/>
                <a:gd name="T6" fmla="*/ 17 w 87"/>
                <a:gd name="T7" fmla="*/ 462 h 137"/>
                <a:gd name="T8" fmla="*/ 0 60000 65536"/>
                <a:gd name="T9" fmla="*/ 0 60000 65536"/>
                <a:gd name="T10" fmla="*/ 0 60000 65536"/>
                <a:gd name="T11" fmla="*/ 0 60000 65536"/>
                <a:gd name="T12" fmla="*/ 0 w 87"/>
                <a:gd name="T13" fmla="*/ 0 h 137"/>
                <a:gd name="T14" fmla="*/ 87 w 87"/>
                <a:gd name="T15" fmla="*/ 137 h 137"/>
              </a:gdLst>
              <a:ahLst/>
              <a:cxnLst>
                <a:cxn ang="T8">
                  <a:pos x="T0" y="T1"/>
                </a:cxn>
                <a:cxn ang="T9">
                  <a:pos x="T2" y="T3"/>
                </a:cxn>
                <a:cxn ang="T10">
                  <a:pos x="T4" y="T5"/>
                </a:cxn>
                <a:cxn ang="T11">
                  <a:pos x="T6" y="T7"/>
                </a:cxn>
              </a:cxnLst>
              <a:rect l="T12" t="T13" r="T14" b="T15"/>
              <a:pathLst>
                <a:path w="87" h="137">
                  <a:moveTo>
                    <a:pt x="87" y="7"/>
                  </a:moveTo>
                  <a:cubicBezTo>
                    <a:pt x="67" y="0"/>
                    <a:pt x="38" y="8"/>
                    <a:pt x="23" y="24"/>
                  </a:cubicBezTo>
                  <a:cubicBezTo>
                    <a:pt x="0" y="47"/>
                    <a:pt x="8" y="90"/>
                    <a:pt x="8" y="120"/>
                  </a:cubicBezTo>
                  <a:cubicBezTo>
                    <a:pt x="8" y="124"/>
                    <a:pt x="8" y="132"/>
                    <a:pt x="6" y="137"/>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39" name="Freeform 87"/>
            <p:cNvSpPr>
              <a:spLocks noChangeArrowheads="1"/>
            </p:cNvSpPr>
            <p:nvPr/>
          </p:nvSpPr>
          <p:spPr bwMode="auto">
            <a:xfrm>
              <a:off x="2438" y="1934"/>
              <a:ext cx="508" cy="278"/>
            </a:xfrm>
            <a:custGeom>
              <a:avLst/>
              <a:gdLst>
                <a:gd name="T0" fmla="*/ 839 w 468"/>
                <a:gd name="T1" fmla="*/ 778 h 249"/>
                <a:gd name="T2" fmla="*/ 888 w 468"/>
                <a:gd name="T3" fmla="*/ 792 h 249"/>
                <a:gd name="T4" fmla="*/ 992 w 468"/>
                <a:gd name="T5" fmla="*/ 773 h 249"/>
                <a:gd name="T6" fmla="*/ 1012 w 468"/>
                <a:gd name="T7" fmla="*/ 766 h 249"/>
                <a:gd name="T8" fmla="*/ 1037 w 468"/>
                <a:gd name="T9" fmla="*/ 742 h 249"/>
                <a:gd name="T10" fmla="*/ 1083 w 468"/>
                <a:gd name="T11" fmla="*/ 726 h 249"/>
                <a:gd name="T12" fmla="*/ 1107 w 468"/>
                <a:gd name="T13" fmla="*/ 709 h 249"/>
                <a:gd name="T14" fmla="*/ 1126 w 468"/>
                <a:gd name="T15" fmla="*/ 702 h 249"/>
                <a:gd name="T16" fmla="*/ 1135 w 468"/>
                <a:gd name="T17" fmla="*/ 644 h 249"/>
                <a:gd name="T18" fmla="*/ 731 w 468"/>
                <a:gd name="T19" fmla="*/ 19 h 249"/>
                <a:gd name="T20" fmla="*/ 634 w 468"/>
                <a:gd name="T21" fmla="*/ 0 h 249"/>
                <a:gd name="T22" fmla="*/ 607 w 468"/>
                <a:gd name="T23" fmla="*/ 1 h 249"/>
                <a:gd name="T24" fmla="*/ 544 w 468"/>
                <a:gd name="T25" fmla="*/ 21 h 249"/>
                <a:gd name="T26" fmla="*/ 482 w 468"/>
                <a:gd name="T27" fmla="*/ 50 h 249"/>
                <a:gd name="T28" fmla="*/ 433 w 468"/>
                <a:gd name="T29" fmla="*/ 106 h 249"/>
                <a:gd name="T30" fmla="*/ 408 w 468"/>
                <a:gd name="T31" fmla="*/ 118 h 249"/>
                <a:gd name="T32" fmla="*/ 354 w 468"/>
                <a:gd name="T33" fmla="*/ 169 h 249"/>
                <a:gd name="T34" fmla="*/ 314 w 468"/>
                <a:gd name="T35" fmla="*/ 223 h 249"/>
                <a:gd name="T36" fmla="*/ 289 w 468"/>
                <a:gd name="T37" fmla="*/ 252 h 249"/>
                <a:gd name="T38" fmla="*/ 271 w 468"/>
                <a:gd name="T39" fmla="*/ 263 h 249"/>
                <a:gd name="T40" fmla="*/ 229 w 468"/>
                <a:gd name="T41" fmla="*/ 298 h 249"/>
                <a:gd name="T42" fmla="*/ 205 w 468"/>
                <a:gd name="T43" fmla="*/ 267 h 249"/>
                <a:gd name="T44" fmla="*/ 170 w 468"/>
                <a:gd name="T45" fmla="*/ 223 h 249"/>
                <a:gd name="T46" fmla="*/ 149 w 468"/>
                <a:gd name="T47" fmla="*/ 386 h 249"/>
                <a:gd name="T48" fmla="*/ 88 w 468"/>
                <a:gd name="T49" fmla="*/ 523 h 249"/>
                <a:gd name="T50" fmla="*/ 46 w 468"/>
                <a:gd name="T51" fmla="*/ 624 h 249"/>
                <a:gd name="T52" fmla="*/ 0 w 468"/>
                <a:gd name="T53" fmla="*/ 760 h 249"/>
                <a:gd name="T54" fmla="*/ 69 w 468"/>
                <a:gd name="T55" fmla="*/ 835 h 249"/>
                <a:gd name="T56" fmla="*/ 265 w 468"/>
                <a:gd name="T57" fmla="*/ 760 h 249"/>
                <a:gd name="T58" fmla="*/ 313 w 468"/>
                <a:gd name="T59" fmla="*/ 803 h 249"/>
                <a:gd name="T60" fmla="*/ 341 w 468"/>
                <a:gd name="T61" fmla="*/ 804 h 249"/>
                <a:gd name="T62" fmla="*/ 368 w 468"/>
                <a:gd name="T63" fmla="*/ 803 h 249"/>
                <a:gd name="T64" fmla="*/ 416 w 468"/>
                <a:gd name="T65" fmla="*/ 815 h 249"/>
                <a:gd name="T66" fmla="*/ 472 w 468"/>
                <a:gd name="T67" fmla="*/ 811 h 249"/>
                <a:gd name="T68" fmla="*/ 485 w 468"/>
                <a:gd name="T69" fmla="*/ 804 h 249"/>
                <a:gd name="T70" fmla="*/ 559 w 468"/>
                <a:gd name="T71" fmla="*/ 769 h 249"/>
                <a:gd name="T72" fmla="*/ 580 w 468"/>
                <a:gd name="T73" fmla="*/ 761 h 249"/>
                <a:gd name="T74" fmla="*/ 587 w 468"/>
                <a:gd name="T75" fmla="*/ 745 h 249"/>
                <a:gd name="T76" fmla="*/ 612 w 468"/>
                <a:gd name="T77" fmla="*/ 745 h 249"/>
                <a:gd name="T78" fmla="*/ 640 w 468"/>
                <a:gd name="T79" fmla="*/ 761 h 249"/>
                <a:gd name="T80" fmla="*/ 695 w 468"/>
                <a:gd name="T81" fmla="*/ 785 h 249"/>
                <a:gd name="T82" fmla="*/ 721 w 468"/>
                <a:gd name="T83" fmla="*/ 785 h 249"/>
                <a:gd name="T84" fmla="*/ 767 w 468"/>
                <a:gd name="T85" fmla="*/ 796 h 249"/>
                <a:gd name="T86" fmla="*/ 798 w 468"/>
                <a:gd name="T87" fmla="*/ 785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249"/>
                <a:gd name="T134" fmla="*/ 468 w 468"/>
                <a:gd name="T135" fmla="*/ 249 h 2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249">
                  <a:moveTo>
                    <a:pt x="324" y="233"/>
                  </a:moveTo>
                  <a:cubicBezTo>
                    <a:pt x="329" y="234"/>
                    <a:pt x="336" y="231"/>
                    <a:pt x="340" y="231"/>
                  </a:cubicBezTo>
                  <a:cubicBezTo>
                    <a:pt x="347" y="233"/>
                    <a:pt x="351" y="239"/>
                    <a:pt x="357" y="243"/>
                  </a:cubicBezTo>
                  <a:cubicBezTo>
                    <a:pt x="358" y="241"/>
                    <a:pt x="361" y="240"/>
                    <a:pt x="361" y="236"/>
                  </a:cubicBezTo>
                  <a:cubicBezTo>
                    <a:pt x="369" y="242"/>
                    <a:pt x="384" y="244"/>
                    <a:pt x="386" y="228"/>
                  </a:cubicBezTo>
                  <a:cubicBezTo>
                    <a:pt x="392" y="231"/>
                    <a:pt x="397" y="236"/>
                    <a:pt x="403" y="230"/>
                  </a:cubicBezTo>
                  <a:cubicBezTo>
                    <a:pt x="405" y="232"/>
                    <a:pt x="409" y="233"/>
                    <a:pt x="411" y="235"/>
                  </a:cubicBezTo>
                  <a:cubicBezTo>
                    <a:pt x="411" y="232"/>
                    <a:pt x="411" y="230"/>
                    <a:pt x="411" y="228"/>
                  </a:cubicBezTo>
                  <a:cubicBezTo>
                    <a:pt x="415" y="229"/>
                    <a:pt x="420" y="232"/>
                    <a:pt x="424" y="234"/>
                  </a:cubicBezTo>
                  <a:cubicBezTo>
                    <a:pt x="423" y="230"/>
                    <a:pt x="421" y="225"/>
                    <a:pt x="421" y="220"/>
                  </a:cubicBezTo>
                  <a:cubicBezTo>
                    <a:pt x="429" y="218"/>
                    <a:pt x="433" y="222"/>
                    <a:pt x="439" y="227"/>
                  </a:cubicBezTo>
                  <a:cubicBezTo>
                    <a:pt x="439" y="224"/>
                    <a:pt x="441" y="225"/>
                    <a:pt x="439" y="216"/>
                  </a:cubicBezTo>
                  <a:cubicBezTo>
                    <a:pt x="445" y="219"/>
                    <a:pt x="446" y="219"/>
                    <a:pt x="450" y="223"/>
                  </a:cubicBezTo>
                  <a:cubicBezTo>
                    <a:pt x="447" y="220"/>
                    <a:pt x="450" y="216"/>
                    <a:pt x="450" y="211"/>
                  </a:cubicBezTo>
                  <a:cubicBezTo>
                    <a:pt x="453" y="211"/>
                    <a:pt x="457" y="212"/>
                    <a:pt x="459" y="212"/>
                  </a:cubicBezTo>
                  <a:cubicBezTo>
                    <a:pt x="458" y="211"/>
                    <a:pt x="458" y="210"/>
                    <a:pt x="457" y="209"/>
                  </a:cubicBezTo>
                  <a:cubicBezTo>
                    <a:pt x="458" y="208"/>
                    <a:pt x="460" y="206"/>
                    <a:pt x="461" y="205"/>
                  </a:cubicBezTo>
                  <a:cubicBezTo>
                    <a:pt x="462" y="192"/>
                    <a:pt x="462" y="192"/>
                    <a:pt x="462" y="192"/>
                  </a:cubicBezTo>
                  <a:cubicBezTo>
                    <a:pt x="462" y="192"/>
                    <a:pt x="468" y="197"/>
                    <a:pt x="452" y="130"/>
                  </a:cubicBezTo>
                  <a:cubicBezTo>
                    <a:pt x="437" y="63"/>
                    <a:pt x="363" y="13"/>
                    <a:pt x="297" y="5"/>
                  </a:cubicBezTo>
                  <a:cubicBezTo>
                    <a:pt x="285" y="4"/>
                    <a:pt x="274" y="3"/>
                    <a:pt x="264" y="4"/>
                  </a:cubicBezTo>
                  <a:cubicBezTo>
                    <a:pt x="260" y="4"/>
                    <a:pt x="257" y="3"/>
                    <a:pt x="257" y="0"/>
                  </a:cubicBezTo>
                  <a:cubicBezTo>
                    <a:pt x="254" y="3"/>
                    <a:pt x="250" y="4"/>
                    <a:pt x="246" y="4"/>
                  </a:cubicBezTo>
                  <a:cubicBezTo>
                    <a:pt x="246" y="3"/>
                    <a:pt x="246" y="2"/>
                    <a:pt x="246" y="1"/>
                  </a:cubicBezTo>
                  <a:cubicBezTo>
                    <a:pt x="244" y="5"/>
                    <a:pt x="238" y="6"/>
                    <a:pt x="234" y="4"/>
                  </a:cubicBezTo>
                  <a:cubicBezTo>
                    <a:pt x="231" y="7"/>
                    <a:pt x="225" y="9"/>
                    <a:pt x="221" y="6"/>
                  </a:cubicBezTo>
                  <a:cubicBezTo>
                    <a:pt x="218" y="11"/>
                    <a:pt x="208" y="14"/>
                    <a:pt x="205" y="9"/>
                  </a:cubicBezTo>
                  <a:cubicBezTo>
                    <a:pt x="203" y="13"/>
                    <a:pt x="200" y="14"/>
                    <a:pt x="196" y="15"/>
                  </a:cubicBezTo>
                  <a:cubicBezTo>
                    <a:pt x="190" y="17"/>
                    <a:pt x="191" y="17"/>
                    <a:pt x="186" y="21"/>
                  </a:cubicBezTo>
                  <a:cubicBezTo>
                    <a:pt x="183" y="25"/>
                    <a:pt x="179" y="28"/>
                    <a:pt x="175" y="31"/>
                  </a:cubicBezTo>
                  <a:cubicBezTo>
                    <a:pt x="174" y="30"/>
                    <a:pt x="173" y="28"/>
                    <a:pt x="173" y="27"/>
                  </a:cubicBezTo>
                  <a:cubicBezTo>
                    <a:pt x="172" y="31"/>
                    <a:pt x="170" y="33"/>
                    <a:pt x="166" y="35"/>
                  </a:cubicBezTo>
                  <a:cubicBezTo>
                    <a:pt x="164" y="36"/>
                    <a:pt x="159" y="39"/>
                    <a:pt x="156" y="39"/>
                  </a:cubicBezTo>
                  <a:cubicBezTo>
                    <a:pt x="157" y="43"/>
                    <a:pt x="147" y="48"/>
                    <a:pt x="144" y="50"/>
                  </a:cubicBezTo>
                  <a:cubicBezTo>
                    <a:pt x="142" y="52"/>
                    <a:pt x="138" y="56"/>
                    <a:pt x="136" y="58"/>
                  </a:cubicBezTo>
                  <a:cubicBezTo>
                    <a:pt x="134" y="60"/>
                    <a:pt x="130" y="65"/>
                    <a:pt x="127" y="65"/>
                  </a:cubicBezTo>
                  <a:cubicBezTo>
                    <a:pt x="127" y="64"/>
                    <a:pt x="125" y="64"/>
                    <a:pt x="125" y="63"/>
                  </a:cubicBezTo>
                  <a:cubicBezTo>
                    <a:pt x="123" y="67"/>
                    <a:pt x="121" y="71"/>
                    <a:pt x="117" y="74"/>
                  </a:cubicBezTo>
                  <a:cubicBezTo>
                    <a:pt x="116" y="74"/>
                    <a:pt x="114" y="74"/>
                    <a:pt x="113" y="75"/>
                  </a:cubicBezTo>
                  <a:cubicBezTo>
                    <a:pt x="112" y="76"/>
                    <a:pt x="112" y="77"/>
                    <a:pt x="111" y="78"/>
                  </a:cubicBezTo>
                  <a:cubicBezTo>
                    <a:pt x="109" y="80"/>
                    <a:pt x="107" y="83"/>
                    <a:pt x="103" y="80"/>
                  </a:cubicBezTo>
                  <a:cubicBezTo>
                    <a:pt x="102" y="84"/>
                    <a:pt x="97" y="88"/>
                    <a:pt x="93" y="89"/>
                  </a:cubicBezTo>
                  <a:cubicBezTo>
                    <a:pt x="93" y="89"/>
                    <a:pt x="88" y="94"/>
                    <a:pt x="86" y="92"/>
                  </a:cubicBezTo>
                  <a:cubicBezTo>
                    <a:pt x="86" y="88"/>
                    <a:pt x="83" y="84"/>
                    <a:pt x="82" y="80"/>
                  </a:cubicBezTo>
                  <a:cubicBezTo>
                    <a:pt x="81" y="74"/>
                    <a:pt x="82" y="68"/>
                    <a:pt x="79" y="63"/>
                  </a:cubicBezTo>
                  <a:cubicBezTo>
                    <a:pt x="77" y="58"/>
                    <a:pt x="73" y="61"/>
                    <a:pt x="69" y="65"/>
                  </a:cubicBezTo>
                  <a:cubicBezTo>
                    <a:pt x="64" y="71"/>
                    <a:pt x="62" y="80"/>
                    <a:pt x="61" y="88"/>
                  </a:cubicBezTo>
                  <a:cubicBezTo>
                    <a:pt x="60" y="94"/>
                    <a:pt x="55" y="110"/>
                    <a:pt x="60" y="115"/>
                  </a:cubicBezTo>
                  <a:cubicBezTo>
                    <a:pt x="54" y="123"/>
                    <a:pt x="48" y="132"/>
                    <a:pt x="46" y="139"/>
                  </a:cubicBezTo>
                  <a:cubicBezTo>
                    <a:pt x="44" y="143"/>
                    <a:pt x="38" y="153"/>
                    <a:pt x="36" y="156"/>
                  </a:cubicBezTo>
                  <a:cubicBezTo>
                    <a:pt x="30" y="164"/>
                    <a:pt x="25" y="174"/>
                    <a:pt x="23" y="176"/>
                  </a:cubicBezTo>
                  <a:cubicBezTo>
                    <a:pt x="21" y="178"/>
                    <a:pt x="20" y="181"/>
                    <a:pt x="18" y="185"/>
                  </a:cubicBezTo>
                  <a:cubicBezTo>
                    <a:pt x="14" y="192"/>
                    <a:pt x="10" y="201"/>
                    <a:pt x="7" y="208"/>
                  </a:cubicBezTo>
                  <a:cubicBezTo>
                    <a:pt x="5" y="214"/>
                    <a:pt x="0" y="220"/>
                    <a:pt x="0" y="226"/>
                  </a:cubicBezTo>
                  <a:cubicBezTo>
                    <a:pt x="1" y="235"/>
                    <a:pt x="4" y="236"/>
                    <a:pt x="11" y="241"/>
                  </a:cubicBezTo>
                  <a:cubicBezTo>
                    <a:pt x="17" y="245"/>
                    <a:pt x="20" y="249"/>
                    <a:pt x="28" y="249"/>
                  </a:cubicBezTo>
                  <a:cubicBezTo>
                    <a:pt x="37" y="249"/>
                    <a:pt x="47" y="246"/>
                    <a:pt x="55" y="243"/>
                  </a:cubicBezTo>
                  <a:cubicBezTo>
                    <a:pt x="69" y="236"/>
                    <a:pt x="90" y="228"/>
                    <a:pt x="107" y="226"/>
                  </a:cubicBezTo>
                  <a:cubicBezTo>
                    <a:pt x="115" y="225"/>
                    <a:pt x="118" y="225"/>
                    <a:pt x="124" y="229"/>
                  </a:cubicBezTo>
                  <a:cubicBezTo>
                    <a:pt x="126" y="232"/>
                    <a:pt x="130" y="238"/>
                    <a:pt x="126" y="239"/>
                  </a:cubicBezTo>
                  <a:cubicBezTo>
                    <a:pt x="129" y="239"/>
                    <a:pt x="133" y="239"/>
                    <a:pt x="135" y="236"/>
                  </a:cubicBezTo>
                  <a:cubicBezTo>
                    <a:pt x="137" y="236"/>
                    <a:pt x="136" y="239"/>
                    <a:pt x="138" y="240"/>
                  </a:cubicBezTo>
                  <a:cubicBezTo>
                    <a:pt x="139" y="240"/>
                    <a:pt x="141" y="239"/>
                    <a:pt x="142" y="239"/>
                  </a:cubicBezTo>
                  <a:cubicBezTo>
                    <a:pt x="142" y="239"/>
                    <a:pt x="147" y="239"/>
                    <a:pt x="148" y="239"/>
                  </a:cubicBezTo>
                  <a:cubicBezTo>
                    <a:pt x="152" y="238"/>
                    <a:pt x="157" y="244"/>
                    <a:pt x="156" y="236"/>
                  </a:cubicBezTo>
                  <a:cubicBezTo>
                    <a:pt x="160" y="238"/>
                    <a:pt x="165" y="240"/>
                    <a:pt x="168" y="243"/>
                  </a:cubicBezTo>
                  <a:cubicBezTo>
                    <a:pt x="167" y="242"/>
                    <a:pt x="166" y="240"/>
                    <a:pt x="165" y="238"/>
                  </a:cubicBezTo>
                  <a:cubicBezTo>
                    <a:pt x="169" y="234"/>
                    <a:pt x="186" y="237"/>
                    <a:pt x="191" y="241"/>
                  </a:cubicBezTo>
                  <a:cubicBezTo>
                    <a:pt x="190" y="240"/>
                    <a:pt x="190" y="238"/>
                    <a:pt x="189" y="236"/>
                  </a:cubicBezTo>
                  <a:cubicBezTo>
                    <a:pt x="191" y="238"/>
                    <a:pt x="194" y="239"/>
                    <a:pt x="197" y="240"/>
                  </a:cubicBezTo>
                  <a:cubicBezTo>
                    <a:pt x="199" y="235"/>
                    <a:pt x="223" y="234"/>
                    <a:pt x="227" y="236"/>
                  </a:cubicBezTo>
                  <a:cubicBezTo>
                    <a:pt x="227" y="234"/>
                    <a:pt x="227" y="231"/>
                    <a:pt x="227" y="229"/>
                  </a:cubicBezTo>
                  <a:cubicBezTo>
                    <a:pt x="230" y="230"/>
                    <a:pt x="232" y="232"/>
                    <a:pt x="235" y="233"/>
                  </a:cubicBezTo>
                  <a:cubicBezTo>
                    <a:pt x="235" y="232"/>
                    <a:pt x="235" y="229"/>
                    <a:pt x="234" y="227"/>
                  </a:cubicBezTo>
                  <a:cubicBezTo>
                    <a:pt x="237" y="227"/>
                    <a:pt x="241" y="228"/>
                    <a:pt x="244" y="228"/>
                  </a:cubicBezTo>
                  <a:cubicBezTo>
                    <a:pt x="241" y="227"/>
                    <a:pt x="239" y="224"/>
                    <a:pt x="239" y="221"/>
                  </a:cubicBezTo>
                  <a:cubicBezTo>
                    <a:pt x="239" y="221"/>
                    <a:pt x="247" y="218"/>
                    <a:pt x="245" y="224"/>
                  </a:cubicBezTo>
                  <a:cubicBezTo>
                    <a:pt x="247" y="223"/>
                    <a:pt x="247" y="223"/>
                    <a:pt x="249" y="221"/>
                  </a:cubicBezTo>
                  <a:cubicBezTo>
                    <a:pt x="252" y="219"/>
                    <a:pt x="254" y="216"/>
                    <a:pt x="255" y="214"/>
                  </a:cubicBezTo>
                  <a:cubicBezTo>
                    <a:pt x="251" y="220"/>
                    <a:pt x="255" y="223"/>
                    <a:pt x="261" y="227"/>
                  </a:cubicBezTo>
                  <a:cubicBezTo>
                    <a:pt x="268" y="231"/>
                    <a:pt x="269" y="231"/>
                    <a:pt x="276" y="231"/>
                  </a:cubicBezTo>
                  <a:cubicBezTo>
                    <a:pt x="280" y="231"/>
                    <a:pt x="280" y="232"/>
                    <a:pt x="283" y="234"/>
                  </a:cubicBezTo>
                  <a:cubicBezTo>
                    <a:pt x="284" y="235"/>
                    <a:pt x="284" y="237"/>
                    <a:pt x="286" y="237"/>
                  </a:cubicBezTo>
                  <a:cubicBezTo>
                    <a:pt x="289" y="237"/>
                    <a:pt x="290" y="233"/>
                    <a:pt x="293" y="234"/>
                  </a:cubicBezTo>
                  <a:cubicBezTo>
                    <a:pt x="296" y="234"/>
                    <a:pt x="299" y="237"/>
                    <a:pt x="301" y="239"/>
                  </a:cubicBezTo>
                  <a:cubicBezTo>
                    <a:pt x="302" y="233"/>
                    <a:pt x="308" y="230"/>
                    <a:pt x="311" y="237"/>
                  </a:cubicBezTo>
                  <a:cubicBezTo>
                    <a:pt x="309" y="229"/>
                    <a:pt x="319" y="234"/>
                    <a:pt x="321" y="238"/>
                  </a:cubicBezTo>
                  <a:cubicBezTo>
                    <a:pt x="321" y="236"/>
                    <a:pt x="322" y="235"/>
                    <a:pt x="324" y="234"/>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0" name="Freeform 88"/>
            <p:cNvSpPr>
              <a:spLocks noChangeArrowheads="1"/>
            </p:cNvSpPr>
            <p:nvPr/>
          </p:nvSpPr>
          <p:spPr bwMode="auto">
            <a:xfrm>
              <a:off x="2938" y="2135"/>
              <a:ext cx="403" cy="73"/>
            </a:xfrm>
            <a:custGeom>
              <a:avLst/>
              <a:gdLst>
                <a:gd name="T0" fmla="*/ 0 w 372"/>
                <a:gd name="T1" fmla="*/ 89 h 65"/>
                <a:gd name="T2" fmla="*/ 1 w 372"/>
                <a:gd name="T3" fmla="*/ 43 h 65"/>
                <a:gd name="T4" fmla="*/ 2 w 372"/>
                <a:gd name="T5" fmla="*/ 21 h 65"/>
                <a:gd name="T6" fmla="*/ 210 w 372"/>
                <a:gd name="T7" fmla="*/ 89 h 65"/>
                <a:gd name="T8" fmla="*/ 412 w 372"/>
                <a:gd name="T9" fmla="*/ 181 h 65"/>
                <a:gd name="T10" fmla="*/ 645 w 372"/>
                <a:gd name="T11" fmla="*/ 109 h 65"/>
                <a:gd name="T12" fmla="*/ 844 w 372"/>
                <a:gd name="T13" fmla="*/ 79 h 65"/>
                <a:gd name="T14" fmla="*/ 887 w 372"/>
                <a:gd name="T15" fmla="*/ 100 h 65"/>
                <a:gd name="T16" fmla="*/ 885 w 372"/>
                <a:gd name="T17" fmla="*/ 112 h 65"/>
                <a:gd name="T18" fmla="*/ 863 w 372"/>
                <a:gd name="T19" fmla="*/ 106 h 65"/>
                <a:gd name="T20" fmla="*/ 863 w 372"/>
                <a:gd name="T21" fmla="*/ 106 h 65"/>
                <a:gd name="T22" fmla="*/ 772 w 372"/>
                <a:gd name="T23" fmla="*/ 89 h 65"/>
                <a:gd name="T24" fmla="*/ 659 w 372"/>
                <a:gd name="T25" fmla="*/ 137 h 65"/>
                <a:gd name="T26" fmla="*/ 412 w 372"/>
                <a:gd name="T27" fmla="*/ 231 h 65"/>
                <a:gd name="T28" fmla="*/ 193 w 372"/>
                <a:gd name="T29" fmla="*/ 134 h 65"/>
                <a:gd name="T30" fmla="*/ 0 w 372"/>
                <a:gd name="T31" fmla="*/ 89 h 65"/>
                <a:gd name="T32" fmla="*/ 0 w 372"/>
                <a:gd name="T33" fmla="*/ 8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65"/>
                <a:gd name="T53" fmla="*/ 372 w 372"/>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65">
                  <a:moveTo>
                    <a:pt x="0" y="25"/>
                  </a:moveTo>
                  <a:cubicBezTo>
                    <a:pt x="1" y="12"/>
                    <a:pt x="1" y="12"/>
                    <a:pt x="1" y="12"/>
                  </a:cubicBezTo>
                  <a:cubicBezTo>
                    <a:pt x="1" y="12"/>
                    <a:pt x="2" y="13"/>
                    <a:pt x="2" y="6"/>
                  </a:cubicBezTo>
                  <a:cubicBezTo>
                    <a:pt x="42" y="0"/>
                    <a:pt x="65" y="12"/>
                    <a:pt x="87" y="25"/>
                  </a:cubicBezTo>
                  <a:cubicBezTo>
                    <a:pt x="108" y="37"/>
                    <a:pt x="128" y="51"/>
                    <a:pt x="171" y="50"/>
                  </a:cubicBezTo>
                  <a:cubicBezTo>
                    <a:pt x="215" y="49"/>
                    <a:pt x="243" y="39"/>
                    <a:pt x="268" y="30"/>
                  </a:cubicBezTo>
                  <a:cubicBezTo>
                    <a:pt x="295" y="20"/>
                    <a:pt x="317" y="13"/>
                    <a:pt x="350" y="22"/>
                  </a:cubicBezTo>
                  <a:cubicBezTo>
                    <a:pt x="358" y="23"/>
                    <a:pt x="363" y="26"/>
                    <a:pt x="367" y="28"/>
                  </a:cubicBezTo>
                  <a:cubicBezTo>
                    <a:pt x="372" y="30"/>
                    <a:pt x="371" y="31"/>
                    <a:pt x="366" y="31"/>
                  </a:cubicBezTo>
                  <a:cubicBezTo>
                    <a:pt x="364" y="30"/>
                    <a:pt x="361" y="30"/>
                    <a:pt x="358" y="29"/>
                  </a:cubicBezTo>
                  <a:cubicBezTo>
                    <a:pt x="358" y="29"/>
                    <a:pt x="358" y="29"/>
                    <a:pt x="358" y="29"/>
                  </a:cubicBezTo>
                  <a:cubicBezTo>
                    <a:pt x="354" y="28"/>
                    <a:pt x="334" y="24"/>
                    <a:pt x="319" y="25"/>
                  </a:cubicBezTo>
                  <a:cubicBezTo>
                    <a:pt x="303" y="27"/>
                    <a:pt x="288" y="32"/>
                    <a:pt x="272" y="38"/>
                  </a:cubicBezTo>
                  <a:cubicBezTo>
                    <a:pt x="248" y="47"/>
                    <a:pt x="218" y="63"/>
                    <a:pt x="171" y="64"/>
                  </a:cubicBezTo>
                  <a:cubicBezTo>
                    <a:pt x="125" y="65"/>
                    <a:pt x="100" y="50"/>
                    <a:pt x="79" y="37"/>
                  </a:cubicBezTo>
                  <a:cubicBezTo>
                    <a:pt x="57" y="25"/>
                    <a:pt x="37" y="18"/>
                    <a:pt x="0" y="25"/>
                  </a:cubicBezTo>
                  <a:cubicBezTo>
                    <a:pt x="0" y="25"/>
                    <a:pt x="0" y="25"/>
                    <a:pt x="0" y="25"/>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1" name="Freeform 89"/>
            <p:cNvSpPr>
              <a:spLocks noChangeArrowheads="1"/>
            </p:cNvSpPr>
            <p:nvPr/>
          </p:nvSpPr>
          <p:spPr bwMode="auto">
            <a:xfrm>
              <a:off x="2496" y="2005"/>
              <a:ext cx="18" cy="53"/>
            </a:xfrm>
            <a:custGeom>
              <a:avLst/>
              <a:gdLst>
                <a:gd name="T0" fmla="*/ 26 w 17"/>
                <a:gd name="T1" fmla="*/ 2 h 48"/>
                <a:gd name="T2" fmla="*/ 7 w 17"/>
                <a:gd name="T3" fmla="*/ 75 h 48"/>
                <a:gd name="T4" fmla="*/ 4 w 17"/>
                <a:gd name="T5" fmla="*/ 144 h 48"/>
                <a:gd name="T6" fmla="*/ 1 w 17"/>
                <a:gd name="T7" fmla="*/ 113 h 48"/>
                <a:gd name="T8" fmla="*/ 3 w 17"/>
                <a:gd name="T9" fmla="*/ 68 h 48"/>
                <a:gd name="T10" fmla="*/ 30 w 17"/>
                <a:gd name="T11" fmla="*/ 0 h 48"/>
                <a:gd name="T12" fmla="*/ 26 w 17"/>
                <a:gd name="T13" fmla="*/ 2 h 48"/>
                <a:gd name="T14" fmla="*/ 0 60000 65536"/>
                <a:gd name="T15" fmla="*/ 0 60000 65536"/>
                <a:gd name="T16" fmla="*/ 0 60000 65536"/>
                <a:gd name="T17" fmla="*/ 0 60000 65536"/>
                <a:gd name="T18" fmla="*/ 0 60000 65536"/>
                <a:gd name="T19" fmla="*/ 0 60000 65536"/>
                <a:gd name="T20" fmla="*/ 0 60000 65536"/>
                <a:gd name="T21" fmla="*/ 0 w 17"/>
                <a:gd name="T22" fmla="*/ 0 h 48"/>
                <a:gd name="T23" fmla="*/ 17 w 1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8">
                  <a:moveTo>
                    <a:pt x="15" y="2"/>
                  </a:moveTo>
                  <a:cubicBezTo>
                    <a:pt x="10" y="8"/>
                    <a:pt x="8" y="17"/>
                    <a:pt x="7" y="25"/>
                  </a:cubicBezTo>
                  <a:cubicBezTo>
                    <a:pt x="6" y="30"/>
                    <a:pt x="3" y="41"/>
                    <a:pt x="4" y="48"/>
                  </a:cubicBezTo>
                  <a:cubicBezTo>
                    <a:pt x="3" y="45"/>
                    <a:pt x="1" y="41"/>
                    <a:pt x="1" y="38"/>
                  </a:cubicBezTo>
                  <a:cubicBezTo>
                    <a:pt x="0" y="32"/>
                    <a:pt x="1" y="28"/>
                    <a:pt x="3" y="23"/>
                  </a:cubicBezTo>
                  <a:cubicBezTo>
                    <a:pt x="4" y="19"/>
                    <a:pt x="10" y="5"/>
                    <a:pt x="17" y="0"/>
                  </a:cubicBezTo>
                  <a:cubicBezTo>
                    <a:pt x="16" y="1"/>
                    <a:pt x="16" y="1"/>
                    <a:pt x="15" y="2"/>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2" name="Freeform 90"/>
            <p:cNvSpPr>
              <a:spLocks noChangeArrowheads="1"/>
            </p:cNvSpPr>
            <p:nvPr/>
          </p:nvSpPr>
          <p:spPr bwMode="auto">
            <a:xfrm>
              <a:off x="2722" y="2190"/>
              <a:ext cx="97" cy="21"/>
            </a:xfrm>
            <a:custGeom>
              <a:avLst/>
              <a:gdLst>
                <a:gd name="T0" fmla="*/ 46 w 90"/>
                <a:gd name="T1" fmla="*/ 4 h 19"/>
                <a:gd name="T2" fmla="*/ 49 w 90"/>
                <a:gd name="T3" fmla="*/ 17 h 19"/>
                <a:gd name="T4" fmla="*/ 54 w 90"/>
                <a:gd name="T5" fmla="*/ 23 h 19"/>
                <a:gd name="T6" fmla="*/ 71 w 90"/>
                <a:gd name="T7" fmla="*/ 17 h 19"/>
                <a:gd name="T8" fmla="*/ 89 w 90"/>
                <a:gd name="T9" fmla="*/ 28 h 19"/>
                <a:gd name="T10" fmla="*/ 111 w 90"/>
                <a:gd name="T11" fmla="*/ 23 h 19"/>
                <a:gd name="T12" fmla="*/ 135 w 90"/>
                <a:gd name="T13" fmla="*/ 25 h 19"/>
                <a:gd name="T14" fmla="*/ 143 w 90"/>
                <a:gd name="T15" fmla="*/ 17 h 19"/>
                <a:gd name="T16" fmla="*/ 143 w 90"/>
                <a:gd name="T17" fmla="*/ 4 h 19"/>
                <a:gd name="T18" fmla="*/ 179 w 90"/>
                <a:gd name="T19" fmla="*/ 2 h 19"/>
                <a:gd name="T20" fmla="*/ 206 w 90"/>
                <a:gd name="T21" fmla="*/ 25 h 19"/>
                <a:gd name="T22" fmla="*/ 188 w 90"/>
                <a:gd name="T23" fmla="*/ 54 h 19"/>
                <a:gd name="T24" fmla="*/ 143 w 90"/>
                <a:gd name="T25" fmla="*/ 49 h 19"/>
                <a:gd name="T26" fmla="*/ 63 w 90"/>
                <a:gd name="T27" fmla="*/ 49 h 19"/>
                <a:gd name="T28" fmla="*/ 18 w 90"/>
                <a:gd name="T29" fmla="*/ 56 h 19"/>
                <a:gd name="T30" fmla="*/ 34 w 90"/>
                <a:gd name="T31" fmla="*/ 31 h 19"/>
                <a:gd name="T32" fmla="*/ 2 w 90"/>
                <a:gd name="T33" fmla="*/ 34 h 19"/>
                <a:gd name="T34" fmla="*/ 46 w 90"/>
                <a:gd name="T35" fmla="*/ 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9"/>
                <a:gd name="T56" fmla="*/ 90 w 9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9">
                  <a:moveTo>
                    <a:pt x="20" y="4"/>
                  </a:moveTo>
                  <a:cubicBezTo>
                    <a:pt x="20" y="4"/>
                    <a:pt x="21" y="4"/>
                    <a:pt x="21" y="5"/>
                  </a:cubicBezTo>
                  <a:cubicBezTo>
                    <a:pt x="22" y="6"/>
                    <a:pt x="22" y="8"/>
                    <a:pt x="24" y="8"/>
                  </a:cubicBezTo>
                  <a:cubicBezTo>
                    <a:pt x="27" y="8"/>
                    <a:pt x="28" y="4"/>
                    <a:pt x="31" y="5"/>
                  </a:cubicBezTo>
                  <a:cubicBezTo>
                    <a:pt x="34" y="5"/>
                    <a:pt x="37" y="8"/>
                    <a:pt x="39" y="10"/>
                  </a:cubicBezTo>
                  <a:cubicBezTo>
                    <a:pt x="40" y="4"/>
                    <a:pt x="46" y="1"/>
                    <a:pt x="49" y="8"/>
                  </a:cubicBezTo>
                  <a:cubicBezTo>
                    <a:pt x="47" y="0"/>
                    <a:pt x="57" y="5"/>
                    <a:pt x="59" y="9"/>
                  </a:cubicBezTo>
                  <a:cubicBezTo>
                    <a:pt x="59" y="7"/>
                    <a:pt x="60" y="6"/>
                    <a:pt x="62" y="5"/>
                  </a:cubicBezTo>
                  <a:cubicBezTo>
                    <a:pt x="62" y="4"/>
                    <a:pt x="62" y="4"/>
                    <a:pt x="62" y="4"/>
                  </a:cubicBezTo>
                  <a:cubicBezTo>
                    <a:pt x="67" y="5"/>
                    <a:pt x="74" y="2"/>
                    <a:pt x="78" y="2"/>
                  </a:cubicBezTo>
                  <a:cubicBezTo>
                    <a:pt x="83" y="3"/>
                    <a:pt x="86" y="6"/>
                    <a:pt x="90" y="9"/>
                  </a:cubicBezTo>
                  <a:cubicBezTo>
                    <a:pt x="88" y="15"/>
                    <a:pt x="90" y="17"/>
                    <a:pt x="82" y="18"/>
                  </a:cubicBezTo>
                  <a:cubicBezTo>
                    <a:pt x="75" y="19"/>
                    <a:pt x="69" y="17"/>
                    <a:pt x="62" y="16"/>
                  </a:cubicBezTo>
                  <a:cubicBezTo>
                    <a:pt x="53" y="15"/>
                    <a:pt x="38" y="16"/>
                    <a:pt x="28" y="16"/>
                  </a:cubicBezTo>
                  <a:cubicBezTo>
                    <a:pt x="23" y="16"/>
                    <a:pt x="11" y="15"/>
                    <a:pt x="7" y="19"/>
                  </a:cubicBezTo>
                  <a:cubicBezTo>
                    <a:pt x="8" y="14"/>
                    <a:pt x="12" y="13"/>
                    <a:pt x="16" y="11"/>
                  </a:cubicBezTo>
                  <a:cubicBezTo>
                    <a:pt x="12" y="11"/>
                    <a:pt x="5" y="8"/>
                    <a:pt x="2" y="12"/>
                  </a:cubicBezTo>
                  <a:cubicBezTo>
                    <a:pt x="0" y="1"/>
                    <a:pt x="12" y="5"/>
                    <a:pt x="20" y="4"/>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3" name="Line 91"/>
            <p:cNvSpPr>
              <a:spLocks noChangeShapeType="1"/>
            </p:cNvSpPr>
            <p:nvPr/>
          </p:nvSpPr>
          <p:spPr bwMode="auto">
            <a:xfrm>
              <a:off x="2516" y="2052"/>
              <a:ext cx="1" cy="1"/>
            </a:xfrm>
            <a:prstGeom prst="line">
              <a:avLst/>
            </a:prstGeom>
            <a:noFill/>
            <a:ln w="11160">
              <a:solidFill>
                <a:srgbClr val="1A171B"/>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4" name="Freeform 92"/>
            <p:cNvSpPr>
              <a:spLocks noChangeArrowheads="1"/>
            </p:cNvSpPr>
            <p:nvPr/>
          </p:nvSpPr>
          <p:spPr bwMode="auto">
            <a:xfrm>
              <a:off x="2590" y="2196"/>
              <a:ext cx="62" cy="15"/>
            </a:xfrm>
            <a:custGeom>
              <a:avLst/>
              <a:gdLst>
                <a:gd name="T0" fmla="*/ 140 w 57"/>
                <a:gd name="T1" fmla="*/ 6 h 14"/>
                <a:gd name="T2" fmla="*/ 121 w 57"/>
                <a:gd name="T3" fmla="*/ 2 h 14"/>
                <a:gd name="T4" fmla="*/ 126 w 57"/>
                <a:gd name="T5" fmla="*/ 18 h 14"/>
                <a:gd name="T6" fmla="*/ 59 w 57"/>
                <a:gd name="T7" fmla="*/ 4 h 14"/>
                <a:gd name="T8" fmla="*/ 69 w 57"/>
                <a:gd name="T9" fmla="*/ 20 h 14"/>
                <a:gd name="T10" fmla="*/ 36 w 57"/>
                <a:gd name="T11" fmla="*/ 2 h 14"/>
                <a:gd name="T12" fmla="*/ 20 w 57"/>
                <a:gd name="T13" fmla="*/ 5 h 14"/>
                <a:gd name="T14" fmla="*/ 0 w 57"/>
                <a:gd name="T15" fmla="*/ 29 h 14"/>
                <a:gd name="T16" fmla="*/ 83 w 57"/>
                <a:gd name="T17" fmla="*/ 27 h 14"/>
                <a:gd name="T18" fmla="*/ 108 w 57"/>
                <a:gd name="T19" fmla="*/ 23 h 14"/>
                <a:gd name="T20" fmla="*/ 140 w 57"/>
                <a:gd name="T21" fmla="*/ 20 h 14"/>
                <a:gd name="T22" fmla="*/ 144 w 57"/>
                <a:gd name="T23" fmla="*/ 4 h 14"/>
                <a:gd name="T24" fmla="*/ 140 w 57"/>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4"/>
                <a:gd name="T41" fmla="*/ 57 w 5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4">
                  <a:moveTo>
                    <a:pt x="56" y="6"/>
                  </a:moveTo>
                  <a:cubicBezTo>
                    <a:pt x="53" y="5"/>
                    <a:pt x="50" y="4"/>
                    <a:pt x="48" y="2"/>
                  </a:cubicBezTo>
                  <a:cubicBezTo>
                    <a:pt x="49" y="4"/>
                    <a:pt x="49" y="6"/>
                    <a:pt x="50" y="7"/>
                  </a:cubicBezTo>
                  <a:cubicBezTo>
                    <a:pt x="45" y="3"/>
                    <a:pt x="28" y="0"/>
                    <a:pt x="24" y="4"/>
                  </a:cubicBezTo>
                  <a:cubicBezTo>
                    <a:pt x="25" y="6"/>
                    <a:pt x="26" y="8"/>
                    <a:pt x="27" y="9"/>
                  </a:cubicBezTo>
                  <a:cubicBezTo>
                    <a:pt x="24" y="6"/>
                    <a:pt x="19" y="4"/>
                    <a:pt x="15" y="2"/>
                  </a:cubicBezTo>
                  <a:cubicBezTo>
                    <a:pt x="16" y="10"/>
                    <a:pt x="11" y="5"/>
                    <a:pt x="8" y="5"/>
                  </a:cubicBezTo>
                  <a:cubicBezTo>
                    <a:pt x="4" y="7"/>
                    <a:pt x="1" y="10"/>
                    <a:pt x="0" y="14"/>
                  </a:cubicBezTo>
                  <a:cubicBezTo>
                    <a:pt x="7" y="7"/>
                    <a:pt x="23" y="14"/>
                    <a:pt x="33" y="13"/>
                  </a:cubicBezTo>
                  <a:cubicBezTo>
                    <a:pt x="36" y="13"/>
                    <a:pt x="39" y="11"/>
                    <a:pt x="43" y="11"/>
                  </a:cubicBezTo>
                  <a:cubicBezTo>
                    <a:pt x="47" y="11"/>
                    <a:pt x="53" y="13"/>
                    <a:pt x="56" y="9"/>
                  </a:cubicBezTo>
                  <a:cubicBezTo>
                    <a:pt x="57" y="8"/>
                    <a:pt x="57" y="6"/>
                    <a:pt x="57" y="4"/>
                  </a:cubicBezTo>
                  <a:cubicBezTo>
                    <a:pt x="57" y="5"/>
                    <a:pt x="56" y="5"/>
                    <a:pt x="56" y="6"/>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5" name="Freeform 93"/>
            <p:cNvSpPr>
              <a:spLocks noChangeArrowheads="1"/>
            </p:cNvSpPr>
            <p:nvPr/>
          </p:nvSpPr>
          <p:spPr bwMode="auto">
            <a:xfrm>
              <a:off x="2797" y="2021"/>
              <a:ext cx="5" cy="11"/>
            </a:xfrm>
            <a:custGeom>
              <a:avLst/>
              <a:gdLst>
                <a:gd name="T0" fmla="*/ 4 w 5"/>
                <a:gd name="T1" fmla="*/ 79 h 9"/>
                <a:gd name="T2" fmla="*/ 4 w 5"/>
                <a:gd name="T3" fmla="*/ 0 h 9"/>
                <a:gd name="T4" fmla="*/ 1 w 5"/>
                <a:gd name="T5" fmla="*/ 7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4" y="9"/>
                  </a:moveTo>
                  <a:cubicBezTo>
                    <a:pt x="5" y="7"/>
                    <a:pt x="5" y="3"/>
                    <a:pt x="4" y="0"/>
                  </a:cubicBezTo>
                  <a:cubicBezTo>
                    <a:pt x="1" y="2"/>
                    <a:pt x="0" y="7"/>
                    <a:pt x="1" y="9"/>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6" name="Freeform 94"/>
            <p:cNvSpPr>
              <a:spLocks noChangeArrowheads="1"/>
            </p:cNvSpPr>
            <p:nvPr/>
          </p:nvSpPr>
          <p:spPr bwMode="auto">
            <a:xfrm>
              <a:off x="2602" y="2121"/>
              <a:ext cx="2" cy="2"/>
            </a:xfrm>
            <a:custGeom>
              <a:avLst/>
              <a:gdLst>
                <a:gd name="T0" fmla="*/ 2 w 2"/>
                <a:gd name="T1" fmla="*/ 0 h 2"/>
                <a:gd name="T2" fmla="*/ 0 w 2"/>
                <a:gd name="T3" fmla="*/ 2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2" y="1"/>
                    <a:pt x="1" y="2"/>
                    <a:pt x="0" y="2"/>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7" name="Freeform 95"/>
            <p:cNvSpPr>
              <a:spLocks noChangeArrowheads="1"/>
            </p:cNvSpPr>
            <p:nvPr/>
          </p:nvSpPr>
          <p:spPr bwMode="auto">
            <a:xfrm>
              <a:off x="2605" y="2125"/>
              <a:ext cx="4" cy="5"/>
            </a:xfrm>
            <a:custGeom>
              <a:avLst/>
              <a:gdLst>
                <a:gd name="T0" fmla="*/ 65 w 3"/>
                <a:gd name="T1" fmla="*/ 0 h 4"/>
                <a:gd name="T2" fmla="*/ 0 w 3"/>
                <a:gd name="T3" fmla="*/ 49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0"/>
                  </a:moveTo>
                  <a:cubicBezTo>
                    <a:pt x="2" y="1"/>
                    <a:pt x="1" y="2"/>
                    <a:pt x="0" y="4"/>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8" name="Freeform 96"/>
            <p:cNvSpPr>
              <a:spLocks noChangeArrowheads="1"/>
            </p:cNvSpPr>
            <p:nvPr/>
          </p:nvSpPr>
          <p:spPr bwMode="auto">
            <a:xfrm>
              <a:off x="2592" y="2107"/>
              <a:ext cx="3" cy="4"/>
            </a:xfrm>
            <a:custGeom>
              <a:avLst/>
              <a:gdLst>
                <a:gd name="T0" fmla="*/ 0 w 3"/>
                <a:gd name="T1" fmla="*/ 0 h 4"/>
                <a:gd name="T2" fmla="*/ 3 w 3"/>
                <a:gd name="T3" fmla="*/ 4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0" y="0"/>
                  </a:moveTo>
                  <a:cubicBezTo>
                    <a:pt x="1" y="2"/>
                    <a:pt x="3" y="3"/>
                    <a:pt x="3" y="4"/>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49" name="Freeform 97"/>
            <p:cNvSpPr>
              <a:spLocks noChangeArrowheads="1"/>
            </p:cNvSpPr>
            <p:nvPr/>
          </p:nvSpPr>
          <p:spPr bwMode="auto">
            <a:xfrm>
              <a:off x="2715" y="2143"/>
              <a:ext cx="9" cy="11"/>
            </a:xfrm>
            <a:custGeom>
              <a:avLst/>
              <a:gdLst>
                <a:gd name="T0" fmla="*/ 0 w 8"/>
                <a:gd name="T1" fmla="*/ 28 h 10"/>
                <a:gd name="T2" fmla="*/ 0 w 8"/>
                <a:gd name="T3" fmla="*/ 3 h 10"/>
                <a:gd name="T4" fmla="*/ 0 60000 65536"/>
                <a:gd name="T5" fmla="*/ 0 60000 65536"/>
                <a:gd name="T6" fmla="*/ 0 w 8"/>
                <a:gd name="T7" fmla="*/ 0 h 10"/>
                <a:gd name="T8" fmla="*/ 8 w 8"/>
                <a:gd name="T9" fmla="*/ 10 h 10"/>
              </a:gdLst>
              <a:ahLst/>
              <a:cxnLst>
                <a:cxn ang="T4">
                  <a:pos x="T0" y="T1"/>
                </a:cxn>
                <a:cxn ang="T5">
                  <a:pos x="T2" y="T3"/>
                </a:cxn>
              </a:cxnLst>
              <a:rect l="T6" t="T7" r="T8" b="T9"/>
              <a:pathLst>
                <a:path w="8" h="10">
                  <a:moveTo>
                    <a:pt x="0" y="10"/>
                  </a:moveTo>
                  <a:cubicBezTo>
                    <a:pt x="8" y="9"/>
                    <a:pt x="5" y="0"/>
                    <a:pt x="0" y="3"/>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0" name="Freeform 98"/>
            <p:cNvSpPr>
              <a:spLocks noChangeArrowheads="1"/>
            </p:cNvSpPr>
            <p:nvPr/>
          </p:nvSpPr>
          <p:spPr bwMode="auto">
            <a:xfrm>
              <a:off x="2592" y="2050"/>
              <a:ext cx="1" cy="2"/>
            </a:xfrm>
            <a:custGeom>
              <a:avLst/>
              <a:gdLst>
                <a:gd name="T0" fmla="*/ 1 w 1"/>
                <a:gd name="T1" fmla="*/ 2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2"/>
                    <a:pt x="0" y="1"/>
                    <a:pt x="0" y="0"/>
                  </a:cubicBezTo>
                </a:path>
              </a:pathLst>
            </a:custGeom>
            <a:noFill/>
            <a:ln w="11160">
              <a:solidFill>
                <a:srgbClr val="ECECE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1" name="Freeform 99"/>
            <p:cNvSpPr>
              <a:spLocks noChangeArrowheads="1"/>
            </p:cNvSpPr>
            <p:nvPr/>
          </p:nvSpPr>
          <p:spPr bwMode="auto">
            <a:xfrm>
              <a:off x="2576" y="2107"/>
              <a:ext cx="4" cy="2"/>
            </a:xfrm>
            <a:custGeom>
              <a:avLst/>
              <a:gdLst>
                <a:gd name="T0" fmla="*/ 0 w 4"/>
                <a:gd name="T1" fmla="*/ 0 h 2"/>
                <a:gd name="T2" fmla="*/ 4 w 4"/>
                <a:gd name="T3" fmla="*/ 1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0"/>
                  </a:moveTo>
                  <a:cubicBezTo>
                    <a:pt x="1" y="0"/>
                    <a:pt x="3" y="2"/>
                    <a:pt x="4" y="1"/>
                  </a:cubicBezTo>
                </a:path>
              </a:pathLst>
            </a:custGeom>
            <a:noFill/>
            <a:ln w="11160">
              <a:solidFill>
                <a:srgbClr val="ECECE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2" name="Freeform 100"/>
            <p:cNvSpPr>
              <a:spLocks noChangeArrowheads="1"/>
            </p:cNvSpPr>
            <p:nvPr/>
          </p:nvSpPr>
          <p:spPr bwMode="auto">
            <a:xfrm>
              <a:off x="2586" y="2054"/>
              <a:ext cx="1" cy="2"/>
            </a:xfrm>
            <a:custGeom>
              <a:avLst/>
              <a:gdLst>
                <a:gd name="T0" fmla="*/ 1 w 1"/>
                <a:gd name="T1" fmla="*/ 2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1" y="1"/>
                    <a:pt x="0" y="1"/>
                    <a:pt x="0" y="0"/>
                  </a:cubicBezTo>
                </a:path>
              </a:pathLst>
            </a:custGeom>
            <a:noFill/>
            <a:ln w="11160">
              <a:solidFill>
                <a:srgbClr val="ECECE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3" name="Freeform 101"/>
            <p:cNvSpPr>
              <a:spLocks noChangeArrowheads="1"/>
            </p:cNvSpPr>
            <p:nvPr/>
          </p:nvSpPr>
          <p:spPr bwMode="auto">
            <a:xfrm>
              <a:off x="2480" y="2198"/>
              <a:ext cx="34" cy="59"/>
            </a:xfrm>
            <a:custGeom>
              <a:avLst/>
              <a:gdLst>
                <a:gd name="T0" fmla="*/ 0 w 31"/>
                <a:gd name="T1" fmla="*/ 0 h 53"/>
                <a:gd name="T2" fmla="*/ 86 w 31"/>
                <a:gd name="T3" fmla="*/ 171 h 53"/>
                <a:gd name="T4" fmla="*/ 0 60000 65536"/>
                <a:gd name="T5" fmla="*/ 0 60000 65536"/>
                <a:gd name="T6" fmla="*/ 0 w 31"/>
                <a:gd name="T7" fmla="*/ 0 h 53"/>
                <a:gd name="T8" fmla="*/ 31 w 31"/>
                <a:gd name="T9" fmla="*/ 53 h 53"/>
              </a:gdLst>
              <a:ahLst/>
              <a:cxnLst>
                <a:cxn ang="T4">
                  <a:pos x="T0" y="T1"/>
                </a:cxn>
                <a:cxn ang="T5">
                  <a:pos x="T2" y="T3"/>
                </a:cxn>
              </a:cxnLst>
              <a:rect l="T6" t="T7" r="T8" b="T9"/>
              <a:pathLst>
                <a:path w="31" h="53">
                  <a:moveTo>
                    <a:pt x="0" y="0"/>
                  </a:moveTo>
                  <a:cubicBezTo>
                    <a:pt x="17" y="11"/>
                    <a:pt x="25" y="34"/>
                    <a:pt x="31" y="53"/>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4" name="Freeform 102"/>
            <p:cNvSpPr>
              <a:spLocks noChangeArrowheads="1"/>
            </p:cNvSpPr>
            <p:nvPr/>
          </p:nvSpPr>
          <p:spPr bwMode="auto">
            <a:xfrm>
              <a:off x="2475" y="2200"/>
              <a:ext cx="29" cy="77"/>
            </a:xfrm>
            <a:custGeom>
              <a:avLst/>
              <a:gdLst>
                <a:gd name="T0" fmla="*/ 0 w 27"/>
                <a:gd name="T1" fmla="*/ 0 h 69"/>
                <a:gd name="T2" fmla="*/ 58 w 27"/>
                <a:gd name="T3" fmla="*/ 229 h 69"/>
                <a:gd name="T4" fmla="*/ 0 60000 65536"/>
                <a:gd name="T5" fmla="*/ 0 60000 65536"/>
                <a:gd name="T6" fmla="*/ 0 w 27"/>
                <a:gd name="T7" fmla="*/ 0 h 69"/>
                <a:gd name="T8" fmla="*/ 27 w 27"/>
                <a:gd name="T9" fmla="*/ 69 h 69"/>
              </a:gdLst>
              <a:ahLst/>
              <a:cxnLst>
                <a:cxn ang="T4">
                  <a:pos x="T0" y="T1"/>
                </a:cxn>
                <a:cxn ang="T5">
                  <a:pos x="T2" y="T3"/>
                </a:cxn>
              </a:cxnLst>
              <a:rect l="T6" t="T7" r="T8" b="T9"/>
              <a:pathLst>
                <a:path w="27" h="69">
                  <a:moveTo>
                    <a:pt x="0" y="0"/>
                  </a:moveTo>
                  <a:cubicBezTo>
                    <a:pt x="11" y="11"/>
                    <a:pt x="24" y="49"/>
                    <a:pt x="27" y="69"/>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5" name="Freeform 103"/>
            <p:cNvSpPr>
              <a:spLocks noChangeArrowheads="1"/>
            </p:cNvSpPr>
            <p:nvPr/>
          </p:nvSpPr>
          <p:spPr bwMode="auto">
            <a:xfrm>
              <a:off x="2472" y="2208"/>
              <a:ext cx="22" cy="64"/>
            </a:xfrm>
            <a:custGeom>
              <a:avLst/>
              <a:gdLst>
                <a:gd name="T0" fmla="*/ 0 w 19"/>
                <a:gd name="T1" fmla="*/ 0 h 57"/>
                <a:gd name="T2" fmla="*/ 93 w 19"/>
                <a:gd name="T3" fmla="*/ 205 h 57"/>
                <a:gd name="T4" fmla="*/ 0 60000 65536"/>
                <a:gd name="T5" fmla="*/ 0 60000 65536"/>
                <a:gd name="T6" fmla="*/ 0 w 19"/>
                <a:gd name="T7" fmla="*/ 0 h 57"/>
                <a:gd name="T8" fmla="*/ 19 w 19"/>
                <a:gd name="T9" fmla="*/ 57 h 57"/>
              </a:gdLst>
              <a:ahLst/>
              <a:cxnLst>
                <a:cxn ang="T4">
                  <a:pos x="T0" y="T1"/>
                </a:cxn>
                <a:cxn ang="T5">
                  <a:pos x="T2" y="T3"/>
                </a:cxn>
              </a:cxnLst>
              <a:rect l="T6" t="T7" r="T8" b="T9"/>
              <a:pathLst>
                <a:path w="19" h="57">
                  <a:moveTo>
                    <a:pt x="0" y="0"/>
                  </a:moveTo>
                  <a:cubicBezTo>
                    <a:pt x="8" y="13"/>
                    <a:pt x="19" y="37"/>
                    <a:pt x="19" y="57"/>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6" name="Freeform 104"/>
            <p:cNvSpPr>
              <a:spLocks noChangeArrowheads="1"/>
            </p:cNvSpPr>
            <p:nvPr/>
          </p:nvSpPr>
          <p:spPr bwMode="auto">
            <a:xfrm>
              <a:off x="2400" y="2106"/>
              <a:ext cx="50" cy="50"/>
            </a:xfrm>
            <a:custGeom>
              <a:avLst/>
              <a:gdLst>
                <a:gd name="T0" fmla="*/ 116 w 46"/>
                <a:gd name="T1" fmla="*/ 147 h 45"/>
                <a:gd name="T2" fmla="*/ 0 w 46"/>
                <a:gd name="T3" fmla="*/ 0 h 45"/>
                <a:gd name="T4" fmla="*/ 0 60000 65536"/>
                <a:gd name="T5" fmla="*/ 0 60000 65536"/>
                <a:gd name="T6" fmla="*/ 0 w 46"/>
                <a:gd name="T7" fmla="*/ 0 h 45"/>
                <a:gd name="T8" fmla="*/ 46 w 46"/>
                <a:gd name="T9" fmla="*/ 45 h 45"/>
              </a:gdLst>
              <a:ahLst/>
              <a:cxnLst>
                <a:cxn ang="T4">
                  <a:pos x="T0" y="T1"/>
                </a:cxn>
                <a:cxn ang="T5">
                  <a:pos x="T2" y="T3"/>
                </a:cxn>
              </a:cxnLst>
              <a:rect l="T6" t="T7" r="T8" b="T9"/>
              <a:pathLst>
                <a:path w="46" h="45">
                  <a:moveTo>
                    <a:pt x="46" y="45"/>
                  </a:moveTo>
                  <a:cubicBezTo>
                    <a:pt x="41" y="30"/>
                    <a:pt x="11" y="3"/>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7" name="Freeform 105"/>
            <p:cNvSpPr>
              <a:spLocks noChangeArrowheads="1"/>
            </p:cNvSpPr>
            <p:nvPr/>
          </p:nvSpPr>
          <p:spPr bwMode="auto">
            <a:xfrm>
              <a:off x="2381" y="2107"/>
              <a:ext cx="67" cy="51"/>
            </a:xfrm>
            <a:custGeom>
              <a:avLst/>
              <a:gdLst>
                <a:gd name="T0" fmla="*/ 145 w 62"/>
                <a:gd name="T1" fmla="*/ 143 h 46"/>
                <a:gd name="T2" fmla="*/ 0 w 62"/>
                <a:gd name="T3" fmla="*/ 0 h 46"/>
                <a:gd name="T4" fmla="*/ 0 60000 65536"/>
                <a:gd name="T5" fmla="*/ 0 60000 65536"/>
                <a:gd name="T6" fmla="*/ 0 w 62"/>
                <a:gd name="T7" fmla="*/ 0 h 46"/>
                <a:gd name="T8" fmla="*/ 62 w 62"/>
                <a:gd name="T9" fmla="*/ 46 h 46"/>
              </a:gdLst>
              <a:ahLst/>
              <a:cxnLst>
                <a:cxn ang="T4">
                  <a:pos x="T0" y="T1"/>
                </a:cxn>
                <a:cxn ang="T5">
                  <a:pos x="T2" y="T3"/>
                </a:cxn>
              </a:cxnLst>
              <a:rect l="T6" t="T7" r="T8" b="T9"/>
              <a:pathLst>
                <a:path w="62" h="46">
                  <a:moveTo>
                    <a:pt x="62" y="46"/>
                  </a:moveTo>
                  <a:cubicBezTo>
                    <a:pt x="54" y="35"/>
                    <a:pt x="21" y="6"/>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8" name="Freeform 106"/>
            <p:cNvSpPr>
              <a:spLocks noChangeArrowheads="1"/>
            </p:cNvSpPr>
            <p:nvPr/>
          </p:nvSpPr>
          <p:spPr bwMode="auto">
            <a:xfrm>
              <a:off x="2389" y="2133"/>
              <a:ext cx="57" cy="31"/>
            </a:xfrm>
            <a:custGeom>
              <a:avLst/>
              <a:gdLst>
                <a:gd name="T0" fmla="*/ 118 w 53"/>
                <a:gd name="T1" fmla="*/ 87 h 28"/>
                <a:gd name="T2" fmla="*/ 0 w 53"/>
                <a:gd name="T3" fmla="*/ 0 h 28"/>
                <a:gd name="T4" fmla="*/ 0 60000 65536"/>
                <a:gd name="T5" fmla="*/ 0 60000 65536"/>
                <a:gd name="T6" fmla="*/ 0 w 53"/>
                <a:gd name="T7" fmla="*/ 0 h 28"/>
                <a:gd name="T8" fmla="*/ 53 w 53"/>
                <a:gd name="T9" fmla="*/ 28 h 28"/>
              </a:gdLst>
              <a:ahLst/>
              <a:cxnLst>
                <a:cxn ang="T4">
                  <a:pos x="T0" y="T1"/>
                </a:cxn>
                <a:cxn ang="T5">
                  <a:pos x="T2" y="T3"/>
                </a:cxn>
              </a:cxnLst>
              <a:rect l="T6" t="T7" r="T8" b="T9"/>
              <a:pathLst>
                <a:path w="53" h="28">
                  <a:moveTo>
                    <a:pt x="53" y="28"/>
                  </a:moveTo>
                  <a:cubicBezTo>
                    <a:pt x="43" y="18"/>
                    <a:pt x="10" y="4"/>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59" name="Freeform 107"/>
            <p:cNvSpPr>
              <a:spLocks noChangeArrowheads="1"/>
            </p:cNvSpPr>
            <p:nvPr/>
          </p:nvSpPr>
          <p:spPr bwMode="auto">
            <a:xfrm>
              <a:off x="2403" y="2155"/>
              <a:ext cx="40" cy="15"/>
            </a:xfrm>
            <a:custGeom>
              <a:avLst/>
              <a:gdLst>
                <a:gd name="T0" fmla="*/ 86 w 37"/>
                <a:gd name="T1" fmla="*/ 29 h 14"/>
                <a:gd name="T2" fmla="*/ 0 w 37"/>
                <a:gd name="T3" fmla="*/ 0 h 14"/>
                <a:gd name="T4" fmla="*/ 0 60000 65536"/>
                <a:gd name="T5" fmla="*/ 0 60000 65536"/>
                <a:gd name="T6" fmla="*/ 0 w 37"/>
                <a:gd name="T7" fmla="*/ 0 h 14"/>
                <a:gd name="T8" fmla="*/ 37 w 37"/>
                <a:gd name="T9" fmla="*/ 14 h 14"/>
              </a:gdLst>
              <a:ahLst/>
              <a:cxnLst>
                <a:cxn ang="T4">
                  <a:pos x="T0" y="T1"/>
                </a:cxn>
                <a:cxn ang="T5">
                  <a:pos x="T2" y="T3"/>
                </a:cxn>
              </a:cxnLst>
              <a:rect l="T6" t="T7" r="T8" b="T9"/>
              <a:pathLst>
                <a:path w="37" h="14">
                  <a:moveTo>
                    <a:pt x="37" y="14"/>
                  </a:moveTo>
                  <a:cubicBezTo>
                    <a:pt x="29" y="8"/>
                    <a:pt x="5" y="1"/>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0" name="Freeform 108"/>
            <p:cNvSpPr>
              <a:spLocks noChangeArrowheads="1"/>
            </p:cNvSpPr>
            <p:nvPr/>
          </p:nvSpPr>
          <p:spPr bwMode="auto">
            <a:xfrm>
              <a:off x="2472" y="2198"/>
              <a:ext cx="1" cy="1"/>
            </a:xfrm>
            <a:custGeom>
              <a:avLst/>
              <a:gdLst>
                <a:gd name="T0" fmla="*/ 0 w 1"/>
                <a:gd name="T1" fmla="*/ 1 h 1"/>
                <a:gd name="T2" fmla="*/ 0 w 1"/>
                <a:gd name="T3" fmla="*/ 1 h 1"/>
                <a:gd name="T4" fmla="*/ 0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1"/>
                    <a:pt x="0" y="1"/>
                  </a:cubicBezTo>
                  <a:cubicBezTo>
                    <a:pt x="0" y="1"/>
                    <a:pt x="0" y="1"/>
                    <a:pt x="0" y="0"/>
                  </a:cubicBezTo>
                  <a:cubicBezTo>
                    <a:pt x="0" y="0"/>
                    <a:pt x="0" y="1"/>
                    <a:pt x="0" y="1"/>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1" name="Freeform 109"/>
            <p:cNvSpPr>
              <a:spLocks noChangeArrowheads="1"/>
            </p:cNvSpPr>
            <p:nvPr/>
          </p:nvSpPr>
          <p:spPr bwMode="auto">
            <a:xfrm>
              <a:off x="2475" y="219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2" name="Freeform 110"/>
            <p:cNvSpPr>
              <a:spLocks noChangeArrowheads="1"/>
            </p:cNvSpPr>
            <p:nvPr/>
          </p:nvSpPr>
          <p:spPr bwMode="auto">
            <a:xfrm>
              <a:off x="2470" y="218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3" name="Freeform 111"/>
            <p:cNvSpPr>
              <a:spLocks noChangeArrowheads="1"/>
            </p:cNvSpPr>
            <p:nvPr/>
          </p:nvSpPr>
          <p:spPr bwMode="auto">
            <a:xfrm>
              <a:off x="2469" y="2192"/>
              <a:ext cx="1" cy="2"/>
            </a:xfrm>
            <a:custGeom>
              <a:avLst/>
              <a:gdLst>
                <a:gd name="T0" fmla="*/ 0 w 1"/>
                <a:gd name="T1" fmla="*/ 2048 h 1"/>
                <a:gd name="T2" fmla="*/ 1 w 1"/>
                <a:gd name="T3" fmla="*/ 0 h 1"/>
                <a:gd name="T4" fmla="*/ 0 w 1"/>
                <a:gd name="T5" fmla="*/ 2048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0"/>
                    <a:pt x="0" y="0"/>
                    <a:pt x="1" y="0"/>
                  </a:cubicBezTo>
                  <a:cubicBezTo>
                    <a:pt x="1" y="0"/>
                    <a:pt x="1" y="0"/>
                    <a:pt x="0" y="1"/>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4" name="Freeform 112"/>
            <p:cNvSpPr>
              <a:spLocks noChangeArrowheads="1"/>
            </p:cNvSpPr>
            <p:nvPr/>
          </p:nvSpPr>
          <p:spPr bwMode="auto">
            <a:xfrm>
              <a:off x="2472" y="2204"/>
              <a:ext cx="1" cy="1"/>
            </a:xfrm>
            <a:custGeom>
              <a:avLst/>
              <a:gdLst>
                <a:gd name="T0" fmla="*/ 0 w 1"/>
                <a:gd name="T1" fmla="*/ 1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0" y="1"/>
                  </a:cubicBezTo>
                  <a:cubicBezTo>
                    <a:pt x="0" y="0"/>
                    <a:pt x="0" y="0"/>
                    <a:pt x="0"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5" name="Freeform 113"/>
            <p:cNvSpPr>
              <a:spLocks noChangeArrowheads="1"/>
            </p:cNvSpPr>
            <p:nvPr/>
          </p:nvSpPr>
          <p:spPr bwMode="auto">
            <a:xfrm>
              <a:off x="2464" y="2206"/>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666" name="Freeform 114"/>
            <p:cNvSpPr>
              <a:spLocks noChangeArrowheads="1"/>
            </p:cNvSpPr>
            <p:nvPr/>
          </p:nvSpPr>
          <p:spPr bwMode="auto">
            <a:xfrm>
              <a:off x="2464" y="2193"/>
              <a:ext cx="1" cy="1"/>
            </a:xfrm>
            <a:custGeom>
              <a:avLst/>
              <a:gdLst>
                <a:gd name="T0" fmla="*/ 1 w 1"/>
                <a:gd name="T1" fmla="*/ 0 h 1"/>
                <a:gd name="T2" fmla="*/ 1 w 1"/>
                <a:gd name="T3" fmla="*/ 1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1"/>
                  </a:cubicBezTo>
                  <a:cubicBezTo>
                    <a:pt x="0" y="0"/>
                    <a:pt x="0" y="0"/>
                    <a:pt x="0" y="0"/>
                  </a:cubicBezTo>
                  <a:cubicBezTo>
                    <a:pt x="1" y="0"/>
                    <a:pt x="0" y="1"/>
                    <a:pt x="1" y="1"/>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23581" name="Rectangle 194"/>
          <p:cNvSpPr>
            <a:spLocks noChangeArrowheads="1"/>
          </p:cNvSpPr>
          <p:nvPr/>
        </p:nvSpPr>
        <p:spPr bwMode="auto">
          <a:xfrm>
            <a:off x="9090025" y="3609975"/>
            <a:ext cx="501650" cy="1752600"/>
          </a:xfrm>
          <a:prstGeom prst="rect">
            <a:avLst/>
          </a:prstGeom>
          <a:solidFill>
            <a:schemeClr val="accent1"/>
          </a:solidFill>
          <a:ln w="9525">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1081454" name="Rectangle 196"/>
          <p:cNvSpPr>
            <a:spLocks noChangeArrowheads="1"/>
          </p:cNvSpPr>
          <p:nvPr/>
        </p:nvSpPr>
        <p:spPr bwMode="auto">
          <a:xfrm>
            <a:off x="9605963" y="4121151"/>
            <a:ext cx="481012" cy="1241425"/>
          </a:xfrm>
          <a:prstGeom prst="rect">
            <a:avLst/>
          </a:prstGeom>
          <a:solidFill>
            <a:schemeClr val="hlink"/>
          </a:solidFill>
          <a:ln w="9525">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23583" name="Rectangle 220"/>
          <p:cNvSpPr>
            <a:spLocks noChangeArrowheads="1"/>
          </p:cNvSpPr>
          <p:nvPr/>
        </p:nvSpPr>
        <p:spPr bwMode="auto">
          <a:xfrm rot="-3300000">
            <a:off x="9180513" y="3148013"/>
            <a:ext cx="488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a:solidFill>
                  <a:srgbClr val="000000"/>
                </a:solidFill>
              </a:rPr>
              <a:t>70%</a:t>
            </a:r>
            <a:endParaRPr lang="en-GB" altLang="fr-FR" sz="2800">
              <a:solidFill>
                <a:srgbClr val="FFFFFF"/>
              </a:solidFill>
              <a:latin typeface="Times New Roman" panose="02020603050405020304" pitchFamily="18" charset="0"/>
            </a:endParaRPr>
          </a:p>
        </p:txBody>
      </p:sp>
      <p:sp>
        <p:nvSpPr>
          <p:cNvPr id="1081456" name="Rectangle 223"/>
          <p:cNvSpPr>
            <a:spLocks noChangeArrowheads="1"/>
          </p:cNvSpPr>
          <p:nvPr/>
        </p:nvSpPr>
        <p:spPr bwMode="auto">
          <a:xfrm rot="-3300000">
            <a:off x="9700419" y="3659981"/>
            <a:ext cx="4889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a:solidFill>
                  <a:srgbClr val="000000"/>
                </a:solidFill>
              </a:rPr>
              <a:t>50%</a:t>
            </a:r>
            <a:endParaRPr lang="en-GB" altLang="fr-FR" sz="2800">
              <a:solidFill>
                <a:srgbClr val="FFFFFF"/>
              </a:solidFill>
              <a:latin typeface="Times New Roman" panose="02020603050405020304" pitchFamily="18" charset="0"/>
            </a:endParaRPr>
          </a:p>
        </p:txBody>
      </p:sp>
      <p:sp>
        <p:nvSpPr>
          <p:cNvPr id="1081457" name="Rectangle 256"/>
          <p:cNvSpPr>
            <a:spLocks noChangeArrowheads="1"/>
          </p:cNvSpPr>
          <p:nvPr/>
        </p:nvSpPr>
        <p:spPr bwMode="auto">
          <a:xfrm rot="-3300000">
            <a:off x="10108407" y="4922044"/>
            <a:ext cx="492125" cy="2936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a:solidFill>
                  <a:srgbClr val="000000"/>
                </a:solidFill>
              </a:rPr>
              <a:t>0%</a:t>
            </a:r>
            <a:endParaRPr lang="en-GB" altLang="fr-FR" sz="2800">
              <a:solidFill>
                <a:srgbClr val="FFFFFF"/>
              </a:solidFill>
              <a:latin typeface="Times New Roman" panose="02020603050405020304" pitchFamily="18" charset="0"/>
            </a:endParaRPr>
          </a:p>
        </p:txBody>
      </p:sp>
      <p:sp>
        <p:nvSpPr>
          <p:cNvPr id="23586" name="Rectangle 224"/>
          <p:cNvSpPr>
            <a:spLocks noChangeArrowheads="1"/>
          </p:cNvSpPr>
          <p:nvPr/>
        </p:nvSpPr>
        <p:spPr bwMode="auto">
          <a:xfrm>
            <a:off x="5757864" y="5253038"/>
            <a:ext cx="136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0</a:t>
            </a:r>
            <a:endParaRPr lang="en-GB" altLang="fr-FR" sz="2800" b="0">
              <a:solidFill>
                <a:srgbClr val="FFFFFF"/>
              </a:solidFill>
              <a:latin typeface="Times New Roman" panose="02020603050405020304" pitchFamily="18" charset="0"/>
            </a:endParaRPr>
          </a:p>
        </p:txBody>
      </p:sp>
      <p:sp>
        <p:nvSpPr>
          <p:cNvPr id="23587" name="Rectangle 226"/>
          <p:cNvSpPr>
            <a:spLocks noChangeArrowheads="1"/>
          </p:cNvSpPr>
          <p:nvPr/>
        </p:nvSpPr>
        <p:spPr bwMode="auto">
          <a:xfrm>
            <a:off x="5657850" y="4724400"/>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20</a:t>
            </a:r>
            <a:endParaRPr lang="en-GB" altLang="fr-FR" sz="2800" b="0">
              <a:solidFill>
                <a:srgbClr val="FFFFFF"/>
              </a:solidFill>
              <a:latin typeface="Times New Roman" panose="02020603050405020304" pitchFamily="18" charset="0"/>
            </a:endParaRPr>
          </a:p>
        </p:txBody>
      </p:sp>
      <p:sp>
        <p:nvSpPr>
          <p:cNvPr id="23588" name="Rectangle 228"/>
          <p:cNvSpPr>
            <a:spLocks noChangeArrowheads="1"/>
          </p:cNvSpPr>
          <p:nvPr/>
        </p:nvSpPr>
        <p:spPr bwMode="auto">
          <a:xfrm>
            <a:off x="5672138" y="4232275"/>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40</a:t>
            </a:r>
            <a:endParaRPr lang="en-GB" altLang="fr-FR" sz="2800" b="0">
              <a:solidFill>
                <a:srgbClr val="FFFFFF"/>
              </a:solidFill>
              <a:latin typeface="Times New Roman" panose="02020603050405020304" pitchFamily="18" charset="0"/>
            </a:endParaRPr>
          </a:p>
        </p:txBody>
      </p:sp>
      <p:sp>
        <p:nvSpPr>
          <p:cNvPr id="23589" name="Rectangle 230"/>
          <p:cNvSpPr>
            <a:spLocks noChangeArrowheads="1"/>
          </p:cNvSpPr>
          <p:nvPr/>
        </p:nvSpPr>
        <p:spPr bwMode="auto">
          <a:xfrm>
            <a:off x="5657850" y="3708400"/>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60</a:t>
            </a:r>
            <a:endParaRPr lang="en-GB" altLang="fr-FR" sz="2800" b="0">
              <a:solidFill>
                <a:srgbClr val="FFFFFF"/>
              </a:solidFill>
              <a:latin typeface="Times New Roman" panose="02020603050405020304" pitchFamily="18" charset="0"/>
            </a:endParaRPr>
          </a:p>
        </p:txBody>
      </p:sp>
      <p:sp>
        <p:nvSpPr>
          <p:cNvPr id="23590" name="Rectangle 232"/>
          <p:cNvSpPr>
            <a:spLocks noChangeArrowheads="1"/>
          </p:cNvSpPr>
          <p:nvPr/>
        </p:nvSpPr>
        <p:spPr bwMode="auto">
          <a:xfrm>
            <a:off x="5657850" y="3190875"/>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80</a:t>
            </a:r>
            <a:endParaRPr lang="en-GB" altLang="fr-FR" sz="2800" b="0">
              <a:solidFill>
                <a:srgbClr val="FFFFFF"/>
              </a:solidFill>
              <a:latin typeface="Times New Roman" panose="02020603050405020304" pitchFamily="18" charset="0"/>
            </a:endParaRPr>
          </a:p>
        </p:txBody>
      </p:sp>
      <p:sp>
        <p:nvSpPr>
          <p:cNvPr id="23591" name="Rectangle 234"/>
          <p:cNvSpPr>
            <a:spLocks noChangeArrowheads="1"/>
          </p:cNvSpPr>
          <p:nvPr/>
        </p:nvSpPr>
        <p:spPr bwMode="auto">
          <a:xfrm>
            <a:off x="5535614" y="2649538"/>
            <a:ext cx="4079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100</a:t>
            </a:r>
            <a:endParaRPr lang="en-GB" altLang="fr-FR" sz="2800" b="0">
              <a:solidFill>
                <a:srgbClr val="FFFFFF"/>
              </a:solidFill>
              <a:latin typeface="Times New Roman" panose="02020603050405020304" pitchFamily="18" charset="0"/>
            </a:endParaRPr>
          </a:p>
        </p:txBody>
      </p:sp>
      <p:sp>
        <p:nvSpPr>
          <p:cNvPr id="23592" name="Rectangle 240"/>
          <p:cNvSpPr>
            <a:spLocks noChangeArrowheads="1"/>
          </p:cNvSpPr>
          <p:nvPr/>
        </p:nvSpPr>
        <p:spPr bwMode="auto">
          <a:xfrm rot="-5400000">
            <a:off x="3787776" y="3735389"/>
            <a:ext cx="28813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None/>
            </a:pPr>
            <a:r>
              <a:rPr lang="en-GB" altLang="fr-FR" sz="1900">
                <a:solidFill>
                  <a:srgbClr val="000000"/>
                </a:solidFill>
              </a:rPr>
              <a:t>% of rats with resistant KP in lungs</a:t>
            </a:r>
            <a:endParaRPr lang="en-GB" altLang="fr-FR" sz="2800" b="0">
              <a:solidFill>
                <a:srgbClr val="FFFFFF"/>
              </a:solidFill>
              <a:latin typeface="Times New Roman" panose="02020603050405020304" pitchFamily="18" charset="0"/>
            </a:endParaRPr>
          </a:p>
        </p:txBody>
      </p:sp>
      <p:sp>
        <p:nvSpPr>
          <p:cNvPr id="23593" name="Line 121"/>
          <p:cNvSpPr>
            <a:spLocks noChangeShapeType="1"/>
          </p:cNvSpPr>
          <p:nvPr/>
        </p:nvSpPr>
        <p:spPr bwMode="auto">
          <a:xfrm flipV="1">
            <a:off x="8477250" y="5365750"/>
            <a:ext cx="0"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594" name="Rectangle 124"/>
          <p:cNvSpPr>
            <a:spLocks noChangeArrowheads="1"/>
          </p:cNvSpPr>
          <p:nvPr/>
        </p:nvSpPr>
        <p:spPr bwMode="auto">
          <a:xfrm>
            <a:off x="2170114" y="788989"/>
            <a:ext cx="7939087" cy="600075"/>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2800">
                <a:solidFill>
                  <a:srgbClr val="0000FF"/>
                </a:solidFill>
                <a:latin typeface="Tahoma" panose="020B0604030504040204" pitchFamily="34" charset="0"/>
              </a:rPr>
              <a:t>Consequences for doses</a:t>
            </a:r>
            <a:endParaRPr lang="fr-FR" altLang="fr-FR" sz="2800">
              <a:solidFill>
                <a:srgbClr val="0000FF"/>
              </a:solidFill>
              <a:latin typeface="Tahoma" panose="020B0604030504040204" pitchFamily="34" charset="0"/>
            </a:endParaRPr>
          </a:p>
        </p:txBody>
      </p:sp>
      <p:sp>
        <p:nvSpPr>
          <p:cNvPr id="23595"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25CF7E68-4A30-4129-B4C6-E1B23687B4A1}" type="slidenum">
              <a:rPr lang="fr-FR" altLang="fr-FR" sz="1400" b="0">
                <a:solidFill>
                  <a:srgbClr val="000000"/>
                </a:solidFill>
              </a:rPr>
              <a:t>10</a:t>
            </a:fld>
            <a:endParaRPr lang="fr-FR" altLang="fr-FR" sz="1400" b="0">
              <a:solidFill>
                <a:srgbClr val="000000"/>
              </a:solidFill>
            </a:endParaRPr>
          </a:p>
        </p:txBody>
      </p:sp>
      <p:sp>
        <p:nvSpPr>
          <p:cNvPr id="120" name="ZoneTexte 1"/>
          <p:cNvSpPr txBox="1">
            <a:spLocks noChangeArrowheads="1"/>
          </p:cNvSpPr>
          <p:nvPr/>
        </p:nvSpPr>
        <p:spPr bwMode="auto">
          <a:xfrm>
            <a:off x="992189" y="3529013"/>
            <a:ext cx="3622675" cy="58420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a:solidFill>
                  <a:srgbClr val="CC0099"/>
                </a:solidFill>
                <a:ea typeface="ＭＳ Ｐゴシック" panose="020B0600070205080204" pitchFamily="34" charset="-128"/>
              </a:rPr>
              <a:t>Higher doses</a:t>
            </a:r>
          </a:p>
        </p:txBody>
      </p:sp>
    </p:spTree>
    <p:extLst>
      <p:ext uri="{BB962C8B-B14F-4D97-AF65-F5344CB8AC3E}">
        <p14:creationId xmlns:p14="http://schemas.microsoft.com/office/powerpoint/2010/main" val="3743116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14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14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13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14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13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454" grpId="0" animBg="1"/>
      <p:bldP spid="1081456" grpId="0"/>
      <p:bldP spid="1081457" grpId="0" animBg="1"/>
      <p:bldP spid="1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476875" y="435292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03" name="Text Box 4"/>
          <p:cNvSpPr txBox="1">
            <a:spLocks noChangeArrowheads="1"/>
          </p:cNvSpPr>
          <p:nvPr/>
        </p:nvSpPr>
        <p:spPr bwMode="auto">
          <a:xfrm>
            <a:off x="1238251" y="1017588"/>
            <a:ext cx="968057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660400" indent="-203200">
              <a:spcBef>
                <a:spcPct val="20000"/>
              </a:spcBef>
              <a:buChar char="–"/>
              <a:defRPr sz="2800" b="1">
                <a:solidFill>
                  <a:schemeClr val="tx1"/>
                </a:solidFill>
                <a:latin typeface="Arial" panose="020B0604020202020204" pitchFamily="34" charset="0"/>
                <a:cs typeface="Arial" panose="020B0604020202020204" pitchFamily="34" charset="0"/>
              </a:defRPr>
            </a:lvl2pPr>
            <a:lvl3pPr marL="949325"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fr-FR" altLang="fr-FR" sz="2400">
                <a:solidFill>
                  <a:srgbClr val="000000"/>
                </a:solidFill>
              </a:rPr>
              <a:t>Pulmonary infections (nosocomial) treated with IV </a:t>
            </a:r>
            <a:r>
              <a:rPr lang="fr-FR" altLang="fr-FR" sz="2400">
                <a:solidFill>
                  <a:srgbClr val="C00000"/>
                </a:solidFill>
              </a:rPr>
              <a:t>ciprofloxacin</a:t>
            </a:r>
          </a:p>
          <a:p>
            <a:pPr eaLnBrk="0" fontAlgn="base" hangingPunct="0">
              <a:spcBef>
                <a:spcPct val="0"/>
              </a:spcBef>
              <a:spcAft>
                <a:spcPct val="0"/>
              </a:spcAft>
              <a:buNone/>
            </a:pPr>
            <a:r>
              <a:rPr lang="fr-FR" altLang="fr-FR" sz="2400">
                <a:solidFill>
                  <a:srgbClr val="000000"/>
                </a:solidFill>
              </a:rPr>
              <a:t>AUC/CMI strongly predictive of % bacterial eradication and time to achieve it</a:t>
            </a:r>
          </a:p>
          <a:p>
            <a:pPr eaLnBrk="0" fontAlgn="base" hangingPunct="0">
              <a:spcBef>
                <a:spcPct val="0"/>
              </a:spcBef>
              <a:spcAft>
                <a:spcPct val="0"/>
              </a:spcAft>
            </a:pPr>
            <a:r>
              <a:rPr lang="fr-FR" altLang="fr-FR" sz="2000">
                <a:solidFill>
                  <a:srgbClr val="C00000"/>
                </a:solidFill>
              </a:rPr>
              <a:t>AUC/CMI&gt;125</a:t>
            </a:r>
            <a:r>
              <a:rPr lang="fr-FR" altLang="fr-FR" sz="2000">
                <a:solidFill>
                  <a:srgbClr val="000000"/>
                </a:solidFill>
              </a:rPr>
              <a:t>: very high % eradication</a:t>
            </a:r>
          </a:p>
          <a:p>
            <a:pPr eaLnBrk="0" fontAlgn="base" hangingPunct="0">
              <a:spcBef>
                <a:spcPct val="0"/>
              </a:spcBef>
              <a:spcAft>
                <a:spcPct val="0"/>
              </a:spcAft>
            </a:pPr>
            <a:r>
              <a:rPr lang="fr-FR" altLang="fr-FR" sz="2000">
                <a:solidFill>
                  <a:srgbClr val="C00000"/>
                </a:solidFill>
              </a:rPr>
              <a:t>AUC/CMI&gt;250</a:t>
            </a:r>
            <a:r>
              <a:rPr lang="fr-FR" altLang="fr-FR" sz="2000">
                <a:solidFill>
                  <a:srgbClr val="000000"/>
                </a:solidFill>
              </a:rPr>
              <a:t>: eradication achieved on the first day of treatment</a:t>
            </a:r>
          </a:p>
          <a:p>
            <a:pPr eaLnBrk="0" fontAlgn="base" hangingPunct="0">
              <a:spcBef>
                <a:spcPct val="0"/>
              </a:spcBef>
              <a:spcAft>
                <a:spcPct val="0"/>
              </a:spcAft>
              <a:buNone/>
            </a:pPr>
            <a:endParaRPr lang="fr-FR" altLang="fr-FR" sz="2000">
              <a:solidFill>
                <a:srgbClr val="000000"/>
              </a:solidFill>
            </a:endParaRPr>
          </a:p>
        </p:txBody>
      </p:sp>
      <p:sp>
        <p:nvSpPr>
          <p:cNvPr id="25604" name="Line 5"/>
          <p:cNvSpPr>
            <a:spLocks noChangeShapeType="1"/>
          </p:cNvSpPr>
          <p:nvPr/>
        </p:nvSpPr>
        <p:spPr bwMode="auto">
          <a:xfrm flipV="1">
            <a:off x="4819650" y="3829051"/>
            <a:ext cx="0" cy="2085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05" name="Line 6"/>
          <p:cNvSpPr>
            <a:spLocks noChangeShapeType="1"/>
          </p:cNvSpPr>
          <p:nvPr/>
        </p:nvSpPr>
        <p:spPr bwMode="auto">
          <a:xfrm>
            <a:off x="4743451" y="5819775"/>
            <a:ext cx="34766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06" name="Line 7"/>
          <p:cNvSpPr>
            <a:spLocks noChangeShapeType="1"/>
          </p:cNvSpPr>
          <p:nvPr/>
        </p:nvSpPr>
        <p:spPr bwMode="auto">
          <a:xfrm>
            <a:off x="5781675" y="5800725"/>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07" name="Line 8"/>
          <p:cNvSpPr>
            <a:spLocks noChangeShapeType="1"/>
          </p:cNvSpPr>
          <p:nvPr/>
        </p:nvSpPr>
        <p:spPr bwMode="auto">
          <a:xfrm>
            <a:off x="6734175" y="5772151"/>
            <a:ext cx="0" cy="104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08" name="Line 9"/>
          <p:cNvSpPr>
            <a:spLocks noChangeShapeType="1"/>
          </p:cNvSpPr>
          <p:nvPr/>
        </p:nvSpPr>
        <p:spPr bwMode="auto">
          <a:xfrm>
            <a:off x="7686675" y="5762626"/>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09" name="Line 10"/>
          <p:cNvSpPr>
            <a:spLocks noChangeShapeType="1"/>
          </p:cNvSpPr>
          <p:nvPr/>
        </p:nvSpPr>
        <p:spPr bwMode="auto">
          <a:xfrm>
            <a:off x="4705350" y="4857750"/>
            <a:ext cx="95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10" name="Line 11"/>
          <p:cNvSpPr>
            <a:spLocks noChangeShapeType="1"/>
          </p:cNvSpPr>
          <p:nvPr/>
        </p:nvSpPr>
        <p:spPr bwMode="auto">
          <a:xfrm>
            <a:off x="4705351" y="3895725"/>
            <a:ext cx="66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11" name="Oval 12"/>
          <p:cNvSpPr>
            <a:spLocks noChangeArrowheads="1"/>
          </p:cNvSpPr>
          <p:nvPr/>
        </p:nvSpPr>
        <p:spPr bwMode="auto">
          <a:xfrm>
            <a:off x="5000625" y="377190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2" name="Oval 13"/>
          <p:cNvSpPr>
            <a:spLocks noChangeArrowheads="1"/>
          </p:cNvSpPr>
          <p:nvPr/>
        </p:nvSpPr>
        <p:spPr bwMode="auto">
          <a:xfrm>
            <a:off x="5219700" y="3800475"/>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3" name="Oval 14"/>
          <p:cNvSpPr>
            <a:spLocks noChangeArrowheads="1"/>
          </p:cNvSpPr>
          <p:nvPr/>
        </p:nvSpPr>
        <p:spPr bwMode="auto">
          <a:xfrm>
            <a:off x="5219700" y="4200525"/>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4" name="Oval 15"/>
          <p:cNvSpPr>
            <a:spLocks noChangeArrowheads="1"/>
          </p:cNvSpPr>
          <p:nvPr/>
        </p:nvSpPr>
        <p:spPr bwMode="auto">
          <a:xfrm>
            <a:off x="5505450" y="4352925"/>
            <a:ext cx="76200" cy="76200"/>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5" name="Oval 16"/>
          <p:cNvSpPr>
            <a:spLocks noChangeArrowheads="1"/>
          </p:cNvSpPr>
          <p:nvPr/>
        </p:nvSpPr>
        <p:spPr bwMode="auto">
          <a:xfrm>
            <a:off x="5724525" y="4391025"/>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6" name="Oval 17"/>
          <p:cNvSpPr>
            <a:spLocks noChangeArrowheads="1"/>
          </p:cNvSpPr>
          <p:nvPr/>
        </p:nvSpPr>
        <p:spPr bwMode="auto">
          <a:xfrm>
            <a:off x="5934075" y="438150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7" name="Oval 18"/>
          <p:cNvSpPr>
            <a:spLocks noChangeArrowheads="1"/>
          </p:cNvSpPr>
          <p:nvPr/>
        </p:nvSpPr>
        <p:spPr bwMode="auto">
          <a:xfrm>
            <a:off x="61912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8" name="Oval 19"/>
          <p:cNvSpPr>
            <a:spLocks noChangeArrowheads="1"/>
          </p:cNvSpPr>
          <p:nvPr/>
        </p:nvSpPr>
        <p:spPr bwMode="auto">
          <a:xfrm>
            <a:off x="64198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19" name="Oval 20"/>
          <p:cNvSpPr>
            <a:spLocks noChangeArrowheads="1"/>
          </p:cNvSpPr>
          <p:nvPr/>
        </p:nvSpPr>
        <p:spPr bwMode="auto">
          <a:xfrm>
            <a:off x="66484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0" name="Oval 21"/>
          <p:cNvSpPr>
            <a:spLocks noChangeArrowheads="1"/>
          </p:cNvSpPr>
          <p:nvPr/>
        </p:nvSpPr>
        <p:spPr bwMode="auto">
          <a:xfrm>
            <a:off x="68770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1" name="Oval 22"/>
          <p:cNvSpPr>
            <a:spLocks noChangeArrowheads="1"/>
          </p:cNvSpPr>
          <p:nvPr/>
        </p:nvSpPr>
        <p:spPr bwMode="auto">
          <a:xfrm>
            <a:off x="71056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2" name="Oval 23"/>
          <p:cNvSpPr>
            <a:spLocks noChangeArrowheads="1"/>
          </p:cNvSpPr>
          <p:nvPr/>
        </p:nvSpPr>
        <p:spPr bwMode="auto">
          <a:xfrm>
            <a:off x="73342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3" name="Oval 24"/>
          <p:cNvSpPr>
            <a:spLocks noChangeArrowheads="1"/>
          </p:cNvSpPr>
          <p:nvPr/>
        </p:nvSpPr>
        <p:spPr bwMode="auto">
          <a:xfrm>
            <a:off x="75628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4" name="Oval 25"/>
          <p:cNvSpPr>
            <a:spLocks noChangeArrowheads="1"/>
          </p:cNvSpPr>
          <p:nvPr/>
        </p:nvSpPr>
        <p:spPr bwMode="auto">
          <a:xfrm>
            <a:off x="7791450" y="4514850"/>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5" name="Oval 26"/>
          <p:cNvSpPr>
            <a:spLocks noChangeArrowheads="1"/>
          </p:cNvSpPr>
          <p:nvPr/>
        </p:nvSpPr>
        <p:spPr bwMode="auto">
          <a:xfrm>
            <a:off x="8020050" y="4505325"/>
            <a:ext cx="76200" cy="76200"/>
          </a:xfrm>
          <a:prstGeom prst="ellipse">
            <a:avLst/>
          </a:prstGeom>
          <a:solidFill>
            <a:srgbClr val="0066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6" name="Rectangle 27"/>
          <p:cNvSpPr>
            <a:spLocks noChangeArrowheads="1"/>
          </p:cNvSpPr>
          <p:nvPr/>
        </p:nvSpPr>
        <p:spPr bwMode="auto">
          <a:xfrm>
            <a:off x="5000625" y="38004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7" name="Rectangle 28"/>
          <p:cNvSpPr>
            <a:spLocks noChangeArrowheads="1"/>
          </p:cNvSpPr>
          <p:nvPr/>
        </p:nvSpPr>
        <p:spPr bwMode="auto">
          <a:xfrm>
            <a:off x="5486400" y="408622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8" name="Rectangle 29"/>
          <p:cNvSpPr>
            <a:spLocks noChangeArrowheads="1"/>
          </p:cNvSpPr>
          <p:nvPr/>
        </p:nvSpPr>
        <p:spPr bwMode="auto">
          <a:xfrm>
            <a:off x="5010150" y="4057651"/>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29" name="Rectangle 30"/>
          <p:cNvSpPr>
            <a:spLocks noChangeArrowheads="1"/>
          </p:cNvSpPr>
          <p:nvPr/>
        </p:nvSpPr>
        <p:spPr bwMode="auto">
          <a:xfrm>
            <a:off x="5734050" y="4533901"/>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0" name="Rectangle 31"/>
          <p:cNvSpPr>
            <a:spLocks noChangeArrowheads="1"/>
          </p:cNvSpPr>
          <p:nvPr/>
        </p:nvSpPr>
        <p:spPr bwMode="auto">
          <a:xfrm>
            <a:off x="5953125" y="469582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1" name="Rectangle 32"/>
          <p:cNvSpPr>
            <a:spLocks noChangeArrowheads="1"/>
          </p:cNvSpPr>
          <p:nvPr/>
        </p:nvSpPr>
        <p:spPr bwMode="auto">
          <a:xfrm>
            <a:off x="6181725" y="484822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2" name="Rectangle 33"/>
          <p:cNvSpPr>
            <a:spLocks noChangeArrowheads="1"/>
          </p:cNvSpPr>
          <p:nvPr/>
        </p:nvSpPr>
        <p:spPr bwMode="auto">
          <a:xfrm>
            <a:off x="6915150" y="52482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3" name="Rectangle 34"/>
          <p:cNvSpPr>
            <a:spLocks noChangeArrowheads="1"/>
          </p:cNvSpPr>
          <p:nvPr/>
        </p:nvSpPr>
        <p:spPr bwMode="auto">
          <a:xfrm>
            <a:off x="6457950" y="526732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4" name="Rectangle 35"/>
          <p:cNvSpPr>
            <a:spLocks noChangeArrowheads="1"/>
          </p:cNvSpPr>
          <p:nvPr/>
        </p:nvSpPr>
        <p:spPr bwMode="auto">
          <a:xfrm>
            <a:off x="6657975" y="52482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5" name="Rectangle 36"/>
          <p:cNvSpPr>
            <a:spLocks noChangeArrowheads="1"/>
          </p:cNvSpPr>
          <p:nvPr/>
        </p:nvSpPr>
        <p:spPr bwMode="auto">
          <a:xfrm>
            <a:off x="7134225" y="52482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6" name="Rectangle 37"/>
          <p:cNvSpPr>
            <a:spLocks noChangeArrowheads="1"/>
          </p:cNvSpPr>
          <p:nvPr/>
        </p:nvSpPr>
        <p:spPr bwMode="auto">
          <a:xfrm>
            <a:off x="7372350" y="52482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7" name="Rectangle 38"/>
          <p:cNvSpPr>
            <a:spLocks noChangeArrowheads="1"/>
          </p:cNvSpPr>
          <p:nvPr/>
        </p:nvSpPr>
        <p:spPr bwMode="auto">
          <a:xfrm>
            <a:off x="7620000" y="55149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8" name="Rectangle 39"/>
          <p:cNvSpPr>
            <a:spLocks noChangeArrowheads="1"/>
          </p:cNvSpPr>
          <p:nvPr/>
        </p:nvSpPr>
        <p:spPr bwMode="auto">
          <a:xfrm>
            <a:off x="7800975" y="5705476"/>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39" name="Rectangle 40"/>
          <p:cNvSpPr>
            <a:spLocks noChangeArrowheads="1"/>
          </p:cNvSpPr>
          <p:nvPr/>
        </p:nvSpPr>
        <p:spPr bwMode="auto">
          <a:xfrm>
            <a:off x="8096250" y="5715001"/>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0" name="Rectangle 41"/>
          <p:cNvSpPr>
            <a:spLocks noChangeArrowheads="1"/>
          </p:cNvSpPr>
          <p:nvPr/>
        </p:nvSpPr>
        <p:spPr bwMode="auto">
          <a:xfrm>
            <a:off x="4924425" y="406717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1" name="Rectangle 42"/>
          <p:cNvSpPr>
            <a:spLocks noChangeArrowheads="1"/>
          </p:cNvSpPr>
          <p:nvPr/>
        </p:nvSpPr>
        <p:spPr bwMode="auto">
          <a:xfrm>
            <a:off x="4933950" y="382905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2" name="Rectangle 43"/>
          <p:cNvSpPr>
            <a:spLocks noChangeArrowheads="1"/>
          </p:cNvSpPr>
          <p:nvPr/>
        </p:nvSpPr>
        <p:spPr bwMode="auto">
          <a:xfrm>
            <a:off x="4972050" y="496252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3" name="Rectangle 44"/>
          <p:cNvSpPr>
            <a:spLocks noChangeArrowheads="1"/>
          </p:cNvSpPr>
          <p:nvPr/>
        </p:nvSpPr>
        <p:spPr bwMode="auto">
          <a:xfrm>
            <a:off x="5238750" y="508635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4" name="Rectangle 45"/>
          <p:cNvSpPr>
            <a:spLocks noChangeArrowheads="1"/>
          </p:cNvSpPr>
          <p:nvPr/>
        </p:nvSpPr>
        <p:spPr bwMode="auto">
          <a:xfrm>
            <a:off x="5467350" y="521970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5" name="Rectangle 46"/>
          <p:cNvSpPr>
            <a:spLocks noChangeArrowheads="1"/>
          </p:cNvSpPr>
          <p:nvPr/>
        </p:nvSpPr>
        <p:spPr bwMode="auto">
          <a:xfrm>
            <a:off x="5724525" y="521017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6" name="Rectangle 47"/>
          <p:cNvSpPr>
            <a:spLocks noChangeArrowheads="1"/>
          </p:cNvSpPr>
          <p:nvPr/>
        </p:nvSpPr>
        <p:spPr bwMode="auto">
          <a:xfrm>
            <a:off x="5924550" y="537210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7" name="Rectangle 48"/>
          <p:cNvSpPr>
            <a:spLocks noChangeArrowheads="1"/>
          </p:cNvSpPr>
          <p:nvPr/>
        </p:nvSpPr>
        <p:spPr bwMode="auto">
          <a:xfrm>
            <a:off x="6172200" y="551497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8" name="Rectangle 49"/>
          <p:cNvSpPr>
            <a:spLocks noChangeArrowheads="1"/>
          </p:cNvSpPr>
          <p:nvPr/>
        </p:nvSpPr>
        <p:spPr bwMode="auto">
          <a:xfrm>
            <a:off x="6438900" y="551497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49" name="Rectangle 50"/>
          <p:cNvSpPr>
            <a:spLocks noChangeArrowheads="1"/>
          </p:cNvSpPr>
          <p:nvPr/>
        </p:nvSpPr>
        <p:spPr bwMode="auto">
          <a:xfrm>
            <a:off x="6657975" y="550545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0" name="Rectangle 51"/>
          <p:cNvSpPr>
            <a:spLocks noChangeArrowheads="1"/>
          </p:cNvSpPr>
          <p:nvPr/>
        </p:nvSpPr>
        <p:spPr bwMode="auto">
          <a:xfrm>
            <a:off x="6896100" y="550545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1" name="Rectangle 52"/>
          <p:cNvSpPr>
            <a:spLocks noChangeArrowheads="1"/>
          </p:cNvSpPr>
          <p:nvPr/>
        </p:nvSpPr>
        <p:spPr bwMode="auto">
          <a:xfrm>
            <a:off x="7124700" y="549592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2" name="Rectangle 53"/>
          <p:cNvSpPr>
            <a:spLocks noChangeArrowheads="1"/>
          </p:cNvSpPr>
          <p:nvPr/>
        </p:nvSpPr>
        <p:spPr bwMode="auto">
          <a:xfrm>
            <a:off x="7372350" y="549592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3" name="Rectangle 54"/>
          <p:cNvSpPr>
            <a:spLocks noChangeArrowheads="1"/>
          </p:cNvSpPr>
          <p:nvPr/>
        </p:nvSpPr>
        <p:spPr bwMode="auto">
          <a:xfrm>
            <a:off x="7800975" y="549592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4" name="Rectangle 55"/>
          <p:cNvSpPr>
            <a:spLocks noChangeArrowheads="1"/>
          </p:cNvSpPr>
          <p:nvPr/>
        </p:nvSpPr>
        <p:spPr bwMode="auto">
          <a:xfrm>
            <a:off x="8039100" y="5495926"/>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5" name="Rectangle 56"/>
          <p:cNvSpPr>
            <a:spLocks noChangeArrowheads="1"/>
          </p:cNvSpPr>
          <p:nvPr/>
        </p:nvSpPr>
        <p:spPr bwMode="auto">
          <a:xfrm>
            <a:off x="7581900" y="5486401"/>
            <a:ext cx="171450" cy="7461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6" name="Freeform 57"/>
          <p:cNvSpPr>
            <a:spLocks/>
          </p:cNvSpPr>
          <p:nvPr/>
        </p:nvSpPr>
        <p:spPr bwMode="auto">
          <a:xfrm>
            <a:off x="5038725" y="3829050"/>
            <a:ext cx="3028950" cy="723900"/>
          </a:xfrm>
          <a:custGeom>
            <a:avLst/>
            <a:gdLst>
              <a:gd name="T0" fmla="*/ 0 w 1908"/>
              <a:gd name="T1" fmla="*/ 2147483646 h 456"/>
              <a:gd name="T2" fmla="*/ 2147483646 w 1908"/>
              <a:gd name="T3" fmla="*/ 0 h 456"/>
              <a:gd name="T4" fmla="*/ 2147483646 w 1908"/>
              <a:gd name="T5" fmla="*/ 2147483646 h 456"/>
              <a:gd name="T6" fmla="*/ 2147483646 w 1908"/>
              <a:gd name="T7" fmla="*/ 2147483646 h 456"/>
              <a:gd name="T8" fmla="*/ 2147483646 w 1908"/>
              <a:gd name="T9" fmla="*/ 2147483646 h 456"/>
              <a:gd name="T10" fmla="*/ 2147483646 w 1908"/>
              <a:gd name="T11" fmla="*/ 2147483646 h 456"/>
              <a:gd name="T12" fmla="*/ 2147483646 w 1908"/>
              <a:gd name="T13" fmla="*/ 2147483646 h 456"/>
              <a:gd name="T14" fmla="*/ 2147483646 w 1908"/>
              <a:gd name="T15" fmla="*/ 2147483646 h 4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8" h="456">
                <a:moveTo>
                  <a:pt x="0" y="12"/>
                </a:moveTo>
                <a:lnTo>
                  <a:pt x="138" y="0"/>
                </a:lnTo>
                <a:lnTo>
                  <a:pt x="144" y="252"/>
                </a:lnTo>
                <a:lnTo>
                  <a:pt x="318" y="252"/>
                </a:lnTo>
                <a:lnTo>
                  <a:pt x="312" y="366"/>
                </a:lnTo>
                <a:lnTo>
                  <a:pt x="750" y="360"/>
                </a:lnTo>
                <a:lnTo>
                  <a:pt x="756" y="456"/>
                </a:lnTo>
                <a:lnTo>
                  <a:pt x="1908" y="432"/>
                </a:lnTo>
              </a:path>
            </a:pathLst>
          </a:custGeom>
          <a:noFill/>
          <a:ln w="1905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57" name="Rectangle 58"/>
          <p:cNvSpPr>
            <a:spLocks noChangeArrowheads="1"/>
          </p:cNvSpPr>
          <p:nvPr/>
        </p:nvSpPr>
        <p:spPr bwMode="auto">
          <a:xfrm>
            <a:off x="5467350" y="4381501"/>
            <a:ext cx="114300" cy="104775"/>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5658" name="Freeform 59"/>
          <p:cNvSpPr>
            <a:spLocks/>
          </p:cNvSpPr>
          <p:nvPr/>
        </p:nvSpPr>
        <p:spPr bwMode="auto">
          <a:xfrm>
            <a:off x="5048250" y="4095751"/>
            <a:ext cx="3105150" cy="1666875"/>
          </a:xfrm>
          <a:custGeom>
            <a:avLst/>
            <a:gdLst>
              <a:gd name="T0" fmla="*/ 0 w 1956"/>
              <a:gd name="T1" fmla="*/ 0 h 1050"/>
              <a:gd name="T2" fmla="*/ 2147483646 w 1956"/>
              <a:gd name="T3" fmla="*/ 2147483646 h 1050"/>
              <a:gd name="T4" fmla="*/ 2147483646 w 1956"/>
              <a:gd name="T5" fmla="*/ 2147483646 h 1050"/>
              <a:gd name="T6" fmla="*/ 2147483646 w 1956"/>
              <a:gd name="T7" fmla="*/ 2147483646 h 1050"/>
              <a:gd name="T8" fmla="*/ 2147483646 w 1956"/>
              <a:gd name="T9" fmla="*/ 2147483646 h 1050"/>
              <a:gd name="T10" fmla="*/ 2147483646 w 1956"/>
              <a:gd name="T11" fmla="*/ 2147483646 h 1050"/>
              <a:gd name="T12" fmla="*/ 2147483646 w 1956"/>
              <a:gd name="T13" fmla="*/ 2147483646 h 1050"/>
              <a:gd name="T14" fmla="*/ 2147483646 w 1956"/>
              <a:gd name="T15" fmla="*/ 2147483646 h 1050"/>
              <a:gd name="T16" fmla="*/ 2147483646 w 1956"/>
              <a:gd name="T17" fmla="*/ 2147483646 h 1050"/>
              <a:gd name="T18" fmla="*/ 2147483646 w 1956"/>
              <a:gd name="T19" fmla="*/ 2147483646 h 1050"/>
              <a:gd name="T20" fmla="*/ 2147483646 w 1956"/>
              <a:gd name="T21" fmla="*/ 2147483646 h 1050"/>
              <a:gd name="T22" fmla="*/ 2147483646 w 1956"/>
              <a:gd name="T23" fmla="*/ 2147483646 h 1050"/>
              <a:gd name="T24" fmla="*/ 2147483646 w 1956"/>
              <a:gd name="T25" fmla="*/ 2147483646 h 1050"/>
              <a:gd name="T26" fmla="*/ 2147483646 w 1956"/>
              <a:gd name="T27" fmla="*/ 2147483646 h 1050"/>
              <a:gd name="T28" fmla="*/ 2147483646 w 1956"/>
              <a:gd name="T29" fmla="*/ 2147483646 h 1050"/>
              <a:gd name="T30" fmla="*/ 2147483646 w 1956"/>
              <a:gd name="T31" fmla="*/ 2147483646 h 10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6" h="1050">
                <a:moveTo>
                  <a:pt x="0" y="0"/>
                </a:moveTo>
                <a:lnTo>
                  <a:pt x="318" y="12"/>
                </a:lnTo>
                <a:lnTo>
                  <a:pt x="312" y="228"/>
                </a:lnTo>
                <a:lnTo>
                  <a:pt x="456" y="210"/>
                </a:lnTo>
                <a:lnTo>
                  <a:pt x="468" y="306"/>
                </a:lnTo>
                <a:lnTo>
                  <a:pt x="588" y="288"/>
                </a:lnTo>
                <a:lnTo>
                  <a:pt x="594" y="414"/>
                </a:lnTo>
                <a:lnTo>
                  <a:pt x="750" y="396"/>
                </a:lnTo>
                <a:lnTo>
                  <a:pt x="762" y="492"/>
                </a:lnTo>
                <a:lnTo>
                  <a:pt x="912" y="486"/>
                </a:lnTo>
                <a:lnTo>
                  <a:pt x="924" y="762"/>
                </a:lnTo>
                <a:lnTo>
                  <a:pt x="1644" y="750"/>
                </a:lnTo>
                <a:lnTo>
                  <a:pt x="1644" y="894"/>
                </a:lnTo>
                <a:lnTo>
                  <a:pt x="1776" y="894"/>
                </a:lnTo>
                <a:lnTo>
                  <a:pt x="1770" y="1050"/>
                </a:lnTo>
                <a:lnTo>
                  <a:pt x="1956" y="1050"/>
                </a:lnTo>
              </a:path>
            </a:pathLst>
          </a:custGeom>
          <a:noFill/>
          <a:ln w="1905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59" name="Freeform 60"/>
          <p:cNvSpPr>
            <a:spLocks/>
          </p:cNvSpPr>
          <p:nvPr/>
        </p:nvSpPr>
        <p:spPr bwMode="auto">
          <a:xfrm>
            <a:off x="5038725" y="3857626"/>
            <a:ext cx="3124200" cy="1704975"/>
          </a:xfrm>
          <a:custGeom>
            <a:avLst/>
            <a:gdLst>
              <a:gd name="T0" fmla="*/ 0 w 1968"/>
              <a:gd name="T1" fmla="*/ 0 h 1074"/>
              <a:gd name="T2" fmla="*/ 2147483646 w 1968"/>
              <a:gd name="T3" fmla="*/ 2147483646 h 1074"/>
              <a:gd name="T4" fmla="*/ 2147483646 w 1968"/>
              <a:gd name="T5" fmla="*/ 2147483646 h 1074"/>
              <a:gd name="T6" fmla="*/ 2147483646 w 1968"/>
              <a:gd name="T7" fmla="*/ 2147483646 h 1074"/>
              <a:gd name="T8" fmla="*/ 2147483646 w 1968"/>
              <a:gd name="T9" fmla="*/ 2147483646 h 1074"/>
              <a:gd name="T10" fmla="*/ 2147483646 w 1968"/>
              <a:gd name="T11" fmla="*/ 2147483646 h 1074"/>
              <a:gd name="T12" fmla="*/ 2147483646 w 1968"/>
              <a:gd name="T13" fmla="*/ 2147483646 h 1074"/>
              <a:gd name="T14" fmla="*/ 2147483646 w 1968"/>
              <a:gd name="T15" fmla="*/ 2147483646 h 1074"/>
              <a:gd name="T16" fmla="*/ 2147483646 w 1968"/>
              <a:gd name="T17" fmla="*/ 2147483646 h 1074"/>
              <a:gd name="T18" fmla="*/ 2147483646 w 1968"/>
              <a:gd name="T19" fmla="*/ 2147483646 h 1074"/>
              <a:gd name="T20" fmla="*/ 2147483646 w 1968"/>
              <a:gd name="T21" fmla="*/ 2147483646 h 10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8" h="1074">
                <a:moveTo>
                  <a:pt x="0" y="0"/>
                </a:moveTo>
                <a:lnTo>
                  <a:pt x="12" y="714"/>
                </a:lnTo>
                <a:lnTo>
                  <a:pt x="168" y="714"/>
                </a:lnTo>
                <a:lnTo>
                  <a:pt x="174" y="798"/>
                </a:lnTo>
                <a:lnTo>
                  <a:pt x="324" y="798"/>
                </a:lnTo>
                <a:lnTo>
                  <a:pt x="330" y="876"/>
                </a:lnTo>
                <a:lnTo>
                  <a:pt x="594" y="876"/>
                </a:lnTo>
                <a:lnTo>
                  <a:pt x="600" y="984"/>
                </a:lnTo>
                <a:lnTo>
                  <a:pt x="768" y="990"/>
                </a:lnTo>
                <a:lnTo>
                  <a:pt x="774" y="1074"/>
                </a:lnTo>
                <a:lnTo>
                  <a:pt x="1968" y="1044"/>
                </a:ln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5660" name="Text Box 61"/>
          <p:cNvSpPr txBox="1">
            <a:spLocks noChangeArrowheads="1"/>
          </p:cNvSpPr>
          <p:nvPr/>
        </p:nvSpPr>
        <p:spPr bwMode="auto">
          <a:xfrm>
            <a:off x="4189414" y="3713163"/>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100</a:t>
            </a:r>
          </a:p>
        </p:txBody>
      </p:sp>
      <p:sp>
        <p:nvSpPr>
          <p:cNvPr id="25661" name="Text Box 62"/>
          <p:cNvSpPr txBox="1">
            <a:spLocks noChangeArrowheads="1"/>
          </p:cNvSpPr>
          <p:nvPr/>
        </p:nvSpPr>
        <p:spPr bwMode="auto">
          <a:xfrm>
            <a:off x="4314825" y="4627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50</a:t>
            </a:r>
          </a:p>
        </p:txBody>
      </p:sp>
      <p:sp>
        <p:nvSpPr>
          <p:cNvPr id="25662" name="Text Box 63"/>
          <p:cNvSpPr txBox="1">
            <a:spLocks noChangeArrowheads="1"/>
          </p:cNvSpPr>
          <p:nvPr/>
        </p:nvSpPr>
        <p:spPr bwMode="auto">
          <a:xfrm>
            <a:off x="4441825" y="56657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0</a:t>
            </a:r>
          </a:p>
        </p:txBody>
      </p:sp>
      <p:sp>
        <p:nvSpPr>
          <p:cNvPr id="25663" name="Text Box 64"/>
          <p:cNvSpPr txBox="1">
            <a:spLocks noChangeArrowheads="1"/>
          </p:cNvSpPr>
          <p:nvPr/>
        </p:nvSpPr>
        <p:spPr bwMode="auto">
          <a:xfrm>
            <a:off x="5613400" y="582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4</a:t>
            </a:r>
          </a:p>
        </p:txBody>
      </p:sp>
      <p:sp>
        <p:nvSpPr>
          <p:cNvPr id="25664" name="Text Box 65"/>
          <p:cNvSpPr txBox="1">
            <a:spLocks noChangeArrowheads="1"/>
          </p:cNvSpPr>
          <p:nvPr/>
        </p:nvSpPr>
        <p:spPr bwMode="auto">
          <a:xfrm>
            <a:off x="6594475" y="58181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8</a:t>
            </a:r>
          </a:p>
        </p:txBody>
      </p:sp>
      <p:sp>
        <p:nvSpPr>
          <p:cNvPr id="25665" name="Text Box 66"/>
          <p:cNvSpPr txBox="1">
            <a:spLocks noChangeArrowheads="1"/>
          </p:cNvSpPr>
          <p:nvPr/>
        </p:nvSpPr>
        <p:spPr bwMode="auto">
          <a:xfrm>
            <a:off x="7489825" y="581818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12</a:t>
            </a:r>
          </a:p>
        </p:txBody>
      </p:sp>
      <p:sp>
        <p:nvSpPr>
          <p:cNvPr id="25666" name="Text Box 67"/>
          <p:cNvSpPr txBox="1">
            <a:spLocks noChangeArrowheads="1"/>
          </p:cNvSpPr>
          <p:nvPr/>
        </p:nvSpPr>
        <p:spPr bwMode="auto">
          <a:xfrm>
            <a:off x="5984875" y="6113463"/>
            <a:ext cx="301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Days after start of therapy</a:t>
            </a:r>
          </a:p>
        </p:txBody>
      </p:sp>
      <p:sp>
        <p:nvSpPr>
          <p:cNvPr id="25667" name="Text Box 68"/>
          <p:cNvSpPr txBox="1">
            <a:spLocks noChangeArrowheads="1"/>
          </p:cNvSpPr>
          <p:nvPr/>
        </p:nvSpPr>
        <p:spPr bwMode="auto">
          <a:xfrm rot="-5400000">
            <a:off x="2703513" y="4602163"/>
            <a:ext cx="2530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fr-FR" sz="1800">
                <a:solidFill>
                  <a:srgbClr val="000000"/>
                </a:solidFill>
              </a:rPr>
              <a:t>% patients remaining culture positive</a:t>
            </a:r>
          </a:p>
        </p:txBody>
      </p:sp>
      <p:sp>
        <p:nvSpPr>
          <p:cNvPr id="25668" name="Text Box 69"/>
          <p:cNvSpPr txBox="1">
            <a:spLocks noChangeArrowheads="1"/>
          </p:cNvSpPr>
          <p:nvPr/>
        </p:nvSpPr>
        <p:spPr bwMode="auto">
          <a:xfrm>
            <a:off x="1238250" y="6378576"/>
            <a:ext cx="3208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fr-FR" sz="1800">
                <a:solidFill>
                  <a:srgbClr val="000000"/>
                </a:solidFill>
              </a:rPr>
              <a:t>Schentag Symposium, 1999</a:t>
            </a:r>
          </a:p>
        </p:txBody>
      </p:sp>
      <p:sp>
        <p:nvSpPr>
          <p:cNvPr id="25669" name="Text Box 70"/>
          <p:cNvSpPr txBox="1">
            <a:spLocks noChangeArrowheads="1"/>
          </p:cNvSpPr>
          <p:nvPr/>
        </p:nvSpPr>
        <p:spPr bwMode="auto">
          <a:xfrm>
            <a:off x="8312150" y="4237038"/>
            <a:ext cx="2000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fr-FR" altLang="fr-FR" sz="2000">
                <a:solidFill>
                  <a:srgbClr val="0066FF"/>
                </a:solidFill>
              </a:rPr>
              <a:t>AUC/CMI &lt; 125</a:t>
            </a:r>
          </a:p>
        </p:txBody>
      </p:sp>
      <p:sp>
        <p:nvSpPr>
          <p:cNvPr id="25670" name="Text Box 71"/>
          <p:cNvSpPr txBox="1">
            <a:spLocks noChangeArrowheads="1"/>
          </p:cNvSpPr>
          <p:nvPr/>
        </p:nvSpPr>
        <p:spPr bwMode="auto">
          <a:xfrm>
            <a:off x="8312150" y="5092700"/>
            <a:ext cx="22939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fr-FR" altLang="fr-FR" sz="2000">
                <a:solidFill>
                  <a:srgbClr val="000000"/>
                </a:solidFill>
              </a:rPr>
              <a:t>AUC/CMI 125-250</a:t>
            </a:r>
          </a:p>
        </p:txBody>
      </p:sp>
      <p:sp>
        <p:nvSpPr>
          <p:cNvPr id="25671" name="Text Box 72"/>
          <p:cNvSpPr txBox="1">
            <a:spLocks noChangeArrowheads="1"/>
          </p:cNvSpPr>
          <p:nvPr/>
        </p:nvSpPr>
        <p:spPr bwMode="auto">
          <a:xfrm>
            <a:off x="8312150" y="5522913"/>
            <a:ext cx="2071688"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fr-FR" altLang="fr-FR" sz="2000">
                <a:solidFill>
                  <a:srgbClr val="FF9966"/>
                </a:solidFill>
              </a:rPr>
              <a:t>AUC/CMI &gt; 250</a:t>
            </a:r>
          </a:p>
        </p:txBody>
      </p:sp>
      <p:sp>
        <p:nvSpPr>
          <p:cNvPr id="25672" name="Rectangle 2"/>
          <p:cNvSpPr>
            <a:spLocks noGrp="1" noChangeAspect="1" noChangeArrowheads="1"/>
          </p:cNvSpPr>
          <p:nvPr>
            <p:ph type="title"/>
          </p:nvPr>
        </p:nvSpPr>
        <p:spPr>
          <a:xfrm>
            <a:off x="1149350" y="162611"/>
            <a:ext cx="9893300" cy="646331"/>
          </a:xfrm>
        </p:spPr>
        <p:txBody>
          <a:bodyPr/>
          <a:lstStyle/>
          <a:p>
            <a:pPr eaLnBrk="1" hangingPunct="1"/>
            <a:r>
              <a:rPr lang="fr-FR" altLang="fr-FR" sz="3600"/>
              <a:t>Efficacy indices: clinical validation</a:t>
            </a:r>
          </a:p>
        </p:txBody>
      </p:sp>
      <p:sp>
        <p:nvSpPr>
          <p:cNvPr id="25673"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6E9445B-9E0E-4BE2-8462-949BF6404696}" type="slidenum">
              <a:rPr lang="fr-FR" altLang="fr-FR" sz="1400" b="0">
                <a:solidFill>
                  <a:srgbClr val="000000"/>
                </a:solidFill>
              </a:rPr>
              <a:t>11</a:t>
            </a:fld>
            <a:endParaRPr lang="fr-FR" altLang="fr-FR" sz="1400" b="0">
              <a:solidFill>
                <a:srgbClr val="000000"/>
              </a:solidFill>
            </a:endParaRPr>
          </a:p>
        </p:txBody>
      </p:sp>
      <p:sp>
        <p:nvSpPr>
          <p:cNvPr id="74" name="ZoneTexte 1"/>
          <p:cNvSpPr txBox="1">
            <a:spLocks noChangeArrowheads="1"/>
          </p:cNvSpPr>
          <p:nvPr/>
        </p:nvSpPr>
        <p:spPr bwMode="auto">
          <a:xfrm>
            <a:off x="98426" y="4175125"/>
            <a:ext cx="3622675" cy="58420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a:solidFill>
                  <a:srgbClr val="CC0099"/>
                </a:solidFill>
                <a:ea typeface="ＭＳ Ｐゴシック" panose="020B0600070205080204" pitchFamily="34" charset="-128"/>
              </a:rPr>
              <a:t>Higher doses</a:t>
            </a:r>
          </a:p>
        </p:txBody>
      </p:sp>
    </p:spTree>
    <p:extLst>
      <p:ext uri="{BB962C8B-B14F-4D97-AF65-F5344CB8AC3E}">
        <p14:creationId xmlns:p14="http://schemas.microsoft.com/office/powerpoint/2010/main" val="1851722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invGray">
          <a:xfrm>
            <a:off x="1438275" y="1781175"/>
            <a:ext cx="9182100" cy="828432"/>
          </a:xfrm>
          <a:prstGeom prst="rect">
            <a:avLst/>
          </a:prstGeom>
          <a:solidFill>
            <a:schemeClr val="bg1"/>
          </a:solidFill>
          <a:ln w="12700">
            <a:solidFill>
              <a:srgbClr val="FE9B03"/>
            </a:solidFill>
            <a:miter lim="800000"/>
            <a:headEnd/>
            <a:tailEnd/>
          </a:ln>
          <a:effectLst>
            <a:outerShdw dist="71842" dir="2700000" algn="ctr" rotWithShape="0">
              <a:srgbClr val="FE9B03"/>
            </a:outerShdw>
          </a:effectLst>
        </p:spPr>
        <p:txBody>
          <a:bodyPr lIns="90488" tIns="44450" rIns="90488" bIns="44450">
            <a:spAutoFit/>
          </a:bodyPr>
          <a:lstStyle>
            <a:lvl1pPr defTabSz="7620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lnSpc>
                <a:spcPct val="120000"/>
              </a:lnSpc>
              <a:spcBef>
                <a:spcPct val="0"/>
              </a:spcBef>
              <a:spcAft>
                <a:spcPct val="0"/>
              </a:spcAft>
              <a:buNone/>
            </a:pPr>
            <a:r>
              <a:rPr lang="fi-FI" altLang="fr-FR" sz="4000" b="0" dirty="0">
                <a:solidFill>
                  <a:srgbClr val="000000"/>
                </a:solidFill>
              </a:rPr>
              <a:t>The importance of treating </a:t>
            </a:r>
            <a:r>
              <a:rPr lang="fi-FI" altLang="fr-FR" sz="4000" b="0" dirty="0" smtClean="0">
                <a:solidFill>
                  <a:srgbClr val="000000"/>
                </a:solidFill>
              </a:rPr>
              <a:t>early</a:t>
            </a:r>
            <a:endParaRPr lang="fi-FI" altLang="fr-FR" sz="4000" b="0" dirty="0">
              <a:solidFill>
                <a:srgbClr val="000000"/>
              </a:solidFill>
            </a:endParaRPr>
          </a:p>
        </p:txBody>
      </p:sp>
      <p:sp>
        <p:nvSpPr>
          <p:cNvPr id="27651"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9CFF8855-49BF-40FA-BB4E-84195A333A7E}" type="slidenum">
              <a:rPr lang="fr-FR" altLang="fr-FR" sz="1400" b="0">
                <a:solidFill>
                  <a:srgbClr val="000000"/>
                </a:solidFill>
              </a:rPr>
              <a:t>12</a:t>
            </a:fld>
            <a:endParaRPr lang="fr-FR" altLang="fr-FR" sz="1400" b="0">
              <a:solidFill>
                <a:srgbClr val="000000"/>
              </a:solidFill>
            </a:endParaRPr>
          </a:p>
        </p:txBody>
      </p:sp>
    </p:spTree>
    <p:extLst>
      <p:ext uri="{BB962C8B-B14F-4D97-AF65-F5344CB8AC3E}">
        <p14:creationId xmlns:p14="http://schemas.microsoft.com/office/powerpoint/2010/main" val="11689124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2297113" y="316388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699" name="Oval 3"/>
          <p:cNvSpPr>
            <a:spLocks noChangeArrowheads="1"/>
          </p:cNvSpPr>
          <p:nvPr/>
        </p:nvSpPr>
        <p:spPr bwMode="auto">
          <a:xfrm>
            <a:off x="2947988" y="3186114"/>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0" name="Oval 4"/>
          <p:cNvSpPr>
            <a:spLocks noChangeArrowheads="1"/>
          </p:cNvSpPr>
          <p:nvPr/>
        </p:nvSpPr>
        <p:spPr bwMode="auto">
          <a:xfrm>
            <a:off x="2646363" y="3332164"/>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1" name="Oval 5"/>
          <p:cNvSpPr>
            <a:spLocks noChangeArrowheads="1"/>
          </p:cNvSpPr>
          <p:nvPr/>
        </p:nvSpPr>
        <p:spPr bwMode="auto">
          <a:xfrm>
            <a:off x="2838450" y="357663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2" name="Oval 6"/>
          <p:cNvSpPr>
            <a:spLocks noChangeArrowheads="1"/>
          </p:cNvSpPr>
          <p:nvPr/>
        </p:nvSpPr>
        <p:spPr bwMode="auto">
          <a:xfrm>
            <a:off x="2959101"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3" name="Oval 7"/>
          <p:cNvSpPr>
            <a:spLocks noChangeArrowheads="1"/>
          </p:cNvSpPr>
          <p:nvPr/>
        </p:nvSpPr>
        <p:spPr bwMode="auto">
          <a:xfrm>
            <a:off x="3344863" y="3011489"/>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4" name="Oval 8"/>
          <p:cNvSpPr>
            <a:spLocks noChangeArrowheads="1"/>
          </p:cNvSpPr>
          <p:nvPr/>
        </p:nvSpPr>
        <p:spPr bwMode="auto">
          <a:xfrm>
            <a:off x="3321051" y="3255964"/>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5" name="Oval 9"/>
          <p:cNvSpPr>
            <a:spLocks noChangeArrowheads="1"/>
          </p:cNvSpPr>
          <p:nvPr/>
        </p:nvSpPr>
        <p:spPr bwMode="auto">
          <a:xfrm>
            <a:off x="3235326" y="3513139"/>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6" name="Oval 10"/>
          <p:cNvSpPr>
            <a:spLocks noChangeArrowheads="1"/>
          </p:cNvSpPr>
          <p:nvPr/>
        </p:nvSpPr>
        <p:spPr bwMode="auto">
          <a:xfrm>
            <a:off x="36337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7" name="Oval 11"/>
          <p:cNvSpPr>
            <a:spLocks noChangeArrowheads="1"/>
          </p:cNvSpPr>
          <p:nvPr/>
        </p:nvSpPr>
        <p:spPr bwMode="auto">
          <a:xfrm>
            <a:off x="2552701" y="3001964"/>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08" name="Rectangle 60"/>
          <p:cNvSpPr>
            <a:spLocks noChangeArrowheads="1"/>
          </p:cNvSpPr>
          <p:nvPr/>
        </p:nvSpPr>
        <p:spPr bwMode="auto">
          <a:xfrm>
            <a:off x="1023938" y="61913"/>
            <a:ext cx="10215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b="0">
                <a:solidFill>
                  <a:srgbClr val="0066FF"/>
                </a:solidFill>
                <a:latin typeface="Tahoma" panose="020B0604030504040204" pitchFamily="34" charset="0"/>
              </a:rPr>
              <a:t>Early treatment / Inoculum size / Selection of resistant mutants</a:t>
            </a:r>
          </a:p>
        </p:txBody>
      </p:sp>
      <p:sp>
        <p:nvSpPr>
          <p:cNvPr id="29709" name="AutoShape 73"/>
          <p:cNvSpPr>
            <a:spLocks noChangeArrowheads="1"/>
          </p:cNvSpPr>
          <p:nvPr/>
        </p:nvSpPr>
        <p:spPr bwMode="auto">
          <a:xfrm rot="-5400000">
            <a:off x="5035551" y="3132138"/>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29710" name="Group 22"/>
          <p:cNvGrpSpPr>
            <a:grpSpLocks/>
          </p:cNvGrpSpPr>
          <p:nvPr/>
        </p:nvGrpSpPr>
        <p:grpSpPr bwMode="auto">
          <a:xfrm>
            <a:off x="6778625" y="2551113"/>
            <a:ext cx="3925888" cy="1568450"/>
            <a:chOff x="2823" y="1630"/>
            <a:chExt cx="2198" cy="988"/>
          </a:xfrm>
        </p:grpSpPr>
        <p:sp>
          <p:nvSpPr>
            <p:cNvPr id="29722"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3"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4"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5"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6"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7"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8"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9"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0"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1"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2"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3"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4"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5"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6"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7"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8"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39"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0"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1"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2"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3"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4"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5"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6"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7"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8"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49"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0"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1"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2"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3"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4"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5"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6"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7"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8"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59"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60"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61"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62"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63"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64"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65"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110" name="AutoShape 68"/>
          <p:cNvSpPr>
            <a:spLocks noChangeArrowheads="1"/>
          </p:cNvSpPr>
          <p:nvPr/>
        </p:nvSpPr>
        <p:spPr bwMode="auto">
          <a:xfrm>
            <a:off x="8148639" y="1951038"/>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111" name="Text Box 72"/>
          <p:cNvSpPr txBox="1">
            <a:spLocks noChangeArrowheads="1"/>
          </p:cNvSpPr>
          <p:nvPr/>
        </p:nvSpPr>
        <p:spPr bwMode="auto">
          <a:xfrm>
            <a:off x="5926139" y="1035050"/>
            <a:ext cx="49625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1800" dirty="0" smtClean="0">
                <a:solidFill>
                  <a:srgbClr val="000000"/>
                </a:solidFill>
              </a:rPr>
              <a:t>Treatment onset </a:t>
            </a:r>
            <a:r>
              <a:rPr lang="en-GB" altLang="fr-FR" sz="1800" dirty="0" smtClean="0">
                <a:solidFill>
                  <a:srgbClr val="000000"/>
                </a:solidFill>
              </a:rPr>
              <a:t>/ </a:t>
            </a:r>
            <a:r>
              <a:rPr lang="en-GB" altLang="fr-FR" sz="1800" dirty="0">
                <a:solidFill>
                  <a:srgbClr val="000000"/>
                </a:solidFill>
              </a:rPr>
              <a:t>Standard dosage</a:t>
            </a:r>
            <a:endParaRPr lang="en-GB" altLang="fr-FR" sz="1800" baseline="-25000" dirty="0">
              <a:solidFill>
                <a:srgbClr val="000000"/>
              </a:solidFill>
            </a:endParaRPr>
          </a:p>
        </p:txBody>
      </p:sp>
      <p:sp>
        <p:nvSpPr>
          <p:cNvPr id="2" name="ZoneTexte 1"/>
          <p:cNvSpPr txBox="1"/>
          <p:nvPr/>
        </p:nvSpPr>
        <p:spPr>
          <a:xfrm>
            <a:off x="3943351" y="2586039"/>
            <a:ext cx="2771775" cy="369887"/>
          </a:xfrm>
          <a:prstGeom prst="rect">
            <a:avLst/>
          </a:prstGeom>
          <a:noFill/>
        </p:spPr>
        <p:txBody>
          <a:bodyPr>
            <a:spAutoFit/>
          </a:bodyPr>
          <a:lstStyle/>
          <a:p>
            <a:pPr fontAlgn="base">
              <a:spcBef>
                <a:spcPct val="0"/>
              </a:spcBef>
              <a:spcAft>
                <a:spcPct val="0"/>
              </a:spcAft>
              <a:defRPr/>
            </a:pPr>
            <a:r>
              <a:rPr lang="fr-FR" dirty="0">
                <a:solidFill>
                  <a:srgbClr val="800000"/>
                </a:solidFill>
                <a:latin typeface="Arial"/>
                <a:cs typeface="Arial" charset="0"/>
              </a:rPr>
              <a:t>evolution of the infection</a:t>
            </a:r>
          </a:p>
        </p:txBody>
      </p:sp>
      <p:sp>
        <p:nvSpPr>
          <p:cNvPr id="63" name="Oval 59"/>
          <p:cNvSpPr>
            <a:spLocks noChangeArrowheads="1"/>
          </p:cNvSpPr>
          <p:nvPr/>
        </p:nvSpPr>
        <p:spPr bwMode="auto">
          <a:xfrm>
            <a:off x="1270001" y="6235700"/>
            <a:ext cx="360363" cy="166688"/>
          </a:xfrm>
          <a:prstGeom prst="ellipse">
            <a:avLst/>
          </a:prstGeom>
          <a:solidFill>
            <a:srgbClr val="00CC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65" name="Oval 60"/>
          <p:cNvSpPr>
            <a:spLocks noChangeArrowheads="1"/>
          </p:cNvSpPr>
          <p:nvPr/>
        </p:nvSpPr>
        <p:spPr bwMode="auto">
          <a:xfrm>
            <a:off x="1273176" y="6526214"/>
            <a:ext cx="360363" cy="166687"/>
          </a:xfrm>
          <a:prstGeom prst="ellipse">
            <a:avLst/>
          </a:prstGeom>
          <a:solidFill>
            <a:srgbClr val="FF00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12" name="Text Box 61"/>
          <p:cNvSpPr txBox="1">
            <a:spLocks noChangeArrowheads="1"/>
          </p:cNvSpPr>
          <p:nvPr/>
        </p:nvSpPr>
        <p:spPr bwMode="auto">
          <a:xfrm>
            <a:off x="1711326" y="6135689"/>
            <a:ext cx="1242648" cy="338554"/>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altLang="fr-FR" sz="1600" dirty="0">
                <a:solidFill>
                  <a:srgbClr val="000000"/>
                </a:solidFill>
                <a:ea typeface="ＭＳ Ｐゴシック" panose="020B0600070205080204" pitchFamily="34" charset="-128"/>
              </a:rPr>
              <a:t>Susceptible</a:t>
            </a:r>
            <a:endParaRPr lang="fr-FR" sz="1600" dirty="0">
              <a:solidFill>
                <a:srgbClr val="000000"/>
              </a:solidFill>
              <a:latin typeface="Arial"/>
              <a:cs typeface="Arial" charset="0"/>
            </a:endParaRPr>
          </a:p>
        </p:txBody>
      </p:sp>
      <p:sp>
        <p:nvSpPr>
          <p:cNvPr id="113" name="Text Box 62"/>
          <p:cNvSpPr txBox="1">
            <a:spLocks noChangeArrowheads="1"/>
          </p:cNvSpPr>
          <p:nvPr/>
        </p:nvSpPr>
        <p:spPr bwMode="auto">
          <a:xfrm>
            <a:off x="1727200" y="6423025"/>
            <a:ext cx="1646238" cy="3381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sz="1600" dirty="0">
                <a:solidFill>
                  <a:srgbClr val="000000"/>
                </a:solidFill>
                <a:latin typeface="Arial"/>
                <a:cs typeface="Arial" charset="0"/>
              </a:rPr>
              <a:t>Resistant mutant</a:t>
            </a:r>
          </a:p>
        </p:txBody>
      </p:sp>
      <p:sp>
        <p:nvSpPr>
          <p:cNvPr id="114" name="AutoShape 69"/>
          <p:cNvSpPr>
            <a:spLocks noChangeArrowheads="1"/>
          </p:cNvSpPr>
          <p:nvPr/>
        </p:nvSpPr>
        <p:spPr bwMode="auto">
          <a:xfrm>
            <a:off x="1092200" y="6134100"/>
            <a:ext cx="2801938" cy="660400"/>
          </a:xfrm>
          <a:prstGeom prst="roundRect">
            <a:avLst>
              <a:gd name="adj" fmla="val 16667"/>
            </a:avLst>
          </a:prstGeom>
          <a:noFill/>
          <a:ln w="38100">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15" name="Text Box 63"/>
          <p:cNvSpPr txBox="1">
            <a:spLocks noChangeArrowheads="1"/>
          </p:cNvSpPr>
          <p:nvPr/>
        </p:nvSpPr>
        <p:spPr bwMode="auto">
          <a:xfrm>
            <a:off x="6596064" y="5024438"/>
            <a:ext cx="4175125" cy="8318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CC3300"/>
                </a:solidFill>
              </a:rPr>
              <a:t>Risk of selection of resistant clones</a:t>
            </a:r>
          </a:p>
        </p:txBody>
      </p:sp>
      <p:sp>
        <p:nvSpPr>
          <p:cNvPr id="116" name="AutoShape 12"/>
          <p:cNvSpPr>
            <a:spLocks noChangeArrowheads="1"/>
          </p:cNvSpPr>
          <p:nvPr/>
        </p:nvSpPr>
        <p:spPr bwMode="auto">
          <a:xfrm>
            <a:off x="8343901" y="4443413"/>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29721"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C2C023B0-B13B-4750-B52A-D9877F2252BB}" type="slidenum">
              <a:rPr lang="fr-FR" altLang="fr-FR" sz="1400" b="0">
                <a:solidFill>
                  <a:srgbClr val="000000"/>
                </a:solidFill>
              </a:rPr>
              <a:t>13</a:t>
            </a:fld>
            <a:endParaRPr lang="fr-FR" altLang="fr-FR" sz="1400" b="0">
              <a:solidFill>
                <a:srgbClr val="000000"/>
              </a:solidFill>
            </a:endParaRPr>
          </a:p>
        </p:txBody>
      </p:sp>
    </p:spTree>
    <p:extLst>
      <p:ext uri="{BB962C8B-B14F-4D97-AF65-F5344CB8AC3E}">
        <p14:creationId xmlns:p14="http://schemas.microsoft.com/office/powerpoint/2010/main" val="2707107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p:bldP spid="115" grpId="0" animBg="1"/>
      <p:bldP spid="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2297113" y="316388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47" name="Oval 3"/>
          <p:cNvSpPr>
            <a:spLocks noChangeArrowheads="1"/>
          </p:cNvSpPr>
          <p:nvPr/>
        </p:nvSpPr>
        <p:spPr bwMode="auto">
          <a:xfrm>
            <a:off x="2947988" y="3186114"/>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48" name="Oval 4"/>
          <p:cNvSpPr>
            <a:spLocks noChangeArrowheads="1"/>
          </p:cNvSpPr>
          <p:nvPr/>
        </p:nvSpPr>
        <p:spPr bwMode="auto">
          <a:xfrm>
            <a:off x="2646363" y="3332164"/>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49" name="Oval 5"/>
          <p:cNvSpPr>
            <a:spLocks noChangeArrowheads="1"/>
          </p:cNvSpPr>
          <p:nvPr/>
        </p:nvSpPr>
        <p:spPr bwMode="auto">
          <a:xfrm>
            <a:off x="2838450" y="357663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0" name="Oval 6"/>
          <p:cNvSpPr>
            <a:spLocks noChangeArrowheads="1"/>
          </p:cNvSpPr>
          <p:nvPr/>
        </p:nvSpPr>
        <p:spPr bwMode="auto">
          <a:xfrm>
            <a:off x="2959101"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1" name="Oval 7"/>
          <p:cNvSpPr>
            <a:spLocks noChangeArrowheads="1"/>
          </p:cNvSpPr>
          <p:nvPr/>
        </p:nvSpPr>
        <p:spPr bwMode="auto">
          <a:xfrm>
            <a:off x="3344863" y="3011489"/>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2" name="Oval 8"/>
          <p:cNvSpPr>
            <a:spLocks noChangeArrowheads="1"/>
          </p:cNvSpPr>
          <p:nvPr/>
        </p:nvSpPr>
        <p:spPr bwMode="auto">
          <a:xfrm>
            <a:off x="3321051" y="3255964"/>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3" name="Oval 9"/>
          <p:cNvSpPr>
            <a:spLocks noChangeArrowheads="1"/>
          </p:cNvSpPr>
          <p:nvPr/>
        </p:nvSpPr>
        <p:spPr bwMode="auto">
          <a:xfrm>
            <a:off x="3235326" y="3513139"/>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4" name="Oval 10"/>
          <p:cNvSpPr>
            <a:spLocks noChangeArrowheads="1"/>
          </p:cNvSpPr>
          <p:nvPr/>
        </p:nvSpPr>
        <p:spPr bwMode="auto">
          <a:xfrm>
            <a:off x="36337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5" name="Oval 11"/>
          <p:cNvSpPr>
            <a:spLocks noChangeArrowheads="1"/>
          </p:cNvSpPr>
          <p:nvPr/>
        </p:nvSpPr>
        <p:spPr bwMode="auto">
          <a:xfrm>
            <a:off x="2552701" y="3001964"/>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1161228" name="AutoShape 12"/>
          <p:cNvSpPr>
            <a:spLocks noChangeArrowheads="1"/>
          </p:cNvSpPr>
          <p:nvPr/>
        </p:nvSpPr>
        <p:spPr bwMode="auto">
          <a:xfrm>
            <a:off x="2890839" y="4121150"/>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1161275" name="AutoShape 59"/>
          <p:cNvSpPr>
            <a:spLocks noChangeArrowheads="1"/>
          </p:cNvSpPr>
          <p:nvPr/>
        </p:nvSpPr>
        <p:spPr bwMode="auto">
          <a:xfrm>
            <a:off x="2855914" y="2051050"/>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58" name="AutoShape 73"/>
          <p:cNvSpPr>
            <a:spLocks noChangeArrowheads="1"/>
          </p:cNvSpPr>
          <p:nvPr/>
        </p:nvSpPr>
        <p:spPr bwMode="auto">
          <a:xfrm rot="-5400000">
            <a:off x="5035551" y="3132138"/>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31759" name="Group 22"/>
          <p:cNvGrpSpPr>
            <a:grpSpLocks/>
          </p:cNvGrpSpPr>
          <p:nvPr/>
        </p:nvGrpSpPr>
        <p:grpSpPr bwMode="auto">
          <a:xfrm>
            <a:off x="6778625" y="2551113"/>
            <a:ext cx="3925888" cy="1568450"/>
            <a:chOff x="2823" y="1630"/>
            <a:chExt cx="2198" cy="988"/>
          </a:xfrm>
        </p:grpSpPr>
        <p:sp>
          <p:nvSpPr>
            <p:cNvPr id="31770"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1"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2"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3"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4"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5"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6"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7"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8"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79"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0"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1"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2"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3"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4"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5"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6"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7"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8"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89"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0"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1"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2"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3"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4"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5"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6"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7"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8"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799"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0"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1"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2"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3"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4"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5"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6"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7"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8"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09"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10"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11"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12"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1813"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31760" name="Oval 59"/>
          <p:cNvSpPr>
            <a:spLocks noChangeArrowheads="1"/>
          </p:cNvSpPr>
          <p:nvPr/>
        </p:nvSpPr>
        <p:spPr bwMode="auto">
          <a:xfrm>
            <a:off x="1270001" y="6235700"/>
            <a:ext cx="360363" cy="166688"/>
          </a:xfrm>
          <a:prstGeom prst="ellipse">
            <a:avLst/>
          </a:prstGeom>
          <a:solidFill>
            <a:srgbClr val="00CC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sp>
        <p:nvSpPr>
          <p:cNvPr id="31761" name="Oval 60"/>
          <p:cNvSpPr>
            <a:spLocks noChangeArrowheads="1"/>
          </p:cNvSpPr>
          <p:nvPr/>
        </p:nvSpPr>
        <p:spPr bwMode="auto">
          <a:xfrm>
            <a:off x="1273176" y="6526214"/>
            <a:ext cx="360363" cy="1666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sp>
        <p:nvSpPr>
          <p:cNvPr id="31762" name="Text Box 61"/>
          <p:cNvSpPr txBox="1">
            <a:spLocks noChangeArrowheads="1"/>
          </p:cNvSpPr>
          <p:nvPr/>
        </p:nvSpPr>
        <p:spPr bwMode="auto">
          <a:xfrm>
            <a:off x="1711326" y="6135689"/>
            <a:ext cx="1300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dirty="0">
                <a:solidFill>
                  <a:srgbClr val="000000"/>
                </a:solidFill>
                <a:ea typeface="ＭＳ Ｐゴシック" panose="020B0600070205080204" pitchFamily="34" charset="-128"/>
              </a:rPr>
              <a:t>Susceptible </a:t>
            </a:r>
          </a:p>
        </p:txBody>
      </p:sp>
      <p:sp>
        <p:nvSpPr>
          <p:cNvPr id="31763" name="Text Box 62"/>
          <p:cNvSpPr txBox="1">
            <a:spLocks noChangeArrowheads="1"/>
          </p:cNvSpPr>
          <p:nvPr/>
        </p:nvSpPr>
        <p:spPr bwMode="auto">
          <a:xfrm>
            <a:off x="1727200" y="6423025"/>
            <a:ext cx="1646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a:solidFill>
                  <a:srgbClr val="000000"/>
                </a:solidFill>
                <a:ea typeface="ＭＳ Ｐゴシック" panose="020B0600070205080204" pitchFamily="34" charset="-128"/>
              </a:rPr>
              <a:t>Resistant mutant</a:t>
            </a:r>
          </a:p>
        </p:txBody>
      </p:sp>
      <p:sp>
        <p:nvSpPr>
          <p:cNvPr id="31764" name="AutoShape 69"/>
          <p:cNvSpPr>
            <a:spLocks noChangeArrowheads="1"/>
          </p:cNvSpPr>
          <p:nvPr/>
        </p:nvSpPr>
        <p:spPr bwMode="auto">
          <a:xfrm>
            <a:off x="1092200" y="6134100"/>
            <a:ext cx="2801938" cy="6604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sp>
        <p:nvSpPr>
          <p:cNvPr id="111" name="ZoneTexte 110"/>
          <p:cNvSpPr txBox="1"/>
          <p:nvPr/>
        </p:nvSpPr>
        <p:spPr>
          <a:xfrm>
            <a:off x="3943351" y="2586039"/>
            <a:ext cx="2771775" cy="369887"/>
          </a:xfrm>
          <a:prstGeom prst="rect">
            <a:avLst/>
          </a:prstGeom>
          <a:noFill/>
        </p:spPr>
        <p:txBody>
          <a:bodyPr>
            <a:spAutoFit/>
          </a:bodyPr>
          <a:lstStyle/>
          <a:p>
            <a:pPr fontAlgn="base">
              <a:spcBef>
                <a:spcPct val="0"/>
              </a:spcBef>
              <a:spcAft>
                <a:spcPct val="0"/>
              </a:spcAft>
              <a:defRPr/>
            </a:pPr>
            <a:r>
              <a:rPr lang="fr-FR" dirty="0">
                <a:solidFill>
                  <a:srgbClr val="800000"/>
                </a:solidFill>
                <a:latin typeface="Arial"/>
                <a:cs typeface="Arial" charset="0"/>
              </a:rPr>
              <a:t>evolution of the infection</a:t>
            </a:r>
          </a:p>
        </p:txBody>
      </p:sp>
      <p:sp>
        <p:nvSpPr>
          <p:cNvPr id="112" name="Text Box 72"/>
          <p:cNvSpPr txBox="1">
            <a:spLocks noChangeArrowheads="1"/>
          </p:cNvSpPr>
          <p:nvPr/>
        </p:nvSpPr>
        <p:spPr bwMode="auto">
          <a:xfrm>
            <a:off x="981075" y="1209675"/>
            <a:ext cx="49609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1800" dirty="0" smtClean="0">
                <a:solidFill>
                  <a:srgbClr val="000000"/>
                </a:solidFill>
              </a:rPr>
              <a:t>Treatment onset </a:t>
            </a:r>
            <a:r>
              <a:rPr lang="en-GB" altLang="fr-FR" sz="1800" dirty="0">
                <a:solidFill>
                  <a:srgbClr val="000000"/>
                </a:solidFill>
              </a:rPr>
              <a:t>/ Standard dosage</a:t>
            </a:r>
            <a:endParaRPr lang="en-GB" altLang="fr-FR" sz="1800" baseline="-25000" dirty="0">
              <a:solidFill>
                <a:srgbClr val="000000"/>
              </a:solidFill>
            </a:endParaRPr>
          </a:p>
        </p:txBody>
      </p:sp>
      <p:sp>
        <p:nvSpPr>
          <p:cNvPr id="113" name="Text Box 63"/>
          <p:cNvSpPr txBox="1">
            <a:spLocks noChangeArrowheads="1"/>
          </p:cNvSpPr>
          <p:nvPr/>
        </p:nvSpPr>
        <p:spPr bwMode="auto">
          <a:xfrm>
            <a:off x="1147764" y="4868863"/>
            <a:ext cx="4175125" cy="830262"/>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CC3300"/>
                </a:solidFill>
              </a:rPr>
              <a:t>No risk of selection of resistant clones</a:t>
            </a:r>
          </a:p>
        </p:txBody>
      </p:sp>
      <p:sp>
        <p:nvSpPr>
          <p:cNvPr id="31768" name="Rectangle 60"/>
          <p:cNvSpPr>
            <a:spLocks noChangeArrowheads="1"/>
          </p:cNvSpPr>
          <p:nvPr/>
        </p:nvSpPr>
        <p:spPr bwMode="auto">
          <a:xfrm>
            <a:off x="1023938" y="61913"/>
            <a:ext cx="10215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b="0">
                <a:solidFill>
                  <a:srgbClr val="0066FF"/>
                </a:solidFill>
                <a:latin typeface="Tahoma" panose="020B0604030504040204" pitchFamily="34" charset="0"/>
              </a:rPr>
              <a:t>Early treatment / Inoculum size / Selection of resistant mutants</a:t>
            </a:r>
          </a:p>
        </p:txBody>
      </p:sp>
      <p:sp>
        <p:nvSpPr>
          <p:cNvPr id="31769"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BAF26876-7F22-4674-86D9-938C6C756405}" type="slidenum">
              <a:rPr lang="fr-FR" altLang="fr-FR" sz="1400" b="0">
                <a:solidFill>
                  <a:srgbClr val="000000"/>
                </a:solidFill>
              </a:rPr>
              <a:t>14</a:t>
            </a:fld>
            <a:endParaRPr lang="fr-FR" altLang="fr-FR" sz="1400" b="0">
              <a:solidFill>
                <a:srgbClr val="000000"/>
              </a:solidFill>
            </a:endParaRPr>
          </a:p>
        </p:txBody>
      </p:sp>
    </p:spTree>
    <p:extLst>
      <p:ext uri="{BB962C8B-B14F-4D97-AF65-F5344CB8AC3E}">
        <p14:creationId xmlns:p14="http://schemas.microsoft.com/office/powerpoint/2010/main" val="4030490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1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12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28" grpId="0" animBg="1"/>
      <p:bldP spid="1161275" grpId="0" animBg="1"/>
      <p:bldP spid="112" grpId="0"/>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5"/>
          <p:cNvSpPr>
            <a:spLocks noChangeArrowheads="1"/>
          </p:cNvSpPr>
          <p:nvPr/>
        </p:nvSpPr>
        <p:spPr bwMode="auto">
          <a:xfrm>
            <a:off x="4824414" y="5610225"/>
            <a:ext cx="6137275" cy="774700"/>
          </a:xfrm>
          <a:prstGeom prst="rect">
            <a:avLst/>
          </a:prstGeom>
          <a:solidFill>
            <a:srgbClr val="FFFFFF"/>
          </a:solidFill>
          <a:ln w="0">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grpSp>
        <p:nvGrpSpPr>
          <p:cNvPr id="33795" name="Group 16"/>
          <p:cNvGrpSpPr>
            <a:grpSpLocks/>
          </p:cNvGrpSpPr>
          <p:nvPr/>
        </p:nvGrpSpPr>
        <p:grpSpPr bwMode="auto">
          <a:xfrm>
            <a:off x="5229226" y="5684839"/>
            <a:ext cx="1319213" cy="307975"/>
            <a:chOff x="1314" y="567"/>
            <a:chExt cx="738" cy="194"/>
          </a:xfrm>
        </p:grpSpPr>
        <p:sp>
          <p:nvSpPr>
            <p:cNvPr id="33912" name="Rectangle 17"/>
            <p:cNvSpPr>
              <a:spLocks noChangeArrowheads="1"/>
            </p:cNvSpPr>
            <p:nvPr/>
          </p:nvSpPr>
          <p:spPr bwMode="auto">
            <a:xfrm>
              <a:off x="1314" y="621"/>
              <a:ext cx="95" cy="95"/>
            </a:xfrm>
            <a:prstGeom prst="rect">
              <a:avLst/>
            </a:prstGeom>
            <a:solidFill>
              <a:schemeClr val="accent1"/>
            </a:solidFill>
            <a:ln w="12700">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33913" name="Rectangle 18"/>
            <p:cNvSpPr>
              <a:spLocks noChangeArrowheads="1"/>
            </p:cNvSpPr>
            <p:nvPr/>
          </p:nvSpPr>
          <p:spPr bwMode="auto">
            <a:xfrm>
              <a:off x="1463" y="567"/>
              <a:ext cx="5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2000" b="0">
                  <a:solidFill>
                    <a:srgbClr val="000000"/>
                  </a:solidFill>
                </a:rPr>
                <a:t>16 mg/kg</a:t>
              </a:r>
              <a:endParaRPr lang="en-GB" altLang="fr-FR" sz="2800" b="0">
                <a:solidFill>
                  <a:srgbClr val="FFFFFF"/>
                </a:solidFill>
                <a:latin typeface="Times New Roman" panose="02020603050405020304" pitchFamily="18" charset="0"/>
              </a:endParaRPr>
            </a:p>
          </p:txBody>
        </p:sp>
      </p:grpSp>
      <p:sp>
        <p:nvSpPr>
          <p:cNvPr id="11268" name="Rectangle 39"/>
          <p:cNvSpPr>
            <a:spLocks noChangeArrowheads="1"/>
          </p:cNvSpPr>
          <p:nvPr/>
        </p:nvSpPr>
        <p:spPr bwMode="auto">
          <a:xfrm>
            <a:off x="6196014" y="2408238"/>
            <a:ext cx="2327275" cy="615950"/>
          </a:xfrm>
          <a:prstGeom prst="rect">
            <a:avLst/>
          </a:prstGeom>
          <a:solidFill>
            <a:srgbClr val="FFFFC1"/>
          </a:solidFill>
          <a:ln w="19050">
            <a:solidFill>
              <a:schemeClr val="accent2"/>
            </a:solidFill>
            <a:miter lim="800000"/>
            <a:headEnd/>
            <a:tailEnd/>
          </a:ln>
          <a:effectLst>
            <a:outerShdw dist="35921" dir="2700000" algn="ctr" rotWithShape="0">
              <a:srgbClr val="808080"/>
            </a:outerShdw>
          </a:effectLst>
        </p:spPr>
        <p:txBody>
          <a:bodyPr lIns="72000" tIns="72000" rIns="36000" bIns="3600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None/>
            </a:pPr>
            <a:r>
              <a:rPr lang="en-GB" altLang="fr-FR" sz="1600">
                <a:solidFill>
                  <a:srgbClr val="000000"/>
                </a:solidFill>
              </a:rPr>
              <a:t>Early treatment </a:t>
            </a:r>
          </a:p>
          <a:p>
            <a:pPr algn="ctr" fontAlgn="base">
              <a:spcBef>
                <a:spcPct val="0"/>
              </a:spcBef>
              <a:spcAft>
                <a:spcPct val="0"/>
              </a:spcAft>
              <a:buClr>
                <a:srgbClr val="000000"/>
              </a:buClr>
              <a:buNone/>
            </a:pPr>
            <a:r>
              <a:rPr lang="en-GB" altLang="fr-FR" sz="1600" baseline="30000">
                <a:solidFill>
                  <a:srgbClr val="000000"/>
                </a:solidFill>
              </a:rPr>
              <a:t>105 </a:t>
            </a:r>
            <a:r>
              <a:rPr lang="en-GB" altLang="fr-FR" sz="1600">
                <a:solidFill>
                  <a:srgbClr val="000000"/>
                </a:solidFill>
              </a:rPr>
              <a:t>CFU</a:t>
            </a:r>
          </a:p>
        </p:txBody>
      </p:sp>
      <p:grpSp>
        <p:nvGrpSpPr>
          <p:cNvPr id="1081351" name="Group 43"/>
          <p:cNvGrpSpPr>
            <a:grpSpLocks/>
          </p:cNvGrpSpPr>
          <p:nvPr/>
        </p:nvGrpSpPr>
        <p:grpSpPr bwMode="auto">
          <a:xfrm>
            <a:off x="5233988" y="6040439"/>
            <a:ext cx="1319212" cy="307975"/>
            <a:chOff x="1314" y="754"/>
            <a:chExt cx="739" cy="194"/>
          </a:xfrm>
        </p:grpSpPr>
        <p:sp>
          <p:nvSpPr>
            <p:cNvPr id="33910" name="Rectangle 44"/>
            <p:cNvSpPr>
              <a:spLocks noChangeArrowheads="1"/>
            </p:cNvSpPr>
            <p:nvPr/>
          </p:nvSpPr>
          <p:spPr bwMode="auto">
            <a:xfrm>
              <a:off x="1314" y="808"/>
              <a:ext cx="95" cy="95"/>
            </a:xfrm>
            <a:prstGeom prst="rect">
              <a:avLst/>
            </a:prstGeom>
            <a:solidFill>
              <a:schemeClr val="hlink"/>
            </a:solidFill>
            <a:ln w="12700">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33911" name="Rectangle 45"/>
            <p:cNvSpPr>
              <a:spLocks noChangeArrowheads="1"/>
            </p:cNvSpPr>
            <p:nvPr/>
          </p:nvSpPr>
          <p:spPr bwMode="auto">
            <a:xfrm>
              <a:off x="1463" y="754"/>
              <a:ext cx="5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2000" b="0">
                  <a:solidFill>
                    <a:srgbClr val="000000"/>
                  </a:solidFill>
                </a:rPr>
                <a:t>64 mg/kg</a:t>
              </a:r>
              <a:endParaRPr lang="en-GB" altLang="fr-FR" sz="2800" b="0">
                <a:solidFill>
                  <a:srgbClr val="FFFFFF"/>
                </a:solidFill>
                <a:latin typeface="Times New Roman" panose="02020603050405020304" pitchFamily="18" charset="0"/>
              </a:endParaRPr>
            </a:p>
          </p:txBody>
        </p:sp>
      </p:grpSp>
      <p:grpSp>
        <p:nvGrpSpPr>
          <p:cNvPr id="1081354" name="Group 46"/>
          <p:cNvGrpSpPr>
            <a:grpSpLocks/>
          </p:cNvGrpSpPr>
          <p:nvPr/>
        </p:nvGrpSpPr>
        <p:grpSpPr bwMode="auto">
          <a:xfrm>
            <a:off x="7127875" y="5868989"/>
            <a:ext cx="3200400" cy="307975"/>
            <a:chOff x="1314" y="935"/>
            <a:chExt cx="1792" cy="194"/>
          </a:xfrm>
        </p:grpSpPr>
        <p:sp>
          <p:nvSpPr>
            <p:cNvPr id="33908" name="Rectangle 47"/>
            <p:cNvSpPr>
              <a:spLocks noChangeArrowheads="1"/>
            </p:cNvSpPr>
            <p:nvPr/>
          </p:nvSpPr>
          <p:spPr bwMode="auto">
            <a:xfrm>
              <a:off x="1314" y="989"/>
              <a:ext cx="95" cy="94"/>
            </a:xfrm>
            <a:prstGeom prst="rect">
              <a:avLst/>
            </a:prstGeom>
            <a:solidFill>
              <a:srgbClr val="FF6600"/>
            </a:solidFill>
            <a:ln w="12700">
              <a:solidFill>
                <a:schemeClr val="tx1"/>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33909" name="Rectangle 48"/>
            <p:cNvSpPr>
              <a:spLocks noChangeArrowheads="1"/>
            </p:cNvSpPr>
            <p:nvPr/>
          </p:nvSpPr>
          <p:spPr bwMode="auto">
            <a:xfrm>
              <a:off x="1463" y="935"/>
              <a:ext cx="16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2000" b="0">
                  <a:solidFill>
                    <a:srgbClr val="000000"/>
                  </a:solidFill>
                </a:rPr>
                <a:t>100 mg/kg marbofloxacin </a:t>
              </a:r>
              <a:endParaRPr lang="en-GB" altLang="fr-FR" sz="2800" b="0">
                <a:solidFill>
                  <a:srgbClr val="FFFFFF"/>
                </a:solidFill>
                <a:latin typeface="Times New Roman" panose="02020603050405020304" pitchFamily="18" charset="0"/>
              </a:endParaRPr>
            </a:p>
          </p:txBody>
        </p:sp>
      </p:grpSp>
      <p:sp>
        <p:nvSpPr>
          <p:cNvPr id="33799" name="Rectangle 77"/>
          <p:cNvSpPr>
            <a:spLocks noChangeArrowheads="1"/>
          </p:cNvSpPr>
          <p:nvPr/>
        </p:nvSpPr>
        <p:spPr bwMode="auto">
          <a:xfrm>
            <a:off x="8686800" y="2408238"/>
            <a:ext cx="2025650" cy="615950"/>
          </a:xfrm>
          <a:prstGeom prst="rect">
            <a:avLst/>
          </a:prstGeom>
          <a:solidFill>
            <a:srgbClr val="FFE8B9"/>
          </a:solidFill>
          <a:ln w="19050">
            <a:solidFill>
              <a:schemeClr val="accent2"/>
            </a:solidFill>
            <a:miter lim="800000"/>
            <a:headEnd/>
            <a:tailEnd/>
          </a:ln>
          <a:effectLst>
            <a:outerShdw dist="35921" dir="2700000" algn="ctr" rotWithShape="0">
              <a:srgbClr val="808080"/>
            </a:outerShdw>
          </a:effectLst>
        </p:spPr>
        <p:txBody>
          <a:bodyPr lIns="72000" tIns="72000" rIns="36000" bIns="3600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None/>
            </a:pPr>
            <a:r>
              <a:rPr lang="en-GB" altLang="fr-FR" sz="1600">
                <a:solidFill>
                  <a:srgbClr val="000000"/>
                </a:solidFill>
              </a:rPr>
              <a:t>Later treatment</a:t>
            </a:r>
          </a:p>
          <a:p>
            <a:pPr algn="ctr" fontAlgn="base">
              <a:spcBef>
                <a:spcPct val="0"/>
              </a:spcBef>
              <a:spcAft>
                <a:spcPct val="0"/>
              </a:spcAft>
              <a:buClr>
                <a:srgbClr val="000000"/>
              </a:buClr>
              <a:buNone/>
            </a:pPr>
            <a:r>
              <a:rPr lang="en-GB" altLang="fr-FR" sz="1600" baseline="30000">
                <a:solidFill>
                  <a:srgbClr val="000000"/>
                </a:solidFill>
              </a:rPr>
              <a:t>109 </a:t>
            </a:r>
            <a:r>
              <a:rPr lang="en-GB" altLang="fr-FR" sz="1600">
                <a:solidFill>
                  <a:srgbClr val="000000"/>
                </a:solidFill>
              </a:rPr>
              <a:t>CFU</a:t>
            </a:r>
          </a:p>
        </p:txBody>
      </p:sp>
      <p:sp>
        <p:nvSpPr>
          <p:cNvPr id="33800" name="Line 14"/>
          <p:cNvSpPr>
            <a:spLocks noChangeShapeType="1"/>
          </p:cNvSpPr>
          <p:nvPr/>
        </p:nvSpPr>
        <p:spPr bwMode="auto">
          <a:xfrm>
            <a:off x="6134100" y="2786064"/>
            <a:ext cx="0" cy="257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1" name="Line 15"/>
          <p:cNvSpPr>
            <a:spLocks noChangeShapeType="1"/>
          </p:cNvSpPr>
          <p:nvPr/>
        </p:nvSpPr>
        <p:spPr bwMode="auto">
          <a:xfrm>
            <a:off x="6283325" y="53657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2" name="Line 16"/>
          <p:cNvSpPr>
            <a:spLocks noChangeShapeType="1"/>
          </p:cNvSpPr>
          <p:nvPr/>
        </p:nvSpPr>
        <p:spPr bwMode="auto">
          <a:xfrm>
            <a:off x="6069014" y="5108575"/>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3" name="Line 17"/>
          <p:cNvSpPr>
            <a:spLocks noChangeShapeType="1"/>
          </p:cNvSpPr>
          <p:nvPr/>
        </p:nvSpPr>
        <p:spPr bwMode="auto">
          <a:xfrm>
            <a:off x="6069014" y="4852988"/>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4" name="Line 18"/>
          <p:cNvSpPr>
            <a:spLocks noChangeShapeType="1"/>
          </p:cNvSpPr>
          <p:nvPr/>
        </p:nvSpPr>
        <p:spPr bwMode="auto">
          <a:xfrm>
            <a:off x="6069014" y="4595813"/>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5" name="Line 19"/>
          <p:cNvSpPr>
            <a:spLocks noChangeShapeType="1"/>
          </p:cNvSpPr>
          <p:nvPr/>
        </p:nvSpPr>
        <p:spPr bwMode="auto">
          <a:xfrm>
            <a:off x="6069014" y="4340225"/>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6" name="Line 20"/>
          <p:cNvSpPr>
            <a:spLocks noChangeShapeType="1"/>
          </p:cNvSpPr>
          <p:nvPr/>
        </p:nvSpPr>
        <p:spPr bwMode="auto">
          <a:xfrm>
            <a:off x="6069014" y="4083050"/>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7" name="Line 21"/>
          <p:cNvSpPr>
            <a:spLocks noChangeShapeType="1"/>
          </p:cNvSpPr>
          <p:nvPr/>
        </p:nvSpPr>
        <p:spPr bwMode="auto">
          <a:xfrm>
            <a:off x="6069014" y="3811588"/>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8" name="Line 22"/>
          <p:cNvSpPr>
            <a:spLocks noChangeShapeType="1"/>
          </p:cNvSpPr>
          <p:nvPr/>
        </p:nvSpPr>
        <p:spPr bwMode="auto">
          <a:xfrm>
            <a:off x="6069014" y="3556000"/>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09" name="Line 23"/>
          <p:cNvSpPr>
            <a:spLocks noChangeShapeType="1"/>
          </p:cNvSpPr>
          <p:nvPr/>
        </p:nvSpPr>
        <p:spPr bwMode="auto">
          <a:xfrm>
            <a:off x="6069014" y="3298825"/>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0" name="Line 24"/>
          <p:cNvSpPr>
            <a:spLocks noChangeShapeType="1"/>
          </p:cNvSpPr>
          <p:nvPr/>
        </p:nvSpPr>
        <p:spPr bwMode="auto">
          <a:xfrm>
            <a:off x="6069014" y="3041650"/>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1" name="Line 25"/>
          <p:cNvSpPr>
            <a:spLocks noChangeShapeType="1"/>
          </p:cNvSpPr>
          <p:nvPr/>
        </p:nvSpPr>
        <p:spPr bwMode="auto">
          <a:xfrm>
            <a:off x="6069014" y="2786063"/>
            <a:ext cx="650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2" name="Line 26"/>
          <p:cNvSpPr>
            <a:spLocks noChangeShapeType="1"/>
          </p:cNvSpPr>
          <p:nvPr/>
        </p:nvSpPr>
        <p:spPr bwMode="auto">
          <a:xfrm>
            <a:off x="6262689" y="5365750"/>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3" name="Line 27"/>
          <p:cNvSpPr>
            <a:spLocks noChangeShapeType="1"/>
          </p:cNvSpPr>
          <p:nvPr/>
        </p:nvSpPr>
        <p:spPr bwMode="auto">
          <a:xfrm>
            <a:off x="6048376" y="4852988"/>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4" name="Line 28"/>
          <p:cNvSpPr>
            <a:spLocks noChangeShapeType="1"/>
          </p:cNvSpPr>
          <p:nvPr/>
        </p:nvSpPr>
        <p:spPr bwMode="auto">
          <a:xfrm>
            <a:off x="6048376" y="4340225"/>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5" name="Line 29"/>
          <p:cNvSpPr>
            <a:spLocks noChangeShapeType="1"/>
          </p:cNvSpPr>
          <p:nvPr/>
        </p:nvSpPr>
        <p:spPr bwMode="auto">
          <a:xfrm>
            <a:off x="6048376" y="3811588"/>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6" name="Line 30"/>
          <p:cNvSpPr>
            <a:spLocks noChangeShapeType="1"/>
          </p:cNvSpPr>
          <p:nvPr/>
        </p:nvSpPr>
        <p:spPr bwMode="auto">
          <a:xfrm>
            <a:off x="6048376" y="3298825"/>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7" name="Line 31"/>
          <p:cNvSpPr>
            <a:spLocks noChangeShapeType="1"/>
          </p:cNvSpPr>
          <p:nvPr/>
        </p:nvSpPr>
        <p:spPr bwMode="auto">
          <a:xfrm>
            <a:off x="6048376" y="2786063"/>
            <a:ext cx="857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8" name="Line 32"/>
          <p:cNvSpPr>
            <a:spLocks noChangeShapeType="1"/>
          </p:cNvSpPr>
          <p:nvPr/>
        </p:nvSpPr>
        <p:spPr bwMode="auto">
          <a:xfrm flipV="1">
            <a:off x="10647363" y="5360988"/>
            <a:ext cx="0"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19" name="Line 33"/>
          <p:cNvSpPr>
            <a:spLocks noChangeShapeType="1"/>
          </p:cNvSpPr>
          <p:nvPr/>
        </p:nvSpPr>
        <p:spPr bwMode="auto">
          <a:xfrm flipV="1">
            <a:off x="5983288" y="5356226"/>
            <a:ext cx="4672012"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nvGrpSpPr>
          <p:cNvPr id="33820" name="Group 44"/>
          <p:cNvGrpSpPr>
            <a:grpSpLocks/>
          </p:cNvGrpSpPr>
          <p:nvPr/>
        </p:nvGrpSpPr>
        <p:grpSpPr bwMode="auto">
          <a:xfrm>
            <a:off x="9123364" y="1557339"/>
            <a:ext cx="2116137" cy="669925"/>
            <a:chOff x="2381" y="1934"/>
            <a:chExt cx="959" cy="342"/>
          </a:xfrm>
        </p:grpSpPr>
        <p:sp>
          <p:nvSpPr>
            <p:cNvPr id="33838" name="Freeform 45"/>
            <p:cNvSpPr>
              <a:spLocks noChangeArrowheads="1"/>
            </p:cNvSpPr>
            <p:nvPr/>
          </p:nvSpPr>
          <p:spPr bwMode="auto">
            <a:xfrm>
              <a:off x="2480" y="2198"/>
              <a:ext cx="34" cy="59"/>
            </a:xfrm>
            <a:custGeom>
              <a:avLst/>
              <a:gdLst>
                <a:gd name="T0" fmla="*/ 0 w 31"/>
                <a:gd name="T1" fmla="*/ 0 h 53"/>
                <a:gd name="T2" fmla="*/ 86 w 31"/>
                <a:gd name="T3" fmla="*/ 171 h 53"/>
                <a:gd name="T4" fmla="*/ 0 60000 65536"/>
                <a:gd name="T5" fmla="*/ 0 60000 65536"/>
                <a:gd name="T6" fmla="*/ 0 w 31"/>
                <a:gd name="T7" fmla="*/ 0 h 53"/>
                <a:gd name="T8" fmla="*/ 31 w 31"/>
                <a:gd name="T9" fmla="*/ 53 h 53"/>
              </a:gdLst>
              <a:ahLst/>
              <a:cxnLst>
                <a:cxn ang="T4">
                  <a:pos x="T0" y="T1"/>
                </a:cxn>
                <a:cxn ang="T5">
                  <a:pos x="T2" y="T3"/>
                </a:cxn>
              </a:cxnLst>
              <a:rect l="T6" t="T7" r="T8" b="T9"/>
              <a:pathLst>
                <a:path w="31" h="53">
                  <a:moveTo>
                    <a:pt x="0" y="0"/>
                  </a:moveTo>
                  <a:cubicBezTo>
                    <a:pt x="17" y="11"/>
                    <a:pt x="25" y="34"/>
                    <a:pt x="31" y="53"/>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39" name="Freeform 46"/>
            <p:cNvSpPr>
              <a:spLocks noChangeArrowheads="1"/>
            </p:cNvSpPr>
            <p:nvPr/>
          </p:nvSpPr>
          <p:spPr bwMode="auto">
            <a:xfrm>
              <a:off x="2475" y="2200"/>
              <a:ext cx="29" cy="77"/>
            </a:xfrm>
            <a:custGeom>
              <a:avLst/>
              <a:gdLst>
                <a:gd name="T0" fmla="*/ 0 w 27"/>
                <a:gd name="T1" fmla="*/ 0 h 69"/>
                <a:gd name="T2" fmla="*/ 58 w 27"/>
                <a:gd name="T3" fmla="*/ 229 h 69"/>
                <a:gd name="T4" fmla="*/ 0 60000 65536"/>
                <a:gd name="T5" fmla="*/ 0 60000 65536"/>
                <a:gd name="T6" fmla="*/ 0 w 27"/>
                <a:gd name="T7" fmla="*/ 0 h 69"/>
                <a:gd name="T8" fmla="*/ 27 w 27"/>
                <a:gd name="T9" fmla="*/ 69 h 69"/>
              </a:gdLst>
              <a:ahLst/>
              <a:cxnLst>
                <a:cxn ang="T4">
                  <a:pos x="T0" y="T1"/>
                </a:cxn>
                <a:cxn ang="T5">
                  <a:pos x="T2" y="T3"/>
                </a:cxn>
              </a:cxnLst>
              <a:rect l="T6" t="T7" r="T8" b="T9"/>
              <a:pathLst>
                <a:path w="27" h="69">
                  <a:moveTo>
                    <a:pt x="0" y="0"/>
                  </a:moveTo>
                  <a:cubicBezTo>
                    <a:pt x="11" y="11"/>
                    <a:pt x="24" y="49"/>
                    <a:pt x="27" y="69"/>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0" name="Freeform 47"/>
            <p:cNvSpPr>
              <a:spLocks noChangeArrowheads="1"/>
            </p:cNvSpPr>
            <p:nvPr/>
          </p:nvSpPr>
          <p:spPr bwMode="auto">
            <a:xfrm>
              <a:off x="2472" y="2208"/>
              <a:ext cx="22" cy="64"/>
            </a:xfrm>
            <a:custGeom>
              <a:avLst/>
              <a:gdLst>
                <a:gd name="T0" fmla="*/ 0 w 19"/>
                <a:gd name="T1" fmla="*/ 0 h 57"/>
                <a:gd name="T2" fmla="*/ 93 w 19"/>
                <a:gd name="T3" fmla="*/ 205 h 57"/>
                <a:gd name="T4" fmla="*/ 0 60000 65536"/>
                <a:gd name="T5" fmla="*/ 0 60000 65536"/>
                <a:gd name="T6" fmla="*/ 0 w 19"/>
                <a:gd name="T7" fmla="*/ 0 h 57"/>
                <a:gd name="T8" fmla="*/ 19 w 19"/>
                <a:gd name="T9" fmla="*/ 57 h 57"/>
              </a:gdLst>
              <a:ahLst/>
              <a:cxnLst>
                <a:cxn ang="T4">
                  <a:pos x="T0" y="T1"/>
                </a:cxn>
                <a:cxn ang="T5">
                  <a:pos x="T2" y="T3"/>
                </a:cxn>
              </a:cxnLst>
              <a:rect l="T6" t="T7" r="T8" b="T9"/>
              <a:pathLst>
                <a:path w="19" h="57">
                  <a:moveTo>
                    <a:pt x="0" y="0"/>
                  </a:moveTo>
                  <a:cubicBezTo>
                    <a:pt x="8" y="13"/>
                    <a:pt x="19" y="37"/>
                    <a:pt x="19" y="57"/>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1" name="Freeform 48"/>
            <p:cNvSpPr>
              <a:spLocks noChangeArrowheads="1"/>
            </p:cNvSpPr>
            <p:nvPr/>
          </p:nvSpPr>
          <p:spPr bwMode="auto">
            <a:xfrm>
              <a:off x="2400" y="2106"/>
              <a:ext cx="50" cy="50"/>
            </a:xfrm>
            <a:custGeom>
              <a:avLst/>
              <a:gdLst>
                <a:gd name="T0" fmla="*/ 116 w 46"/>
                <a:gd name="T1" fmla="*/ 147 h 45"/>
                <a:gd name="T2" fmla="*/ 0 w 46"/>
                <a:gd name="T3" fmla="*/ 0 h 45"/>
                <a:gd name="T4" fmla="*/ 0 60000 65536"/>
                <a:gd name="T5" fmla="*/ 0 60000 65536"/>
                <a:gd name="T6" fmla="*/ 0 w 46"/>
                <a:gd name="T7" fmla="*/ 0 h 45"/>
                <a:gd name="T8" fmla="*/ 46 w 46"/>
                <a:gd name="T9" fmla="*/ 45 h 45"/>
              </a:gdLst>
              <a:ahLst/>
              <a:cxnLst>
                <a:cxn ang="T4">
                  <a:pos x="T0" y="T1"/>
                </a:cxn>
                <a:cxn ang="T5">
                  <a:pos x="T2" y="T3"/>
                </a:cxn>
              </a:cxnLst>
              <a:rect l="T6" t="T7" r="T8" b="T9"/>
              <a:pathLst>
                <a:path w="46" h="45">
                  <a:moveTo>
                    <a:pt x="46" y="45"/>
                  </a:moveTo>
                  <a:cubicBezTo>
                    <a:pt x="41" y="30"/>
                    <a:pt x="11" y="3"/>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2" name="Freeform 49"/>
            <p:cNvSpPr>
              <a:spLocks noChangeArrowheads="1"/>
            </p:cNvSpPr>
            <p:nvPr/>
          </p:nvSpPr>
          <p:spPr bwMode="auto">
            <a:xfrm>
              <a:off x="2381" y="2107"/>
              <a:ext cx="67" cy="51"/>
            </a:xfrm>
            <a:custGeom>
              <a:avLst/>
              <a:gdLst>
                <a:gd name="T0" fmla="*/ 145 w 62"/>
                <a:gd name="T1" fmla="*/ 143 h 46"/>
                <a:gd name="T2" fmla="*/ 0 w 62"/>
                <a:gd name="T3" fmla="*/ 0 h 46"/>
                <a:gd name="T4" fmla="*/ 0 60000 65536"/>
                <a:gd name="T5" fmla="*/ 0 60000 65536"/>
                <a:gd name="T6" fmla="*/ 0 w 62"/>
                <a:gd name="T7" fmla="*/ 0 h 46"/>
                <a:gd name="T8" fmla="*/ 62 w 62"/>
                <a:gd name="T9" fmla="*/ 46 h 46"/>
              </a:gdLst>
              <a:ahLst/>
              <a:cxnLst>
                <a:cxn ang="T4">
                  <a:pos x="T0" y="T1"/>
                </a:cxn>
                <a:cxn ang="T5">
                  <a:pos x="T2" y="T3"/>
                </a:cxn>
              </a:cxnLst>
              <a:rect l="T6" t="T7" r="T8" b="T9"/>
              <a:pathLst>
                <a:path w="62" h="46">
                  <a:moveTo>
                    <a:pt x="62" y="46"/>
                  </a:moveTo>
                  <a:cubicBezTo>
                    <a:pt x="54" y="35"/>
                    <a:pt x="21" y="6"/>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3" name="Freeform 50"/>
            <p:cNvSpPr>
              <a:spLocks noChangeArrowheads="1"/>
            </p:cNvSpPr>
            <p:nvPr/>
          </p:nvSpPr>
          <p:spPr bwMode="auto">
            <a:xfrm>
              <a:off x="2389" y="2133"/>
              <a:ext cx="57" cy="31"/>
            </a:xfrm>
            <a:custGeom>
              <a:avLst/>
              <a:gdLst>
                <a:gd name="T0" fmla="*/ 118 w 53"/>
                <a:gd name="T1" fmla="*/ 87 h 28"/>
                <a:gd name="T2" fmla="*/ 0 w 53"/>
                <a:gd name="T3" fmla="*/ 0 h 28"/>
                <a:gd name="T4" fmla="*/ 0 60000 65536"/>
                <a:gd name="T5" fmla="*/ 0 60000 65536"/>
                <a:gd name="T6" fmla="*/ 0 w 53"/>
                <a:gd name="T7" fmla="*/ 0 h 28"/>
                <a:gd name="T8" fmla="*/ 53 w 53"/>
                <a:gd name="T9" fmla="*/ 28 h 28"/>
              </a:gdLst>
              <a:ahLst/>
              <a:cxnLst>
                <a:cxn ang="T4">
                  <a:pos x="T0" y="T1"/>
                </a:cxn>
                <a:cxn ang="T5">
                  <a:pos x="T2" y="T3"/>
                </a:cxn>
              </a:cxnLst>
              <a:rect l="T6" t="T7" r="T8" b="T9"/>
              <a:pathLst>
                <a:path w="53" h="28">
                  <a:moveTo>
                    <a:pt x="53" y="28"/>
                  </a:moveTo>
                  <a:cubicBezTo>
                    <a:pt x="43" y="18"/>
                    <a:pt x="10" y="4"/>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4" name="Freeform 51"/>
            <p:cNvSpPr>
              <a:spLocks noChangeArrowheads="1"/>
            </p:cNvSpPr>
            <p:nvPr/>
          </p:nvSpPr>
          <p:spPr bwMode="auto">
            <a:xfrm>
              <a:off x="2403" y="2155"/>
              <a:ext cx="40" cy="15"/>
            </a:xfrm>
            <a:custGeom>
              <a:avLst/>
              <a:gdLst>
                <a:gd name="T0" fmla="*/ 86 w 37"/>
                <a:gd name="T1" fmla="*/ 29 h 14"/>
                <a:gd name="T2" fmla="*/ 0 w 37"/>
                <a:gd name="T3" fmla="*/ 0 h 14"/>
                <a:gd name="T4" fmla="*/ 0 60000 65536"/>
                <a:gd name="T5" fmla="*/ 0 60000 65536"/>
                <a:gd name="T6" fmla="*/ 0 w 37"/>
                <a:gd name="T7" fmla="*/ 0 h 14"/>
                <a:gd name="T8" fmla="*/ 37 w 37"/>
                <a:gd name="T9" fmla="*/ 14 h 14"/>
              </a:gdLst>
              <a:ahLst/>
              <a:cxnLst>
                <a:cxn ang="T4">
                  <a:pos x="T0" y="T1"/>
                </a:cxn>
                <a:cxn ang="T5">
                  <a:pos x="T2" y="T3"/>
                </a:cxn>
              </a:cxnLst>
              <a:rect l="T6" t="T7" r="T8" b="T9"/>
              <a:pathLst>
                <a:path w="37" h="14">
                  <a:moveTo>
                    <a:pt x="37" y="14"/>
                  </a:moveTo>
                  <a:cubicBezTo>
                    <a:pt x="29" y="8"/>
                    <a:pt x="5" y="1"/>
                    <a:pt x="0" y="0"/>
                  </a:cubicBezTo>
                </a:path>
              </a:pathLst>
            </a:custGeom>
            <a:noFill/>
            <a:ln w="1584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5" name="Freeform 52"/>
            <p:cNvSpPr>
              <a:spLocks noChangeArrowheads="1"/>
            </p:cNvSpPr>
            <p:nvPr/>
          </p:nvSpPr>
          <p:spPr bwMode="auto">
            <a:xfrm>
              <a:off x="2496" y="2005"/>
              <a:ext cx="18" cy="53"/>
            </a:xfrm>
            <a:custGeom>
              <a:avLst/>
              <a:gdLst>
                <a:gd name="T0" fmla="*/ 26 w 17"/>
                <a:gd name="T1" fmla="*/ 2 h 48"/>
                <a:gd name="T2" fmla="*/ 7 w 17"/>
                <a:gd name="T3" fmla="*/ 75 h 48"/>
                <a:gd name="T4" fmla="*/ 4 w 17"/>
                <a:gd name="T5" fmla="*/ 144 h 48"/>
                <a:gd name="T6" fmla="*/ 1 w 17"/>
                <a:gd name="T7" fmla="*/ 113 h 48"/>
                <a:gd name="T8" fmla="*/ 3 w 17"/>
                <a:gd name="T9" fmla="*/ 68 h 48"/>
                <a:gd name="T10" fmla="*/ 30 w 17"/>
                <a:gd name="T11" fmla="*/ 0 h 48"/>
                <a:gd name="T12" fmla="*/ 26 w 17"/>
                <a:gd name="T13" fmla="*/ 2 h 48"/>
                <a:gd name="T14" fmla="*/ 0 60000 65536"/>
                <a:gd name="T15" fmla="*/ 0 60000 65536"/>
                <a:gd name="T16" fmla="*/ 0 60000 65536"/>
                <a:gd name="T17" fmla="*/ 0 60000 65536"/>
                <a:gd name="T18" fmla="*/ 0 60000 65536"/>
                <a:gd name="T19" fmla="*/ 0 60000 65536"/>
                <a:gd name="T20" fmla="*/ 0 60000 65536"/>
                <a:gd name="T21" fmla="*/ 0 w 17"/>
                <a:gd name="T22" fmla="*/ 0 h 48"/>
                <a:gd name="T23" fmla="*/ 17 w 1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8">
                  <a:moveTo>
                    <a:pt x="15" y="2"/>
                  </a:moveTo>
                  <a:cubicBezTo>
                    <a:pt x="10" y="8"/>
                    <a:pt x="8" y="17"/>
                    <a:pt x="7" y="25"/>
                  </a:cubicBezTo>
                  <a:cubicBezTo>
                    <a:pt x="6" y="30"/>
                    <a:pt x="3" y="41"/>
                    <a:pt x="4" y="48"/>
                  </a:cubicBezTo>
                  <a:cubicBezTo>
                    <a:pt x="3" y="45"/>
                    <a:pt x="1" y="41"/>
                    <a:pt x="1" y="38"/>
                  </a:cubicBezTo>
                  <a:cubicBezTo>
                    <a:pt x="0" y="32"/>
                    <a:pt x="1" y="28"/>
                    <a:pt x="3" y="23"/>
                  </a:cubicBezTo>
                  <a:cubicBezTo>
                    <a:pt x="4" y="19"/>
                    <a:pt x="10" y="5"/>
                    <a:pt x="17" y="0"/>
                  </a:cubicBezTo>
                  <a:cubicBezTo>
                    <a:pt x="16" y="1"/>
                    <a:pt x="16" y="1"/>
                    <a:pt x="15"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6" name="Freeform 53"/>
            <p:cNvSpPr>
              <a:spLocks noChangeArrowheads="1"/>
            </p:cNvSpPr>
            <p:nvPr/>
          </p:nvSpPr>
          <p:spPr bwMode="auto">
            <a:xfrm>
              <a:off x="2438" y="1934"/>
              <a:ext cx="508" cy="278"/>
            </a:xfrm>
            <a:custGeom>
              <a:avLst/>
              <a:gdLst>
                <a:gd name="T0" fmla="*/ 839 w 468"/>
                <a:gd name="T1" fmla="*/ 778 h 249"/>
                <a:gd name="T2" fmla="*/ 888 w 468"/>
                <a:gd name="T3" fmla="*/ 792 h 249"/>
                <a:gd name="T4" fmla="*/ 992 w 468"/>
                <a:gd name="T5" fmla="*/ 773 h 249"/>
                <a:gd name="T6" fmla="*/ 1012 w 468"/>
                <a:gd name="T7" fmla="*/ 766 h 249"/>
                <a:gd name="T8" fmla="*/ 1037 w 468"/>
                <a:gd name="T9" fmla="*/ 742 h 249"/>
                <a:gd name="T10" fmla="*/ 1083 w 468"/>
                <a:gd name="T11" fmla="*/ 726 h 249"/>
                <a:gd name="T12" fmla="*/ 1107 w 468"/>
                <a:gd name="T13" fmla="*/ 709 h 249"/>
                <a:gd name="T14" fmla="*/ 1126 w 468"/>
                <a:gd name="T15" fmla="*/ 702 h 249"/>
                <a:gd name="T16" fmla="*/ 1135 w 468"/>
                <a:gd name="T17" fmla="*/ 644 h 249"/>
                <a:gd name="T18" fmla="*/ 731 w 468"/>
                <a:gd name="T19" fmla="*/ 19 h 249"/>
                <a:gd name="T20" fmla="*/ 634 w 468"/>
                <a:gd name="T21" fmla="*/ 0 h 249"/>
                <a:gd name="T22" fmla="*/ 607 w 468"/>
                <a:gd name="T23" fmla="*/ 1 h 249"/>
                <a:gd name="T24" fmla="*/ 544 w 468"/>
                <a:gd name="T25" fmla="*/ 21 h 249"/>
                <a:gd name="T26" fmla="*/ 482 w 468"/>
                <a:gd name="T27" fmla="*/ 50 h 249"/>
                <a:gd name="T28" fmla="*/ 433 w 468"/>
                <a:gd name="T29" fmla="*/ 106 h 249"/>
                <a:gd name="T30" fmla="*/ 408 w 468"/>
                <a:gd name="T31" fmla="*/ 118 h 249"/>
                <a:gd name="T32" fmla="*/ 354 w 468"/>
                <a:gd name="T33" fmla="*/ 169 h 249"/>
                <a:gd name="T34" fmla="*/ 314 w 468"/>
                <a:gd name="T35" fmla="*/ 223 h 249"/>
                <a:gd name="T36" fmla="*/ 289 w 468"/>
                <a:gd name="T37" fmla="*/ 252 h 249"/>
                <a:gd name="T38" fmla="*/ 271 w 468"/>
                <a:gd name="T39" fmla="*/ 263 h 249"/>
                <a:gd name="T40" fmla="*/ 229 w 468"/>
                <a:gd name="T41" fmla="*/ 298 h 249"/>
                <a:gd name="T42" fmla="*/ 205 w 468"/>
                <a:gd name="T43" fmla="*/ 267 h 249"/>
                <a:gd name="T44" fmla="*/ 170 w 468"/>
                <a:gd name="T45" fmla="*/ 223 h 249"/>
                <a:gd name="T46" fmla="*/ 149 w 468"/>
                <a:gd name="T47" fmla="*/ 386 h 249"/>
                <a:gd name="T48" fmla="*/ 88 w 468"/>
                <a:gd name="T49" fmla="*/ 523 h 249"/>
                <a:gd name="T50" fmla="*/ 46 w 468"/>
                <a:gd name="T51" fmla="*/ 624 h 249"/>
                <a:gd name="T52" fmla="*/ 0 w 468"/>
                <a:gd name="T53" fmla="*/ 760 h 249"/>
                <a:gd name="T54" fmla="*/ 69 w 468"/>
                <a:gd name="T55" fmla="*/ 835 h 249"/>
                <a:gd name="T56" fmla="*/ 265 w 468"/>
                <a:gd name="T57" fmla="*/ 760 h 249"/>
                <a:gd name="T58" fmla="*/ 313 w 468"/>
                <a:gd name="T59" fmla="*/ 803 h 249"/>
                <a:gd name="T60" fmla="*/ 341 w 468"/>
                <a:gd name="T61" fmla="*/ 804 h 249"/>
                <a:gd name="T62" fmla="*/ 368 w 468"/>
                <a:gd name="T63" fmla="*/ 803 h 249"/>
                <a:gd name="T64" fmla="*/ 416 w 468"/>
                <a:gd name="T65" fmla="*/ 815 h 249"/>
                <a:gd name="T66" fmla="*/ 472 w 468"/>
                <a:gd name="T67" fmla="*/ 811 h 249"/>
                <a:gd name="T68" fmla="*/ 485 w 468"/>
                <a:gd name="T69" fmla="*/ 804 h 249"/>
                <a:gd name="T70" fmla="*/ 559 w 468"/>
                <a:gd name="T71" fmla="*/ 769 h 249"/>
                <a:gd name="T72" fmla="*/ 580 w 468"/>
                <a:gd name="T73" fmla="*/ 761 h 249"/>
                <a:gd name="T74" fmla="*/ 587 w 468"/>
                <a:gd name="T75" fmla="*/ 745 h 249"/>
                <a:gd name="T76" fmla="*/ 612 w 468"/>
                <a:gd name="T77" fmla="*/ 745 h 249"/>
                <a:gd name="T78" fmla="*/ 640 w 468"/>
                <a:gd name="T79" fmla="*/ 761 h 249"/>
                <a:gd name="T80" fmla="*/ 695 w 468"/>
                <a:gd name="T81" fmla="*/ 785 h 249"/>
                <a:gd name="T82" fmla="*/ 721 w 468"/>
                <a:gd name="T83" fmla="*/ 785 h 249"/>
                <a:gd name="T84" fmla="*/ 767 w 468"/>
                <a:gd name="T85" fmla="*/ 796 h 249"/>
                <a:gd name="T86" fmla="*/ 798 w 468"/>
                <a:gd name="T87" fmla="*/ 785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249"/>
                <a:gd name="T134" fmla="*/ 468 w 468"/>
                <a:gd name="T135" fmla="*/ 249 h 2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249">
                  <a:moveTo>
                    <a:pt x="324" y="233"/>
                  </a:moveTo>
                  <a:cubicBezTo>
                    <a:pt x="329" y="234"/>
                    <a:pt x="336" y="231"/>
                    <a:pt x="340" y="231"/>
                  </a:cubicBezTo>
                  <a:cubicBezTo>
                    <a:pt x="347" y="233"/>
                    <a:pt x="351" y="239"/>
                    <a:pt x="357" y="243"/>
                  </a:cubicBezTo>
                  <a:cubicBezTo>
                    <a:pt x="358" y="241"/>
                    <a:pt x="361" y="240"/>
                    <a:pt x="361" y="236"/>
                  </a:cubicBezTo>
                  <a:cubicBezTo>
                    <a:pt x="369" y="242"/>
                    <a:pt x="384" y="244"/>
                    <a:pt x="386" y="228"/>
                  </a:cubicBezTo>
                  <a:cubicBezTo>
                    <a:pt x="392" y="231"/>
                    <a:pt x="397" y="236"/>
                    <a:pt x="403" y="230"/>
                  </a:cubicBezTo>
                  <a:cubicBezTo>
                    <a:pt x="405" y="232"/>
                    <a:pt x="409" y="233"/>
                    <a:pt x="411" y="235"/>
                  </a:cubicBezTo>
                  <a:cubicBezTo>
                    <a:pt x="411" y="232"/>
                    <a:pt x="411" y="230"/>
                    <a:pt x="411" y="228"/>
                  </a:cubicBezTo>
                  <a:cubicBezTo>
                    <a:pt x="415" y="229"/>
                    <a:pt x="420" y="232"/>
                    <a:pt x="424" y="234"/>
                  </a:cubicBezTo>
                  <a:cubicBezTo>
                    <a:pt x="423" y="230"/>
                    <a:pt x="421" y="225"/>
                    <a:pt x="421" y="220"/>
                  </a:cubicBezTo>
                  <a:cubicBezTo>
                    <a:pt x="429" y="218"/>
                    <a:pt x="433" y="222"/>
                    <a:pt x="439" y="227"/>
                  </a:cubicBezTo>
                  <a:cubicBezTo>
                    <a:pt x="439" y="224"/>
                    <a:pt x="441" y="225"/>
                    <a:pt x="439" y="216"/>
                  </a:cubicBezTo>
                  <a:cubicBezTo>
                    <a:pt x="445" y="219"/>
                    <a:pt x="446" y="219"/>
                    <a:pt x="450" y="223"/>
                  </a:cubicBezTo>
                  <a:cubicBezTo>
                    <a:pt x="447" y="220"/>
                    <a:pt x="450" y="216"/>
                    <a:pt x="450" y="211"/>
                  </a:cubicBezTo>
                  <a:cubicBezTo>
                    <a:pt x="453" y="211"/>
                    <a:pt x="457" y="212"/>
                    <a:pt x="459" y="212"/>
                  </a:cubicBezTo>
                  <a:cubicBezTo>
                    <a:pt x="458" y="211"/>
                    <a:pt x="458" y="210"/>
                    <a:pt x="457" y="209"/>
                  </a:cubicBezTo>
                  <a:cubicBezTo>
                    <a:pt x="458" y="208"/>
                    <a:pt x="460" y="206"/>
                    <a:pt x="461" y="205"/>
                  </a:cubicBezTo>
                  <a:cubicBezTo>
                    <a:pt x="462" y="192"/>
                    <a:pt x="462" y="192"/>
                    <a:pt x="462" y="192"/>
                  </a:cubicBezTo>
                  <a:cubicBezTo>
                    <a:pt x="462" y="192"/>
                    <a:pt x="468" y="197"/>
                    <a:pt x="452" y="130"/>
                  </a:cubicBezTo>
                  <a:cubicBezTo>
                    <a:pt x="437" y="63"/>
                    <a:pt x="363" y="13"/>
                    <a:pt x="297" y="5"/>
                  </a:cubicBezTo>
                  <a:cubicBezTo>
                    <a:pt x="285" y="4"/>
                    <a:pt x="274" y="3"/>
                    <a:pt x="264" y="4"/>
                  </a:cubicBezTo>
                  <a:cubicBezTo>
                    <a:pt x="260" y="4"/>
                    <a:pt x="257" y="3"/>
                    <a:pt x="257" y="0"/>
                  </a:cubicBezTo>
                  <a:cubicBezTo>
                    <a:pt x="254" y="3"/>
                    <a:pt x="250" y="4"/>
                    <a:pt x="246" y="4"/>
                  </a:cubicBezTo>
                  <a:cubicBezTo>
                    <a:pt x="246" y="3"/>
                    <a:pt x="246" y="2"/>
                    <a:pt x="246" y="1"/>
                  </a:cubicBezTo>
                  <a:cubicBezTo>
                    <a:pt x="244" y="5"/>
                    <a:pt x="238" y="6"/>
                    <a:pt x="234" y="4"/>
                  </a:cubicBezTo>
                  <a:cubicBezTo>
                    <a:pt x="231" y="7"/>
                    <a:pt x="225" y="9"/>
                    <a:pt x="221" y="6"/>
                  </a:cubicBezTo>
                  <a:cubicBezTo>
                    <a:pt x="218" y="11"/>
                    <a:pt x="208" y="14"/>
                    <a:pt x="205" y="9"/>
                  </a:cubicBezTo>
                  <a:cubicBezTo>
                    <a:pt x="203" y="13"/>
                    <a:pt x="200" y="14"/>
                    <a:pt x="196" y="15"/>
                  </a:cubicBezTo>
                  <a:cubicBezTo>
                    <a:pt x="190" y="17"/>
                    <a:pt x="191" y="17"/>
                    <a:pt x="186" y="21"/>
                  </a:cubicBezTo>
                  <a:cubicBezTo>
                    <a:pt x="183" y="25"/>
                    <a:pt x="179" y="28"/>
                    <a:pt x="175" y="31"/>
                  </a:cubicBezTo>
                  <a:cubicBezTo>
                    <a:pt x="174" y="30"/>
                    <a:pt x="173" y="28"/>
                    <a:pt x="173" y="27"/>
                  </a:cubicBezTo>
                  <a:cubicBezTo>
                    <a:pt x="172" y="31"/>
                    <a:pt x="170" y="33"/>
                    <a:pt x="166" y="35"/>
                  </a:cubicBezTo>
                  <a:cubicBezTo>
                    <a:pt x="164" y="36"/>
                    <a:pt x="159" y="39"/>
                    <a:pt x="156" y="39"/>
                  </a:cubicBezTo>
                  <a:cubicBezTo>
                    <a:pt x="157" y="43"/>
                    <a:pt x="147" y="48"/>
                    <a:pt x="144" y="50"/>
                  </a:cubicBezTo>
                  <a:cubicBezTo>
                    <a:pt x="142" y="52"/>
                    <a:pt x="138" y="56"/>
                    <a:pt x="136" y="58"/>
                  </a:cubicBezTo>
                  <a:cubicBezTo>
                    <a:pt x="134" y="60"/>
                    <a:pt x="130" y="65"/>
                    <a:pt x="127" y="65"/>
                  </a:cubicBezTo>
                  <a:cubicBezTo>
                    <a:pt x="127" y="64"/>
                    <a:pt x="125" y="64"/>
                    <a:pt x="125" y="63"/>
                  </a:cubicBezTo>
                  <a:cubicBezTo>
                    <a:pt x="123" y="67"/>
                    <a:pt x="121" y="71"/>
                    <a:pt x="117" y="74"/>
                  </a:cubicBezTo>
                  <a:cubicBezTo>
                    <a:pt x="116" y="74"/>
                    <a:pt x="114" y="74"/>
                    <a:pt x="113" y="75"/>
                  </a:cubicBezTo>
                  <a:cubicBezTo>
                    <a:pt x="112" y="76"/>
                    <a:pt x="112" y="77"/>
                    <a:pt x="111" y="78"/>
                  </a:cubicBezTo>
                  <a:cubicBezTo>
                    <a:pt x="109" y="80"/>
                    <a:pt x="107" y="83"/>
                    <a:pt x="103" y="80"/>
                  </a:cubicBezTo>
                  <a:cubicBezTo>
                    <a:pt x="102" y="84"/>
                    <a:pt x="97" y="88"/>
                    <a:pt x="93" y="89"/>
                  </a:cubicBezTo>
                  <a:cubicBezTo>
                    <a:pt x="93" y="89"/>
                    <a:pt x="88" y="94"/>
                    <a:pt x="86" y="92"/>
                  </a:cubicBezTo>
                  <a:cubicBezTo>
                    <a:pt x="86" y="88"/>
                    <a:pt x="83" y="84"/>
                    <a:pt x="82" y="80"/>
                  </a:cubicBezTo>
                  <a:cubicBezTo>
                    <a:pt x="81" y="74"/>
                    <a:pt x="82" y="68"/>
                    <a:pt x="79" y="63"/>
                  </a:cubicBezTo>
                  <a:cubicBezTo>
                    <a:pt x="77" y="58"/>
                    <a:pt x="73" y="61"/>
                    <a:pt x="69" y="65"/>
                  </a:cubicBezTo>
                  <a:cubicBezTo>
                    <a:pt x="64" y="71"/>
                    <a:pt x="62" y="80"/>
                    <a:pt x="61" y="88"/>
                  </a:cubicBezTo>
                  <a:cubicBezTo>
                    <a:pt x="60" y="94"/>
                    <a:pt x="55" y="110"/>
                    <a:pt x="60" y="115"/>
                  </a:cubicBezTo>
                  <a:cubicBezTo>
                    <a:pt x="54" y="123"/>
                    <a:pt x="48" y="132"/>
                    <a:pt x="46" y="139"/>
                  </a:cubicBezTo>
                  <a:cubicBezTo>
                    <a:pt x="44" y="143"/>
                    <a:pt x="38" y="153"/>
                    <a:pt x="36" y="156"/>
                  </a:cubicBezTo>
                  <a:cubicBezTo>
                    <a:pt x="30" y="164"/>
                    <a:pt x="25" y="174"/>
                    <a:pt x="23" y="176"/>
                  </a:cubicBezTo>
                  <a:cubicBezTo>
                    <a:pt x="21" y="178"/>
                    <a:pt x="20" y="181"/>
                    <a:pt x="18" y="185"/>
                  </a:cubicBezTo>
                  <a:cubicBezTo>
                    <a:pt x="14" y="192"/>
                    <a:pt x="10" y="201"/>
                    <a:pt x="7" y="208"/>
                  </a:cubicBezTo>
                  <a:cubicBezTo>
                    <a:pt x="5" y="214"/>
                    <a:pt x="0" y="220"/>
                    <a:pt x="0" y="226"/>
                  </a:cubicBezTo>
                  <a:cubicBezTo>
                    <a:pt x="1" y="235"/>
                    <a:pt x="4" y="236"/>
                    <a:pt x="11" y="241"/>
                  </a:cubicBezTo>
                  <a:cubicBezTo>
                    <a:pt x="17" y="245"/>
                    <a:pt x="20" y="249"/>
                    <a:pt x="28" y="249"/>
                  </a:cubicBezTo>
                  <a:cubicBezTo>
                    <a:pt x="37" y="249"/>
                    <a:pt x="47" y="246"/>
                    <a:pt x="55" y="243"/>
                  </a:cubicBezTo>
                  <a:cubicBezTo>
                    <a:pt x="69" y="236"/>
                    <a:pt x="90" y="228"/>
                    <a:pt x="107" y="226"/>
                  </a:cubicBezTo>
                  <a:cubicBezTo>
                    <a:pt x="115" y="225"/>
                    <a:pt x="118" y="225"/>
                    <a:pt x="124" y="229"/>
                  </a:cubicBezTo>
                  <a:cubicBezTo>
                    <a:pt x="126" y="232"/>
                    <a:pt x="130" y="238"/>
                    <a:pt x="126" y="239"/>
                  </a:cubicBezTo>
                  <a:cubicBezTo>
                    <a:pt x="129" y="239"/>
                    <a:pt x="133" y="239"/>
                    <a:pt x="135" y="236"/>
                  </a:cubicBezTo>
                  <a:cubicBezTo>
                    <a:pt x="137" y="236"/>
                    <a:pt x="136" y="239"/>
                    <a:pt x="138" y="240"/>
                  </a:cubicBezTo>
                  <a:cubicBezTo>
                    <a:pt x="139" y="240"/>
                    <a:pt x="141" y="239"/>
                    <a:pt x="142" y="239"/>
                  </a:cubicBezTo>
                  <a:cubicBezTo>
                    <a:pt x="142" y="239"/>
                    <a:pt x="147" y="239"/>
                    <a:pt x="148" y="239"/>
                  </a:cubicBezTo>
                  <a:cubicBezTo>
                    <a:pt x="152" y="238"/>
                    <a:pt x="157" y="244"/>
                    <a:pt x="156" y="236"/>
                  </a:cubicBezTo>
                  <a:cubicBezTo>
                    <a:pt x="160" y="238"/>
                    <a:pt x="165" y="240"/>
                    <a:pt x="168" y="243"/>
                  </a:cubicBezTo>
                  <a:cubicBezTo>
                    <a:pt x="167" y="242"/>
                    <a:pt x="166" y="240"/>
                    <a:pt x="165" y="238"/>
                  </a:cubicBezTo>
                  <a:cubicBezTo>
                    <a:pt x="169" y="234"/>
                    <a:pt x="186" y="237"/>
                    <a:pt x="191" y="241"/>
                  </a:cubicBezTo>
                  <a:cubicBezTo>
                    <a:pt x="190" y="240"/>
                    <a:pt x="190" y="238"/>
                    <a:pt x="189" y="236"/>
                  </a:cubicBezTo>
                  <a:cubicBezTo>
                    <a:pt x="191" y="238"/>
                    <a:pt x="194" y="239"/>
                    <a:pt x="197" y="240"/>
                  </a:cubicBezTo>
                  <a:cubicBezTo>
                    <a:pt x="199" y="235"/>
                    <a:pt x="223" y="234"/>
                    <a:pt x="227" y="236"/>
                  </a:cubicBezTo>
                  <a:cubicBezTo>
                    <a:pt x="227" y="234"/>
                    <a:pt x="227" y="231"/>
                    <a:pt x="227" y="229"/>
                  </a:cubicBezTo>
                  <a:cubicBezTo>
                    <a:pt x="230" y="230"/>
                    <a:pt x="232" y="232"/>
                    <a:pt x="235" y="233"/>
                  </a:cubicBezTo>
                  <a:cubicBezTo>
                    <a:pt x="235" y="232"/>
                    <a:pt x="235" y="229"/>
                    <a:pt x="234" y="227"/>
                  </a:cubicBezTo>
                  <a:cubicBezTo>
                    <a:pt x="237" y="227"/>
                    <a:pt x="241" y="228"/>
                    <a:pt x="244" y="228"/>
                  </a:cubicBezTo>
                  <a:cubicBezTo>
                    <a:pt x="241" y="227"/>
                    <a:pt x="239" y="224"/>
                    <a:pt x="239" y="221"/>
                  </a:cubicBezTo>
                  <a:cubicBezTo>
                    <a:pt x="239" y="221"/>
                    <a:pt x="247" y="218"/>
                    <a:pt x="245" y="224"/>
                  </a:cubicBezTo>
                  <a:cubicBezTo>
                    <a:pt x="247" y="223"/>
                    <a:pt x="247" y="223"/>
                    <a:pt x="249" y="221"/>
                  </a:cubicBezTo>
                  <a:cubicBezTo>
                    <a:pt x="252" y="219"/>
                    <a:pt x="254" y="216"/>
                    <a:pt x="255" y="214"/>
                  </a:cubicBezTo>
                  <a:cubicBezTo>
                    <a:pt x="251" y="220"/>
                    <a:pt x="255" y="223"/>
                    <a:pt x="261" y="227"/>
                  </a:cubicBezTo>
                  <a:cubicBezTo>
                    <a:pt x="268" y="231"/>
                    <a:pt x="269" y="231"/>
                    <a:pt x="276" y="231"/>
                  </a:cubicBezTo>
                  <a:cubicBezTo>
                    <a:pt x="280" y="231"/>
                    <a:pt x="280" y="232"/>
                    <a:pt x="283" y="234"/>
                  </a:cubicBezTo>
                  <a:cubicBezTo>
                    <a:pt x="284" y="235"/>
                    <a:pt x="284" y="237"/>
                    <a:pt x="286" y="237"/>
                  </a:cubicBezTo>
                  <a:cubicBezTo>
                    <a:pt x="289" y="237"/>
                    <a:pt x="290" y="233"/>
                    <a:pt x="293" y="234"/>
                  </a:cubicBezTo>
                  <a:cubicBezTo>
                    <a:pt x="296" y="234"/>
                    <a:pt x="299" y="237"/>
                    <a:pt x="301" y="239"/>
                  </a:cubicBezTo>
                  <a:cubicBezTo>
                    <a:pt x="302" y="233"/>
                    <a:pt x="308" y="230"/>
                    <a:pt x="311" y="237"/>
                  </a:cubicBezTo>
                  <a:cubicBezTo>
                    <a:pt x="309" y="229"/>
                    <a:pt x="319" y="234"/>
                    <a:pt x="321" y="238"/>
                  </a:cubicBezTo>
                  <a:cubicBezTo>
                    <a:pt x="321" y="236"/>
                    <a:pt x="322" y="235"/>
                    <a:pt x="324" y="234"/>
                  </a:cubicBezTo>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7" name="Freeform 54"/>
            <p:cNvSpPr>
              <a:spLocks noChangeArrowheads="1"/>
            </p:cNvSpPr>
            <p:nvPr/>
          </p:nvSpPr>
          <p:spPr bwMode="auto">
            <a:xfrm>
              <a:off x="2717" y="1957"/>
              <a:ext cx="219" cy="239"/>
            </a:xfrm>
            <a:custGeom>
              <a:avLst/>
              <a:gdLst>
                <a:gd name="T0" fmla="*/ 486 w 202"/>
                <a:gd name="T1" fmla="*/ 525 h 214"/>
                <a:gd name="T2" fmla="*/ 410 w 202"/>
                <a:gd name="T3" fmla="*/ 223 h 214"/>
                <a:gd name="T4" fmla="*/ 198 w 202"/>
                <a:gd name="T5" fmla="*/ 0 h 214"/>
                <a:gd name="T6" fmla="*/ 322 w 202"/>
                <a:gd name="T7" fmla="*/ 121 h 214"/>
                <a:gd name="T8" fmla="*/ 338 w 202"/>
                <a:gd name="T9" fmla="*/ 163 h 214"/>
                <a:gd name="T10" fmla="*/ 350 w 202"/>
                <a:gd name="T11" fmla="*/ 181 h 214"/>
                <a:gd name="T12" fmla="*/ 349 w 202"/>
                <a:gd name="T13" fmla="*/ 182 h 214"/>
                <a:gd name="T14" fmla="*/ 360 w 202"/>
                <a:gd name="T15" fmla="*/ 183 h 214"/>
                <a:gd name="T16" fmla="*/ 368 w 202"/>
                <a:gd name="T17" fmla="*/ 203 h 214"/>
                <a:gd name="T18" fmla="*/ 371 w 202"/>
                <a:gd name="T19" fmla="*/ 212 h 214"/>
                <a:gd name="T20" fmla="*/ 379 w 202"/>
                <a:gd name="T21" fmla="*/ 228 h 214"/>
                <a:gd name="T22" fmla="*/ 383 w 202"/>
                <a:gd name="T23" fmla="*/ 252 h 214"/>
                <a:gd name="T24" fmla="*/ 390 w 202"/>
                <a:gd name="T25" fmla="*/ 262 h 214"/>
                <a:gd name="T26" fmla="*/ 390 w 202"/>
                <a:gd name="T27" fmla="*/ 298 h 214"/>
                <a:gd name="T28" fmla="*/ 399 w 202"/>
                <a:gd name="T29" fmla="*/ 434 h 214"/>
                <a:gd name="T30" fmla="*/ 405 w 202"/>
                <a:gd name="T31" fmla="*/ 470 h 214"/>
                <a:gd name="T32" fmla="*/ 411 w 202"/>
                <a:gd name="T33" fmla="*/ 522 h 214"/>
                <a:gd name="T34" fmla="*/ 410 w 202"/>
                <a:gd name="T35" fmla="*/ 525 h 214"/>
                <a:gd name="T36" fmla="*/ 385 w 202"/>
                <a:gd name="T37" fmla="*/ 583 h 214"/>
                <a:gd name="T38" fmla="*/ 378 w 202"/>
                <a:gd name="T39" fmla="*/ 576 h 214"/>
                <a:gd name="T40" fmla="*/ 371 w 202"/>
                <a:gd name="T41" fmla="*/ 615 h 214"/>
                <a:gd name="T42" fmla="*/ 342 w 202"/>
                <a:gd name="T43" fmla="*/ 598 h 214"/>
                <a:gd name="T44" fmla="*/ 321 w 202"/>
                <a:gd name="T45" fmla="*/ 629 h 214"/>
                <a:gd name="T46" fmla="*/ 293 w 202"/>
                <a:gd name="T47" fmla="*/ 619 h 214"/>
                <a:gd name="T48" fmla="*/ 289 w 202"/>
                <a:gd name="T49" fmla="*/ 643 h 214"/>
                <a:gd name="T50" fmla="*/ 249 w 202"/>
                <a:gd name="T51" fmla="*/ 625 h 214"/>
                <a:gd name="T52" fmla="*/ 78 w 202"/>
                <a:gd name="T53" fmla="*/ 596 h 214"/>
                <a:gd name="T54" fmla="*/ 42 w 202"/>
                <a:gd name="T55" fmla="*/ 522 h 214"/>
                <a:gd name="T56" fmla="*/ 18 w 202"/>
                <a:gd name="T57" fmla="*/ 469 h 214"/>
                <a:gd name="T58" fmla="*/ 1 w 202"/>
                <a:gd name="T59" fmla="*/ 421 h 214"/>
                <a:gd name="T60" fmla="*/ 1 w 202"/>
                <a:gd name="T61" fmla="*/ 493 h 214"/>
                <a:gd name="T62" fmla="*/ 3 w 202"/>
                <a:gd name="T63" fmla="*/ 600 h 214"/>
                <a:gd name="T64" fmla="*/ 1 w 202"/>
                <a:gd name="T65" fmla="*/ 666 h 214"/>
                <a:gd name="T66" fmla="*/ 76 w 202"/>
                <a:gd name="T67" fmla="*/ 714 h 214"/>
                <a:gd name="T68" fmla="*/ 96 w 202"/>
                <a:gd name="T69" fmla="*/ 717 h 214"/>
                <a:gd name="T70" fmla="*/ 127 w 202"/>
                <a:gd name="T71" fmla="*/ 702 h 214"/>
                <a:gd name="T72" fmla="*/ 142 w 202"/>
                <a:gd name="T73" fmla="*/ 702 h 214"/>
                <a:gd name="T74" fmla="*/ 172 w 202"/>
                <a:gd name="T75" fmla="*/ 696 h 214"/>
                <a:gd name="T76" fmla="*/ 229 w 202"/>
                <a:gd name="T77" fmla="*/ 718 h 214"/>
                <a:gd name="T78" fmla="*/ 267 w 202"/>
                <a:gd name="T79" fmla="*/ 718 h 214"/>
                <a:gd name="T80" fmla="*/ 289 w 202"/>
                <a:gd name="T81" fmla="*/ 718 h 214"/>
                <a:gd name="T82" fmla="*/ 296 w 202"/>
                <a:gd name="T83" fmla="*/ 681 h 214"/>
                <a:gd name="T84" fmla="*/ 318 w 202"/>
                <a:gd name="T85" fmla="*/ 688 h 214"/>
                <a:gd name="T86" fmla="*/ 326 w 202"/>
                <a:gd name="T87" fmla="*/ 696 h 214"/>
                <a:gd name="T88" fmla="*/ 338 w 202"/>
                <a:gd name="T89" fmla="*/ 688 h 214"/>
                <a:gd name="T90" fmla="*/ 363 w 202"/>
                <a:gd name="T91" fmla="*/ 696 h 214"/>
                <a:gd name="T92" fmla="*/ 379 w 202"/>
                <a:gd name="T93" fmla="*/ 687 h 214"/>
                <a:gd name="T94" fmla="*/ 415 w 202"/>
                <a:gd name="T95" fmla="*/ 665 h 214"/>
                <a:gd name="T96" fmla="*/ 452 w 202"/>
                <a:gd name="T97" fmla="*/ 643 h 214"/>
                <a:gd name="T98" fmla="*/ 469 w 202"/>
                <a:gd name="T99" fmla="*/ 628 h 214"/>
                <a:gd name="T100" fmla="*/ 484 w 202"/>
                <a:gd name="T101" fmla="*/ 598 h 214"/>
                <a:gd name="T102" fmla="*/ 490 w 202"/>
                <a:gd name="T103" fmla="*/ 560 h 214"/>
                <a:gd name="T104" fmla="*/ 486 w 202"/>
                <a:gd name="T105" fmla="*/ 525 h 2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2"/>
                <a:gd name="T160" fmla="*/ 0 h 214"/>
                <a:gd name="T161" fmla="*/ 202 w 202"/>
                <a:gd name="T162" fmla="*/ 214 h 2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2" h="214">
                  <a:moveTo>
                    <a:pt x="200" y="157"/>
                  </a:moveTo>
                  <a:cubicBezTo>
                    <a:pt x="199" y="130"/>
                    <a:pt x="191" y="98"/>
                    <a:pt x="169" y="65"/>
                  </a:cubicBezTo>
                  <a:cubicBezTo>
                    <a:pt x="147" y="31"/>
                    <a:pt x="98" y="4"/>
                    <a:pt x="82" y="0"/>
                  </a:cubicBezTo>
                  <a:cubicBezTo>
                    <a:pt x="99" y="9"/>
                    <a:pt x="117" y="21"/>
                    <a:pt x="133" y="36"/>
                  </a:cubicBezTo>
                  <a:cubicBezTo>
                    <a:pt x="136" y="40"/>
                    <a:pt x="138" y="44"/>
                    <a:pt x="138" y="48"/>
                  </a:cubicBezTo>
                  <a:cubicBezTo>
                    <a:pt x="141" y="47"/>
                    <a:pt x="143" y="50"/>
                    <a:pt x="145" y="53"/>
                  </a:cubicBezTo>
                  <a:cubicBezTo>
                    <a:pt x="144" y="54"/>
                    <a:pt x="144" y="54"/>
                    <a:pt x="144" y="54"/>
                  </a:cubicBezTo>
                  <a:cubicBezTo>
                    <a:pt x="144" y="54"/>
                    <a:pt x="148" y="55"/>
                    <a:pt x="148" y="55"/>
                  </a:cubicBezTo>
                  <a:cubicBezTo>
                    <a:pt x="149" y="57"/>
                    <a:pt x="150" y="59"/>
                    <a:pt x="151" y="60"/>
                  </a:cubicBezTo>
                  <a:cubicBezTo>
                    <a:pt x="151" y="60"/>
                    <a:pt x="151" y="63"/>
                    <a:pt x="152" y="64"/>
                  </a:cubicBezTo>
                  <a:cubicBezTo>
                    <a:pt x="153" y="65"/>
                    <a:pt x="156" y="66"/>
                    <a:pt x="157" y="68"/>
                  </a:cubicBezTo>
                  <a:cubicBezTo>
                    <a:pt x="158" y="70"/>
                    <a:pt x="157" y="72"/>
                    <a:pt x="158" y="74"/>
                  </a:cubicBezTo>
                  <a:cubicBezTo>
                    <a:pt x="158" y="74"/>
                    <a:pt x="159" y="77"/>
                    <a:pt x="160" y="77"/>
                  </a:cubicBezTo>
                  <a:cubicBezTo>
                    <a:pt x="161" y="82"/>
                    <a:pt x="163" y="83"/>
                    <a:pt x="160" y="89"/>
                  </a:cubicBezTo>
                  <a:cubicBezTo>
                    <a:pt x="168" y="93"/>
                    <a:pt x="179" y="130"/>
                    <a:pt x="164" y="129"/>
                  </a:cubicBezTo>
                  <a:cubicBezTo>
                    <a:pt x="169" y="131"/>
                    <a:pt x="173" y="138"/>
                    <a:pt x="167" y="141"/>
                  </a:cubicBezTo>
                  <a:cubicBezTo>
                    <a:pt x="173" y="144"/>
                    <a:pt x="171" y="150"/>
                    <a:pt x="170" y="155"/>
                  </a:cubicBezTo>
                  <a:cubicBezTo>
                    <a:pt x="170" y="156"/>
                    <a:pt x="170" y="156"/>
                    <a:pt x="169" y="157"/>
                  </a:cubicBezTo>
                  <a:cubicBezTo>
                    <a:pt x="167" y="165"/>
                    <a:pt x="163" y="171"/>
                    <a:pt x="159" y="173"/>
                  </a:cubicBezTo>
                  <a:cubicBezTo>
                    <a:pt x="158" y="173"/>
                    <a:pt x="157" y="172"/>
                    <a:pt x="156" y="171"/>
                  </a:cubicBezTo>
                  <a:cubicBezTo>
                    <a:pt x="157" y="175"/>
                    <a:pt x="155" y="181"/>
                    <a:pt x="152" y="182"/>
                  </a:cubicBezTo>
                  <a:cubicBezTo>
                    <a:pt x="148" y="184"/>
                    <a:pt x="144" y="178"/>
                    <a:pt x="140" y="177"/>
                  </a:cubicBezTo>
                  <a:cubicBezTo>
                    <a:pt x="139" y="181"/>
                    <a:pt x="137" y="186"/>
                    <a:pt x="132" y="187"/>
                  </a:cubicBezTo>
                  <a:cubicBezTo>
                    <a:pt x="127" y="188"/>
                    <a:pt x="125" y="184"/>
                    <a:pt x="121" y="184"/>
                  </a:cubicBezTo>
                  <a:cubicBezTo>
                    <a:pt x="120" y="186"/>
                    <a:pt x="119" y="189"/>
                    <a:pt x="118" y="191"/>
                  </a:cubicBezTo>
                  <a:cubicBezTo>
                    <a:pt x="113" y="191"/>
                    <a:pt x="107" y="188"/>
                    <a:pt x="103" y="185"/>
                  </a:cubicBezTo>
                  <a:cubicBezTo>
                    <a:pt x="88" y="210"/>
                    <a:pt x="50" y="185"/>
                    <a:pt x="32" y="176"/>
                  </a:cubicBezTo>
                  <a:cubicBezTo>
                    <a:pt x="24" y="171"/>
                    <a:pt x="19" y="165"/>
                    <a:pt x="17" y="155"/>
                  </a:cubicBezTo>
                  <a:cubicBezTo>
                    <a:pt x="14" y="148"/>
                    <a:pt x="12" y="145"/>
                    <a:pt x="7" y="140"/>
                  </a:cubicBezTo>
                  <a:cubicBezTo>
                    <a:pt x="4" y="136"/>
                    <a:pt x="2" y="130"/>
                    <a:pt x="1" y="126"/>
                  </a:cubicBezTo>
                  <a:cubicBezTo>
                    <a:pt x="1" y="146"/>
                    <a:pt x="1" y="146"/>
                    <a:pt x="1" y="146"/>
                  </a:cubicBezTo>
                  <a:cubicBezTo>
                    <a:pt x="2" y="157"/>
                    <a:pt x="5" y="167"/>
                    <a:pt x="3" y="179"/>
                  </a:cubicBezTo>
                  <a:cubicBezTo>
                    <a:pt x="3" y="183"/>
                    <a:pt x="0" y="193"/>
                    <a:pt x="1" y="197"/>
                  </a:cubicBezTo>
                  <a:cubicBezTo>
                    <a:pt x="4" y="209"/>
                    <a:pt x="31" y="201"/>
                    <a:pt x="31" y="211"/>
                  </a:cubicBezTo>
                  <a:cubicBezTo>
                    <a:pt x="35" y="209"/>
                    <a:pt x="37" y="208"/>
                    <a:pt x="40" y="212"/>
                  </a:cubicBezTo>
                  <a:cubicBezTo>
                    <a:pt x="42" y="208"/>
                    <a:pt x="49" y="206"/>
                    <a:pt x="52" y="209"/>
                  </a:cubicBezTo>
                  <a:cubicBezTo>
                    <a:pt x="55" y="208"/>
                    <a:pt x="57" y="209"/>
                    <a:pt x="59" y="209"/>
                  </a:cubicBezTo>
                  <a:cubicBezTo>
                    <a:pt x="63" y="209"/>
                    <a:pt x="67" y="207"/>
                    <a:pt x="71" y="206"/>
                  </a:cubicBezTo>
                  <a:cubicBezTo>
                    <a:pt x="78" y="205"/>
                    <a:pt x="91" y="204"/>
                    <a:pt x="94" y="213"/>
                  </a:cubicBezTo>
                  <a:cubicBezTo>
                    <a:pt x="98" y="208"/>
                    <a:pt x="103" y="211"/>
                    <a:pt x="109" y="213"/>
                  </a:cubicBezTo>
                  <a:cubicBezTo>
                    <a:pt x="112" y="214"/>
                    <a:pt x="114" y="214"/>
                    <a:pt x="118" y="213"/>
                  </a:cubicBezTo>
                  <a:cubicBezTo>
                    <a:pt x="119" y="212"/>
                    <a:pt x="122" y="203"/>
                    <a:pt x="122" y="202"/>
                  </a:cubicBezTo>
                  <a:cubicBezTo>
                    <a:pt x="125" y="200"/>
                    <a:pt x="128" y="202"/>
                    <a:pt x="131" y="204"/>
                  </a:cubicBezTo>
                  <a:cubicBezTo>
                    <a:pt x="132" y="204"/>
                    <a:pt x="134" y="206"/>
                    <a:pt x="135" y="206"/>
                  </a:cubicBezTo>
                  <a:cubicBezTo>
                    <a:pt x="137" y="206"/>
                    <a:pt x="137" y="205"/>
                    <a:pt x="138" y="204"/>
                  </a:cubicBezTo>
                  <a:cubicBezTo>
                    <a:pt x="142" y="203"/>
                    <a:pt x="144" y="205"/>
                    <a:pt x="149" y="206"/>
                  </a:cubicBezTo>
                  <a:cubicBezTo>
                    <a:pt x="148" y="200"/>
                    <a:pt x="153" y="200"/>
                    <a:pt x="157" y="203"/>
                  </a:cubicBezTo>
                  <a:cubicBezTo>
                    <a:pt x="158" y="193"/>
                    <a:pt x="164" y="193"/>
                    <a:pt x="171" y="196"/>
                  </a:cubicBezTo>
                  <a:cubicBezTo>
                    <a:pt x="172" y="191"/>
                    <a:pt x="182" y="185"/>
                    <a:pt x="186" y="191"/>
                  </a:cubicBezTo>
                  <a:cubicBezTo>
                    <a:pt x="187" y="187"/>
                    <a:pt x="189" y="184"/>
                    <a:pt x="193" y="186"/>
                  </a:cubicBezTo>
                  <a:cubicBezTo>
                    <a:pt x="193" y="181"/>
                    <a:pt x="196" y="180"/>
                    <a:pt x="199" y="177"/>
                  </a:cubicBezTo>
                  <a:cubicBezTo>
                    <a:pt x="200" y="174"/>
                    <a:pt x="202" y="170"/>
                    <a:pt x="202" y="166"/>
                  </a:cubicBezTo>
                  <a:cubicBezTo>
                    <a:pt x="202" y="163"/>
                    <a:pt x="201" y="160"/>
                    <a:pt x="200" y="157"/>
                  </a:cubicBezTo>
                  <a:close/>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8" name="Freeform 55"/>
            <p:cNvSpPr>
              <a:spLocks noChangeArrowheads="1"/>
            </p:cNvSpPr>
            <p:nvPr/>
          </p:nvSpPr>
          <p:spPr bwMode="auto">
            <a:xfrm>
              <a:off x="2506" y="2124"/>
              <a:ext cx="22" cy="28"/>
            </a:xfrm>
            <a:custGeom>
              <a:avLst/>
              <a:gdLst>
                <a:gd name="T0" fmla="*/ 0 w 20"/>
                <a:gd name="T1" fmla="*/ 60 h 25"/>
                <a:gd name="T2" fmla="*/ 55 w 20"/>
                <a:gd name="T3" fmla="*/ 30 h 25"/>
                <a:gd name="T4" fmla="*/ 0 w 20"/>
                <a:gd name="T5" fmla="*/ 60 h 25"/>
                <a:gd name="T6" fmla="*/ 0 60000 65536"/>
                <a:gd name="T7" fmla="*/ 0 60000 65536"/>
                <a:gd name="T8" fmla="*/ 0 60000 65536"/>
                <a:gd name="T9" fmla="*/ 0 w 20"/>
                <a:gd name="T10" fmla="*/ 0 h 25"/>
                <a:gd name="T11" fmla="*/ 20 w 20"/>
                <a:gd name="T12" fmla="*/ 25 h 25"/>
              </a:gdLst>
              <a:ahLst/>
              <a:cxnLst>
                <a:cxn ang="T6">
                  <a:pos x="T0" y="T1"/>
                </a:cxn>
                <a:cxn ang="T7">
                  <a:pos x="T2" y="T3"/>
                </a:cxn>
                <a:cxn ang="T8">
                  <a:pos x="T4" y="T5"/>
                </a:cxn>
              </a:cxnLst>
              <a:rect l="T9" t="T10" r="T11" b="T12"/>
              <a:pathLst>
                <a:path w="20" h="25">
                  <a:moveTo>
                    <a:pt x="0" y="17"/>
                  </a:moveTo>
                  <a:cubicBezTo>
                    <a:pt x="3" y="1"/>
                    <a:pt x="16" y="0"/>
                    <a:pt x="19" y="9"/>
                  </a:cubicBezTo>
                  <a:cubicBezTo>
                    <a:pt x="20" y="17"/>
                    <a:pt x="15" y="25"/>
                    <a:pt x="0" y="17"/>
                  </a:cubicBezTo>
                  <a:close/>
                </a:path>
              </a:pathLst>
            </a:custGeom>
            <a:solidFill>
              <a:srgbClr val="D3D4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49" name="Freeform 56"/>
            <p:cNvSpPr>
              <a:spLocks noChangeArrowheads="1"/>
            </p:cNvSpPr>
            <p:nvPr/>
          </p:nvSpPr>
          <p:spPr bwMode="auto">
            <a:xfrm>
              <a:off x="2508" y="2128"/>
              <a:ext cx="18" cy="19"/>
            </a:xfrm>
            <a:custGeom>
              <a:avLst/>
              <a:gdLst>
                <a:gd name="T0" fmla="*/ 28 w 17"/>
                <a:gd name="T1" fmla="*/ 29 h 17"/>
                <a:gd name="T2" fmla="*/ 20 w 17"/>
                <a:gd name="T3" fmla="*/ 1 h 17"/>
                <a:gd name="T4" fmla="*/ 1 w 17"/>
                <a:gd name="T5" fmla="*/ 26 h 17"/>
                <a:gd name="T6" fmla="*/ 7 w 17"/>
                <a:gd name="T7" fmla="*/ 55 h 17"/>
                <a:gd name="T8" fmla="*/ 28 w 17"/>
                <a:gd name="T9" fmla="*/ 2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cubicBezTo>
                    <a:pt x="17" y="5"/>
                    <a:pt x="14" y="1"/>
                    <a:pt x="9" y="1"/>
                  </a:cubicBezTo>
                  <a:cubicBezTo>
                    <a:pt x="5" y="0"/>
                    <a:pt x="1" y="3"/>
                    <a:pt x="1" y="8"/>
                  </a:cubicBezTo>
                  <a:cubicBezTo>
                    <a:pt x="0" y="12"/>
                    <a:pt x="3" y="16"/>
                    <a:pt x="7" y="16"/>
                  </a:cubicBezTo>
                  <a:cubicBezTo>
                    <a:pt x="12" y="17"/>
                    <a:pt x="16" y="14"/>
                    <a:pt x="16" y="9"/>
                  </a:cubicBezTo>
                  <a:close/>
                </a:path>
              </a:pathLst>
            </a:custGeom>
            <a:solidFill>
              <a:srgbClr val="5C5D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0" name="Freeform 57"/>
            <p:cNvSpPr>
              <a:spLocks noChangeArrowheads="1"/>
            </p:cNvSpPr>
            <p:nvPr/>
          </p:nvSpPr>
          <p:spPr bwMode="auto">
            <a:xfrm>
              <a:off x="2511" y="2133"/>
              <a:ext cx="6" cy="6"/>
            </a:xfrm>
            <a:custGeom>
              <a:avLst/>
              <a:gdLst>
                <a:gd name="T0" fmla="*/ 6 w 6"/>
                <a:gd name="T1" fmla="*/ 3 h 6"/>
                <a:gd name="T2" fmla="*/ 4 w 6"/>
                <a:gd name="T3" fmla="*/ 0 h 6"/>
                <a:gd name="T4" fmla="*/ 1 w 6"/>
                <a:gd name="T5" fmla="*/ 3 h 6"/>
                <a:gd name="T6" fmla="*/ 3 w 6"/>
                <a:gd name="T7" fmla="*/ 6 h 6"/>
                <a:gd name="T8" fmla="*/ 6 w 6"/>
                <a:gd name="T9" fmla="*/ 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3"/>
                  </a:moveTo>
                  <a:cubicBezTo>
                    <a:pt x="6" y="2"/>
                    <a:pt x="5" y="1"/>
                    <a:pt x="4" y="0"/>
                  </a:cubicBezTo>
                  <a:cubicBezTo>
                    <a:pt x="2" y="0"/>
                    <a:pt x="1" y="1"/>
                    <a:pt x="1" y="3"/>
                  </a:cubicBezTo>
                  <a:cubicBezTo>
                    <a:pt x="0" y="4"/>
                    <a:pt x="2" y="6"/>
                    <a:pt x="3" y="6"/>
                  </a:cubicBezTo>
                  <a:cubicBezTo>
                    <a:pt x="5" y="6"/>
                    <a:pt x="6" y="5"/>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1" name="Freeform 58"/>
            <p:cNvSpPr>
              <a:spLocks noChangeArrowheads="1"/>
            </p:cNvSpPr>
            <p:nvPr/>
          </p:nvSpPr>
          <p:spPr bwMode="auto">
            <a:xfrm>
              <a:off x="2938" y="2135"/>
              <a:ext cx="403" cy="73"/>
            </a:xfrm>
            <a:custGeom>
              <a:avLst/>
              <a:gdLst>
                <a:gd name="T0" fmla="*/ 0 w 372"/>
                <a:gd name="T1" fmla="*/ 89 h 65"/>
                <a:gd name="T2" fmla="*/ 1 w 372"/>
                <a:gd name="T3" fmla="*/ 43 h 65"/>
                <a:gd name="T4" fmla="*/ 2 w 372"/>
                <a:gd name="T5" fmla="*/ 21 h 65"/>
                <a:gd name="T6" fmla="*/ 210 w 372"/>
                <a:gd name="T7" fmla="*/ 89 h 65"/>
                <a:gd name="T8" fmla="*/ 412 w 372"/>
                <a:gd name="T9" fmla="*/ 181 h 65"/>
                <a:gd name="T10" fmla="*/ 645 w 372"/>
                <a:gd name="T11" fmla="*/ 109 h 65"/>
                <a:gd name="T12" fmla="*/ 844 w 372"/>
                <a:gd name="T13" fmla="*/ 79 h 65"/>
                <a:gd name="T14" fmla="*/ 887 w 372"/>
                <a:gd name="T15" fmla="*/ 100 h 65"/>
                <a:gd name="T16" fmla="*/ 885 w 372"/>
                <a:gd name="T17" fmla="*/ 112 h 65"/>
                <a:gd name="T18" fmla="*/ 863 w 372"/>
                <a:gd name="T19" fmla="*/ 106 h 65"/>
                <a:gd name="T20" fmla="*/ 863 w 372"/>
                <a:gd name="T21" fmla="*/ 106 h 65"/>
                <a:gd name="T22" fmla="*/ 772 w 372"/>
                <a:gd name="T23" fmla="*/ 89 h 65"/>
                <a:gd name="T24" fmla="*/ 659 w 372"/>
                <a:gd name="T25" fmla="*/ 137 h 65"/>
                <a:gd name="T26" fmla="*/ 412 w 372"/>
                <a:gd name="T27" fmla="*/ 231 h 65"/>
                <a:gd name="T28" fmla="*/ 193 w 372"/>
                <a:gd name="T29" fmla="*/ 134 h 65"/>
                <a:gd name="T30" fmla="*/ 0 w 372"/>
                <a:gd name="T31" fmla="*/ 89 h 65"/>
                <a:gd name="T32" fmla="*/ 0 w 372"/>
                <a:gd name="T33" fmla="*/ 8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65"/>
                <a:gd name="T53" fmla="*/ 372 w 372"/>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65">
                  <a:moveTo>
                    <a:pt x="0" y="25"/>
                  </a:moveTo>
                  <a:cubicBezTo>
                    <a:pt x="1" y="12"/>
                    <a:pt x="1" y="12"/>
                    <a:pt x="1" y="12"/>
                  </a:cubicBezTo>
                  <a:cubicBezTo>
                    <a:pt x="1" y="12"/>
                    <a:pt x="2" y="13"/>
                    <a:pt x="2" y="6"/>
                  </a:cubicBezTo>
                  <a:cubicBezTo>
                    <a:pt x="42" y="0"/>
                    <a:pt x="65" y="12"/>
                    <a:pt x="87" y="25"/>
                  </a:cubicBezTo>
                  <a:cubicBezTo>
                    <a:pt x="108" y="37"/>
                    <a:pt x="128" y="51"/>
                    <a:pt x="171" y="50"/>
                  </a:cubicBezTo>
                  <a:cubicBezTo>
                    <a:pt x="215" y="49"/>
                    <a:pt x="243" y="39"/>
                    <a:pt x="268" y="30"/>
                  </a:cubicBezTo>
                  <a:cubicBezTo>
                    <a:pt x="295" y="20"/>
                    <a:pt x="317" y="13"/>
                    <a:pt x="350" y="22"/>
                  </a:cubicBezTo>
                  <a:cubicBezTo>
                    <a:pt x="358" y="23"/>
                    <a:pt x="363" y="26"/>
                    <a:pt x="367" y="28"/>
                  </a:cubicBezTo>
                  <a:cubicBezTo>
                    <a:pt x="372" y="30"/>
                    <a:pt x="371" y="31"/>
                    <a:pt x="366" y="31"/>
                  </a:cubicBezTo>
                  <a:cubicBezTo>
                    <a:pt x="364" y="30"/>
                    <a:pt x="361" y="30"/>
                    <a:pt x="358" y="29"/>
                  </a:cubicBezTo>
                  <a:cubicBezTo>
                    <a:pt x="358" y="29"/>
                    <a:pt x="358" y="29"/>
                    <a:pt x="358" y="29"/>
                  </a:cubicBezTo>
                  <a:cubicBezTo>
                    <a:pt x="354" y="28"/>
                    <a:pt x="334" y="24"/>
                    <a:pt x="319" y="25"/>
                  </a:cubicBezTo>
                  <a:cubicBezTo>
                    <a:pt x="303" y="27"/>
                    <a:pt x="288" y="32"/>
                    <a:pt x="272" y="38"/>
                  </a:cubicBezTo>
                  <a:cubicBezTo>
                    <a:pt x="248" y="47"/>
                    <a:pt x="218" y="63"/>
                    <a:pt x="171" y="64"/>
                  </a:cubicBezTo>
                  <a:cubicBezTo>
                    <a:pt x="125" y="65"/>
                    <a:pt x="100" y="50"/>
                    <a:pt x="79" y="37"/>
                  </a:cubicBezTo>
                  <a:cubicBezTo>
                    <a:pt x="57" y="25"/>
                    <a:pt x="37" y="18"/>
                    <a:pt x="0" y="25"/>
                  </a:cubicBezTo>
                  <a:cubicBezTo>
                    <a:pt x="0" y="25"/>
                    <a:pt x="0" y="25"/>
                    <a:pt x="0" y="25"/>
                  </a:cubicBezTo>
                  <a:close/>
                </a:path>
              </a:pathLst>
            </a:custGeom>
            <a:solidFill>
              <a:srgbClr val="E5D6C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2" name="Freeform 59"/>
            <p:cNvSpPr>
              <a:spLocks noChangeArrowheads="1"/>
            </p:cNvSpPr>
            <p:nvPr/>
          </p:nvSpPr>
          <p:spPr bwMode="auto">
            <a:xfrm>
              <a:off x="2722" y="2190"/>
              <a:ext cx="97" cy="21"/>
            </a:xfrm>
            <a:custGeom>
              <a:avLst/>
              <a:gdLst>
                <a:gd name="T0" fmla="*/ 46 w 90"/>
                <a:gd name="T1" fmla="*/ 4 h 19"/>
                <a:gd name="T2" fmla="*/ 49 w 90"/>
                <a:gd name="T3" fmla="*/ 17 h 19"/>
                <a:gd name="T4" fmla="*/ 54 w 90"/>
                <a:gd name="T5" fmla="*/ 23 h 19"/>
                <a:gd name="T6" fmla="*/ 71 w 90"/>
                <a:gd name="T7" fmla="*/ 17 h 19"/>
                <a:gd name="T8" fmla="*/ 89 w 90"/>
                <a:gd name="T9" fmla="*/ 28 h 19"/>
                <a:gd name="T10" fmla="*/ 111 w 90"/>
                <a:gd name="T11" fmla="*/ 23 h 19"/>
                <a:gd name="T12" fmla="*/ 135 w 90"/>
                <a:gd name="T13" fmla="*/ 25 h 19"/>
                <a:gd name="T14" fmla="*/ 143 w 90"/>
                <a:gd name="T15" fmla="*/ 17 h 19"/>
                <a:gd name="T16" fmla="*/ 143 w 90"/>
                <a:gd name="T17" fmla="*/ 4 h 19"/>
                <a:gd name="T18" fmla="*/ 179 w 90"/>
                <a:gd name="T19" fmla="*/ 2 h 19"/>
                <a:gd name="T20" fmla="*/ 206 w 90"/>
                <a:gd name="T21" fmla="*/ 25 h 19"/>
                <a:gd name="T22" fmla="*/ 188 w 90"/>
                <a:gd name="T23" fmla="*/ 54 h 19"/>
                <a:gd name="T24" fmla="*/ 143 w 90"/>
                <a:gd name="T25" fmla="*/ 49 h 19"/>
                <a:gd name="T26" fmla="*/ 63 w 90"/>
                <a:gd name="T27" fmla="*/ 49 h 19"/>
                <a:gd name="T28" fmla="*/ 18 w 90"/>
                <a:gd name="T29" fmla="*/ 56 h 19"/>
                <a:gd name="T30" fmla="*/ 34 w 90"/>
                <a:gd name="T31" fmla="*/ 31 h 19"/>
                <a:gd name="T32" fmla="*/ 2 w 90"/>
                <a:gd name="T33" fmla="*/ 34 h 19"/>
                <a:gd name="T34" fmla="*/ 46 w 90"/>
                <a:gd name="T35" fmla="*/ 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9"/>
                <a:gd name="T56" fmla="*/ 90 w 9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9">
                  <a:moveTo>
                    <a:pt x="20" y="4"/>
                  </a:moveTo>
                  <a:cubicBezTo>
                    <a:pt x="20" y="4"/>
                    <a:pt x="21" y="4"/>
                    <a:pt x="21" y="5"/>
                  </a:cubicBezTo>
                  <a:cubicBezTo>
                    <a:pt x="22" y="6"/>
                    <a:pt x="22" y="8"/>
                    <a:pt x="24" y="8"/>
                  </a:cubicBezTo>
                  <a:cubicBezTo>
                    <a:pt x="27" y="8"/>
                    <a:pt x="28" y="4"/>
                    <a:pt x="31" y="5"/>
                  </a:cubicBezTo>
                  <a:cubicBezTo>
                    <a:pt x="34" y="5"/>
                    <a:pt x="37" y="8"/>
                    <a:pt x="39" y="10"/>
                  </a:cubicBezTo>
                  <a:cubicBezTo>
                    <a:pt x="40" y="4"/>
                    <a:pt x="46" y="1"/>
                    <a:pt x="49" y="8"/>
                  </a:cubicBezTo>
                  <a:cubicBezTo>
                    <a:pt x="47" y="0"/>
                    <a:pt x="57" y="5"/>
                    <a:pt x="59" y="9"/>
                  </a:cubicBezTo>
                  <a:cubicBezTo>
                    <a:pt x="59" y="7"/>
                    <a:pt x="60" y="6"/>
                    <a:pt x="62" y="5"/>
                  </a:cubicBezTo>
                  <a:cubicBezTo>
                    <a:pt x="62" y="4"/>
                    <a:pt x="62" y="4"/>
                    <a:pt x="62" y="4"/>
                  </a:cubicBezTo>
                  <a:cubicBezTo>
                    <a:pt x="67" y="5"/>
                    <a:pt x="74" y="2"/>
                    <a:pt x="78" y="2"/>
                  </a:cubicBezTo>
                  <a:cubicBezTo>
                    <a:pt x="83" y="3"/>
                    <a:pt x="86" y="6"/>
                    <a:pt x="90" y="9"/>
                  </a:cubicBezTo>
                  <a:cubicBezTo>
                    <a:pt x="88" y="15"/>
                    <a:pt x="90" y="17"/>
                    <a:pt x="82" y="18"/>
                  </a:cubicBezTo>
                  <a:cubicBezTo>
                    <a:pt x="75" y="19"/>
                    <a:pt x="69" y="17"/>
                    <a:pt x="62" y="16"/>
                  </a:cubicBezTo>
                  <a:cubicBezTo>
                    <a:pt x="53" y="15"/>
                    <a:pt x="38" y="16"/>
                    <a:pt x="28" y="16"/>
                  </a:cubicBezTo>
                  <a:cubicBezTo>
                    <a:pt x="23" y="16"/>
                    <a:pt x="11" y="15"/>
                    <a:pt x="7" y="19"/>
                  </a:cubicBezTo>
                  <a:cubicBezTo>
                    <a:pt x="8" y="14"/>
                    <a:pt x="12" y="13"/>
                    <a:pt x="16" y="11"/>
                  </a:cubicBezTo>
                  <a:cubicBezTo>
                    <a:pt x="12" y="11"/>
                    <a:pt x="5" y="8"/>
                    <a:pt x="2" y="12"/>
                  </a:cubicBezTo>
                  <a:cubicBezTo>
                    <a:pt x="0" y="1"/>
                    <a:pt x="12" y="5"/>
                    <a:pt x="20" y="4"/>
                  </a:cubicBezTo>
                  <a:close/>
                </a:path>
              </a:pathLst>
            </a:custGeom>
            <a:solidFill>
              <a:srgbClr val="E5D6C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3" name="Freeform 60"/>
            <p:cNvSpPr>
              <a:spLocks noChangeArrowheads="1"/>
            </p:cNvSpPr>
            <p:nvPr/>
          </p:nvSpPr>
          <p:spPr bwMode="auto">
            <a:xfrm>
              <a:off x="2590" y="2196"/>
              <a:ext cx="62" cy="15"/>
            </a:xfrm>
            <a:custGeom>
              <a:avLst/>
              <a:gdLst>
                <a:gd name="T0" fmla="*/ 140 w 57"/>
                <a:gd name="T1" fmla="*/ 6 h 14"/>
                <a:gd name="T2" fmla="*/ 121 w 57"/>
                <a:gd name="T3" fmla="*/ 2 h 14"/>
                <a:gd name="T4" fmla="*/ 126 w 57"/>
                <a:gd name="T5" fmla="*/ 18 h 14"/>
                <a:gd name="T6" fmla="*/ 59 w 57"/>
                <a:gd name="T7" fmla="*/ 4 h 14"/>
                <a:gd name="T8" fmla="*/ 69 w 57"/>
                <a:gd name="T9" fmla="*/ 20 h 14"/>
                <a:gd name="T10" fmla="*/ 36 w 57"/>
                <a:gd name="T11" fmla="*/ 2 h 14"/>
                <a:gd name="T12" fmla="*/ 20 w 57"/>
                <a:gd name="T13" fmla="*/ 5 h 14"/>
                <a:gd name="T14" fmla="*/ 0 w 57"/>
                <a:gd name="T15" fmla="*/ 29 h 14"/>
                <a:gd name="T16" fmla="*/ 83 w 57"/>
                <a:gd name="T17" fmla="*/ 27 h 14"/>
                <a:gd name="T18" fmla="*/ 108 w 57"/>
                <a:gd name="T19" fmla="*/ 23 h 14"/>
                <a:gd name="T20" fmla="*/ 140 w 57"/>
                <a:gd name="T21" fmla="*/ 20 h 14"/>
                <a:gd name="T22" fmla="*/ 144 w 57"/>
                <a:gd name="T23" fmla="*/ 4 h 14"/>
                <a:gd name="T24" fmla="*/ 140 w 57"/>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4"/>
                <a:gd name="T41" fmla="*/ 57 w 5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4">
                  <a:moveTo>
                    <a:pt x="56" y="6"/>
                  </a:moveTo>
                  <a:cubicBezTo>
                    <a:pt x="53" y="5"/>
                    <a:pt x="50" y="4"/>
                    <a:pt x="48" y="2"/>
                  </a:cubicBezTo>
                  <a:cubicBezTo>
                    <a:pt x="49" y="4"/>
                    <a:pt x="49" y="6"/>
                    <a:pt x="50" y="7"/>
                  </a:cubicBezTo>
                  <a:cubicBezTo>
                    <a:pt x="45" y="3"/>
                    <a:pt x="28" y="0"/>
                    <a:pt x="24" y="4"/>
                  </a:cubicBezTo>
                  <a:cubicBezTo>
                    <a:pt x="25" y="6"/>
                    <a:pt x="26" y="8"/>
                    <a:pt x="27" y="9"/>
                  </a:cubicBezTo>
                  <a:cubicBezTo>
                    <a:pt x="24" y="6"/>
                    <a:pt x="19" y="4"/>
                    <a:pt x="15" y="2"/>
                  </a:cubicBezTo>
                  <a:cubicBezTo>
                    <a:pt x="16" y="10"/>
                    <a:pt x="11" y="5"/>
                    <a:pt x="8" y="5"/>
                  </a:cubicBezTo>
                  <a:cubicBezTo>
                    <a:pt x="4" y="7"/>
                    <a:pt x="1" y="10"/>
                    <a:pt x="0" y="14"/>
                  </a:cubicBezTo>
                  <a:cubicBezTo>
                    <a:pt x="7" y="7"/>
                    <a:pt x="23" y="14"/>
                    <a:pt x="33" y="13"/>
                  </a:cubicBezTo>
                  <a:cubicBezTo>
                    <a:pt x="36" y="13"/>
                    <a:pt x="39" y="11"/>
                    <a:pt x="43" y="11"/>
                  </a:cubicBezTo>
                  <a:cubicBezTo>
                    <a:pt x="47" y="11"/>
                    <a:pt x="53" y="13"/>
                    <a:pt x="56" y="9"/>
                  </a:cubicBezTo>
                  <a:cubicBezTo>
                    <a:pt x="57" y="8"/>
                    <a:pt x="57" y="6"/>
                    <a:pt x="57" y="4"/>
                  </a:cubicBezTo>
                  <a:cubicBezTo>
                    <a:pt x="57" y="5"/>
                    <a:pt x="56" y="5"/>
                    <a:pt x="56" y="6"/>
                  </a:cubicBezTo>
                  <a:close/>
                </a:path>
              </a:pathLst>
            </a:custGeom>
            <a:solidFill>
              <a:srgbClr val="E5D6C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4" name="Freeform 61"/>
            <p:cNvSpPr>
              <a:spLocks noChangeArrowheads="1"/>
            </p:cNvSpPr>
            <p:nvPr/>
          </p:nvSpPr>
          <p:spPr bwMode="auto">
            <a:xfrm>
              <a:off x="2449" y="2175"/>
              <a:ext cx="98" cy="32"/>
            </a:xfrm>
            <a:custGeom>
              <a:avLst/>
              <a:gdLst>
                <a:gd name="T0" fmla="*/ 41 w 90"/>
                <a:gd name="T1" fmla="*/ 22 h 28"/>
                <a:gd name="T2" fmla="*/ 27 w 90"/>
                <a:gd name="T3" fmla="*/ 38 h 28"/>
                <a:gd name="T4" fmla="*/ 21 w 90"/>
                <a:gd name="T5" fmla="*/ 53 h 28"/>
                <a:gd name="T6" fmla="*/ 2 w 90"/>
                <a:gd name="T7" fmla="*/ 83 h 28"/>
                <a:gd name="T8" fmla="*/ 21 w 90"/>
                <a:gd name="T9" fmla="*/ 112 h 28"/>
                <a:gd name="T10" fmla="*/ 32 w 90"/>
                <a:gd name="T11" fmla="*/ 122 h 28"/>
                <a:gd name="T12" fmla="*/ 53 w 90"/>
                <a:gd name="T13" fmla="*/ 119 h 28"/>
                <a:gd name="T14" fmla="*/ 124 w 90"/>
                <a:gd name="T15" fmla="*/ 86 h 28"/>
                <a:gd name="T16" fmla="*/ 177 w 90"/>
                <a:gd name="T17" fmla="*/ 53 h 28"/>
                <a:gd name="T18" fmla="*/ 206 w 90"/>
                <a:gd name="T19" fmla="*/ 43 h 28"/>
                <a:gd name="T20" fmla="*/ 229 w 90"/>
                <a:gd name="T21" fmla="*/ 33 h 28"/>
                <a:gd name="T22" fmla="*/ 201 w 90"/>
                <a:gd name="T23" fmla="*/ 33 h 28"/>
                <a:gd name="T24" fmla="*/ 156 w 90"/>
                <a:gd name="T25" fmla="*/ 49 h 28"/>
                <a:gd name="T26" fmla="*/ 96 w 90"/>
                <a:gd name="T27" fmla="*/ 64 h 28"/>
                <a:gd name="T28" fmla="*/ 41 w 90"/>
                <a:gd name="T29" fmla="*/ 2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28"/>
                <a:gd name="T47" fmla="*/ 90 w 9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28">
                  <a:moveTo>
                    <a:pt x="16" y="5"/>
                  </a:moveTo>
                  <a:cubicBezTo>
                    <a:pt x="14" y="7"/>
                    <a:pt x="13" y="7"/>
                    <a:pt x="11" y="9"/>
                  </a:cubicBezTo>
                  <a:cubicBezTo>
                    <a:pt x="10" y="10"/>
                    <a:pt x="9" y="11"/>
                    <a:pt x="8" y="12"/>
                  </a:cubicBezTo>
                  <a:cubicBezTo>
                    <a:pt x="6" y="14"/>
                    <a:pt x="4" y="17"/>
                    <a:pt x="2" y="19"/>
                  </a:cubicBezTo>
                  <a:cubicBezTo>
                    <a:pt x="0" y="24"/>
                    <a:pt x="4" y="24"/>
                    <a:pt x="8" y="26"/>
                  </a:cubicBezTo>
                  <a:cubicBezTo>
                    <a:pt x="9" y="27"/>
                    <a:pt x="11" y="28"/>
                    <a:pt x="13" y="28"/>
                  </a:cubicBezTo>
                  <a:cubicBezTo>
                    <a:pt x="15" y="28"/>
                    <a:pt x="18" y="27"/>
                    <a:pt x="21" y="27"/>
                  </a:cubicBezTo>
                  <a:cubicBezTo>
                    <a:pt x="31" y="27"/>
                    <a:pt x="39" y="24"/>
                    <a:pt x="48" y="20"/>
                  </a:cubicBezTo>
                  <a:cubicBezTo>
                    <a:pt x="55" y="17"/>
                    <a:pt x="63" y="15"/>
                    <a:pt x="70" y="12"/>
                  </a:cubicBezTo>
                  <a:cubicBezTo>
                    <a:pt x="74" y="11"/>
                    <a:pt x="77" y="10"/>
                    <a:pt x="81" y="10"/>
                  </a:cubicBezTo>
                  <a:cubicBezTo>
                    <a:pt x="84" y="9"/>
                    <a:pt x="88" y="9"/>
                    <a:pt x="90" y="8"/>
                  </a:cubicBezTo>
                  <a:cubicBezTo>
                    <a:pt x="86" y="7"/>
                    <a:pt x="82" y="8"/>
                    <a:pt x="78" y="8"/>
                  </a:cubicBezTo>
                  <a:cubicBezTo>
                    <a:pt x="72" y="9"/>
                    <a:pt x="66" y="10"/>
                    <a:pt x="61" y="11"/>
                  </a:cubicBezTo>
                  <a:cubicBezTo>
                    <a:pt x="54" y="12"/>
                    <a:pt x="44" y="20"/>
                    <a:pt x="37" y="15"/>
                  </a:cubicBezTo>
                  <a:cubicBezTo>
                    <a:pt x="31" y="12"/>
                    <a:pt x="24" y="0"/>
                    <a:pt x="16" y="5"/>
                  </a:cubicBezTo>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5" name="Freeform 62"/>
            <p:cNvSpPr>
              <a:spLocks noChangeArrowheads="1"/>
            </p:cNvSpPr>
            <p:nvPr/>
          </p:nvSpPr>
          <p:spPr bwMode="auto">
            <a:xfrm>
              <a:off x="2574" y="2022"/>
              <a:ext cx="220" cy="177"/>
            </a:xfrm>
            <a:custGeom>
              <a:avLst/>
              <a:gdLst>
                <a:gd name="T0" fmla="*/ 327 w 203"/>
                <a:gd name="T1" fmla="*/ 63 h 159"/>
                <a:gd name="T2" fmla="*/ 269 w 203"/>
                <a:gd name="T3" fmla="*/ 308 h 159"/>
                <a:gd name="T4" fmla="*/ 268 w 203"/>
                <a:gd name="T5" fmla="*/ 353 h 159"/>
                <a:gd name="T6" fmla="*/ 230 w 203"/>
                <a:gd name="T7" fmla="*/ 363 h 159"/>
                <a:gd name="T8" fmla="*/ 196 w 203"/>
                <a:gd name="T9" fmla="*/ 382 h 159"/>
                <a:gd name="T10" fmla="*/ 180 w 203"/>
                <a:gd name="T11" fmla="*/ 409 h 159"/>
                <a:gd name="T12" fmla="*/ 164 w 203"/>
                <a:gd name="T13" fmla="*/ 382 h 159"/>
                <a:gd name="T14" fmla="*/ 143 w 203"/>
                <a:gd name="T15" fmla="*/ 404 h 159"/>
                <a:gd name="T16" fmla="*/ 131 w 203"/>
                <a:gd name="T17" fmla="*/ 376 h 159"/>
                <a:gd name="T18" fmla="*/ 132 w 203"/>
                <a:gd name="T19" fmla="*/ 376 h 159"/>
                <a:gd name="T20" fmla="*/ 128 w 203"/>
                <a:gd name="T21" fmla="*/ 376 h 159"/>
                <a:gd name="T22" fmla="*/ 128 w 203"/>
                <a:gd name="T23" fmla="*/ 374 h 159"/>
                <a:gd name="T24" fmla="*/ 127 w 203"/>
                <a:gd name="T25" fmla="*/ 374 h 159"/>
                <a:gd name="T26" fmla="*/ 127 w 203"/>
                <a:gd name="T27" fmla="*/ 330 h 159"/>
                <a:gd name="T28" fmla="*/ 117 w 203"/>
                <a:gd name="T29" fmla="*/ 326 h 159"/>
                <a:gd name="T30" fmla="*/ 109 w 203"/>
                <a:gd name="T31" fmla="*/ 314 h 159"/>
                <a:gd name="T32" fmla="*/ 108 w 203"/>
                <a:gd name="T33" fmla="*/ 287 h 159"/>
                <a:gd name="T34" fmla="*/ 82 w 203"/>
                <a:gd name="T35" fmla="*/ 284 h 159"/>
                <a:gd name="T36" fmla="*/ 59 w 203"/>
                <a:gd name="T37" fmla="*/ 266 h 159"/>
                <a:gd name="T38" fmla="*/ 55 w 203"/>
                <a:gd name="T39" fmla="*/ 266 h 159"/>
                <a:gd name="T40" fmla="*/ 75 w 203"/>
                <a:gd name="T41" fmla="*/ 296 h 159"/>
                <a:gd name="T42" fmla="*/ 96 w 203"/>
                <a:gd name="T43" fmla="*/ 317 h 159"/>
                <a:gd name="T44" fmla="*/ 95 w 203"/>
                <a:gd name="T45" fmla="*/ 333 h 159"/>
                <a:gd name="T46" fmla="*/ 65 w 203"/>
                <a:gd name="T47" fmla="*/ 336 h 159"/>
                <a:gd name="T48" fmla="*/ 81 w 203"/>
                <a:gd name="T49" fmla="*/ 363 h 159"/>
                <a:gd name="T50" fmla="*/ 70 w 203"/>
                <a:gd name="T51" fmla="*/ 363 h 159"/>
                <a:gd name="T52" fmla="*/ 75 w 203"/>
                <a:gd name="T53" fmla="*/ 374 h 159"/>
                <a:gd name="T54" fmla="*/ 64 w 203"/>
                <a:gd name="T55" fmla="*/ 382 h 159"/>
                <a:gd name="T56" fmla="*/ 64 w 203"/>
                <a:gd name="T57" fmla="*/ 393 h 159"/>
                <a:gd name="T58" fmla="*/ 55 w 203"/>
                <a:gd name="T59" fmla="*/ 399 h 159"/>
                <a:gd name="T60" fmla="*/ 55 w 203"/>
                <a:gd name="T61" fmla="*/ 419 h 159"/>
                <a:gd name="T62" fmla="*/ 54 w 203"/>
                <a:gd name="T63" fmla="*/ 419 h 159"/>
                <a:gd name="T64" fmla="*/ 46 w 203"/>
                <a:gd name="T65" fmla="*/ 425 h 159"/>
                <a:gd name="T66" fmla="*/ 46 w 203"/>
                <a:gd name="T67" fmla="*/ 444 h 159"/>
                <a:gd name="T68" fmla="*/ 28 w 203"/>
                <a:gd name="T69" fmla="*/ 444 h 159"/>
                <a:gd name="T70" fmla="*/ 5 w 203"/>
                <a:gd name="T71" fmla="*/ 450 h 159"/>
                <a:gd name="T72" fmla="*/ 1 w 203"/>
                <a:gd name="T73" fmla="*/ 473 h 159"/>
                <a:gd name="T74" fmla="*/ 0 w 203"/>
                <a:gd name="T75" fmla="*/ 473 h 159"/>
                <a:gd name="T76" fmla="*/ 4 w 203"/>
                <a:gd name="T77" fmla="*/ 512 h 159"/>
                <a:gd name="T78" fmla="*/ 24 w 203"/>
                <a:gd name="T79" fmla="*/ 501 h 159"/>
                <a:gd name="T80" fmla="*/ 33 w 203"/>
                <a:gd name="T81" fmla="*/ 515 h 159"/>
                <a:gd name="T82" fmla="*/ 47 w 203"/>
                <a:gd name="T83" fmla="*/ 515 h 159"/>
                <a:gd name="T84" fmla="*/ 65 w 203"/>
                <a:gd name="T85" fmla="*/ 517 h 159"/>
                <a:gd name="T86" fmla="*/ 69 w 203"/>
                <a:gd name="T87" fmla="*/ 492 h 159"/>
                <a:gd name="T88" fmla="*/ 88 w 203"/>
                <a:gd name="T89" fmla="*/ 508 h 159"/>
                <a:gd name="T90" fmla="*/ 143 w 203"/>
                <a:gd name="T91" fmla="*/ 508 h 159"/>
                <a:gd name="T92" fmla="*/ 142 w 203"/>
                <a:gd name="T93" fmla="*/ 508 h 159"/>
                <a:gd name="T94" fmla="*/ 166 w 203"/>
                <a:gd name="T95" fmla="*/ 494 h 159"/>
                <a:gd name="T96" fmla="*/ 185 w 203"/>
                <a:gd name="T97" fmla="*/ 507 h 159"/>
                <a:gd name="T98" fmla="*/ 234 w 203"/>
                <a:gd name="T99" fmla="*/ 492 h 159"/>
                <a:gd name="T100" fmla="*/ 250 w 203"/>
                <a:gd name="T101" fmla="*/ 485 h 159"/>
                <a:gd name="T102" fmla="*/ 268 w 203"/>
                <a:gd name="T103" fmla="*/ 473 h 159"/>
                <a:gd name="T104" fmla="*/ 271 w 203"/>
                <a:gd name="T105" fmla="*/ 450 h 159"/>
                <a:gd name="T106" fmla="*/ 293 w 203"/>
                <a:gd name="T107" fmla="*/ 455 h 159"/>
                <a:gd name="T108" fmla="*/ 314 w 203"/>
                <a:gd name="T109" fmla="*/ 416 h 159"/>
                <a:gd name="T110" fmla="*/ 316 w 203"/>
                <a:gd name="T111" fmla="*/ 395 h 159"/>
                <a:gd name="T112" fmla="*/ 316 w 203"/>
                <a:gd name="T113" fmla="*/ 282 h 159"/>
                <a:gd name="T114" fmla="*/ 342 w 203"/>
                <a:gd name="T115" fmla="*/ 96 h 159"/>
                <a:gd name="T116" fmla="*/ 490 w 203"/>
                <a:gd name="T117" fmla="*/ 18 h 159"/>
                <a:gd name="T118" fmla="*/ 327 w 203"/>
                <a:gd name="T119" fmla="*/ 63 h 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
                <a:gd name="T181" fmla="*/ 0 h 159"/>
                <a:gd name="T182" fmla="*/ 203 w 203"/>
                <a:gd name="T183" fmla="*/ 159 h 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 h="159">
                  <a:moveTo>
                    <a:pt x="136" y="20"/>
                  </a:moveTo>
                  <a:cubicBezTo>
                    <a:pt x="110" y="40"/>
                    <a:pt x="111" y="95"/>
                    <a:pt x="111" y="95"/>
                  </a:cubicBezTo>
                  <a:cubicBezTo>
                    <a:pt x="111" y="100"/>
                    <a:pt x="112" y="105"/>
                    <a:pt x="110" y="109"/>
                  </a:cubicBezTo>
                  <a:cubicBezTo>
                    <a:pt x="107" y="115"/>
                    <a:pt x="97" y="120"/>
                    <a:pt x="95" y="111"/>
                  </a:cubicBezTo>
                  <a:cubicBezTo>
                    <a:pt x="92" y="116"/>
                    <a:pt x="86" y="124"/>
                    <a:pt x="81" y="118"/>
                  </a:cubicBezTo>
                  <a:cubicBezTo>
                    <a:pt x="82" y="117"/>
                    <a:pt x="80" y="124"/>
                    <a:pt x="74" y="125"/>
                  </a:cubicBezTo>
                  <a:cubicBezTo>
                    <a:pt x="69" y="125"/>
                    <a:pt x="67" y="118"/>
                    <a:pt x="67" y="118"/>
                  </a:cubicBezTo>
                  <a:cubicBezTo>
                    <a:pt x="67" y="118"/>
                    <a:pt x="63" y="125"/>
                    <a:pt x="60" y="124"/>
                  </a:cubicBezTo>
                  <a:cubicBezTo>
                    <a:pt x="58" y="123"/>
                    <a:pt x="56" y="118"/>
                    <a:pt x="54" y="116"/>
                  </a:cubicBezTo>
                  <a:cubicBezTo>
                    <a:pt x="54" y="116"/>
                    <a:pt x="54" y="116"/>
                    <a:pt x="55" y="116"/>
                  </a:cubicBezTo>
                  <a:cubicBezTo>
                    <a:pt x="54" y="116"/>
                    <a:pt x="53" y="116"/>
                    <a:pt x="53" y="116"/>
                  </a:cubicBezTo>
                  <a:cubicBezTo>
                    <a:pt x="53" y="116"/>
                    <a:pt x="53" y="115"/>
                    <a:pt x="53" y="115"/>
                  </a:cubicBezTo>
                  <a:cubicBezTo>
                    <a:pt x="52" y="115"/>
                    <a:pt x="52" y="115"/>
                    <a:pt x="52" y="115"/>
                  </a:cubicBezTo>
                  <a:cubicBezTo>
                    <a:pt x="49" y="112"/>
                    <a:pt x="51" y="104"/>
                    <a:pt x="52" y="101"/>
                  </a:cubicBezTo>
                  <a:cubicBezTo>
                    <a:pt x="51" y="101"/>
                    <a:pt x="49" y="101"/>
                    <a:pt x="48" y="100"/>
                  </a:cubicBezTo>
                  <a:cubicBezTo>
                    <a:pt x="47" y="99"/>
                    <a:pt x="46" y="97"/>
                    <a:pt x="45" y="96"/>
                  </a:cubicBezTo>
                  <a:cubicBezTo>
                    <a:pt x="44" y="93"/>
                    <a:pt x="41" y="91"/>
                    <a:pt x="44" y="89"/>
                  </a:cubicBezTo>
                  <a:cubicBezTo>
                    <a:pt x="41" y="88"/>
                    <a:pt x="37" y="88"/>
                    <a:pt x="34" y="87"/>
                  </a:cubicBezTo>
                  <a:cubicBezTo>
                    <a:pt x="31" y="86"/>
                    <a:pt x="25" y="85"/>
                    <a:pt x="24" y="82"/>
                  </a:cubicBezTo>
                  <a:cubicBezTo>
                    <a:pt x="23" y="82"/>
                    <a:pt x="23" y="82"/>
                    <a:pt x="23" y="82"/>
                  </a:cubicBezTo>
                  <a:cubicBezTo>
                    <a:pt x="25" y="86"/>
                    <a:pt x="27" y="88"/>
                    <a:pt x="30" y="91"/>
                  </a:cubicBezTo>
                  <a:cubicBezTo>
                    <a:pt x="33" y="93"/>
                    <a:pt x="37" y="95"/>
                    <a:pt x="40" y="98"/>
                  </a:cubicBezTo>
                  <a:cubicBezTo>
                    <a:pt x="42" y="100"/>
                    <a:pt x="42" y="101"/>
                    <a:pt x="39" y="102"/>
                  </a:cubicBezTo>
                  <a:cubicBezTo>
                    <a:pt x="35" y="102"/>
                    <a:pt x="31" y="102"/>
                    <a:pt x="27" y="103"/>
                  </a:cubicBezTo>
                  <a:cubicBezTo>
                    <a:pt x="27" y="106"/>
                    <a:pt x="32" y="108"/>
                    <a:pt x="33" y="111"/>
                  </a:cubicBezTo>
                  <a:cubicBezTo>
                    <a:pt x="32" y="110"/>
                    <a:pt x="31" y="111"/>
                    <a:pt x="29" y="111"/>
                  </a:cubicBezTo>
                  <a:cubicBezTo>
                    <a:pt x="28" y="113"/>
                    <a:pt x="30" y="114"/>
                    <a:pt x="30" y="115"/>
                  </a:cubicBezTo>
                  <a:cubicBezTo>
                    <a:pt x="28" y="117"/>
                    <a:pt x="25" y="116"/>
                    <a:pt x="26" y="118"/>
                  </a:cubicBezTo>
                  <a:cubicBezTo>
                    <a:pt x="26" y="120"/>
                    <a:pt x="27" y="120"/>
                    <a:pt x="26" y="121"/>
                  </a:cubicBezTo>
                  <a:cubicBezTo>
                    <a:pt x="26" y="122"/>
                    <a:pt x="24" y="123"/>
                    <a:pt x="23" y="123"/>
                  </a:cubicBezTo>
                  <a:cubicBezTo>
                    <a:pt x="25" y="125"/>
                    <a:pt x="24" y="127"/>
                    <a:pt x="23" y="129"/>
                  </a:cubicBezTo>
                  <a:cubicBezTo>
                    <a:pt x="23" y="129"/>
                    <a:pt x="22" y="129"/>
                    <a:pt x="22" y="129"/>
                  </a:cubicBezTo>
                  <a:cubicBezTo>
                    <a:pt x="21" y="130"/>
                    <a:pt x="19" y="131"/>
                    <a:pt x="18" y="131"/>
                  </a:cubicBezTo>
                  <a:cubicBezTo>
                    <a:pt x="17" y="133"/>
                    <a:pt x="20" y="135"/>
                    <a:pt x="18" y="137"/>
                  </a:cubicBezTo>
                  <a:cubicBezTo>
                    <a:pt x="17" y="138"/>
                    <a:pt x="14" y="138"/>
                    <a:pt x="12" y="137"/>
                  </a:cubicBezTo>
                  <a:cubicBezTo>
                    <a:pt x="10" y="137"/>
                    <a:pt x="7" y="137"/>
                    <a:pt x="5" y="138"/>
                  </a:cubicBezTo>
                  <a:cubicBezTo>
                    <a:pt x="6" y="140"/>
                    <a:pt x="4" y="147"/>
                    <a:pt x="1" y="146"/>
                  </a:cubicBezTo>
                  <a:cubicBezTo>
                    <a:pt x="0" y="146"/>
                    <a:pt x="0" y="146"/>
                    <a:pt x="0" y="146"/>
                  </a:cubicBezTo>
                  <a:cubicBezTo>
                    <a:pt x="2" y="149"/>
                    <a:pt x="4" y="153"/>
                    <a:pt x="4" y="157"/>
                  </a:cubicBezTo>
                  <a:cubicBezTo>
                    <a:pt x="6" y="155"/>
                    <a:pt x="7" y="153"/>
                    <a:pt x="10" y="154"/>
                  </a:cubicBezTo>
                  <a:cubicBezTo>
                    <a:pt x="12" y="155"/>
                    <a:pt x="12" y="158"/>
                    <a:pt x="14" y="158"/>
                  </a:cubicBezTo>
                  <a:cubicBezTo>
                    <a:pt x="15" y="158"/>
                    <a:pt x="18" y="157"/>
                    <a:pt x="19" y="158"/>
                  </a:cubicBezTo>
                  <a:cubicBezTo>
                    <a:pt x="22" y="158"/>
                    <a:pt x="25" y="158"/>
                    <a:pt x="27" y="159"/>
                  </a:cubicBezTo>
                  <a:cubicBezTo>
                    <a:pt x="25" y="157"/>
                    <a:pt x="25" y="152"/>
                    <a:pt x="28" y="152"/>
                  </a:cubicBezTo>
                  <a:cubicBezTo>
                    <a:pt x="31" y="152"/>
                    <a:pt x="34" y="155"/>
                    <a:pt x="36" y="156"/>
                  </a:cubicBezTo>
                  <a:cubicBezTo>
                    <a:pt x="33" y="149"/>
                    <a:pt x="57" y="156"/>
                    <a:pt x="60" y="156"/>
                  </a:cubicBezTo>
                  <a:cubicBezTo>
                    <a:pt x="60" y="156"/>
                    <a:pt x="59" y="156"/>
                    <a:pt x="59" y="156"/>
                  </a:cubicBezTo>
                  <a:cubicBezTo>
                    <a:pt x="62" y="152"/>
                    <a:pt x="64" y="152"/>
                    <a:pt x="68" y="153"/>
                  </a:cubicBezTo>
                  <a:cubicBezTo>
                    <a:pt x="71" y="154"/>
                    <a:pt x="73" y="155"/>
                    <a:pt x="77" y="155"/>
                  </a:cubicBezTo>
                  <a:cubicBezTo>
                    <a:pt x="84" y="154"/>
                    <a:pt x="90" y="151"/>
                    <a:pt x="97" y="152"/>
                  </a:cubicBezTo>
                  <a:cubicBezTo>
                    <a:pt x="94" y="148"/>
                    <a:pt x="102" y="146"/>
                    <a:pt x="104" y="149"/>
                  </a:cubicBezTo>
                  <a:cubicBezTo>
                    <a:pt x="104" y="144"/>
                    <a:pt x="107" y="144"/>
                    <a:pt x="110" y="146"/>
                  </a:cubicBezTo>
                  <a:cubicBezTo>
                    <a:pt x="106" y="144"/>
                    <a:pt x="111" y="139"/>
                    <a:pt x="113" y="138"/>
                  </a:cubicBezTo>
                  <a:cubicBezTo>
                    <a:pt x="115" y="137"/>
                    <a:pt x="119" y="137"/>
                    <a:pt x="121" y="139"/>
                  </a:cubicBezTo>
                  <a:cubicBezTo>
                    <a:pt x="125" y="138"/>
                    <a:pt x="128" y="131"/>
                    <a:pt x="129" y="128"/>
                  </a:cubicBezTo>
                  <a:cubicBezTo>
                    <a:pt x="130" y="126"/>
                    <a:pt x="130" y="124"/>
                    <a:pt x="130" y="122"/>
                  </a:cubicBezTo>
                  <a:cubicBezTo>
                    <a:pt x="133" y="115"/>
                    <a:pt x="130" y="105"/>
                    <a:pt x="130" y="86"/>
                  </a:cubicBezTo>
                  <a:cubicBezTo>
                    <a:pt x="129" y="63"/>
                    <a:pt x="131" y="49"/>
                    <a:pt x="141" y="29"/>
                  </a:cubicBezTo>
                  <a:cubicBezTo>
                    <a:pt x="152" y="10"/>
                    <a:pt x="185" y="3"/>
                    <a:pt x="203" y="5"/>
                  </a:cubicBezTo>
                  <a:cubicBezTo>
                    <a:pt x="188" y="0"/>
                    <a:pt x="162" y="0"/>
                    <a:pt x="136" y="20"/>
                  </a:cubicBezTo>
                  <a:close/>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6" name="Freeform 63"/>
            <p:cNvSpPr>
              <a:spLocks noChangeArrowheads="1"/>
            </p:cNvSpPr>
            <p:nvPr/>
          </p:nvSpPr>
          <p:spPr bwMode="auto">
            <a:xfrm>
              <a:off x="2557" y="2039"/>
              <a:ext cx="65" cy="75"/>
            </a:xfrm>
            <a:custGeom>
              <a:avLst/>
              <a:gdLst>
                <a:gd name="T0" fmla="*/ 109 w 60"/>
                <a:gd name="T1" fmla="*/ 21 h 67"/>
                <a:gd name="T2" fmla="*/ 80 w 60"/>
                <a:gd name="T3" fmla="*/ 19 h 67"/>
                <a:gd name="T4" fmla="*/ 22 w 60"/>
                <a:gd name="T5" fmla="*/ 84 h 67"/>
                <a:gd name="T6" fmla="*/ 4 w 60"/>
                <a:gd name="T7" fmla="*/ 168 h 67"/>
                <a:gd name="T8" fmla="*/ 4 w 60"/>
                <a:gd name="T9" fmla="*/ 168 h 67"/>
                <a:gd name="T10" fmla="*/ 0 w 60"/>
                <a:gd name="T11" fmla="*/ 182 h 67"/>
                <a:gd name="T12" fmla="*/ 4 w 60"/>
                <a:gd name="T13" fmla="*/ 201 h 67"/>
                <a:gd name="T14" fmla="*/ 24 w 60"/>
                <a:gd name="T15" fmla="*/ 233 h 67"/>
                <a:gd name="T16" fmla="*/ 50 w 60"/>
                <a:gd name="T17" fmla="*/ 208 h 67"/>
                <a:gd name="T18" fmla="*/ 47 w 60"/>
                <a:gd name="T19" fmla="*/ 219 h 67"/>
                <a:gd name="T20" fmla="*/ 76 w 60"/>
                <a:gd name="T21" fmla="*/ 219 h 67"/>
                <a:gd name="T22" fmla="*/ 76 w 60"/>
                <a:gd name="T23" fmla="*/ 219 h 67"/>
                <a:gd name="T24" fmla="*/ 76 w 60"/>
                <a:gd name="T25" fmla="*/ 224 h 67"/>
                <a:gd name="T26" fmla="*/ 109 w 60"/>
                <a:gd name="T27" fmla="*/ 2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67"/>
                <a:gd name="T44" fmla="*/ 60 w 60"/>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67">
                  <a:moveTo>
                    <a:pt x="45" y="6"/>
                  </a:moveTo>
                  <a:cubicBezTo>
                    <a:pt x="41" y="0"/>
                    <a:pt x="34" y="4"/>
                    <a:pt x="33" y="5"/>
                  </a:cubicBezTo>
                  <a:cubicBezTo>
                    <a:pt x="24" y="10"/>
                    <a:pt x="14" y="13"/>
                    <a:pt x="9" y="24"/>
                  </a:cubicBezTo>
                  <a:cubicBezTo>
                    <a:pt x="6" y="32"/>
                    <a:pt x="11" y="44"/>
                    <a:pt x="4" y="49"/>
                  </a:cubicBezTo>
                  <a:cubicBezTo>
                    <a:pt x="4" y="49"/>
                    <a:pt x="4" y="49"/>
                    <a:pt x="4" y="49"/>
                  </a:cubicBezTo>
                  <a:cubicBezTo>
                    <a:pt x="3" y="50"/>
                    <a:pt x="1" y="51"/>
                    <a:pt x="0" y="53"/>
                  </a:cubicBezTo>
                  <a:cubicBezTo>
                    <a:pt x="4" y="52"/>
                    <a:pt x="6" y="55"/>
                    <a:pt x="4" y="58"/>
                  </a:cubicBezTo>
                  <a:cubicBezTo>
                    <a:pt x="8" y="56"/>
                    <a:pt x="5" y="66"/>
                    <a:pt x="10" y="67"/>
                  </a:cubicBezTo>
                  <a:cubicBezTo>
                    <a:pt x="14" y="67"/>
                    <a:pt x="19" y="63"/>
                    <a:pt x="20" y="60"/>
                  </a:cubicBezTo>
                  <a:cubicBezTo>
                    <a:pt x="20" y="62"/>
                    <a:pt x="20" y="63"/>
                    <a:pt x="19" y="63"/>
                  </a:cubicBezTo>
                  <a:cubicBezTo>
                    <a:pt x="23" y="63"/>
                    <a:pt x="27" y="66"/>
                    <a:pt x="31" y="63"/>
                  </a:cubicBezTo>
                  <a:cubicBezTo>
                    <a:pt x="31" y="63"/>
                    <a:pt x="31" y="63"/>
                    <a:pt x="31" y="63"/>
                  </a:cubicBezTo>
                  <a:cubicBezTo>
                    <a:pt x="31" y="64"/>
                    <a:pt x="31" y="64"/>
                    <a:pt x="31" y="64"/>
                  </a:cubicBezTo>
                  <a:cubicBezTo>
                    <a:pt x="52" y="56"/>
                    <a:pt x="60" y="22"/>
                    <a:pt x="45" y="6"/>
                  </a:cubicBezTo>
                  <a:close/>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7" name="Freeform 64"/>
            <p:cNvSpPr>
              <a:spLocks noChangeArrowheads="1"/>
            </p:cNvSpPr>
            <p:nvPr/>
          </p:nvSpPr>
          <p:spPr bwMode="auto">
            <a:xfrm>
              <a:off x="2500" y="2116"/>
              <a:ext cx="27" cy="28"/>
            </a:xfrm>
            <a:custGeom>
              <a:avLst/>
              <a:gdLst>
                <a:gd name="T0" fmla="*/ 0 w 25"/>
                <a:gd name="T1" fmla="*/ 86 h 25"/>
                <a:gd name="T2" fmla="*/ 57 w 25"/>
                <a:gd name="T3" fmla="*/ 30 h 25"/>
                <a:gd name="T4" fmla="*/ 0 w 25"/>
                <a:gd name="T5" fmla="*/ 86 h 25"/>
                <a:gd name="T6" fmla="*/ 0 60000 65536"/>
                <a:gd name="T7" fmla="*/ 0 60000 65536"/>
                <a:gd name="T8" fmla="*/ 0 60000 65536"/>
                <a:gd name="T9" fmla="*/ 0 w 25"/>
                <a:gd name="T10" fmla="*/ 0 h 25"/>
                <a:gd name="T11" fmla="*/ 25 w 25"/>
                <a:gd name="T12" fmla="*/ 25 h 25"/>
              </a:gdLst>
              <a:ahLst/>
              <a:cxnLst>
                <a:cxn ang="T6">
                  <a:pos x="T0" y="T1"/>
                </a:cxn>
                <a:cxn ang="T7">
                  <a:pos x="T2" y="T3"/>
                </a:cxn>
                <a:cxn ang="T8">
                  <a:pos x="T4" y="T5"/>
                </a:cxn>
              </a:cxnLst>
              <a:rect l="T9" t="T10" r="T11" b="T12"/>
              <a:pathLst>
                <a:path w="25" h="25">
                  <a:moveTo>
                    <a:pt x="0" y="25"/>
                  </a:moveTo>
                  <a:cubicBezTo>
                    <a:pt x="5" y="10"/>
                    <a:pt x="11" y="3"/>
                    <a:pt x="25" y="9"/>
                  </a:cubicBezTo>
                  <a:cubicBezTo>
                    <a:pt x="19" y="3"/>
                    <a:pt x="2" y="0"/>
                    <a:pt x="0" y="25"/>
                  </a:cubicBezTo>
                  <a:close/>
                </a:path>
              </a:pathLst>
            </a:custGeom>
            <a:solidFill>
              <a:srgbClr val="D0D1D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8" name="Freeform 65"/>
            <p:cNvSpPr>
              <a:spLocks noChangeArrowheads="1"/>
            </p:cNvSpPr>
            <p:nvPr/>
          </p:nvSpPr>
          <p:spPr bwMode="auto">
            <a:xfrm>
              <a:off x="2516" y="2136"/>
              <a:ext cx="14" cy="15"/>
            </a:xfrm>
            <a:custGeom>
              <a:avLst/>
              <a:gdLst>
                <a:gd name="T0" fmla="*/ 0 w 14"/>
                <a:gd name="T1" fmla="*/ 25 h 14"/>
                <a:gd name="T2" fmla="*/ 12 w 14"/>
                <a:gd name="T3" fmla="*/ 0 h 14"/>
                <a:gd name="T4" fmla="*/ 0 w 14"/>
                <a:gd name="T5" fmla="*/ 25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2"/>
                  </a:moveTo>
                  <a:cubicBezTo>
                    <a:pt x="8" y="14"/>
                    <a:pt x="12" y="6"/>
                    <a:pt x="12" y="0"/>
                  </a:cubicBezTo>
                  <a:cubicBezTo>
                    <a:pt x="14" y="7"/>
                    <a:pt x="12" y="1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59" name="Freeform 66"/>
            <p:cNvSpPr>
              <a:spLocks noChangeArrowheads="1"/>
            </p:cNvSpPr>
            <p:nvPr/>
          </p:nvSpPr>
          <p:spPr bwMode="auto">
            <a:xfrm>
              <a:off x="2572" y="2048"/>
              <a:ext cx="35" cy="60"/>
            </a:xfrm>
            <a:custGeom>
              <a:avLst/>
              <a:gdLst>
                <a:gd name="T0" fmla="*/ 53 w 32"/>
                <a:gd name="T1" fmla="*/ 3 h 54"/>
                <a:gd name="T2" fmla="*/ 22 w 32"/>
                <a:gd name="T3" fmla="*/ 37 h 54"/>
                <a:gd name="T4" fmla="*/ 2 w 32"/>
                <a:gd name="T5" fmla="*/ 70 h 54"/>
                <a:gd name="T6" fmla="*/ 4 w 32"/>
                <a:gd name="T7" fmla="*/ 101 h 54"/>
                <a:gd name="T8" fmla="*/ 1 w 32"/>
                <a:gd name="T9" fmla="*/ 111 h 54"/>
                <a:gd name="T10" fmla="*/ 4 w 32"/>
                <a:gd name="T11" fmla="*/ 124 h 54"/>
                <a:gd name="T12" fmla="*/ 5 w 32"/>
                <a:gd name="T13" fmla="*/ 148 h 54"/>
                <a:gd name="T14" fmla="*/ 18 w 32"/>
                <a:gd name="T15" fmla="*/ 170 h 54"/>
                <a:gd name="T16" fmla="*/ 34 w 32"/>
                <a:gd name="T17" fmla="*/ 163 h 54"/>
                <a:gd name="T18" fmla="*/ 40 w 32"/>
                <a:gd name="T19" fmla="*/ 124 h 54"/>
                <a:gd name="T20" fmla="*/ 51 w 32"/>
                <a:gd name="T21" fmla="*/ 98 h 54"/>
                <a:gd name="T22" fmla="*/ 58 w 32"/>
                <a:gd name="T23" fmla="*/ 51 h 54"/>
                <a:gd name="T24" fmla="*/ 79 w 32"/>
                <a:gd name="T25" fmla="*/ 79 h 54"/>
                <a:gd name="T26" fmla="*/ 79 w 32"/>
                <a:gd name="T27" fmla="*/ 27 h 54"/>
                <a:gd name="T28" fmla="*/ 56 w 32"/>
                <a:gd name="T29" fmla="*/ 3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4"/>
                <a:gd name="T47" fmla="*/ 32 w 32"/>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4">
                  <a:moveTo>
                    <a:pt x="20" y="3"/>
                  </a:moveTo>
                  <a:cubicBezTo>
                    <a:pt x="14" y="4"/>
                    <a:pt x="13" y="8"/>
                    <a:pt x="8" y="12"/>
                  </a:cubicBezTo>
                  <a:cubicBezTo>
                    <a:pt x="4" y="15"/>
                    <a:pt x="0" y="17"/>
                    <a:pt x="2" y="22"/>
                  </a:cubicBezTo>
                  <a:cubicBezTo>
                    <a:pt x="4" y="25"/>
                    <a:pt x="7" y="29"/>
                    <a:pt x="4" y="32"/>
                  </a:cubicBezTo>
                  <a:cubicBezTo>
                    <a:pt x="4" y="33"/>
                    <a:pt x="1" y="34"/>
                    <a:pt x="1" y="35"/>
                  </a:cubicBezTo>
                  <a:cubicBezTo>
                    <a:pt x="0" y="37"/>
                    <a:pt x="3" y="39"/>
                    <a:pt x="4" y="40"/>
                  </a:cubicBezTo>
                  <a:cubicBezTo>
                    <a:pt x="0" y="42"/>
                    <a:pt x="2" y="43"/>
                    <a:pt x="5" y="46"/>
                  </a:cubicBezTo>
                  <a:cubicBezTo>
                    <a:pt x="7" y="48"/>
                    <a:pt x="8" y="51"/>
                    <a:pt x="6" y="54"/>
                  </a:cubicBezTo>
                  <a:cubicBezTo>
                    <a:pt x="8" y="52"/>
                    <a:pt x="10" y="51"/>
                    <a:pt x="13" y="50"/>
                  </a:cubicBezTo>
                  <a:cubicBezTo>
                    <a:pt x="8" y="46"/>
                    <a:pt x="7" y="39"/>
                    <a:pt x="15" y="40"/>
                  </a:cubicBezTo>
                  <a:cubicBezTo>
                    <a:pt x="12" y="37"/>
                    <a:pt x="17" y="30"/>
                    <a:pt x="19" y="31"/>
                  </a:cubicBezTo>
                  <a:cubicBezTo>
                    <a:pt x="14" y="30"/>
                    <a:pt x="18" y="18"/>
                    <a:pt x="22" y="16"/>
                  </a:cubicBezTo>
                  <a:cubicBezTo>
                    <a:pt x="27" y="15"/>
                    <a:pt x="28" y="21"/>
                    <a:pt x="29" y="25"/>
                  </a:cubicBezTo>
                  <a:cubicBezTo>
                    <a:pt x="30" y="20"/>
                    <a:pt x="32" y="14"/>
                    <a:pt x="29" y="9"/>
                  </a:cubicBezTo>
                  <a:cubicBezTo>
                    <a:pt x="28" y="6"/>
                    <a:pt x="25" y="0"/>
                    <a:pt x="21" y="3"/>
                  </a:cubicBezTo>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0" name="Freeform 67"/>
            <p:cNvSpPr>
              <a:spLocks noChangeArrowheads="1"/>
            </p:cNvSpPr>
            <p:nvPr/>
          </p:nvSpPr>
          <p:spPr bwMode="auto">
            <a:xfrm>
              <a:off x="2514" y="2001"/>
              <a:ext cx="14" cy="45"/>
            </a:xfrm>
            <a:custGeom>
              <a:avLst/>
              <a:gdLst>
                <a:gd name="T0" fmla="*/ 1 w 13"/>
                <a:gd name="T1" fmla="*/ 20 h 41"/>
                <a:gd name="T2" fmla="*/ 18 w 13"/>
                <a:gd name="T3" fmla="*/ 48 h 41"/>
                <a:gd name="T4" fmla="*/ 28 w 13"/>
                <a:gd name="T5" fmla="*/ 95 h 41"/>
                <a:gd name="T6" fmla="*/ 18 w 13"/>
                <a:gd name="T7" fmla="*/ 113 h 41"/>
                <a:gd name="T8" fmla="*/ 4 w 13"/>
                <a:gd name="T9" fmla="*/ 85 h 41"/>
                <a:gd name="T10" fmla="*/ 5 w 13"/>
                <a:gd name="T11" fmla="*/ 72 h 41"/>
                <a:gd name="T12" fmla="*/ 2 w 13"/>
                <a:gd name="T13" fmla="*/ 50 h 41"/>
                <a:gd name="T14" fmla="*/ 0 w 13"/>
                <a:gd name="T15" fmla="*/ 22 h 4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1"/>
                <a:gd name="T26" fmla="*/ 13 w 1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1">
                  <a:moveTo>
                    <a:pt x="1" y="7"/>
                  </a:moveTo>
                  <a:cubicBezTo>
                    <a:pt x="7" y="0"/>
                    <a:pt x="6" y="13"/>
                    <a:pt x="7" y="17"/>
                  </a:cubicBezTo>
                  <a:cubicBezTo>
                    <a:pt x="7" y="23"/>
                    <a:pt x="10" y="30"/>
                    <a:pt x="13" y="35"/>
                  </a:cubicBezTo>
                  <a:cubicBezTo>
                    <a:pt x="10" y="35"/>
                    <a:pt x="8" y="39"/>
                    <a:pt x="7" y="41"/>
                  </a:cubicBezTo>
                  <a:cubicBezTo>
                    <a:pt x="6" y="37"/>
                    <a:pt x="11" y="27"/>
                    <a:pt x="4" y="30"/>
                  </a:cubicBezTo>
                  <a:cubicBezTo>
                    <a:pt x="4" y="29"/>
                    <a:pt x="5" y="27"/>
                    <a:pt x="5" y="26"/>
                  </a:cubicBezTo>
                  <a:cubicBezTo>
                    <a:pt x="5" y="23"/>
                    <a:pt x="3" y="21"/>
                    <a:pt x="2" y="18"/>
                  </a:cubicBezTo>
                  <a:cubicBezTo>
                    <a:pt x="1" y="14"/>
                    <a:pt x="4" y="11"/>
                    <a:pt x="0" y="8"/>
                  </a:cubicBezTo>
                </a:path>
              </a:pathLst>
            </a:custGeom>
            <a:solidFill>
              <a:srgbClr val="ECEC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1" name="Freeform 68"/>
            <p:cNvSpPr>
              <a:spLocks noChangeArrowheads="1"/>
            </p:cNvSpPr>
            <p:nvPr/>
          </p:nvSpPr>
          <p:spPr bwMode="auto">
            <a:xfrm>
              <a:off x="2442" y="2094"/>
              <a:ext cx="48" cy="89"/>
            </a:xfrm>
            <a:custGeom>
              <a:avLst/>
              <a:gdLst>
                <a:gd name="T0" fmla="*/ 1 w 44"/>
                <a:gd name="T1" fmla="*/ 257 h 80"/>
                <a:gd name="T2" fmla="*/ 21 w 44"/>
                <a:gd name="T3" fmla="*/ 208 h 80"/>
                <a:gd name="T4" fmla="*/ 45 w 44"/>
                <a:gd name="T5" fmla="*/ 137 h 80"/>
                <a:gd name="T6" fmla="*/ 81 w 44"/>
                <a:gd name="T7" fmla="*/ 69 h 80"/>
                <a:gd name="T8" fmla="*/ 115 w 44"/>
                <a:gd name="T9" fmla="*/ 0 h 80"/>
                <a:gd name="T10" fmla="*/ 87 w 44"/>
                <a:gd name="T11" fmla="*/ 87 h 80"/>
                <a:gd name="T12" fmla="*/ 48 w 44"/>
                <a:gd name="T13" fmla="*/ 166 h 80"/>
                <a:gd name="T14" fmla="*/ 21 w 44"/>
                <a:gd name="T15" fmla="*/ 225 h 80"/>
                <a:gd name="T16" fmla="*/ 1 w 44"/>
                <a:gd name="T17" fmla="*/ 25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80"/>
                <a:gd name="T29" fmla="*/ 44 w 4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80">
                  <a:moveTo>
                    <a:pt x="1" y="80"/>
                  </a:moveTo>
                  <a:cubicBezTo>
                    <a:pt x="0" y="75"/>
                    <a:pt x="5" y="71"/>
                    <a:pt x="8" y="65"/>
                  </a:cubicBezTo>
                  <a:cubicBezTo>
                    <a:pt x="11" y="58"/>
                    <a:pt x="14" y="49"/>
                    <a:pt x="17" y="43"/>
                  </a:cubicBezTo>
                  <a:cubicBezTo>
                    <a:pt x="20" y="37"/>
                    <a:pt x="25" y="31"/>
                    <a:pt x="31" y="21"/>
                  </a:cubicBezTo>
                  <a:cubicBezTo>
                    <a:pt x="37" y="12"/>
                    <a:pt x="42" y="4"/>
                    <a:pt x="44" y="0"/>
                  </a:cubicBezTo>
                  <a:cubicBezTo>
                    <a:pt x="44" y="5"/>
                    <a:pt x="36" y="19"/>
                    <a:pt x="33" y="27"/>
                  </a:cubicBezTo>
                  <a:cubicBezTo>
                    <a:pt x="29" y="35"/>
                    <a:pt x="21" y="43"/>
                    <a:pt x="18" y="51"/>
                  </a:cubicBezTo>
                  <a:cubicBezTo>
                    <a:pt x="14" y="60"/>
                    <a:pt x="11" y="64"/>
                    <a:pt x="8" y="69"/>
                  </a:cubicBezTo>
                  <a:cubicBezTo>
                    <a:pt x="5" y="73"/>
                    <a:pt x="1" y="76"/>
                    <a:pt x="1"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2" name="Freeform 69"/>
            <p:cNvSpPr>
              <a:spLocks noChangeArrowheads="1"/>
            </p:cNvSpPr>
            <p:nvPr/>
          </p:nvSpPr>
          <p:spPr bwMode="auto">
            <a:xfrm>
              <a:off x="2596" y="2047"/>
              <a:ext cx="137" cy="153"/>
            </a:xfrm>
            <a:custGeom>
              <a:avLst/>
              <a:gdLst>
                <a:gd name="T0" fmla="*/ 315 w 126"/>
                <a:gd name="T1" fmla="*/ 0 h 137"/>
                <a:gd name="T2" fmla="*/ 309 w 126"/>
                <a:gd name="T3" fmla="*/ 2 h 137"/>
                <a:gd name="T4" fmla="*/ 263 w 126"/>
                <a:gd name="T5" fmla="*/ 97 h 137"/>
                <a:gd name="T6" fmla="*/ 247 w 126"/>
                <a:gd name="T7" fmla="*/ 267 h 137"/>
                <a:gd name="T8" fmla="*/ 241 w 126"/>
                <a:gd name="T9" fmla="*/ 333 h 137"/>
                <a:gd name="T10" fmla="*/ 204 w 126"/>
                <a:gd name="T11" fmla="*/ 351 h 137"/>
                <a:gd name="T12" fmla="*/ 195 w 126"/>
                <a:gd name="T13" fmla="*/ 385 h 137"/>
                <a:gd name="T14" fmla="*/ 186 w 126"/>
                <a:gd name="T15" fmla="*/ 402 h 137"/>
                <a:gd name="T16" fmla="*/ 172 w 126"/>
                <a:gd name="T17" fmla="*/ 413 h 137"/>
                <a:gd name="T18" fmla="*/ 127 w 126"/>
                <a:gd name="T19" fmla="*/ 410 h 137"/>
                <a:gd name="T20" fmla="*/ 117 w 126"/>
                <a:gd name="T21" fmla="*/ 430 h 137"/>
                <a:gd name="T22" fmla="*/ 105 w 126"/>
                <a:gd name="T23" fmla="*/ 430 h 137"/>
                <a:gd name="T24" fmla="*/ 64 w 126"/>
                <a:gd name="T25" fmla="*/ 421 h 137"/>
                <a:gd name="T26" fmla="*/ 42 w 126"/>
                <a:gd name="T27" fmla="*/ 414 h 137"/>
                <a:gd name="T28" fmla="*/ 2 w 126"/>
                <a:gd name="T29" fmla="*/ 434 h 137"/>
                <a:gd name="T30" fmla="*/ 0 w 126"/>
                <a:gd name="T31" fmla="*/ 461 h 137"/>
                <a:gd name="T32" fmla="*/ 18 w 126"/>
                <a:gd name="T33" fmla="*/ 462 h 137"/>
                <a:gd name="T34" fmla="*/ 20 w 126"/>
                <a:gd name="T35" fmla="*/ 438 h 137"/>
                <a:gd name="T36" fmla="*/ 39 w 126"/>
                <a:gd name="T37" fmla="*/ 456 h 137"/>
                <a:gd name="T38" fmla="*/ 33 w 126"/>
                <a:gd name="T39" fmla="*/ 442 h 137"/>
                <a:gd name="T40" fmla="*/ 53 w 126"/>
                <a:gd name="T41" fmla="*/ 438 h 137"/>
                <a:gd name="T42" fmla="*/ 58 w 126"/>
                <a:gd name="T43" fmla="*/ 441 h 137"/>
                <a:gd name="T44" fmla="*/ 76 w 126"/>
                <a:gd name="T45" fmla="*/ 442 h 137"/>
                <a:gd name="T46" fmla="*/ 76 w 126"/>
                <a:gd name="T47" fmla="*/ 442 h 137"/>
                <a:gd name="T48" fmla="*/ 98 w 126"/>
                <a:gd name="T49" fmla="*/ 441 h 137"/>
                <a:gd name="T50" fmla="*/ 107 w 126"/>
                <a:gd name="T51" fmla="*/ 441 h 137"/>
                <a:gd name="T52" fmla="*/ 111 w 126"/>
                <a:gd name="T53" fmla="*/ 441 h 137"/>
                <a:gd name="T54" fmla="*/ 116 w 126"/>
                <a:gd name="T55" fmla="*/ 438 h 137"/>
                <a:gd name="T56" fmla="*/ 157 w 126"/>
                <a:gd name="T57" fmla="*/ 442 h 137"/>
                <a:gd name="T58" fmla="*/ 191 w 126"/>
                <a:gd name="T59" fmla="*/ 438 h 137"/>
                <a:gd name="T60" fmla="*/ 192 w 126"/>
                <a:gd name="T61" fmla="*/ 438 h 137"/>
                <a:gd name="T62" fmla="*/ 202 w 126"/>
                <a:gd name="T63" fmla="*/ 421 h 137"/>
                <a:gd name="T64" fmla="*/ 202 w 126"/>
                <a:gd name="T65" fmla="*/ 420 h 137"/>
                <a:gd name="T66" fmla="*/ 202 w 126"/>
                <a:gd name="T67" fmla="*/ 420 h 137"/>
                <a:gd name="T68" fmla="*/ 208 w 126"/>
                <a:gd name="T69" fmla="*/ 421 h 137"/>
                <a:gd name="T70" fmla="*/ 209 w 126"/>
                <a:gd name="T71" fmla="*/ 420 h 137"/>
                <a:gd name="T72" fmla="*/ 209 w 126"/>
                <a:gd name="T73" fmla="*/ 420 h 137"/>
                <a:gd name="T74" fmla="*/ 221 w 126"/>
                <a:gd name="T75" fmla="*/ 414 h 137"/>
                <a:gd name="T76" fmla="*/ 221 w 126"/>
                <a:gd name="T77" fmla="*/ 410 h 137"/>
                <a:gd name="T78" fmla="*/ 226 w 126"/>
                <a:gd name="T79" fmla="*/ 402 h 137"/>
                <a:gd name="T80" fmla="*/ 232 w 126"/>
                <a:gd name="T81" fmla="*/ 392 h 137"/>
                <a:gd name="T82" fmla="*/ 252 w 126"/>
                <a:gd name="T83" fmla="*/ 395 h 137"/>
                <a:gd name="T84" fmla="*/ 260 w 126"/>
                <a:gd name="T85" fmla="*/ 395 h 137"/>
                <a:gd name="T86" fmla="*/ 274 w 126"/>
                <a:gd name="T87" fmla="*/ 338 h 137"/>
                <a:gd name="T88" fmla="*/ 274 w 126"/>
                <a:gd name="T89" fmla="*/ 337 h 137"/>
                <a:gd name="T90" fmla="*/ 283 w 126"/>
                <a:gd name="T91" fmla="*/ 333 h 137"/>
                <a:gd name="T92" fmla="*/ 283 w 126"/>
                <a:gd name="T93" fmla="*/ 322 h 137"/>
                <a:gd name="T94" fmla="*/ 274 w 126"/>
                <a:gd name="T95" fmla="*/ 212 h 137"/>
                <a:gd name="T96" fmla="*/ 308 w 126"/>
                <a:gd name="T97" fmla="*/ 23 h 137"/>
                <a:gd name="T98" fmla="*/ 315 w 126"/>
                <a:gd name="T99" fmla="*/ 0 h 1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137"/>
                <a:gd name="T152" fmla="*/ 126 w 126"/>
                <a:gd name="T153" fmla="*/ 137 h 1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137">
                  <a:moveTo>
                    <a:pt x="126" y="0"/>
                  </a:moveTo>
                  <a:cubicBezTo>
                    <a:pt x="125" y="1"/>
                    <a:pt x="123" y="2"/>
                    <a:pt x="122" y="2"/>
                  </a:cubicBezTo>
                  <a:cubicBezTo>
                    <a:pt x="114" y="7"/>
                    <a:pt x="108" y="21"/>
                    <a:pt x="105" y="29"/>
                  </a:cubicBezTo>
                  <a:cubicBezTo>
                    <a:pt x="99" y="44"/>
                    <a:pt x="99" y="64"/>
                    <a:pt x="99" y="80"/>
                  </a:cubicBezTo>
                  <a:cubicBezTo>
                    <a:pt x="99" y="86"/>
                    <a:pt x="100" y="94"/>
                    <a:pt x="96" y="99"/>
                  </a:cubicBezTo>
                  <a:cubicBezTo>
                    <a:pt x="94" y="103"/>
                    <a:pt x="84" y="111"/>
                    <a:pt x="81" y="104"/>
                  </a:cubicBezTo>
                  <a:cubicBezTo>
                    <a:pt x="82" y="107"/>
                    <a:pt x="81" y="113"/>
                    <a:pt x="78" y="114"/>
                  </a:cubicBezTo>
                  <a:cubicBezTo>
                    <a:pt x="77" y="118"/>
                    <a:pt x="74" y="118"/>
                    <a:pt x="73" y="119"/>
                  </a:cubicBezTo>
                  <a:cubicBezTo>
                    <a:pt x="72" y="119"/>
                    <a:pt x="69" y="122"/>
                    <a:pt x="68" y="122"/>
                  </a:cubicBezTo>
                  <a:cubicBezTo>
                    <a:pt x="62" y="125"/>
                    <a:pt x="55" y="118"/>
                    <a:pt x="51" y="121"/>
                  </a:cubicBezTo>
                  <a:cubicBezTo>
                    <a:pt x="49" y="122"/>
                    <a:pt x="50" y="125"/>
                    <a:pt x="47" y="127"/>
                  </a:cubicBezTo>
                  <a:cubicBezTo>
                    <a:pt x="46" y="127"/>
                    <a:pt x="42" y="127"/>
                    <a:pt x="41" y="127"/>
                  </a:cubicBezTo>
                  <a:cubicBezTo>
                    <a:pt x="36" y="127"/>
                    <a:pt x="31" y="128"/>
                    <a:pt x="26" y="126"/>
                  </a:cubicBezTo>
                  <a:cubicBezTo>
                    <a:pt x="22" y="125"/>
                    <a:pt x="20" y="123"/>
                    <a:pt x="17" y="123"/>
                  </a:cubicBezTo>
                  <a:cubicBezTo>
                    <a:pt x="10" y="122"/>
                    <a:pt x="4" y="122"/>
                    <a:pt x="2" y="129"/>
                  </a:cubicBezTo>
                  <a:cubicBezTo>
                    <a:pt x="1" y="132"/>
                    <a:pt x="1" y="134"/>
                    <a:pt x="0" y="136"/>
                  </a:cubicBezTo>
                  <a:cubicBezTo>
                    <a:pt x="2" y="136"/>
                    <a:pt x="5" y="136"/>
                    <a:pt x="7" y="137"/>
                  </a:cubicBezTo>
                  <a:cubicBezTo>
                    <a:pt x="5" y="135"/>
                    <a:pt x="5" y="130"/>
                    <a:pt x="8" y="130"/>
                  </a:cubicBezTo>
                  <a:cubicBezTo>
                    <a:pt x="10" y="130"/>
                    <a:pt x="14" y="133"/>
                    <a:pt x="16" y="134"/>
                  </a:cubicBezTo>
                  <a:cubicBezTo>
                    <a:pt x="14" y="132"/>
                    <a:pt x="14" y="132"/>
                    <a:pt x="14" y="132"/>
                  </a:cubicBezTo>
                  <a:cubicBezTo>
                    <a:pt x="16" y="130"/>
                    <a:pt x="18" y="129"/>
                    <a:pt x="21" y="130"/>
                  </a:cubicBezTo>
                  <a:cubicBezTo>
                    <a:pt x="22" y="130"/>
                    <a:pt x="23" y="131"/>
                    <a:pt x="23" y="131"/>
                  </a:cubicBezTo>
                  <a:cubicBezTo>
                    <a:pt x="25" y="131"/>
                    <a:pt x="27" y="132"/>
                    <a:pt x="30" y="132"/>
                  </a:cubicBezTo>
                  <a:cubicBezTo>
                    <a:pt x="30" y="132"/>
                    <a:pt x="30" y="132"/>
                    <a:pt x="30" y="132"/>
                  </a:cubicBezTo>
                  <a:cubicBezTo>
                    <a:pt x="34" y="131"/>
                    <a:pt x="36" y="131"/>
                    <a:pt x="39" y="131"/>
                  </a:cubicBezTo>
                  <a:cubicBezTo>
                    <a:pt x="40" y="131"/>
                    <a:pt x="41" y="131"/>
                    <a:pt x="42" y="131"/>
                  </a:cubicBezTo>
                  <a:cubicBezTo>
                    <a:pt x="43" y="131"/>
                    <a:pt x="43" y="131"/>
                    <a:pt x="44" y="131"/>
                  </a:cubicBezTo>
                  <a:cubicBezTo>
                    <a:pt x="44" y="131"/>
                    <a:pt x="45" y="130"/>
                    <a:pt x="46" y="130"/>
                  </a:cubicBezTo>
                  <a:cubicBezTo>
                    <a:pt x="49" y="130"/>
                    <a:pt x="56" y="131"/>
                    <a:pt x="62" y="132"/>
                  </a:cubicBezTo>
                  <a:cubicBezTo>
                    <a:pt x="67" y="131"/>
                    <a:pt x="71" y="129"/>
                    <a:pt x="76" y="130"/>
                  </a:cubicBezTo>
                  <a:cubicBezTo>
                    <a:pt x="76" y="130"/>
                    <a:pt x="76" y="130"/>
                    <a:pt x="77" y="130"/>
                  </a:cubicBezTo>
                  <a:cubicBezTo>
                    <a:pt x="76" y="128"/>
                    <a:pt x="77" y="126"/>
                    <a:pt x="79" y="126"/>
                  </a:cubicBezTo>
                  <a:cubicBezTo>
                    <a:pt x="79" y="125"/>
                    <a:pt x="79" y="125"/>
                    <a:pt x="79" y="125"/>
                  </a:cubicBezTo>
                  <a:cubicBezTo>
                    <a:pt x="79" y="125"/>
                    <a:pt x="79" y="125"/>
                    <a:pt x="79" y="125"/>
                  </a:cubicBezTo>
                  <a:cubicBezTo>
                    <a:pt x="80" y="125"/>
                    <a:pt x="82" y="125"/>
                    <a:pt x="83" y="126"/>
                  </a:cubicBezTo>
                  <a:cubicBezTo>
                    <a:pt x="83" y="126"/>
                    <a:pt x="84" y="126"/>
                    <a:pt x="84" y="125"/>
                  </a:cubicBezTo>
                  <a:cubicBezTo>
                    <a:pt x="84" y="125"/>
                    <a:pt x="84" y="125"/>
                    <a:pt x="84" y="125"/>
                  </a:cubicBezTo>
                  <a:cubicBezTo>
                    <a:pt x="85" y="124"/>
                    <a:pt x="85" y="123"/>
                    <a:pt x="87" y="123"/>
                  </a:cubicBezTo>
                  <a:cubicBezTo>
                    <a:pt x="87" y="122"/>
                    <a:pt x="87" y="121"/>
                    <a:pt x="87" y="121"/>
                  </a:cubicBezTo>
                  <a:cubicBezTo>
                    <a:pt x="88" y="120"/>
                    <a:pt x="89" y="119"/>
                    <a:pt x="90" y="119"/>
                  </a:cubicBezTo>
                  <a:cubicBezTo>
                    <a:pt x="91" y="117"/>
                    <a:pt x="92" y="116"/>
                    <a:pt x="93" y="116"/>
                  </a:cubicBezTo>
                  <a:cubicBezTo>
                    <a:pt x="95" y="115"/>
                    <a:pt x="99" y="115"/>
                    <a:pt x="101" y="117"/>
                  </a:cubicBezTo>
                  <a:cubicBezTo>
                    <a:pt x="101" y="117"/>
                    <a:pt x="102" y="117"/>
                    <a:pt x="102" y="117"/>
                  </a:cubicBezTo>
                  <a:cubicBezTo>
                    <a:pt x="106" y="113"/>
                    <a:pt x="109" y="106"/>
                    <a:pt x="110" y="101"/>
                  </a:cubicBezTo>
                  <a:cubicBezTo>
                    <a:pt x="110" y="101"/>
                    <a:pt x="110" y="100"/>
                    <a:pt x="110" y="100"/>
                  </a:cubicBezTo>
                  <a:cubicBezTo>
                    <a:pt x="111" y="100"/>
                    <a:pt x="111" y="99"/>
                    <a:pt x="111" y="99"/>
                  </a:cubicBezTo>
                  <a:cubicBezTo>
                    <a:pt x="111" y="98"/>
                    <a:pt x="111" y="97"/>
                    <a:pt x="111" y="96"/>
                  </a:cubicBezTo>
                  <a:cubicBezTo>
                    <a:pt x="112" y="89"/>
                    <a:pt x="110" y="80"/>
                    <a:pt x="110" y="64"/>
                  </a:cubicBezTo>
                  <a:cubicBezTo>
                    <a:pt x="109" y="41"/>
                    <a:pt x="111" y="27"/>
                    <a:pt x="121" y="7"/>
                  </a:cubicBezTo>
                  <a:cubicBezTo>
                    <a:pt x="123" y="5"/>
                    <a:pt x="124" y="2"/>
                    <a:pt x="126" y="0"/>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3" name="Freeform 70"/>
            <p:cNvSpPr>
              <a:spLocks noChangeArrowheads="1"/>
            </p:cNvSpPr>
            <p:nvPr/>
          </p:nvSpPr>
          <p:spPr bwMode="auto">
            <a:xfrm>
              <a:off x="2725" y="2165"/>
              <a:ext cx="194" cy="31"/>
            </a:xfrm>
            <a:custGeom>
              <a:avLst/>
              <a:gdLst>
                <a:gd name="T0" fmla="*/ 431 w 179"/>
                <a:gd name="T1" fmla="*/ 4 h 28"/>
                <a:gd name="T2" fmla="*/ 431 w 179"/>
                <a:gd name="T3" fmla="*/ 2 h 28"/>
                <a:gd name="T4" fmla="*/ 399 w 179"/>
                <a:gd name="T5" fmla="*/ 2 h 28"/>
                <a:gd name="T6" fmla="*/ 367 w 179"/>
                <a:gd name="T7" fmla="*/ 4 h 28"/>
                <a:gd name="T8" fmla="*/ 345 w 179"/>
                <a:gd name="T9" fmla="*/ 20 h 28"/>
                <a:gd name="T10" fmla="*/ 316 w 179"/>
                <a:gd name="T11" fmla="*/ 27 h 28"/>
                <a:gd name="T12" fmla="*/ 286 w 179"/>
                <a:gd name="T13" fmla="*/ 30 h 28"/>
                <a:gd name="T14" fmla="*/ 258 w 179"/>
                <a:gd name="T15" fmla="*/ 52 h 28"/>
                <a:gd name="T16" fmla="*/ 254 w 179"/>
                <a:gd name="T17" fmla="*/ 61 h 28"/>
                <a:gd name="T18" fmla="*/ 248 w 179"/>
                <a:gd name="T19" fmla="*/ 52 h 28"/>
                <a:gd name="T20" fmla="*/ 232 w 179"/>
                <a:gd name="T21" fmla="*/ 58 h 28"/>
                <a:gd name="T22" fmla="*/ 211 w 179"/>
                <a:gd name="T23" fmla="*/ 50 h 28"/>
                <a:gd name="T24" fmla="*/ 197 w 179"/>
                <a:gd name="T25" fmla="*/ 45 h 28"/>
                <a:gd name="T26" fmla="*/ 128 w 179"/>
                <a:gd name="T27" fmla="*/ 37 h 28"/>
                <a:gd name="T28" fmla="*/ 108 w 179"/>
                <a:gd name="T29" fmla="*/ 50 h 28"/>
                <a:gd name="T30" fmla="*/ 88 w 179"/>
                <a:gd name="T31" fmla="*/ 50 h 28"/>
                <a:gd name="T32" fmla="*/ 60 w 179"/>
                <a:gd name="T33" fmla="*/ 50 h 28"/>
                <a:gd name="T34" fmla="*/ 54 w 179"/>
                <a:gd name="T35" fmla="*/ 45 h 28"/>
                <a:gd name="T36" fmla="*/ 47 w 179"/>
                <a:gd name="T37" fmla="*/ 47 h 28"/>
                <a:gd name="T38" fmla="*/ 28 w 179"/>
                <a:gd name="T39" fmla="*/ 33 h 28"/>
                <a:gd name="T40" fmla="*/ 20 w 179"/>
                <a:gd name="T41" fmla="*/ 37 h 28"/>
                <a:gd name="T42" fmla="*/ 2 w 179"/>
                <a:gd name="T43" fmla="*/ 24 h 28"/>
                <a:gd name="T44" fmla="*/ 0 w 179"/>
                <a:gd name="T45" fmla="*/ 24 h 28"/>
                <a:gd name="T46" fmla="*/ 0 w 179"/>
                <a:gd name="T47" fmla="*/ 52 h 28"/>
                <a:gd name="T48" fmla="*/ 59 w 179"/>
                <a:gd name="T49" fmla="*/ 79 h 28"/>
                <a:gd name="T50" fmla="*/ 81 w 179"/>
                <a:gd name="T51" fmla="*/ 80 h 28"/>
                <a:gd name="T52" fmla="*/ 109 w 179"/>
                <a:gd name="T53" fmla="*/ 71 h 28"/>
                <a:gd name="T54" fmla="*/ 127 w 179"/>
                <a:gd name="T55" fmla="*/ 71 h 28"/>
                <a:gd name="T56" fmla="*/ 154 w 179"/>
                <a:gd name="T57" fmla="*/ 61 h 28"/>
                <a:gd name="T58" fmla="*/ 211 w 179"/>
                <a:gd name="T59" fmla="*/ 83 h 28"/>
                <a:gd name="T60" fmla="*/ 248 w 179"/>
                <a:gd name="T61" fmla="*/ 83 h 28"/>
                <a:gd name="T62" fmla="*/ 269 w 179"/>
                <a:gd name="T63" fmla="*/ 83 h 28"/>
                <a:gd name="T64" fmla="*/ 277 w 179"/>
                <a:gd name="T65" fmla="*/ 50 h 28"/>
                <a:gd name="T66" fmla="*/ 298 w 179"/>
                <a:gd name="T67" fmla="*/ 55 h 28"/>
                <a:gd name="T68" fmla="*/ 313 w 179"/>
                <a:gd name="T69" fmla="*/ 61 h 28"/>
                <a:gd name="T70" fmla="*/ 318 w 179"/>
                <a:gd name="T71" fmla="*/ 55 h 28"/>
                <a:gd name="T72" fmla="*/ 345 w 179"/>
                <a:gd name="T73" fmla="*/ 61 h 28"/>
                <a:gd name="T74" fmla="*/ 364 w 179"/>
                <a:gd name="T75" fmla="*/ 52 h 28"/>
                <a:gd name="T76" fmla="*/ 398 w 179"/>
                <a:gd name="T77" fmla="*/ 30 h 28"/>
                <a:gd name="T78" fmla="*/ 431 w 179"/>
                <a:gd name="T79" fmla="*/ 4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9"/>
                <a:gd name="T121" fmla="*/ 0 h 28"/>
                <a:gd name="T122" fmla="*/ 179 w 179"/>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9" h="28">
                  <a:moveTo>
                    <a:pt x="178" y="4"/>
                  </a:moveTo>
                  <a:cubicBezTo>
                    <a:pt x="178" y="5"/>
                    <a:pt x="179" y="6"/>
                    <a:pt x="178" y="2"/>
                  </a:cubicBezTo>
                  <a:cubicBezTo>
                    <a:pt x="174" y="3"/>
                    <a:pt x="169" y="0"/>
                    <a:pt x="165" y="2"/>
                  </a:cubicBezTo>
                  <a:cubicBezTo>
                    <a:pt x="161" y="4"/>
                    <a:pt x="155" y="9"/>
                    <a:pt x="151" y="4"/>
                  </a:cubicBezTo>
                  <a:cubicBezTo>
                    <a:pt x="150" y="9"/>
                    <a:pt x="145" y="9"/>
                    <a:pt x="142" y="6"/>
                  </a:cubicBezTo>
                  <a:cubicBezTo>
                    <a:pt x="141" y="12"/>
                    <a:pt x="135" y="13"/>
                    <a:pt x="130" y="9"/>
                  </a:cubicBezTo>
                  <a:cubicBezTo>
                    <a:pt x="128" y="16"/>
                    <a:pt x="122" y="10"/>
                    <a:pt x="117" y="10"/>
                  </a:cubicBezTo>
                  <a:cubicBezTo>
                    <a:pt x="110" y="9"/>
                    <a:pt x="111" y="14"/>
                    <a:pt x="107" y="17"/>
                  </a:cubicBezTo>
                  <a:cubicBezTo>
                    <a:pt x="107" y="18"/>
                    <a:pt x="106" y="20"/>
                    <a:pt x="105" y="20"/>
                  </a:cubicBezTo>
                  <a:cubicBezTo>
                    <a:pt x="103" y="20"/>
                    <a:pt x="102" y="17"/>
                    <a:pt x="102" y="17"/>
                  </a:cubicBezTo>
                  <a:cubicBezTo>
                    <a:pt x="99" y="17"/>
                    <a:pt x="99" y="19"/>
                    <a:pt x="96" y="19"/>
                  </a:cubicBezTo>
                  <a:cubicBezTo>
                    <a:pt x="95" y="20"/>
                    <a:pt x="89" y="17"/>
                    <a:pt x="87" y="16"/>
                  </a:cubicBezTo>
                  <a:cubicBezTo>
                    <a:pt x="85" y="16"/>
                    <a:pt x="84" y="17"/>
                    <a:pt x="82" y="14"/>
                  </a:cubicBezTo>
                  <a:cubicBezTo>
                    <a:pt x="74" y="22"/>
                    <a:pt x="61" y="17"/>
                    <a:pt x="53" y="12"/>
                  </a:cubicBezTo>
                  <a:cubicBezTo>
                    <a:pt x="51" y="14"/>
                    <a:pt x="46" y="20"/>
                    <a:pt x="44" y="16"/>
                  </a:cubicBezTo>
                  <a:cubicBezTo>
                    <a:pt x="42" y="18"/>
                    <a:pt x="38" y="20"/>
                    <a:pt x="36" y="16"/>
                  </a:cubicBezTo>
                  <a:cubicBezTo>
                    <a:pt x="31" y="18"/>
                    <a:pt x="30" y="17"/>
                    <a:pt x="25" y="16"/>
                  </a:cubicBezTo>
                  <a:cubicBezTo>
                    <a:pt x="24" y="15"/>
                    <a:pt x="23" y="14"/>
                    <a:pt x="22" y="14"/>
                  </a:cubicBezTo>
                  <a:cubicBezTo>
                    <a:pt x="21" y="14"/>
                    <a:pt x="21" y="16"/>
                    <a:pt x="19" y="15"/>
                  </a:cubicBezTo>
                  <a:cubicBezTo>
                    <a:pt x="17" y="14"/>
                    <a:pt x="15" y="11"/>
                    <a:pt x="12" y="11"/>
                  </a:cubicBezTo>
                  <a:cubicBezTo>
                    <a:pt x="12" y="11"/>
                    <a:pt x="9" y="12"/>
                    <a:pt x="8" y="12"/>
                  </a:cubicBezTo>
                  <a:cubicBezTo>
                    <a:pt x="6" y="12"/>
                    <a:pt x="2" y="10"/>
                    <a:pt x="2" y="8"/>
                  </a:cubicBezTo>
                  <a:cubicBezTo>
                    <a:pt x="0" y="8"/>
                    <a:pt x="0" y="8"/>
                    <a:pt x="0" y="8"/>
                  </a:cubicBezTo>
                  <a:cubicBezTo>
                    <a:pt x="0" y="11"/>
                    <a:pt x="0" y="14"/>
                    <a:pt x="0" y="17"/>
                  </a:cubicBezTo>
                  <a:cubicBezTo>
                    <a:pt x="9" y="20"/>
                    <a:pt x="24" y="17"/>
                    <a:pt x="24" y="25"/>
                  </a:cubicBezTo>
                  <a:cubicBezTo>
                    <a:pt x="28" y="23"/>
                    <a:pt x="30" y="22"/>
                    <a:pt x="33" y="26"/>
                  </a:cubicBezTo>
                  <a:cubicBezTo>
                    <a:pt x="35" y="22"/>
                    <a:pt x="42" y="20"/>
                    <a:pt x="45" y="23"/>
                  </a:cubicBezTo>
                  <a:cubicBezTo>
                    <a:pt x="48" y="22"/>
                    <a:pt x="50" y="23"/>
                    <a:pt x="52" y="23"/>
                  </a:cubicBezTo>
                  <a:cubicBezTo>
                    <a:pt x="56" y="23"/>
                    <a:pt x="60" y="21"/>
                    <a:pt x="64" y="20"/>
                  </a:cubicBezTo>
                  <a:cubicBezTo>
                    <a:pt x="71" y="19"/>
                    <a:pt x="84" y="18"/>
                    <a:pt x="87" y="27"/>
                  </a:cubicBezTo>
                  <a:cubicBezTo>
                    <a:pt x="91" y="22"/>
                    <a:pt x="96" y="25"/>
                    <a:pt x="102" y="27"/>
                  </a:cubicBezTo>
                  <a:cubicBezTo>
                    <a:pt x="105" y="28"/>
                    <a:pt x="107" y="28"/>
                    <a:pt x="111" y="27"/>
                  </a:cubicBezTo>
                  <a:cubicBezTo>
                    <a:pt x="112" y="26"/>
                    <a:pt x="115" y="17"/>
                    <a:pt x="115" y="16"/>
                  </a:cubicBezTo>
                  <a:cubicBezTo>
                    <a:pt x="118" y="14"/>
                    <a:pt x="121" y="16"/>
                    <a:pt x="124" y="18"/>
                  </a:cubicBezTo>
                  <a:cubicBezTo>
                    <a:pt x="125" y="18"/>
                    <a:pt x="127" y="20"/>
                    <a:pt x="128" y="20"/>
                  </a:cubicBezTo>
                  <a:cubicBezTo>
                    <a:pt x="130" y="20"/>
                    <a:pt x="130" y="19"/>
                    <a:pt x="131" y="18"/>
                  </a:cubicBezTo>
                  <a:cubicBezTo>
                    <a:pt x="135" y="17"/>
                    <a:pt x="137" y="19"/>
                    <a:pt x="142" y="20"/>
                  </a:cubicBezTo>
                  <a:cubicBezTo>
                    <a:pt x="141" y="14"/>
                    <a:pt x="146" y="14"/>
                    <a:pt x="150" y="17"/>
                  </a:cubicBezTo>
                  <a:cubicBezTo>
                    <a:pt x="151" y="7"/>
                    <a:pt x="157" y="7"/>
                    <a:pt x="164" y="10"/>
                  </a:cubicBezTo>
                  <a:cubicBezTo>
                    <a:pt x="165" y="5"/>
                    <a:pt x="173" y="0"/>
                    <a:pt x="178" y="4"/>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4" name="Freeform 71"/>
            <p:cNvSpPr>
              <a:spLocks noChangeArrowheads="1"/>
            </p:cNvSpPr>
            <p:nvPr/>
          </p:nvSpPr>
          <p:spPr bwMode="auto">
            <a:xfrm>
              <a:off x="2719" y="2022"/>
              <a:ext cx="91" cy="66"/>
            </a:xfrm>
            <a:custGeom>
              <a:avLst/>
              <a:gdLst>
                <a:gd name="T0" fmla="*/ 2 w 84"/>
                <a:gd name="T1" fmla="*/ 173 h 60"/>
                <a:gd name="T2" fmla="*/ 63 w 84"/>
                <a:gd name="T3" fmla="*/ 52 h 60"/>
                <a:gd name="T4" fmla="*/ 203 w 84"/>
                <a:gd name="T5" fmla="*/ 47 h 60"/>
                <a:gd name="T6" fmla="*/ 181 w 84"/>
                <a:gd name="T7" fmla="*/ 34 h 60"/>
                <a:gd name="T8" fmla="*/ 179 w 84"/>
                <a:gd name="T9" fmla="*/ 52 h 60"/>
                <a:gd name="T10" fmla="*/ 171 w 84"/>
                <a:gd name="T11" fmla="*/ 34 h 60"/>
                <a:gd name="T12" fmla="*/ 163 w 84"/>
                <a:gd name="T13" fmla="*/ 61 h 60"/>
                <a:gd name="T14" fmla="*/ 132 w 84"/>
                <a:gd name="T15" fmla="*/ 52 h 60"/>
                <a:gd name="T16" fmla="*/ 110 w 84"/>
                <a:gd name="T17" fmla="*/ 47 h 60"/>
                <a:gd name="T18" fmla="*/ 88 w 84"/>
                <a:gd name="T19" fmla="*/ 74 h 60"/>
                <a:gd name="T20" fmla="*/ 65 w 84"/>
                <a:gd name="T21" fmla="*/ 74 h 60"/>
                <a:gd name="T22" fmla="*/ 55 w 84"/>
                <a:gd name="T23" fmla="*/ 89 h 60"/>
                <a:gd name="T24" fmla="*/ 36 w 84"/>
                <a:gd name="T25" fmla="*/ 98 h 60"/>
                <a:gd name="T26" fmla="*/ 30 w 84"/>
                <a:gd name="T27" fmla="*/ 119 h 60"/>
                <a:gd name="T28" fmla="*/ 20 w 84"/>
                <a:gd name="T29" fmla="*/ 113 h 60"/>
                <a:gd name="T30" fmla="*/ 18 w 84"/>
                <a:gd name="T31" fmla="*/ 121 h 60"/>
                <a:gd name="T32" fmla="*/ 18 w 84"/>
                <a:gd name="T33" fmla="*/ 119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60"/>
                <a:gd name="T53" fmla="*/ 84 w 84"/>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60">
                  <a:moveTo>
                    <a:pt x="2" y="60"/>
                  </a:moveTo>
                  <a:cubicBezTo>
                    <a:pt x="0" y="42"/>
                    <a:pt x="12" y="28"/>
                    <a:pt x="26" y="18"/>
                  </a:cubicBezTo>
                  <a:cubicBezTo>
                    <a:pt x="40" y="9"/>
                    <a:pt x="71" y="0"/>
                    <a:pt x="84" y="16"/>
                  </a:cubicBezTo>
                  <a:cubicBezTo>
                    <a:pt x="82" y="14"/>
                    <a:pt x="78" y="12"/>
                    <a:pt x="75" y="12"/>
                  </a:cubicBezTo>
                  <a:cubicBezTo>
                    <a:pt x="75" y="14"/>
                    <a:pt x="74" y="16"/>
                    <a:pt x="74" y="18"/>
                  </a:cubicBezTo>
                  <a:cubicBezTo>
                    <a:pt x="74" y="17"/>
                    <a:pt x="73" y="12"/>
                    <a:pt x="71" y="12"/>
                  </a:cubicBezTo>
                  <a:cubicBezTo>
                    <a:pt x="68" y="12"/>
                    <a:pt x="67" y="19"/>
                    <a:pt x="66" y="21"/>
                  </a:cubicBezTo>
                  <a:cubicBezTo>
                    <a:pt x="65" y="17"/>
                    <a:pt x="56" y="10"/>
                    <a:pt x="55" y="18"/>
                  </a:cubicBezTo>
                  <a:cubicBezTo>
                    <a:pt x="53" y="16"/>
                    <a:pt x="49" y="16"/>
                    <a:pt x="46" y="16"/>
                  </a:cubicBezTo>
                  <a:cubicBezTo>
                    <a:pt x="39" y="17"/>
                    <a:pt x="38" y="19"/>
                    <a:pt x="36" y="25"/>
                  </a:cubicBezTo>
                  <a:cubicBezTo>
                    <a:pt x="34" y="21"/>
                    <a:pt x="29" y="20"/>
                    <a:pt x="27" y="25"/>
                  </a:cubicBezTo>
                  <a:cubicBezTo>
                    <a:pt x="23" y="22"/>
                    <a:pt x="22" y="28"/>
                    <a:pt x="23" y="31"/>
                  </a:cubicBezTo>
                  <a:cubicBezTo>
                    <a:pt x="20" y="29"/>
                    <a:pt x="13" y="29"/>
                    <a:pt x="15" y="34"/>
                  </a:cubicBezTo>
                  <a:cubicBezTo>
                    <a:pt x="11" y="34"/>
                    <a:pt x="12" y="38"/>
                    <a:pt x="13" y="41"/>
                  </a:cubicBezTo>
                  <a:cubicBezTo>
                    <a:pt x="12" y="40"/>
                    <a:pt x="10" y="40"/>
                    <a:pt x="8" y="40"/>
                  </a:cubicBezTo>
                  <a:cubicBezTo>
                    <a:pt x="8" y="40"/>
                    <a:pt x="8" y="41"/>
                    <a:pt x="7" y="42"/>
                  </a:cubicBezTo>
                  <a:cubicBezTo>
                    <a:pt x="6" y="43"/>
                    <a:pt x="7" y="41"/>
                    <a:pt x="7"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5" name="Freeform 72"/>
            <p:cNvSpPr>
              <a:spLocks noChangeArrowheads="1"/>
            </p:cNvSpPr>
            <p:nvPr/>
          </p:nvSpPr>
          <p:spPr bwMode="auto">
            <a:xfrm>
              <a:off x="2608" y="2041"/>
              <a:ext cx="22" cy="65"/>
            </a:xfrm>
            <a:custGeom>
              <a:avLst/>
              <a:gdLst>
                <a:gd name="T0" fmla="*/ 21 w 20"/>
                <a:gd name="T1" fmla="*/ 30 h 58"/>
                <a:gd name="T2" fmla="*/ 31 w 20"/>
                <a:gd name="T3" fmla="*/ 113 h 58"/>
                <a:gd name="T4" fmla="*/ 0 w 20"/>
                <a:gd name="T5" fmla="*/ 205 h 58"/>
                <a:gd name="T6" fmla="*/ 37 w 20"/>
                <a:gd name="T7" fmla="*/ 187 h 58"/>
                <a:gd name="T8" fmla="*/ 47 w 20"/>
                <a:gd name="T9" fmla="*/ 147 h 58"/>
                <a:gd name="T10" fmla="*/ 41 w 20"/>
                <a:gd name="T11" fmla="*/ 119 h 58"/>
                <a:gd name="T12" fmla="*/ 57 w 20"/>
                <a:gd name="T13" fmla="*/ 85 h 58"/>
                <a:gd name="T14" fmla="*/ 37 w 20"/>
                <a:gd name="T15" fmla="*/ 27 h 58"/>
                <a:gd name="T16" fmla="*/ 0 w 20"/>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8"/>
                <a:gd name="T29" fmla="*/ 20 w 2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8">
                  <a:moveTo>
                    <a:pt x="7" y="9"/>
                  </a:moveTo>
                  <a:cubicBezTo>
                    <a:pt x="11" y="15"/>
                    <a:pt x="12" y="24"/>
                    <a:pt x="11" y="32"/>
                  </a:cubicBezTo>
                  <a:cubicBezTo>
                    <a:pt x="10" y="39"/>
                    <a:pt x="6" y="54"/>
                    <a:pt x="0" y="58"/>
                  </a:cubicBezTo>
                  <a:cubicBezTo>
                    <a:pt x="3" y="54"/>
                    <a:pt x="8" y="50"/>
                    <a:pt x="13" y="54"/>
                  </a:cubicBezTo>
                  <a:cubicBezTo>
                    <a:pt x="3" y="50"/>
                    <a:pt x="15" y="46"/>
                    <a:pt x="16" y="42"/>
                  </a:cubicBezTo>
                  <a:cubicBezTo>
                    <a:pt x="17" y="40"/>
                    <a:pt x="14" y="37"/>
                    <a:pt x="14" y="34"/>
                  </a:cubicBezTo>
                  <a:cubicBezTo>
                    <a:pt x="14" y="30"/>
                    <a:pt x="17" y="27"/>
                    <a:pt x="20" y="24"/>
                  </a:cubicBezTo>
                  <a:cubicBezTo>
                    <a:pt x="15" y="24"/>
                    <a:pt x="13" y="12"/>
                    <a:pt x="13" y="8"/>
                  </a:cubicBezTo>
                  <a:cubicBezTo>
                    <a:pt x="7" y="8"/>
                    <a:pt x="3" y="5"/>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6" name="Freeform 73"/>
            <p:cNvSpPr>
              <a:spLocks noChangeArrowheads="1"/>
            </p:cNvSpPr>
            <p:nvPr/>
          </p:nvSpPr>
          <p:spPr bwMode="auto">
            <a:xfrm>
              <a:off x="2504" y="2027"/>
              <a:ext cx="7" cy="34"/>
            </a:xfrm>
            <a:custGeom>
              <a:avLst/>
              <a:gdLst>
                <a:gd name="T0" fmla="*/ 5 w 7"/>
                <a:gd name="T1" fmla="*/ 18 h 30"/>
                <a:gd name="T2" fmla="*/ 1 w 7"/>
                <a:gd name="T3" fmla="*/ 67 h 30"/>
                <a:gd name="T4" fmla="*/ 6 w 7"/>
                <a:gd name="T5" fmla="*/ 122 h 30"/>
                <a:gd name="T6" fmla="*/ 7 w 7"/>
                <a:gd name="T7" fmla="*/ 76 h 30"/>
                <a:gd name="T8" fmla="*/ 6 w 7"/>
                <a:gd name="T9" fmla="*/ 37 h 30"/>
                <a:gd name="T10" fmla="*/ 6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5" y="4"/>
                  </a:moveTo>
                  <a:cubicBezTo>
                    <a:pt x="3" y="8"/>
                    <a:pt x="2" y="13"/>
                    <a:pt x="1" y="17"/>
                  </a:cubicBezTo>
                  <a:cubicBezTo>
                    <a:pt x="0" y="24"/>
                    <a:pt x="4" y="25"/>
                    <a:pt x="6" y="30"/>
                  </a:cubicBezTo>
                  <a:cubicBezTo>
                    <a:pt x="2" y="26"/>
                    <a:pt x="2" y="21"/>
                    <a:pt x="7" y="19"/>
                  </a:cubicBezTo>
                  <a:cubicBezTo>
                    <a:pt x="3" y="16"/>
                    <a:pt x="6" y="13"/>
                    <a:pt x="6" y="10"/>
                  </a:cubicBezTo>
                  <a:cubicBezTo>
                    <a:pt x="6"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7" name="Freeform 74"/>
            <p:cNvSpPr>
              <a:spLocks noChangeArrowheads="1"/>
            </p:cNvSpPr>
            <p:nvPr/>
          </p:nvSpPr>
          <p:spPr bwMode="auto">
            <a:xfrm>
              <a:off x="2584" y="2124"/>
              <a:ext cx="25" cy="45"/>
            </a:xfrm>
            <a:custGeom>
              <a:avLst/>
              <a:gdLst>
                <a:gd name="T0" fmla="*/ 26 w 23"/>
                <a:gd name="T1" fmla="*/ 0 h 40"/>
                <a:gd name="T2" fmla="*/ 58 w 23"/>
                <a:gd name="T3" fmla="*/ 29 h 40"/>
                <a:gd name="T4" fmla="*/ 36 w 23"/>
                <a:gd name="T5" fmla="*/ 54 h 40"/>
                <a:gd name="T6" fmla="*/ 28 w 23"/>
                <a:gd name="T7" fmla="*/ 53 h 40"/>
                <a:gd name="T8" fmla="*/ 39 w 23"/>
                <a:gd name="T9" fmla="*/ 77 h 40"/>
                <a:gd name="T10" fmla="*/ 30 w 23"/>
                <a:gd name="T11" fmla="*/ 99 h 40"/>
                <a:gd name="T12" fmla="*/ 4 w 23"/>
                <a:gd name="T13" fmla="*/ 133 h 40"/>
                <a:gd name="T14" fmla="*/ 2 w 23"/>
                <a:gd name="T15" fmla="*/ 61 h 40"/>
                <a:gd name="T16" fmla="*/ 24 w 23"/>
                <a:gd name="T17" fmla="*/ 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0"/>
                <a:gd name="T29" fmla="*/ 23 w 2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0">
                  <a:moveTo>
                    <a:pt x="11" y="0"/>
                  </a:moveTo>
                  <a:cubicBezTo>
                    <a:pt x="14" y="4"/>
                    <a:pt x="19" y="7"/>
                    <a:pt x="23" y="8"/>
                  </a:cubicBezTo>
                  <a:cubicBezTo>
                    <a:pt x="17" y="7"/>
                    <a:pt x="8" y="7"/>
                    <a:pt x="15" y="15"/>
                  </a:cubicBezTo>
                  <a:cubicBezTo>
                    <a:pt x="14" y="14"/>
                    <a:pt x="13" y="14"/>
                    <a:pt x="12" y="14"/>
                  </a:cubicBezTo>
                  <a:cubicBezTo>
                    <a:pt x="12" y="16"/>
                    <a:pt x="14" y="18"/>
                    <a:pt x="16" y="20"/>
                  </a:cubicBezTo>
                  <a:cubicBezTo>
                    <a:pt x="10" y="15"/>
                    <a:pt x="8" y="23"/>
                    <a:pt x="13" y="27"/>
                  </a:cubicBezTo>
                  <a:cubicBezTo>
                    <a:pt x="0" y="20"/>
                    <a:pt x="12" y="40"/>
                    <a:pt x="4" y="36"/>
                  </a:cubicBezTo>
                  <a:cubicBezTo>
                    <a:pt x="6" y="30"/>
                    <a:pt x="6" y="23"/>
                    <a:pt x="2" y="17"/>
                  </a:cubicBezTo>
                  <a:cubicBezTo>
                    <a:pt x="7" y="14"/>
                    <a:pt x="11" y="8"/>
                    <a:pt x="1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8" name="Freeform 75"/>
            <p:cNvSpPr>
              <a:spLocks noChangeArrowheads="1"/>
            </p:cNvSpPr>
            <p:nvPr/>
          </p:nvSpPr>
          <p:spPr bwMode="auto">
            <a:xfrm>
              <a:off x="2592" y="1944"/>
              <a:ext cx="115" cy="54"/>
            </a:xfrm>
            <a:custGeom>
              <a:avLst/>
              <a:gdLst>
                <a:gd name="T0" fmla="*/ 0 w 106"/>
                <a:gd name="T1" fmla="*/ 143 h 49"/>
                <a:gd name="T2" fmla="*/ 36 w 106"/>
                <a:gd name="T3" fmla="*/ 109 h 49"/>
                <a:gd name="T4" fmla="*/ 65 w 106"/>
                <a:gd name="T5" fmla="*/ 78 h 49"/>
                <a:gd name="T6" fmla="*/ 100 w 106"/>
                <a:gd name="T7" fmla="*/ 69 h 49"/>
                <a:gd name="T8" fmla="*/ 127 w 106"/>
                <a:gd name="T9" fmla="*/ 31 h 49"/>
                <a:gd name="T10" fmla="*/ 165 w 106"/>
                <a:gd name="T11" fmla="*/ 19 h 49"/>
                <a:gd name="T12" fmla="*/ 210 w 106"/>
                <a:gd name="T13" fmla="*/ 3 h 49"/>
                <a:gd name="T14" fmla="*/ 245 w 106"/>
                <a:gd name="T15" fmla="*/ 0 h 49"/>
                <a:gd name="T16" fmla="*/ 263 w 106"/>
                <a:gd name="T17" fmla="*/ 3 h 49"/>
                <a:gd name="T18" fmla="*/ 223 w 106"/>
                <a:gd name="T19" fmla="*/ 28 h 49"/>
                <a:gd name="T20" fmla="*/ 179 w 106"/>
                <a:gd name="T21" fmla="*/ 34 h 49"/>
                <a:gd name="T22" fmla="*/ 163 w 106"/>
                <a:gd name="T23" fmla="*/ 41 h 49"/>
                <a:gd name="T24" fmla="*/ 140 w 106"/>
                <a:gd name="T25" fmla="*/ 61 h 49"/>
                <a:gd name="T26" fmla="*/ 92 w 106"/>
                <a:gd name="T27" fmla="*/ 102 h 49"/>
                <a:gd name="T28" fmla="*/ 71 w 106"/>
                <a:gd name="T29" fmla="*/ 95 h 49"/>
                <a:gd name="T30" fmla="*/ 50 w 106"/>
                <a:gd name="T31" fmla="*/ 105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49"/>
                <a:gd name="T50" fmla="*/ 106 w 106"/>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49">
                  <a:moveTo>
                    <a:pt x="0" y="49"/>
                  </a:moveTo>
                  <a:cubicBezTo>
                    <a:pt x="5" y="44"/>
                    <a:pt x="9" y="41"/>
                    <a:pt x="15" y="37"/>
                  </a:cubicBezTo>
                  <a:cubicBezTo>
                    <a:pt x="19" y="34"/>
                    <a:pt x="22" y="30"/>
                    <a:pt x="27" y="27"/>
                  </a:cubicBezTo>
                  <a:cubicBezTo>
                    <a:pt x="32" y="24"/>
                    <a:pt x="35" y="28"/>
                    <a:pt x="41" y="24"/>
                  </a:cubicBezTo>
                  <a:cubicBezTo>
                    <a:pt x="45" y="21"/>
                    <a:pt x="51" y="16"/>
                    <a:pt x="52" y="11"/>
                  </a:cubicBezTo>
                  <a:cubicBezTo>
                    <a:pt x="56" y="17"/>
                    <a:pt x="64" y="9"/>
                    <a:pt x="67" y="6"/>
                  </a:cubicBezTo>
                  <a:cubicBezTo>
                    <a:pt x="70" y="10"/>
                    <a:pt x="81" y="4"/>
                    <a:pt x="86" y="3"/>
                  </a:cubicBezTo>
                  <a:cubicBezTo>
                    <a:pt x="90" y="3"/>
                    <a:pt x="97" y="2"/>
                    <a:pt x="100" y="0"/>
                  </a:cubicBezTo>
                  <a:cubicBezTo>
                    <a:pt x="102" y="1"/>
                    <a:pt x="104" y="3"/>
                    <a:pt x="106" y="3"/>
                  </a:cubicBezTo>
                  <a:cubicBezTo>
                    <a:pt x="102" y="0"/>
                    <a:pt x="93" y="6"/>
                    <a:pt x="90" y="10"/>
                  </a:cubicBezTo>
                  <a:cubicBezTo>
                    <a:pt x="86" y="5"/>
                    <a:pt x="78" y="10"/>
                    <a:pt x="73" y="12"/>
                  </a:cubicBezTo>
                  <a:cubicBezTo>
                    <a:pt x="71" y="13"/>
                    <a:pt x="68" y="13"/>
                    <a:pt x="66" y="14"/>
                  </a:cubicBezTo>
                  <a:cubicBezTo>
                    <a:pt x="62" y="16"/>
                    <a:pt x="60" y="19"/>
                    <a:pt x="57" y="21"/>
                  </a:cubicBezTo>
                  <a:cubicBezTo>
                    <a:pt x="51" y="25"/>
                    <a:pt x="41" y="27"/>
                    <a:pt x="38" y="35"/>
                  </a:cubicBezTo>
                  <a:cubicBezTo>
                    <a:pt x="35" y="30"/>
                    <a:pt x="34" y="31"/>
                    <a:pt x="29" y="33"/>
                  </a:cubicBezTo>
                  <a:cubicBezTo>
                    <a:pt x="26" y="35"/>
                    <a:pt x="24" y="35"/>
                    <a:pt x="20"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69" name="Freeform 76"/>
            <p:cNvSpPr>
              <a:spLocks noChangeArrowheads="1"/>
            </p:cNvSpPr>
            <p:nvPr/>
          </p:nvSpPr>
          <p:spPr bwMode="auto">
            <a:xfrm>
              <a:off x="2765" y="2192"/>
              <a:ext cx="51" cy="15"/>
            </a:xfrm>
            <a:custGeom>
              <a:avLst/>
              <a:gdLst>
                <a:gd name="T0" fmla="*/ 17 w 47"/>
                <a:gd name="T1" fmla="*/ 21 h 14"/>
                <a:gd name="T2" fmla="*/ 75 w 47"/>
                <a:gd name="T3" fmla="*/ 23 h 14"/>
                <a:gd name="T4" fmla="*/ 100 w 47"/>
                <a:gd name="T5" fmla="*/ 27 h 14"/>
                <a:gd name="T6" fmla="*/ 112 w 47"/>
                <a:gd name="T7" fmla="*/ 18 h 14"/>
                <a:gd name="T8" fmla="*/ 64 w 47"/>
                <a:gd name="T9" fmla="*/ 3 h 14"/>
                <a:gd name="T10" fmla="*/ 51 w 47"/>
                <a:gd name="T11" fmla="*/ 19 h 14"/>
                <a:gd name="T12" fmla="*/ 28 w 47"/>
                <a:gd name="T13" fmla="*/ 4 h 14"/>
                <a:gd name="T14" fmla="*/ 28 w 47"/>
                <a:gd name="T15" fmla="*/ 19 h 14"/>
                <a:gd name="T16" fmla="*/ 20 w 47"/>
                <a:gd name="T17" fmla="*/ 21 h 14"/>
                <a:gd name="T18" fmla="*/ 2 w 47"/>
                <a:gd name="T19" fmla="*/ 5 h 14"/>
                <a:gd name="T20" fmla="*/ 0 w 47"/>
                <a:gd name="T21" fmla="*/ 23 h 14"/>
                <a:gd name="T22" fmla="*/ 33 w 47"/>
                <a:gd name="T23" fmla="*/ 2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4"/>
                <a:gd name="T38" fmla="*/ 47 w 4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4">
                  <a:moveTo>
                    <a:pt x="6" y="10"/>
                  </a:moveTo>
                  <a:cubicBezTo>
                    <a:pt x="14" y="10"/>
                    <a:pt x="23" y="9"/>
                    <a:pt x="30" y="11"/>
                  </a:cubicBezTo>
                  <a:cubicBezTo>
                    <a:pt x="34" y="12"/>
                    <a:pt x="37" y="14"/>
                    <a:pt x="41" y="13"/>
                  </a:cubicBezTo>
                  <a:cubicBezTo>
                    <a:pt x="43" y="12"/>
                    <a:pt x="47" y="10"/>
                    <a:pt x="46" y="7"/>
                  </a:cubicBezTo>
                  <a:cubicBezTo>
                    <a:pt x="45" y="0"/>
                    <a:pt x="30" y="1"/>
                    <a:pt x="26" y="3"/>
                  </a:cubicBezTo>
                  <a:cubicBezTo>
                    <a:pt x="24" y="4"/>
                    <a:pt x="22" y="7"/>
                    <a:pt x="21" y="8"/>
                  </a:cubicBezTo>
                  <a:cubicBezTo>
                    <a:pt x="18" y="9"/>
                    <a:pt x="15" y="5"/>
                    <a:pt x="12" y="4"/>
                  </a:cubicBezTo>
                  <a:cubicBezTo>
                    <a:pt x="12" y="6"/>
                    <a:pt x="13" y="6"/>
                    <a:pt x="12" y="8"/>
                  </a:cubicBezTo>
                  <a:cubicBezTo>
                    <a:pt x="12" y="8"/>
                    <a:pt x="8" y="10"/>
                    <a:pt x="8" y="10"/>
                  </a:cubicBezTo>
                  <a:cubicBezTo>
                    <a:pt x="5" y="9"/>
                    <a:pt x="5" y="4"/>
                    <a:pt x="2" y="5"/>
                  </a:cubicBezTo>
                  <a:cubicBezTo>
                    <a:pt x="2" y="7"/>
                    <a:pt x="1" y="9"/>
                    <a:pt x="0" y="11"/>
                  </a:cubicBezTo>
                  <a:cubicBezTo>
                    <a:pt x="5" y="11"/>
                    <a:pt x="10" y="10"/>
                    <a:pt x="14" y="9"/>
                  </a:cubicBezTo>
                </a:path>
              </a:pathLst>
            </a:custGeom>
            <a:solidFill>
              <a:srgbClr val="DAC3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0" name="Freeform 77"/>
            <p:cNvSpPr>
              <a:spLocks noChangeArrowheads="1"/>
            </p:cNvSpPr>
            <p:nvPr/>
          </p:nvSpPr>
          <p:spPr bwMode="auto">
            <a:xfrm>
              <a:off x="2621" y="2197"/>
              <a:ext cx="19" cy="11"/>
            </a:xfrm>
            <a:custGeom>
              <a:avLst/>
              <a:gdLst>
                <a:gd name="T0" fmla="*/ 0 w 19"/>
                <a:gd name="T1" fmla="*/ 4 h 10"/>
                <a:gd name="T2" fmla="*/ 6 w 19"/>
                <a:gd name="T3" fmla="*/ 25 h 10"/>
                <a:gd name="T4" fmla="*/ 14 w 19"/>
                <a:gd name="T5" fmla="*/ 21 h 10"/>
                <a:gd name="T6" fmla="*/ 19 w 19"/>
                <a:gd name="T7" fmla="*/ 21 h 10"/>
                <a:gd name="T8" fmla="*/ 1 w 19"/>
                <a:gd name="T9" fmla="*/ 3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4"/>
                  </a:moveTo>
                  <a:cubicBezTo>
                    <a:pt x="2" y="7"/>
                    <a:pt x="3" y="10"/>
                    <a:pt x="6" y="9"/>
                  </a:cubicBezTo>
                  <a:cubicBezTo>
                    <a:pt x="9" y="9"/>
                    <a:pt x="11" y="8"/>
                    <a:pt x="14" y="7"/>
                  </a:cubicBezTo>
                  <a:cubicBezTo>
                    <a:pt x="16" y="7"/>
                    <a:pt x="18" y="8"/>
                    <a:pt x="19" y="7"/>
                  </a:cubicBezTo>
                  <a:cubicBezTo>
                    <a:pt x="15" y="0"/>
                    <a:pt x="7" y="6"/>
                    <a:pt x="1" y="3"/>
                  </a:cubicBezTo>
                </a:path>
              </a:pathLst>
            </a:custGeom>
            <a:solidFill>
              <a:srgbClr val="DAC3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1" name="Freeform 78"/>
            <p:cNvSpPr>
              <a:spLocks noChangeArrowheads="1"/>
            </p:cNvSpPr>
            <p:nvPr/>
          </p:nvSpPr>
          <p:spPr bwMode="auto">
            <a:xfrm>
              <a:off x="2939" y="2146"/>
              <a:ext cx="132" cy="49"/>
            </a:xfrm>
            <a:custGeom>
              <a:avLst/>
              <a:gdLst>
                <a:gd name="T0" fmla="*/ 97 w 122"/>
                <a:gd name="T1" fmla="*/ 19 h 45"/>
                <a:gd name="T2" fmla="*/ 202 w 122"/>
                <a:gd name="T3" fmla="*/ 59 h 45"/>
                <a:gd name="T4" fmla="*/ 291 w 122"/>
                <a:gd name="T5" fmla="*/ 115 h 45"/>
                <a:gd name="T6" fmla="*/ 151 w 122"/>
                <a:gd name="T7" fmla="*/ 45 h 45"/>
                <a:gd name="T8" fmla="*/ 4 w 122"/>
                <a:gd name="T9" fmla="*/ 27 h 45"/>
                <a:gd name="T10" fmla="*/ 3 w 122"/>
                <a:gd name="T11" fmla="*/ 0 h 45"/>
                <a:gd name="T12" fmla="*/ 97 w 122"/>
                <a:gd name="T13" fmla="*/ 19 h 45"/>
                <a:gd name="T14" fmla="*/ 0 60000 65536"/>
                <a:gd name="T15" fmla="*/ 0 60000 65536"/>
                <a:gd name="T16" fmla="*/ 0 60000 65536"/>
                <a:gd name="T17" fmla="*/ 0 60000 65536"/>
                <a:gd name="T18" fmla="*/ 0 60000 65536"/>
                <a:gd name="T19" fmla="*/ 0 60000 65536"/>
                <a:gd name="T20" fmla="*/ 0 60000 65536"/>
                <a:gd name="T21" fmla="*/ 0 w 122"/>
                <a:gd name="T22" fmla="*/ 0 h 45"/>
                <a:gd name="T23" fmla="*/ 122 w 12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45">
                  <a:moveTo>
                    <a:pt x="41" y="7"/>
                  </a:moveTo>
                  <a:cubicBezTo>
                    <a:pt x="53" y="7"/>
                    <a:pt x="68" y="13"/>
                    <a:pt x="85" y="24"/>
                  </a:cubicBezTo>
                  <a:cubicBezTo>
                    <a:pt x="103" y="36"/>
                    <a:pt x="104" y="39"/>
                    <a:pt x="122" y="45"/>
                  </a:cubicBezTo>
                  <a:cubicBezTo>
                    <a:pt x="105" y="41"/>
                    <a:pt x="87" y="29"/>
                    <a:pt x="63" y="17"/>
                  </a:cubicBezTo>
                  <a:cubicBezTo>
                    <a:pt x="39" y="5"/>
                    <a:pt x="9" y="11"/>
                    <a:pt x="4" y="11"/>
                  </a:cubicBezTo>
                  <a:cubicBezTo>
                    <a:pt x="0" y="11"/>
                    <a:pt x="3" y="5"/>
                    <a:pt x="3" y="0"/>
                  </a:cubicBezTo>
                  <a:cubicBezTo>
                    <a:pt x="4" y="5"/>
                    <a:pt x="26" y="6"/>
                    <a:pt x="41" y="7"/>
                  </a:cubicBezTo>
                  <a:close/>
                </a:path>
              </a:pathLst>
            </a:custGeom>
            <a:solidFill>
              <a:srgbClr val="DAC3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2" name="Freeform 79"/>
            <p:cNvSpPr>
              <a:spLocks noChangeArrowheads="1"/>
            </p:cNvSpPr>
            <p:nvPr/>
          </p:nvSpPr>
          <p:spPr bwMode="auto">
            <a:xfrm>
              <a:off x="3081" y="2184"/>
              <a:ext cx="114" cy="21"/>
            </a:xfrm>
            <a:custGeom>
              <a:avLst/>
              <a:gdLst>
                <a:gd name="T0" fmla="*/ 0 w 105"/>
                <a:gd name="T1" fmla="*/ 19 h 19"/>
                <a:gd name="T2" fmla="*/ 263 w 105"/>
                <a:gd name="T3" fmla="*/ 0 h 19"/>
                <a:gd name="T4" fmla="*/ 0 w 105"/>
                <a:gd name="T5" fmla="*/ 19 h 19"/>
                <a:gd name="T6" fmla="*/ 0 60000 65536"/>
                <a:gd name="T7" fmla="*/ 0 60000 65536"/>
                <a:gd name="T8" fmla="*/ 0 60000 65536"/>
                <a:gd name="T9" fmla="*/ 0 w 105"/>
                <a:gd name="T10" fmla="*/ 0 h 19"/>
                <a:gd name="T11" fmla="*/ 105 w 105"/>
                <a:gd name="T12" fmla="*/ 19 h 19"/>
              </a:gdLst>
              <a:ahLst/>
              <a:cxnLst>
                <a:cxn ang="T6">
                  <a:pos x="T0" y="T1"/>
                </a:cxn>
                <a:cxn ang="T7">
                  <a:pos x="T2" y="T3"/>
                </a:cxn>
                <a:cxn ang="T8">
                  <a:pos x="T4" y="T5"/>
                </a:cxn>
              </a:cxnLst>
              <a:rect l="T9" t="T10" r="T11" b="T12"/>
              <a:pathLst>
                <a:path w="105" h="19">
                  <a:moveTo>
                    <a:pt x="0" y="6"/>
                  </a:moveTo>
                  <a:cubicBezTo>
                    <a:pt x="12" y="12"/>
                    <a:pt x="67" y="19"/>
                    <a:pt x="105" y="0"/>
                  </a:cubicBezTo>
                  <a:cubicBezTo>
                    <a:pt x="93" y="3"/>
                    <a:pt x="55" y="16"/>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3" name="Freeform 80"/>
            <p:cNvSpPr>
              <a:spLocks noChangeArrowheads="1"/>
            </p:cNvSpPr>
            <p:nvPr/>
          </p:nvSpPr>
          <p:spPr bwMode="auto">
            <a:xfrm>
              <a:off x="2561" y="2039"/>
              <a:ext cx="61" cy="71"/>
            </a:xfrm>
            <a:custGeom>
              <a:avLst/>
              <a:gdLst>
                <a:gd name="T0" fmla="*/ 69 w 56"/>
                <a:gd name="T1" fmla="*/ 203 h 64"/>
                <a:gd name="T2" fmla="*/ 106 w 56"/>
                <a:gd name="T3" fmla="*/ 20 h 64"/>
                <a:gd name="T4" fmla="*/ 75 w 56"/>
                <a:gd name="T5" fmla="*/ 18 h 64"/>
                <a:gd name="T6" fmla="*/ 5 w 56"/>
                <a:gd name="T7" fmla="*/ 75 h 64"/>
                <a:gd name="T8" fmla="*/ 0 w 56"/>
                <a:gd name="T9" fmla="*/ 153 h 64"/>
                <a:gd name="T10" fmla="*/ 0 60000 65536"/>
                <a:gd name="T11" fmla="*/ 0 60000 65536"/>
                <a:gd name="T12" fmla="*/ 0 60000 65536"/>
                <a:gd name="T13" fmla="*/ 0 60000 65536"/>
                <a:gd name="T14" fmla="*/ 0 60000 65536"/>
                <a:gd name="T15" fmla="*/ 0 w 56"/>
                <a:gd name="T16" fmla="*/ 0 h 64"/>
                <a:gd name="T17" fmla="*/ 56 w 56"/>
                <a:gd name="T18" fmla="*/ 64 h 64"/>
              </a:gdLst>
              <a:ahLst/>
              <a:cxnLst>
                <a:cxn ang="T10">
                  <a:pos x="T0" y="T1"/>
                </a:cxn>
                <a:cxn ang="T11">
                  <a:pos x="T2" y="T3"/>
                </a:cxn>
                <a:cxn ang="T12">
                  <a:pos x="T4" y="T5"/>
                </a:cxn>
                <a:cxn ang="T13">
                  <a:pos x="T6" y="T7"/>
                </a:cxn>
                <a:cxn ang="T14">
                  <a:pos x="T8" y="T9"/>
                </a:cxn>
              </a:cxnLst>
              <a:rect l="T15" t="T16" r="T17" b="T18"/>
              <a:pathLst>
                <a:path w="56" h="64">
                  <a:moveTo>
                    <a:pt x="27" y="64"/>
                  </a:moveTo>
                  <a:cubicBezTo>
                    <a:pt x="48" y="56"/>
                    <a:pt x="56" y="22"/>
                    <a:pt x="41" y="6"/>
                  </a:cubicBezTo>
                  <a:cubicBezTo>
                    <a:pt x="37" y="0"/>
                    <a:pt x="30" y="4"/>
                    <a:pt x="29" y="5"/>
                  </a:cubicBezTo>
                  <a:cubicBezTo>
                    <a:pt x="20" y="10"/>
                    <a:pt x="10" y="13"/>
                    <a:pt x="5" y="24"/>
                  </a:cubicBezTo>
                  <a:cubicBezTo>
                    <a:pt x="2" y="32"/>
                    <a:pt x="7" y="44"/>
                    <a:pt x="0" y="49"/>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4" name="Freeform 81"/>
            <p:cNvSpPr>
              <a:spLocks noChangeArrowheads="1"/>
            </p:cNvSpPr>
            <p:nvPr/>
          </p:nvSpPr>
          <p:spPr bwMode="auto">
            <a:xfrm>
              <a:off x="2506" y="2124"/>
              <a:ext cx="22" cy="28"/>
            </a:xfrm>
            <a:custGeom>
              <a:avLst/>
              <a:gdLst>
                <a:gd name="T0" fmla="*/ 0 w 20"/>
                <a:gd name="T1" fmla="*/ 60 h 25"/>
                <a:gd name="T2" fmla="*/ 55 w 20"/>
                <a:gd name="T3" fmla="*/ 30 h 25"/>
                <a:gd name="T4" fmla="*/ 0 w 20"/>
                <a:gd name="T5" fmla="*/ 60 h 25"/>
                <a:gd name="T6" fmla="*/ 0 60000 65536"/>
                <a:gd name="T7" fmla="*/ 0 60000 65536"/>
                <a:gd name="T8" fmla="*/ 0 60000 65536"/>
                <a:gd name="T9" fmla="*/ 0 w 20"/>
                <a:gd name="T10" fmla="*/ 0 h 25"/>
                <a:gd name="T11" fmla="*/ 20 w 20"/>
                <a:gd name="T12" fmla="*/ 25 h 25"/>
              </a:gdLst>
              <a:ahLst/>
              <a:cxnLst>
                <a:cxn ang="T6">
                  <a:pos x="T0" y="T1"/>
                </a:cxn>
                <a:cxn ang="T7">
                  <a:pos x="T2" y="T3"/>
                </a:cxn>
                <a:cxn ang="T8">
                  <a:pos x="T4" y="T5"/>
                </a:cxn>
              </a:cxnLst>
              <a:rect l="T9" t="T10" r="T11" b="T12"/>
              <a:pathLst>
                <a:path w="20" h="25">
                  <a:moveTo>
                    <a:pt x="0" y="17"/>
                  </a:moveTo>
                  <a:cubicBezTo>
                    <a:pt x="3" y="1"/>
                    <a:pt x="16" y="0"/>
                    <a:pt x="19" y="9"/>
                  </a:cubicBezTo>
                  <a:cubicBezTo>
                    <a:pt x="20" y="17"/>
                    <a:pt x="15" y="25"/>
                    <a:pt x="0" y="17"/>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5" name="Freeform 82"/>
            <p:cNvSpPr>
              <a:spLocks noChangeArrowheads="1"/>
            </p:cNvSpPr>
            <p:nvPr/>
          </p:nvSpPr>
          <p:spPr bwMode="auto">
            <a:xfrm>
              <a:off x="2450" y="2191"/>
              <a:ext cx="6" cy="9"/>
            </a:xfrm>
            <a:custGeom>
              <a:avLst/>
              <a:gdLst>
                <a:gd name="T0" fmla="*/ 6 w 6"/>
                <a:gd name="T1" fmla="*/ 0 h 8"/>
                <a:gd name="T2" fmla="*/ 0 w 6"/>
                <a:gd name="T3" fmla="*/ 26 h 8"/>
                <a:gd name="T4" fmla="*/ 5 w 6"/>
                <a:gd name="T5" fmla="*/ 18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cubicBezTo>
                    <a:pt x="2" y="0"/>
                    <a:pt x="3" y="5"/>
                    <a:pt x="0" y="7"/>
                  </a:cubicBezTo>
                  <a:cubicBezTo>
                    <a:pt x="3" y="8"/>
                    <a:pt x="6" y="7"/>
                    <a:pt x="5" y="4"/>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6" name="Freeform 83"/>
            <p:cNvSpPr>
              <a:spLocks noChangeArrowheads="1"/>
            </p:cNvSpPr>
            <p:nvPr/>
          </p:nvSpPr>
          <p:spPr bwMode="auto">
            <a:xfrm>
              <a:off x="2508" y="2128"/>
              <a:ext cx="18" cy="19"/>
            </a:xfrm>
            <a:custGeom>
              <a:avLst/>
              <a:gdLst>
                <a:gd name="T0" fmla="*/ 28 w 17"/>
                <a:gd name="T1" fmla="*/ 29 h 17"/>
                <a:gd name="T2" fmla="*/ 20 w 17"/>
                <a:gd name="T3" fmla="*/ 1 h 17"/>
                <a:gd name="T4" fmla="*/ 1 w 17"/>
                <a:gd name="T5" fmla="*/ 26 h 17"/>
                <a:gd name="T6" fmla="*/ 7 w 17"/>
                <a:gd name="T7" fmla="*/ 55 h 17"/>
                <a:gd name="T8" fmla="*/ 28 w 17"/>
                <a:gd name="T9" fmla="*/ 2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cubicBezTo>
                    <a:pt x="17" y="5"/>
                    <a:pt x="14" y="1"/>
                    <a:pt x="9" y="1"/>
                  </a:cubicBezTo>
                  <a:cubicBezTo>
                    <a:pt x="5" y="0"/>
                    <a:pt x="1" y="3"/>
                    <a:pt x="1" y="8"/>
                  </a:cubicBezTo>
                  <a:cubicBezTo>
                    <a:pt x="0" y="12"/>
                    <a:pt x="3" y="16"/>
                    <a:pt x="7" y="16"/>
                  </a:cubicBezTo>
                  <a:cubicBezTo>
                    <a:pt x="12" y="17"/>
                    <a:pt x="16" y="14"/>
                    <a:pt x="16" y="9"/>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7" name="Freeform 84"/>
            <p:cNvSpPr>
              <a:spLocks noChangeArrowheads="1"/>
            </p:cNvSpPr>
            <p:nvPr/>
          </p:nvSpPr>
          <p:spPr bwMode="auto">
            <a:xfrm>
              <a:off x="2572" y="2051"/>
              <a:ext cx="22" cy="58"/>
            </a:xfrm>
            <a:custGeom>
              <a:avLst/>
              <a:gdLst>
                <a:gd name="T0" fmla="*/ 57 w 20"/>
                <a:gd name="T1" fmla="*/ 0 h 52"/>
                <a:gd name="T2" fmla="*/ 1 w 20"/>
                <a:gd name="T3" fmla="*/ 56 h 52"/>
                <a:gd name="T4" fmla="*/ 17 w 20"/>
                <a:gd name="T5" fmla="*/ 88 h 52"/>
                <a:gd name="T6" fmla="*/ 0 w 20"/>
                <a:gd name="T7" fmla="*/ 112 h 52"/>
                <a:gd name="T8" fmla="*/ 4 w 20"/>
                <a:gd name="T9" fmla="*/ 125 h 52"/>
                <a:gd name="T10" fmla="*/ 1 w 20"/>
                <a:gd name="T11" fmla="*/ 132 h 52"/>
                <a:gd name="T12" fmla="*/ 4 w 20"/>
                <a:gd name="T13" fmla="*/ 173 h 52"/>
                <a:gd name="T14" fmla="*/ 0 60000 65536"/>
                <a:gd name="T15" fmla="*/ 0 60000 65536"/>
                <a:gd name="T16" fmla="*/ 0 60000 65536"/>
                <a:gd name="T17" fmla="*/ 0 60000 65536"/>
                <a:gd name="T18" fmla="*/ 0 60000 65536"/>
                <a:gd name="T19" fmla="*/ 0 60000 65536"/>
                <a:gd name="T20" fmla="*/ 0 60000 65536"/>
                <a:gd name="T21" fmla="*/ 0 w 20"/>
                <a:gd name="T22" fmla="*/ 0 h 52"/>
                <a:gd name="T23" fmla="*/ 20 w 20"/>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2">
                  <a:moveTo>
                    <a:pt x="20" y="0"/>
                  </a:moveTo>
                  <a:cubicBezTo>
                    <a:pt x="15" y="4"/>
                    <a:pt x="1" y="10"/>
                    <a:pt x="1" y="17"/>
                  </a:cubicBezTo>
                  <a:cubicBezTo>
                    <a:pt x="1" y="21"/>
                    <a:pt x="6" y="23"/>
                    <a:pt x="5" y="27"/>
                  </a:cubicBezTo>
                  <a:cubicBezTo>
                    <a:pt x="5" y="31"/>
                    <a:pt x="2" y="31"/>
                    <a:pt x="0" y="34"/>
                  </a:cubicBezTo>
                  <a:cubicBezTo>
                    <a:pt x="1" y="36"/>
                    <a:pt x="3" y="37"/>
                    <a:pt x="4" y="38"/>
                  </a:cubicBezTo>
                  <a:cubicBezTo>
                    <a:pt x="3" y="38"/>
                    <a:pt x="2" y="39"/>
                    <a:pt x="1" y="39"/>
                  </a:cubicBezTo>
                  <a:cubicBezTo>
                    <a:pt x="3" y="45"/>
                    <a:pt x="13" y="46"/>
                    <a:pt x="4" y="52"/>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8" name="Freeform 85"/>
            <p:cNvSpPr>
              <a:spLocks noChangeArrowheads="1"/>
            </p:cNvSpPr>
            <p:nvPr/>
          </p:nvSpPr>
          <p:spPr bwMode="auto">
            <a:xfrm>
              <a:off x="2578" y="2121"/>
              <a:ext cx="39" cy="58"/>
            </a:xfrm>
            <a:custGeom>
              <a:avLst/>
              <a:gdLst>
                <a:gd name="T0" fmla="*/ 55 w 36"/>
                <a:gd name="T1" fmla="*/ 0 h 52"/>
                <a:gd name="T2" fmla="*/ 88 w 36"/>
                <a:gd name="T3" fmla="*/ 49 h 52"/>
                <a:gd name="T4" fmla="*/ 60 w 36"/>
                <a:gd name="T5" fmla="*/ 49 h 52"/>
                <a:gd name="T6" fmla="*/ 76 w 36"/>
                <a:gd name="T7" fmla="*/ 77 h 52"/>
                <a:gd name="T8" fmla="*/ 58 w 36"/>
                <a:gd name="T9" fmla="*/ 79 h 52"/>
                <a:gd name="T10" fmla="*/ 65 w 36"/>
                <a:gd name="T11" fmla="*/ 95 h 52"/>
                <a:gd name="T12" fmla="*/ 58 w 36"/>
                <a:gd name="T13" fmla="*/ 112 h 52"/>
                <a:gd name="T14" fmla="*/ 47 w 36"/>
                <a:gd name="T15" fmla="*/ 118 h 52"/>
                <a:gd name="T16" fmla="*/ 50 w 36"/>
                <a:gd name="T17" fmla="*/ 133 h 52"/>
                <a:gd name="T18" fmla="*/ 36 w 36"/>
                <a:gd name="T19" fmla="*/ 146 h 52"/>
                <a:gd name="T20" fmla="*/ 30 w 36"/>
                <a:gd name="T21" fmla="*/ 165 h 52"/>
                <a:gd name="T22" fmla="*/ 1 w 36"/>
                <a:gd name="T23" fmla="*/ 165 h 52"/>
                <a:gd name="T24" fmla="*/ 1 w 36"/>
                <a:gd name="T25" fmla="*/ 173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2"/>
                <a:gd name="T41" fmla="*/ 36 w 36"/>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2">
                  <a:moveTo>
                    <a:pt x="23" y="0"/>
                  </a:moveTo>
                  <a:cubicBezTo>
                    <a:pt x="26" y="6"/>
                    <a:pt x="33" y="8"/>
                    <a:pt x="36" y="14"/>
                  </a:cubicBezTo>
                  <a:cubicBezTo>
                    <a:pt x="33" y="15"/>
                    <a:pt x="27" y="12"/>
                    <a:pt x="25" y="14"/>
                  </a:cubicBezTo>
                  <a:cubicBezTo>
                    <a:pt x="21" y="18"/>
                    <a:pt x="29" y="21"/>
                    <a:pt x="31" y="23"/>
                  </a:cubicBezTo>
                  <a:cubicBezTo>
                    <a:pt x="29" y="23"/>
                    <a:pt x="27" y="23"/>
                    <a:pt x="24" y="24"/>
                  </a:cubicBezTo>
                  <a:cubicBezTo>
                    <a:pt x="25" y="25"/>
                    <a:pt x="26" y="27"/>
                    <a:pt x="27" y="28"/>
                  </a:cubicBezTo>
                  <a:cubicBezTo>
                    <a:pt x="21" y="29"/>
                    <a:pt x="20" y="29"/>
                    <a:pt x="24" y="34"/>
                  </a:cubicBezTo>
                  <a:cubicBezTo>
                    <a:pt x="22" y="34"/>
                    <a:pt x="21" y="34"/>
                    <a:pt x="19" y="35"/>
                  </a:cubicBezTo>
                  <a:cubicBezTo>
                    <a:pt x="19" y="36"/>
                    <a:pt x="21" y="39"/>
                    <a:pt x="20" y="40"/>
                  </a:cubicBezTo>
                  <a:cubicBezTo>
                    <a:pt x="19" y="42"/>
                    <a:pt x="15" y="41"/>
                    <a:pt x="15" y="43"/>
                  </a:cubicBezTo>
                  <a:cubicBezTo>
                    <a:pt x="13" y="46"/>
                    <a:pt x="18" y="47"/>
                    <a:pt x="13" y="50"/>
                  </a:cubicBezTo>
                  <a:cubicBezTo>
                    <a:pt x="10" y="51"/>
                    <a:pt x="5" y="49"/>
                    <a:pt x="1" y="50"/>
                  </a:cubicBezTo>
                  <a:cubicBezTo>
                    <a:pt x="0" y="51"/>
                    <a:pt x="1" y="51"/>
                    <a:pt x="1" y="52"/>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79" name="Freeform 86"/>
            <p:cNvSpPr>
              <a:spLocks noChangeArrowheads="1"/>
            </p:cNvSpPr>
            <p:nvPr/>
          </p:nvSpPr>
          <p:spPr bwMode="auto">
            <a:xfrm>
              <a:off x="2707" y="2021"/>
              <a:ext cx="95" cy="153"/>
            </a:xfrm>
            <a:custGeom>
              <a:avLst/>
              <a:gdLst>
                <a:gd name="T0" fmla="*/ 229 w 87"/>
                <a:gd name="T1" fmla="*/ 23 h 137"/>
                <a:gd name="T2" fmla="*/ 59 w 87"/>
                <a:gd name="T3" fmla="*/ 82 h 137"/>
                <a:gd name="T4" fmla="*/ 21 w 87"/>
                <a:gd name="T5" fmla="*/ 408 h 137"/>
                <a:gd name="T6" fmla="*/ 17 w 87"/>
                <a:gd name="T7" fmla="*/ 462 h 137"/>
                <a:gd name="T8" fmla="*/ 0 60000 65536"/>
                <a:gd name="T9" fmla="*/ 0 60000 65536"/>
                <a:gd name="T10" fmla="*/ 0 60000 65536"/>
                <a:gd name="T11" fmla="*/ 0 60000 65536"/>
                <a:gd name="T12" fmla="*/ 0 w 87"/>
                <a:gd name="T13" fmla="*/ 0 h 137"/>
                <a:gd name="T14" fmla="*/ 87 w 87"/>
                <a:gd name="T15" fmla="*/ 137 h 137"/>
              </a:gdLst>
              <a:ahLst/>
              <a:cxnLst>
                <a:cxn ang="T8">
                  <a:pos x="T0" y="T1"/>
                </a:cxn>
                <a:cxn ang="T9">
                  <a:pos x="T2" y="T3"/>
                </a:cxn>
                <a:cxn ang="T10">
                  <a:pos x="T4" y="T5"/>
                </a:cxn>
                <a:cxn ang="T11">
                  <a:pos x="T6" y="T7"/>
                </a:cxn>
              </a:cxnLst>
              <a:rect l="T12" t="T13" r="T14" b="T15"/>
              <a:pathLst>
                <a:path w="87" h="137">
                  <a:moveTo>
                    <a:pt x="87" y="7"/>
                  </a:moveTo>
                  <a:cubicBezTo>
                    <a:pt x="67" y="0"/>
                    <a:pt x="38" y="8"/>
                    <a:pt x="23" y="24"/>
                  </a:cubicBezTo>
                  <a:cubicBezTo>
                    <a:pt x="0" y="47"/>
                    <a:pt x="8" y="90"/>
                    <a:pt x="8" y="120"/>
                  </a:cubicBezTo>
                  <a:cubicBezTo>
                    <a:pt x="8" y="124"/>
                    <a:pt x="8" y="132"/>
                    <a:pt x="6" y="137"/>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0" name="Freeform 87"/>
            <p:cNvSpPr>
              <a:spLocks noChangeArrowheads="1"/>
            </p:cNvSpPr>
            <p:nvPr/>
          </p:nvSpPr>
          <p:spPr bwMode="auto">
            <a:xfrm>
              <a:off x="2438" y="1934"/>
              <a:ext cx="508" cy="278"/>
            </a:xfrm>
            <a:custGeom>
              <a:avLst/>
              <a:gdLst>
                <a:gd name="T0" fmla="*/ 839 w 468"/>
                <a:gd name="T1" fmla="*/ 778 h 249"/>
                <a:gd name="T2" fmla="*/ 888 w 468"/>
                <a:gd name="T3" fmla="*/ 792 h 249"/>
                <a:gd name="T4" fmla="*/ 992 w 468"/>
                <a:gd name="T5" fmla="*/ 773 h 249"/>
                <a:gd name="T6" fmla="*/ 1012 w 468"/>
                <a:gd name="T7" fmla="*/ 766 h 249"/>
                <a:gd name="T8" fmla="*/ 1037 w 468"/>
                <a:gd name="T9" fmla="*/ 742 h 249"/>
                <a:gd name="T10" fmla="*/ 1083 w 468"/>
                <a:gd name="T11" fmla="*/ 726 h 249"/>
                <a:gd name="T12" fmla="*/ 1107 w 468"/>
                <a:gd name="T13" fmla="*/ 709 h 249"/>
                <a:gd name="T14" fmla="*/ 1126 w 468"/>
                <a:gd name="T15" fmla="*/ 702 h 249"/>
                <a:gd name="T16" fmla="*/ 1135 w 468"/>
                <a:gd name="T17" fmla="*/ 644 h 249"/>
                <a:gd name="T18" fmla="*/ 731 w 468"/>
                <a:gd name="T19" fmla="*/ 19 h 249"/>
                <a:gd name="T20" fmla="*/ 634 w 468"/>
                <a:gd name="T21" fmla="*/ 0 h 249"/>
                <a:gd name="T22" fmla="*/ 607 w 468"/>
                <a:gd name="T23" fmla="*/ 1 h 249"/>
                <a:gd name="T24" fmla="*/ 544 w 468"/>
                <a:gd name="T25" fmla="*/ 21 h 249"/>
                <a:gd name="T26" fmla="*/ 482 w 468"/>
                <a:gd name="T27" fmla="*/ 50 h 249"/>
                <a:gd name="T28" fmla="*/ 433 w 468"/>
                <a:gd name="T29" fmla="*/ 106 h 249"/>
                <a:gd name="T30" fmla="*/ 408 w 468"/>
                <a:gd name="T31" fmla="*/ 118 h 249"/>
                <a:gd name="T32" fmla="*/ 354 w 468"/>
                <a:gd name="T33" fmla="*/ 169 h 249"/>
                <a:gd name="T34" fmla="*/ 314 w 468"/>
                <a:gd name="T35" fmla="*/ 223 h 249"/>
                <a:gd name="T36" fmla="*/ 289 w 468"/>
                <a:gd name="T37" fmla="*/ 252 h 249"/>
                <a:gd name="T38" fmla="*/ 271 w 468"/>
                <a:gd name="T39" fmla="*/ 263 h 249"/>
                <a:gd name="T40" fmla="*/ 229 w 468"/>
                <a:gd name="T41" fmla="*/ 298 h 249"/>
                <a:gd name="T42" fmla="*/ 205 w 468"/>
                <a:gd name="T43" fmla="*/ 267 h 249"/>
                <a:gd name="T44" fmla="*/ 170 w 468"/>
                <a:gd name="T45" fmla="*/ 223 h 249"/>
                <a:gd name="T46" fmla="*/ 149 w 468"/>
                <a:gd name="T47" fmla="*/ 386 h 249"/>
                <a:gd name="T48" fmla="*/ 88 w 468"/>
                <a:gd name="T49" fmla="*/ 523 h 249"/>
                <a:gd name="T50" fmla="*/ 46 w 468"/>
                <a:gd name="T51" fmla="*/ 624 h 249"/>
                <a:gd name="T52" fmla="*/ 0 w 468"/>
                <a:gd name="T53" fmla="*/ 760 h 249"/>
                <a:gd name="T54" fmla="*/ 69 w 468"/>
                <a:gd name="T55" fmla="*/ 835 h 249"/>
                <a:gd name="T56" fmla="*/ 265 w 468"/>
                <a:gd name="T57" fmla="*/ 760 h 249"/>
                <a:gd name="T58" fmla="*/ 313 w 468"/>
                <a:gd name="T59" fmla="*/ 803 h 249"/>
                <a:gd name="T60" fmla="*/ 341 w 468"/>
                <a:gd name="T61" fmla="*/ 804 h 249"/>
                <a:gd name="T62" fmla="*/ 368 w 468"/>
                <a:gd name="T63" fmla="*/ 803 h 249"/>
                <a:gd name="T64" fmla="*/ 416 w 468"/>
                <a:gd name="T65" fmla="*/ 815 h 249"/>
                <a:gd name="T66" fmla="*/ 472 w 468"/>
                <a:gd name="T67" fmla="*/ 811 h 249"/>
                <a:gd name="T68" fmla="*/ 485 w 468"/>
                <a:gd name="T69" fmla="*/ 804 h 249"/>
                <a:gd name="T70" fmla="*/ 559 w 468"/>
                <a:gd name="T71" fmla="*/ 769 h 249"/>
                <a:gd name="T72" fmla="*/ 580 w 468"/>
                <a:gd name="T73" fmla="*/ 761 h 249"/>
                <a:gd name="T74" fmla="*/ 587 w 468"/>
                <a:gd name="T75" fmla="*/ 745 h 249"/>
                <a:gd name="T76" fmla="*/ 612 w 468"/>
                <a:gd name="T77" fmla="*/ 745 h 249"/>
                <a:gd name="T78" fmla="*/ 640 w 468"/>
                <a:gd name="T79" fmla="*/ 761 h 249"/>
                <a:gd name="T80" fmla="*/ 695 w 468"/>
                <a:gd name="T81" fmla="*/ 785 h 249"/>
                <a:gd name="T82" fmla="*/ 721 w 468"/>
                <a:gd name="T83" fmla="*/ 785 h 249"/>
                <a:gd name="T84" fmla="*/ 767 w 468"/>
                <a:gd name="T85" fmla="*/ 796 h 249"/>
                <a:gd name="T86" fmla="*/ 798 w 468"/>
                <a:gd name="T87" fmla="*/ 785 h 2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249"/>
                <a:gd name="T134" fmla="*/ 468 w 468"/>
                <a:gd name="T135" fmla="*/ 249 h 2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249">
                  <a:moveTo>
                    <a:pt x="324" y="233"/>
                  </a:moveTo>
                  <a:cubicBezTo>
                    <a:pt x="329" y="234"/>
                    <a:pt x="336" y="231"/>
                    <a:pt x="340" y="231"/>
                  </a:cubicBezTo>
                  <a:cubicBezTo>
                    <a:pt x="347" y="233"/>
                    <a:pt x="351" y="239"/>
                    <a:pt x="357" y="243"/>
                  </a:cubicBezTo>
                  <a:cubicBezTo>
                    <a:pt x="358" y="241"/>
                    <a:pt x="361" y="240"/>
                    <a:pt x="361" y="236"/>
                  </a:cubicBezTo>
                  <a:cubicBezTo>
                    <a:pt x="369" y="242"/>
                    <a:pt x="384" y="244"/>
                    <a:pt x="386" y="228"/>
                  </a:cubicBezTo>
                  <a:cubicBezTo>
                    <a:pt x="392" y="231"/>
                    <a:pt x="397" y="236"/>
                    <a:pt x="403" y="230"/>
                  </a:cubicBezTo>
                  <a:cubicBezTo>
                    <a:pt x="405" y="232"/>
                    <a:pt x="409" y="233"/>
                    <a:pt x="411" y="235"/>
                  </a:cubicBezTo>
                  <a:cubicBezTo>
                    <a:pt x="411" y="232"/>
                    <a:pt x="411" y="230"/>
                    <a:pt x="411" y="228"/>
                  </a:cubicBezTo>
                  <a:cubicBezTo>
                    <a:pt x="415" y="229"/>
                    <a:pt x="420" y="232"/>
                    <a:pt x="424" y="234"/>
                  </a:cubicBezTo>
                  <a:cubicBezTo>
                    <a:pt x="423" y="230"/>
                    <a:pt x="421" y="225"/>
                    <a:pt x="421" y="220"/>
                  </a:cubicBezTo>
                  <a:cubicBezTo>
                    <a:pt x="429" y="218"/>
                    <a:pt x="433" y="222"/>
                    <a:pt x="439" y="227"/>
                  </a:cubicBezTo>
                  <a:cubicBezTo>
                    <a:pt x="439" y="224"/>
                    <a:pt x="441" y="225"/>
                    <a:pt x="439" y="216"/>
                  </a:cubicBezTo>
                  <a:cubicBezTo>
                    <a:pt x="445" y="219"/>
                    <a:pt x="446" y="219"/>
                    <a:pt x="450" y="223"/>
                  </a:cubicBezTo>
                  <a:cubicBezTo>
                    <a:pt x="447" y="220"/>
                    <a:pt x="450" y="216"/>
                    <a:pt x="450" y="211"/>
                  </a:cubicBezTo>
                  <a:cubicBezTo>
                    <a:pt x="453" y="211"/>
                    <a:pt x="457" y="212"/>
                    <a:pt x="459" y="212"/>
                  </a:cubicBezTo>
                  <a:cubicBezTo>
                    <a:pt x="458" y="211"/>
                    <a:pt x="458" y="210"/>
                    <a:pt x="457" y="209"/>
                  </a:cubicBezTo>
                  <a:cubicBezTo>
                    <a:pt x="458" y="208"/>
                    <a:pt x="460" y="206"/>
                    <a:pt x="461" y="205"/>
                  </a:cubicBezTo>
                  <a:cubicBezTo>
                    <a:pt x="462" y="192"/>
                    <a:pt x="462" y="192"/>
                    <a:pt x="462" y="192"/>
                  </a:cubicBezTo>
                  <a:cubicBezTo>
                    <a:pt x="462" y="192"/>
                    <a:pt x="468" y="197"/>
                    <a:pt x="452" y="130"/>
                  </a:cubicBezTo>
                  <a:cubicBezTo>
                    <a:pt x="437" y="63"/>
                    <a:pt x="363" y="13"/>
                    <a:pt x="297" y="5"/>
                  </a:cubicBezTo>
                  <a:cubicBezTo>
                    <a:pt x="285" y="4"/>
                    <a:pt x="274" y="3"/>
                    <a:pt x="264" y="4"/>
                  </a:cubicBezTo>
                  <a:cubicBezTo>
                    <a:pt x="260" y="4"/>
                    <a:pt x="257" y="3"/>
                    <a:pt x="257" y="0"/>
                  </a:cubicBezTo>
                  <a:cubicBezTo>
                    <a:pt x="254" y="3"/>
                    <a:pt x="250" y="4"/>
                    <a:pt x="246" y="4"/>
                  </a:cubicBezTo>
                  <a:cubicBezTo>
                    <a:pt x="246" y="3"/>
                    <a:pt x="246" y="2"/>
                    <a:pt x="246" y="1"/>
                  </a:cubicBezTo>
                  <a:cubicBezTo>
                    <a:pt x="244" y="5"/>
                    <a:pt x="238" y="6"/>
                    <a:pt x="234" y="4"/>
                  </a:cubicBezTo>
                  <a:cubicBezTo>
                    <a:pt x="231" y="7"/>
                    <a:pt x="225" y="9"/>
                    <a:pt x="221" y="6"/>
                  </a:cubicBezTo>
                  <a:cubicBezTo>
                    <a:pt x="218" y="11"/>
                    <a:pt x="208" y="14"/>
                    <a:pt x="205" y="9"/>
                  </a:cubicBezTo>
                  <a:cubicBezTo>
                    <a:pt x="203" y="13"/>
                    <a:pt x="200" y="14"/>
                    <a:pt x="196" y="15"/>
                  </a:cubicBezTo>
                  <a:cubicBezTo>
                    <a:pt x="190" y="17"/>
                    <a:pt x="191" y="17"/>
                    <a:pt x="186" y="21"/>
                  </a:cubicBezTo>
                  <a:cubicBezTo>
                    <a:pt x="183" y="25"/>
                    <a:pt x="179" y="28"/>
                    <a:pt x="175" y="31"/>
                  </a:cubicBezTo>
                  <a:cubicBezTo>
                    <a:pt x="174" y="30"/>
                    <a:pt x="173" y="28"/>
                    <a:pt x="173" y="27"/>
                  </a:cubicBezTo>
                  <a:cubicBezTo>
                    <a:pt x="172" y="31"/>
                    <a:pt x="170" y="33"/>
                    <a:pt x="166" y="35"/>
                  </a:cubicBezTo>
                  <a:cubicBezTo>
                    <a:pt x="164" y="36"/>
                    <a:pt x="159" y="39"/>
                    <a:pt x="156" y="39"/>
                  </a:cubicBezTo>
                  <a:cubicBezTo>
                    <a:pt x="157" y="43"/>
                    <a:pt x="147" y="48"/>
                    <a:pt x="144" y="50"/>
                  </a:cubicBezTo>
                  <a:cubicBezTo>
                    <a:pt x="142" y="52"/>
                    <a:pt x="138" y="56"/>
                    <a:pt x="136" y="58"/>
                  </a:cubicBezTo>
                  <a:cubicBezTo>
                    <a:pt x="134" y="60"/>
                    <a:pt x="130" y="65"/>
                    <a:pt x="127" y="65"/>
                  </a:cubicBezTo>
                  <a:cubicBezTo>
                    <a:pt x="127" y="64"/>
                    <a:pt x="125" y="64"/>
                    <a:pt x="125" y="63"/>
                  </a:cubicBezTo>
                  <a:cubicBezTo>
                    <a:pt x="123" y="67"/>
                    <a:pt x="121" y="71"/>
                    <a:pt x="117" y="74"/>
                  </a:cubicBezTo>
                  <a:cubicBezTo>
                    <a:pt x="116" y="74"/>
                    <a:pt x="114" y="74"/>
                    <a:pt x="113" y="75"/>
                  </a:cubicBezTo>
                  <a:cubicBezTo>
                    <a:pt x="112" y="76"/>
                    <a:pt x="112" y="77"/>
                    <a:pt x="111" y="78"/>
                  </a:cubicBezTo>
                  <a:cubicBezTo>
                    <a:pt x="109" y="80"/>
                    <a:pt x="107" y="83"/>
                    <a:pt x="103" y="80"/>
                  </a:cubicBezTo>
                  <a:cubicBezTo>
                    <a:pt x="102" y="84"/>
                    <a:pt x="97" y="88"/>
                    <a:pt x="93" y="89"/>
                  </a:cubicBezTo>
                  <a:cubicBezTo>
                    <a:pt x="93" y="89"/>
                    <a:pt x="88" y="94"/>
                    <a:pt x="86" y="92"/>
                  </a:cubicBezTo>
                  <a:cubicBezTo>
                    <a:pt x="86" y="88"/>
                    <a:pt x="83" y="84"/>
                    <a:pt x="82" y="80"/>
                  </a:cubicBezTo>
                  <a:cubicBezTo>
                    <a:pt x="81" y="74"/>
                    <a:pt x="82" y="68"/>
                    <a:pt x="79" y="63"/>
                  </a:cubicBezTo>
                  <a:cubicBezTo>
                    <a:pt x="77" y="58"/>
                    <a:pt x="73" y="61"/>
                    <a:pt x="69" y="65"/>
                  </a:cubicBezTo>
                  <a:cubicBezTo>
                    <a:pt x="64" y="71"/>
                    <a:pt x="62" y="80"/>
                    <a:pt x="61" y="88"/>
                  </a:cubicBezTo>
                  <a:cubicBezTo>
                    <a:pt x="60" y="94"/>
                    <a:pt x="55" y="110"/>
                    <a:pt x="60" y="115"/>
                  </a:cubicBezTo>
                  <a:cubicBezTo>
                    <a:pt x="54" y="123"/>
                    <a:pt x="48" y="132"/>
                    <a:pt x="46" y="139"/>
                  </a:cubicBezTo>
                  <a:cubicBezTo>
                    <a:pt x="44" y="143"/>
                    <a:pt x="38" y="153"/>
                    <a:pt x="36" y="156"/>
                  </a:cubicBezTo>
                  <a:cubicBezTo>
                    <a:pt x="30" y="164"/>
                    <a:pt x="25" y="174"/>
                    <a:pt x="23" y="176"/>
                  </a:cubicBezTo>
                  <a:cubicBezTo>
                    <a:pt x="21" y="178"/>
                    <a:pt x="20" y="181"/>
                    <a:pt x="18" y="185"/>
                  </a:cubicBezTo>
                  <a:cubicBezTo>
                    <a:pt x="14" y="192"/>
                    <a:pt x="10" y="201"/>
                    <a:pt x="7" y="208"/>
                  </a:cubicBezTo>
                  <a:cubicBezTo>
                    <a:pt x="5" y="214"/>
                    <a:pt x="0" y="220"/>
                    <a:pt x="0" y="226"/>
                  </a:cubicBezTo>
                  <a:cubicBezTo>
                    <a:pt x="1" y="235"/>
                    <a:pt x="4" y="236"/>
                    <a:pt x="11" y="241"/>
                  </a:cubicBezTo>
                  <a:cubicBezTo>
                    <a:pt x="17" y="245"/>
                    <a:pt x="20" y="249"/>
                    <a:pt x="28" y="249"/>
                  </a:cubicBezTo>
                  <a:cubicBezTo>
                    <a:pt x="37" y="249"/>
                    <a:pt x="47" y="246"/>
                    <a:pt x="55" y="243"/>
                  </a:cubicBezTo>
                  <a:cubicBezTo>
                    <a:pt x="69" y="236"/>
                    <a:pt x="90" y="228"/>
                    <a:pt x="107" y="226"/>
                  </a:cubicBezTo>
                  <a:cubicBezTo>
                    <a:pt x="115" y="225"/>
                    <a:pt x="118" y="225"/>
                    <a:pt x="124" y="229"/>
                  </a:cubicBezTo>
                  <a:cubicBezTo>
                    <a:pt x="126" y="232"/>
                    <a:pt x="130" y="238"/>
                    <a:pt x="126" y="239"/>
                  </a:cubicBezTo>
                  <a:cubicBezTo>
                    <a:pt x="129" y="239"/>
                    <a:pt x="133" y="239"/>
                    <a:pt x="135" y="236"/>
                  </a:cubicBezTo>
                  <a:cubicBezTo>
                    <a:pt x="137" y="236"/>
                    <a:pt x="136" y="239"/>
                    <a:pt x="138" y="240"/>
                  </a:cubicBezTo>
                  <a:cubicBezTo>
                    <a:pt x="139" y="240"/>
                    <a:pt x="141" y="239"/>
                    <a:pt x="142" y="239"/>
                  </a:cubicBezTo>
                  <a:cubicBezTo>
                    <a:pt x="142" y="239"/>
                    <a:pt x="147" y="239"/>
                    <a:pt x="148" y="239"/>
                  </a:cubicBezTo>
                  <a:cubicBezTo>
                    <a:pt x="152" y="238"/>
                    <a:pt x="157" y="244"/>
                    <a:pt x="156" y="236"/>
                  </a:cubicBezTo>
                  <a:cubicBezTo>
                    <a:pt x="160" y="238"/>
                    <a:pt x="165" y="240"/>
                    <a:pt x="168" y="243"/>
                  </a:cubicBezTo>
                  <a:cubicBezTo>
                    <a:pt x="167" y="242"/>
                    <a:pt x="166" y="240"/>
                    <a:pt x="165" y="238"/>
                  </a:cubicBezTo>
                  <a:cubicBezTo>
                    <a:pt x="169" y="234"/>
                    <a:pt x="186" y="237"/>
                    <a:pt x="191" y="241"/>
                  </a:cubicBezTo>
                  <a:cubicBezTo>
                    <a:pt x="190" y="240"/>
                    <a:pt x="190" y="238"/>
                    <a:pt x="189" y="236"/>
                  </a:cubicBezTo>
                  <a:cubicBezTo>
                    <a:pt x="191" y="238"/>
                    <a:pt x="194" y="239"/>
                    <a:pt x="197" y="240"/>
                  </a:cubicBezTo>
                  <a:cubicBezTo>
                    <a:pt x="199" y="235"/>
                    <a:pt x="223" y="234"/>
                    <a:pt x="227" y="236"/>
                  </a:cubicBezTo>
                  <a:cubicBezTo>
                    <a:pt x="227" y="234"/>
                    <a:pt x="227" y="231"/>
                    <a:pt x="227" y="229"/>
                  </a:cubicBezTo>
                  <a:cubicBezTo>
                    <a:pt x="230" y="230"/>
                    <a:pt x="232" y="232"/>
                    <a:pt x="235" y="233"/>
                  </a:cubicBezTo>
                  <a:cubicBezTo>
                    <a:pt x="235" y="232"/>
                    <a:pt x="235" y="229"/>
                    <a:pt x="234" y="227"/>
                  </a:cubicBezTo>
                  <a:cubicBezTo>
                    <a:pt x="237" y="227"/>
                    <a:pt x="241" y="228"/>
                    <a:pt x="244" y="228"/>
                  </a:cubicBezTo>
                  <a:cubicBezTo>
                    <a:pt x="241" y="227"/>
                    <a:pt x="239" y="224"/>
                    <a:pt x="239" y="221"/>
                  </a:cubicBezTo>
                  <a:cubicBezTo>
                    <a:pt x="239" y="221"/>
                    <a:pt x="247" y="218"/>
                    <a:pt x="245" y="224"/>
                  </a:cubicBezTo>
                  <a:cubicBezTo>
                    <a:pt x="247" y="223"/>
                    <a:pt x="247" y="223"/>
                    <a:pt x="249" y="221"/>
                  </a:cubicBezTo>
                  <a:cubicBezTo>
                    <a:pt x="252" y="219"/>
                    <a:pt x="254" y="216"/>
                    <a:pt x="255" y="214"/>
                  </a:cubicBezTo>
                  <a:cubicBezTo>
                    <a:pt x="251" y="220"/>
                    <a:pt x="255" y="223"/>
                    <a:pt x="261" y="227"/>
                  </a:cubicBezTo>
                  <a:cubicBezTo>
                    <a:pt x="268" y="231"/>
                    <a:pt x="269" y="231"/>
                    <a:pt x="276" y="231"/>
                  </a:cubicBezTo>
                  <a:cubicBezTo>
                    <a:pt x="280" y="231"/>
                    <a:pt x="280" y="232"/>
                    <a:pt x="283" y="234"/>
                  </a:cubicBezTo>
                  <a:cubicBezTo>
                    <a:pt x="284" y="235"/>
                    <a:pt x="284" y="237"/>
                    <a:pt x="286" y="237"/>
                  </a:cubicBezTo>
                  <a:cubicBezTo>
                    <a:pt x="289" y="237"/>
                    <a:pt x="290" y="233"/>
                    <a:pt x="293" y="234"/>
                  </a:cubicBezTo>
                  <a:cubicBezTo>
                    <a:pt x="296" y="234"/>
                    <a:pt x="299" y="237"/>
                    <a:pt x="301" y="239"/>
                  </a:cubicBezTo>
                  <a:cubicBezTo>
                    <a:pt x="302" y="233"/>
                    <a:pt x="308" y="230"/>
                    <a:pt x="311" y="237"/>
                  </a:cubicBezTo>
                  <a:cubicBezTo>
                    <a:pt x="309" y="229"/>
                    <a:pt x="319" y="234"/>
                    <a:pt x="321" y="238"/>
                  </a:cubicBezTo>
                  <a:cubicBezTo>
                    <a:pt x="321" y="236"/>
                    <a:pt x="322" y="235"/>
                    <a:pt x="324" y="234"/>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1" name="Freeform 88"/>
            <p:cNvSpPr>
              <a:spLocks noChangeArrowheads="1"/>
            </p:cNvSpPr>
            <p:nvPr/>
          </p:nvSpPr>
          <p:spPr bwMode="auto">
            <a:xfrm>
              <a:off x="2938" y="2135"/>
              <a:ext cx="403" cy="73"/>
            </a:xfrm>
            <a:custGeom>
              <a:avLst/>
              <a:gdLst>
                <a:gd name="T0" fmla="*/ 0 w 372"/>
                <a:gd name="T1" fmla="*/ 89 h 65"/>
                <a:gd name="T2" fmla="*/ 1 w 372"/>
                <a:gd name="T3" fmla="*/ 43 h 65"/>
                <a:gd name="T4" fmla="*/ 2 w 372"/>
                <a:gd name="T5" fmla="*/ 21 h 65"/>
                <a:gd name="T6" fmla="*/ 210 w 372"/>
                <a:gd name="T7" fmla="*/ 89 h 65"/>
                <a:gd name="T8" fmla="*/ 412 w 372"/>
                <a:gd name="T9" fmla="*/ 181 h 65"/>
                <a:gd name="T10" fmla="*/ 645 w 372"/>
                <a:gd name="T11" fmla="*/ 109 h 65"/>
                <a:gd name="T12" fmla="*/ 844 w 372"/>
                <a:gd name="T13" fmla="*/ 79 h 65"/>
                <a:gd name="T14" fmla="*/ 887 w 372"/>
                <a:gd name="T15" fmla="*/ 100 h 65"/>
                <a:gd name="T16" fmla="*/ 885 w 372"/>
                <a:gd name="T17" fmla="*/ 112 h 65"/>
                <a:gd name="T18" fmla="*/ 863 w 372"/>
                <a:gd name="T19" fmla="*/ 106 h 65"/>
                <a:gd name="T20" fmla="*/ 863 w 372"/>
                <a:gd name="T21" fmla="*/ 106 h 65"/>
                <a:gd name="T22" fmla="*/ 772 w 372"/>
                <a:gd name="T23" fmla="*/ 89 h 65"/>
                <a:gd name="T24" fmla="*/ 659 w 372"/>
                <a:gd name="T25" fmla="*/ 137 h 65"/>
                <a:gd name="T26" fmla="*/ 412 w 372"/>
                <a:gd name="T27" fmla="*/ 231 h 65"/>
                <a:gd name="T28" fmla="*/ 193 w 372"/>
                <a:gd name="T29" fmla="*/ 134 h 65"/>
                <a:gd name="T30" fmla="*/ 0 w 372"/>
                <a:gd name="T31" fmla="*/ 89 h 65"/>
                <a:gd name="T32" fmla="*/ 0 w 372"/>
                <a:gd name="T33" fmla="*/ 8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65"/>
                <a:gd name="T53" fmla="*/ 372 w 372"/>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65">
                  <a:moveTo>
                    <a:pt x="0" y="25"/>
                  </a:moveTo>
                  <a:cubicBezTo>
                    <a:pt x="1" y="12"/>
                    <a:pt x="1" y="12"/>
                    <a:pt x="1" y="12"/>
                  </a:cubicBezTo>
                  <a:cubicBezTo>
                    <a:pt x="1" y="12"/>
                    <a:pt x="2" y="13"/>
                    <a:pt x="2" y="6"/>
                  </a:cubicBezTo>
                  <a:cubicBezTo>
                    <a:pt x="42" y="0"/>
                    <a:pt x="65" y="12"/>
                    <a:pt x="87" y="25"/>
                  </a:cubicBezTo>
                  <a:cubicBezTo>
                    <a:pt x="108" y="37"/>
                    <a:pt x="128" y="51"/>
                    <a:pt x="171" y="50"/>
                  </a:cubicBezTo>
                  <a:cubicBezTo>
                    <a:pt x="215" y="49"/>
                    <a:pt x="243" y="39"/>
                    <a:pt x="268" y="30"/>
                  </a:cubicBezTo>
                  <a:cubicBezTo>
                    <a:pt x="295" y="20"/>
                    <a:pt x="317" y="13"/>
                    <a:pt x="350" y="22"/>
                  </a:cubicBezTo>
                  <a:cubicBezTo>
                    <a:pt x="358" y="23"/>
                    <a:pt x="363" y="26"/>
                    <a:pt x="367" y="28"/>
                  </a:cubicBezTo>
                  <a:cubicBezTo>
                    <a:pt x="372" y="30"/>
                    <a:pt x="371" y="31"/>
                    <a:pt x="366" y="31"/>
                  </a:cubicBezTo>
                  <a:cubicBezTo>
                    <a:pt x="364" y="30"/>
                    <a:pt x="361" y="30"/>
                    <a:pt x="358" y="29"/>
                  </a:cubicBezTo>
                  <a:cubicBezTo>
                    <a:pt x="358" y="29"/>
                    <a:pt x="358" y="29"/>
                    <a:pt x="358" y="29"/>
                  </a:cubicBezTo>
                  <a:cubicBezTo>
                    <a:pt x="354" y="28"/>
                    <a:pt x="334" y="24"/>
                    <a:pt x="319" y="25"/>
                  </a:cubicBezTo>
                  <a:cubicBezTo>
                    <a:pt x="303" y="27"/>
                    <a:pt x="288" y="32"/>
                    <a:pt x="272" y="38"/>
                  </a:cubicBezTo>
                  <a:cubicBezTo>
                    <a:pt x="248" y="47"/>
                    <a:pt x="218" y="63"/>
                    <a:pt x="171" y="64"/>
                  </a:cubicBezTo>
                  <a:cubicBezTo>
                    <a:pt x="125" y="65"/>
                    <a:pt x="100" y="50"/>
                    <a:pt x="79" y="37"/>
                  </a:cubicBezTo>
                  <a:cubicBezTo>
                    <a:pt x="57" y="25"/>
                    <a:pt x="37" y="18"/>
                    <a:pt x="0" y="25"/>
                  </a:cubicBezTo>
                  <a:cubicBezTo>
                    <a:pt x="0" y="25"/>
                    <a:pt x="0" y="25"/>
                    <a:pt x="0" y="25"/>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2" name="Freeform 89"/>
            <p:cNvSpPr>
              <a:spLocks noChangeArrowheads="1"/>
            </p:cNvSpPr>
            <p:nvPr/>
          </p:nvSpPr>
          <p:spPr bwMode="auto">
            <a:xfrm>
              <a:off x="2496" y="2005"/>
              <a:ext cx="18" cy="53"/>
            </a:xfrm>
            <a:custGeom>
              <a:avLst/>
              <a:gdLst>
                <a:gd name="T0" fmla="*/ 26 w 17"/>
                <a:gd name="T1" fmla="*/ 2 h 48"/>
                <a:gd name="T2" fmla="*/ 7 w 17"/>
                <a:gd name="T3" fmla="*/ 75 h 48"/>
                <a:gd name="T4" fmla="*/ 4 w 17"/>
                <a:gd name="T5" fmla="*/ 144 h 48"/>
                <a:gd name="T6" fmla="*/ 1 w 17"/>
                <a:gd name="T7" fmla="*/ 113 h 48"/>
                <a:gd name="T8" fmla="*/ 3 w 17"/>
                <a:gd name="T9" fmla="*/ 68 h 48"/>
                <a:gd name="T10" fmla="*/ 30 w 17"/>
                <a:gd name="T11" fmla="*/ 0 h 48"/>
                <a:gd name="T12" fmla="*/ 26 w 17"/>
                <a:gd name="T13" fmla="*/ 2 h 48"/>
                <a:gd name="T14" fmla="*/ 0 60000 65536"/>
                <a:gd name="T15" fmla="*/ 0 60000 65536"/>
                <a:gd name="T16" fmla="*/ 0 60000 65536"/>
                <a:gd name="T17" fmla="*/ 0 60000 65536"/>
                <a:gd name="T18" fmla="*/ 0 60000 65536"/>
                <a:gd name="T19" fmla="*/ 0 60000 65536"/>
                <a:gd name="T20" fmla="*/ 0 60000 65536"/>
                <a:gd name="T21" fmla="*/ 0 w 17"/>
                <a:gd name="T22" fmla="*/ 0 h 48"/>
                <a:gd name="T23" fmla="*/ 17 w 1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8">
                  <a:moveTo>
                    <a:pt x="15" y="2"/>
                  </a:moveTo>
                  <a:cubicBezTo>
                    <a:pt x="10" y="8"/>
                    <a:pt x="8" y="17"/>
                    <a:pt x="7" y="25"/>
                  </a:cubicBezTo>
                  <a:cubicBezTo>
                    <a:pt x="6" y="30"/>
                    <a:pt x="3" y="41"/>
                    <a:pt x="4" y="48"/>
                  </a:cubicBezTo>
                  <a:cubicBezTo>
                    <a:pt x="3" y="45"/>
                    <a:pt x="1" y="41"/>
                    <a:pt x="1" y="38"/>
                  </a:cubicBezTo>
                  <a:cubicBezTo>
                    <a:pt x="0" y="32"/>
                    <a:pt x="1" y="28"/>
                    <a:pt x="3" y="23"/>
                  </a:cubicBezTo>
                  <a:cubicBezTo>
                    <a:pt x="4" y="19"/>
                    <a:pt x="10" y="5"/>
                    <a:pt x="17" y="0"/>
                  </a:cubicBezTo>
                  <a:cubicBezTo>
                    <a:pt x="16" y="1"/>
                    <a:pt x="16" y="1"/>
                    <a:pt x="15" y="2"/>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3" name="Freeform 90"/>
            <p:cNvSpPr>
              <a:spLocks noChangeArrowheads="1"/>
            </p:cNvSpPr>
            <p:nvPr/>
          </p:nvSpPr>
          <p:spPr bwMode="auto">
            <a:xfrm>
              <a:off x="2722" y="2190"/>
              <a:ext cx="97" cy="21"/>
            </a:xfrm>
            <a:custGeom>
              <a:avLst/>
              <a:gdLst>
                <a:gd name="T0" fmla="*/ 46 w 90"/>
                <a:gd name="T1" fmla="*/ 4 h 19"/>
                <a:gd name="T2" fmla="*/ 49 w 90"/>
                <a:gd name="T3" fmla="*/ 17 h 19"/>
                <a:gd name="T4" fmla="*/ 54 w 90"/>
                <a:gd name="T5" fmla="*/ 23 h 19"/>
                <a:gd name="T6" fmla="*/ 71 w 90"/>
                <a:gd name="T7" fmla="*/ 17 h 19"/>
                <a:gd name="T8" fmla="*/ 89 w 90"/>
                <a:gd name="T9" fmla="*/ 28 h 19"/>
                <a:gd name="T10" fmla="*/ 111 w 90"/>
                <a:gd name="T11" fmla="*/ 23 h 19"/>
                <a:gd name="T12" fmla="*/ 135 w 90"/>
                <a:gd name="T13" fmla="*/ 25 h 19"/>
                <a:gd name="T14" fmla="*/ 143 w 90"/>
                <a:gd name="T15" fmla="*/ 17 h 19"/>
                <a:gd name="T16" fmla="*/ 143 w 90"/>
                <a:gd name="T17" fmla="*/ 4 h 19"/>
                <a:gd name="T18" fmla="*/ 179 w 90"/>
                <a:gd name="T19" fmla="*/ 2 h 19"/>
                <a:gd name="T20" fmla="*/ 206 w 90"/>
                <a:gd name="T21" fmla="*/ 25 h 19"/>
                <a:gd name="T22" fmla="*/ 188 w 90"/>
                <a:gd name="T23" fmla="*/ 54 h 19"/>
                <a:gd name="T24" fmla="*/ 143 w 90"/>
                <a:gd name="T25" fmla="*/ 49 h 19"/>
                <a:gd name="T26" fmla="*/ 63 w 90"/>
                <a:gd name="T27" fmla="*/ 49 h 19"/>
                <a:gd name="T28" fmla="*/ 18 w 90"/>
                <a:gd name="T29" fmla="*/ 56 h 19"/>
                <a:gd name="T30" fmla="*/ 34 w 90"/>
                <a:gd name="T31" fmla="*/ 31 h 19"/>
                <a:gd name="T32" fmla="*/ 2 w 90"/>
                <a:gd name="T33" fmla="*/ 34 h 19"/>
                <a:gd name="T34" fmla="*/ 46 w 90"/>
                <a:gd name="T35" fmla="*/ 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9"/>
                <a:gd name="T56" fmla="*/ 90 w 9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9">
                  <a:moveTo>
                    <a:pt x="20" y="4"/>
                  </a:moveTo>
                  <a:cubicBezTo>
                    <a:pt x="20" y="4"/>
                    <a:pt x="21" y="4"/>
                    <a:pt x="21" y="5"/>
                  </a:cubicBezTo>
                  <a:cubicBezTo>
                    <a:pt x="22" y="6"/>
                    <a:pt x="22" y="8"/>
                    <a:pt x="24" y="8"/>
                  </a:cubicBezTo>
                  <a:cubicBezTo>
                    <a:pt x="27" y="8"/>
                    <a:pt x="28" y="4"/>
                    <a:pt x="31" y="5"/>
                  </a:cubicBezTo>
                  <a:cubicBezTo>
                    <a:pt x="34" y="5"/>
                    <a:pt x="37" y="8"/>
                    <a:pt x="39" y="10"/>
                  </a:cubicBezTo>
                  <a:cubicBezTo>
                    <a:pt x="40" y="4"/>
                    <a:pt x="46" y="1"/>
                    <a:pt x="49" y="8"/>
                  </a:cubicBezTo>
                  <a:cubicBezTo>
                    <a:pt x="47" y="0"/>
                    <a:pt x="57" y="5"/>
                    <a:pt x="59" y="9"/>
                  </a:cubicBezTo>
                  <a:cubicBezTo>
                    <a:pt x="59" y="7"/>
                    <a:pt x="60" y="6"/>
                    <a:pt x="62" y="5"/>
                  </a:cubicBezTo>
                  <a:cubicBezTo>
                    <a:pt x="62" y="4"/>
                    <a:pt x="62" y="4"/>
                    <a:pt x="62" y="4"/>
                  </a:cubicBezTo>
                  <a:cubicBezTo>
                    <a:pt x="67" y="5"/>
                    <a:pt x="74" y="2"/>
                    <a:pt x="78" y="2"/>
                  </a:cubicBezTo>
                  <a:cubicBezTo>
                    <a:pt x="83" y="3"/>
                    <a:pt x="86" y="6"/>
                    <a:pt x="90" y="9"/>
                  </a:cubicBezTo>
                  <a:cubicBezTo>
                    <a:pt x="88" y="15"/>
                    <a:pt x="90" y="17"/>
                    <a:pt x="82" y="18"/>
                  </a:cubicBezTo>
                  <a:cubicBezTo>
                    <a:pt x="75" y="19"/>
                    <a:pt x="69" y="17"/>
                    <a:pt x="62" y="16"/>
                  </a:cubicBezTo>
                  <a:cubicBezTo>
                    <a:pt x="53" y="15"/>
                    <a:pt x="38" y="16"/>
                    <a:pt x="28" y="16"/>
                  </a:cubicBezTo>
                  <a:cubicBezTo>
                    <a:pt x="23" y="16"/>
                    <a:pt x="11" y="15"/>
                    <a:pt x="7" y="19"/>
                  </a:cubicBezTo>
                  <a:cubicBezTo>
                    <a:pt x="8" y="14"/>
                    <a:pt x="12" y="13"/>
                    <a:pt x="16" y="11"/>
                  </a:cubicBezTo>
                  <a:cubicBezTo>
                    <a:pt x="12" y="11"/>
                    <a:pt x="5" y="8"/>
                    <a:pt x="2" y="12"/>
                  </a:cubicBezTo>
                  <a:cubicBezTo>
                    <a:pt x="0" y="1"/>
                    <a:pt x="12" y="5"/>
                    <a:pt x="20" y="4"/>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4" name="Line 91"/>
            <p:cNvSpPr>
              <a:spLocks noChangeShapeType="1"/>
            </p:cNvSpPr>
            <p:nvPr/>
          </p:nvSpPr>
          <p:spPr bwMode="auto">
            <a:xfrm>
              <a:off x="2516" y="2052"/>
              <a:ext cx="1" cy="1"/>
            </a:xfrm>
            <a:prstGeom prst="line">
              <a:avLst/>
            </a:prstGeom>
            <a:noFill/>
            <a:ln w="11160">
              <a:solidFill>
                <a:srgbClr val="1A171B"/>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5" name="Freeform 92"/>
            <p:cNvSpPr>
              <a:spLocks noChangeArrowheads="1"/>
            </p:cNvSpPr>
            <p:nvPr/>
          </p:nvSpPr>
          <p:spPr bwMode="auto">
            <a:xfrm>
              <a:off x="2590" y="2196"/>
              <a:ext cx="62" cy="15"/>
            </a:xfrm>
            <a:custGeom>
              <a:avLst/>
              <a:gdLst>
                <a:gd name="T0" fmla="*/ 140 w 57"/>
                <a:gd name="T1" fmla="*/ 6 h 14"/>
                <a:gd name="T2" fmla="*/ 121 w 57"/>
                <a:gd name="T3" fmla="*/ 2 h 14"/>
                <a:gd name="T4" fmla="*/ 126 w 57"/>
                <a:gd name="T5" fmla="*/ 18 h 14"/>
                <a:gd name="T6" fmla="*/ 59 w 57"/>
                <a:gd name="T7" fmla="*/ 4 h 14"/>
                <a:gd name="T8" fmla="*/ 69 w 57"/>
                <a:gd name="T9" fmla="*/ 20 h 14"/>
                <a:gd name="T10" fmla="*/ 36 w 57"/>
                <a:gd name="T11" fmla="*/ 2 h 14"/>
                <a:gd name="T12" fmla="*/ 20 w 57"/>
                <a:gd name="T13" fmla="*/ 5 h 14"/>
                <a:gd name="T14" fmla="*/ 0 w 57"/>
                <a:gd name="T15" fmla="*/ 29 h 14"/>
                <a:gd name="T16" fmla="*/ 83 w 57"/>
                <a:gd name="T17" fmla="*/ 27 h 14"/>
                <a:gd name="T18" fmla="*/ 108 w 57"/>
                <a:gd name="T19" fmla="*/ 23 h 14"/>
                <a:gd name="T20" fmla="*/ 140 w 57"/>
                <a:gd name="T21" fmla="*/ 20 h 14"/>
                <a:gd name="T22" fmla="*/ 144 w 57"/>
                <a:gd name="T23" fmla="*/ 4 h 14"/>
                <a:gd name="T24" fmla="*/ 140 w 57"/>
                <a:gd name="T25" fmla="*/ 6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4"/>
                <a:gd name="T41" fmla="*/ 57 w 5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4">
                  <a:moveTo>
                    <a:pt x="56" y="6"/>
                  </a:moveTo>
                  <a:cubicBezTo>
                    <a:pt x="53" y="5"/>
                    <a:pt x="50" y="4"/>
                    <a:pt x="48" y="2"/>
                  </a:cubicBezTo>
                  <a:cubicBezTo>
                    <a:pt x="49" y="4"/>
                    <a:pt x="49" y="6"/>
                    <a:pt x="50" y="7"/>
                  </a:cubicBezTo>
                  <a:cubicBezTo>
                    <a:pt x="45" y="3"/>
                    <a:pt x="28" y="0"/>
                    <a:pt x="24" y="4"/>
                  </a:cubicBezTo>
                  <a:cubicBezTo>
                    <a:pt x="25" y="6"/>
                    <a:pt x="26" y="8"/>
                    <a:pt x="27" y="9"/>
                  </a:cubicBezTo>
                  <a:cubicBezTo>
                    <a:pt x="24" y="6"/>
                    <a:pt x="19" y="4"/>
                    <a:pt x="15" y="2"/>
                  </a:cubicBezTo>
                  <a:cubicBezTo>
                    <a:pt x="16" y="10"/>
                    <a:pt x="11" y="5"/>
                    <a:pt x="8" y="5"/>
                  </a:cubicBezTo>
                  <a:cubicBezTo>
                    <a:pt x="4" y="7"/>
                    <a:pt x="1" y="10"/>
                    <a:pt x="0" y="14"/>
                  </a:cubicBezTo>
                  <a:cubicBezTo>
                    <a:pt x="7" y="7"/>
                    <a:pt x="23" y="14"/>
                    <a:pt x="33" y="13"/>
                  </a:cubicBezTo>
                  <a:cubicBezTo>
                    <a:pt x="36" y="13"/>
                    <a:pt x="39" y="11"/>
                    <a:pt x="43" y="11"/>
                  </a:cubicBezTo>
                  <a:cubicBezTo>
                    <a:pt x="47" y="11"/>
                    <a:pt x="53" y="13"/>
                    <a:pt x="56" y="9"/>
                  </a:cubicBezTo>
                  <a:cubicBezTo>
                    <a:pt x="57" y="8"/>
                    <a:pt x="57" y="6"/>
                    <a:pt x="57" y="4"/>
                  </a:cubicBezTo>
                  <a:cubicBezTo>
                    <a:pt x="57" y="5"/>
                    <a:pt x="56" y="5"/>
                    <a:pt x="56" y="6"/>
                  </a:cubicBezTo>
                  <a:close/>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6" name="Freeform 93"/>
            <p:cNvSpPr>
              <a:spLocks noChangeArrowheads="1"/>
            </p:cNvSpPr>
            <p:nvPr/>
          </p:nvSpPr>
          <p:spPr bwMode="auto">
            <a:xfrm>
              <a:off x="2797" y="2021"/>
              <a:ext cx="5" cy="11"/>
            </a:xfrm>
            <a:custGeom>
              <a:avLst/>
              <a:gdLst>
                <a:gd name="T0" fmla="*/ 4 w 5"/>
                <a:gd name="T1" fmla="*/ 79 h 9"/>
                <a:gd name="T2" fmla="*/ 4 w 5"/>
                <a:gd name="T3" fmla="*/ 0 h 9"/>
                <a:gd name="T4" fmla="*/ 1 w 5"/>
                <a:gd name="T5" fmla="*/ 7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4" y="9"/>
                  </a:moveTo>
                  <a:cubicBezTo>
                    <a:pt x="5" y="7"/>
                    <a:pt x="5" y="3"/>
                    <a:pt x="4" y="0"/>
                  </a:cubicBezTo>
                  <a:cubicBezTo>
                    <a:pt x="1" y="2"/>
                    <a:pt x="0" y="7"/>
                    <a:pt x="1" y="9"/>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7" name="Freeform 94"/>
            <p:cNvSpPr>
              <a:spLocks noChangeArrowheads="1"/>
            </p:cNvSpPr>
            <p:nvPr/>
          </p:nvSpPr>
          <p:spPr bwMode="auto">
            <a:xfrm>
              <a:off x="2602" y="2121"/>
              <a:ext cx="2" cy="2"/>
            </a:xfrm>
            <a:custGeom>
              <a:avLst/>
              <a:gdLst>
                <a:gd name="T0" fmla="*/ 2 w 2"/>
                <a:gd name="T1" fmla="*/ 0 h 2"/>
                <a:gd name="T2" fmla="*/ 0 w 2"/>
                <a:gd name="T3" fmla="*/ 2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2" y="0"/>
                  </a:moveTo>
                  <a:cubicBezTo>
                    <a:pt x="2" y="1"/>
                    <a:pt x="1" y="2"/>
                    <a:pt x="0" y="2"/>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8" name="Freeform 95"/>
            <p:cNvSpPr>
              <a:spLocks noChangeArrowheads="1"/>
            </p:cNvSpPr>
            <p:nvPr/>
          </p:nvSpPr>
          <p:spPr bwMode="auto">
            <a:xfrm>
              <a:off x="2605" y="2125"/>
              <a:ext cx="4" cy="5"/>
            </a:xfrm>
            <a:custGeom>
              <a:avLst/>
              <a:gdLst>
                <a:gd name="T0" fmla="*/ 65 w 3"/>
                <a:gd name="T1" fmla="*/ 0 h 4"/>
                <a:gd name="T2" fmla="*/ 0 w 3"/>
                <a:gd name="T3" fmla="*/ 49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3" y="0"/>
                  </a:moveTo>
                  <a:cubicBezTo>
                    <a:pt x="2" y="1"/>
                    <a:pt x="1" y="2"/>
                    <a:pt x="0" y="4"/>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89" name="Freeform 96"/>
            <p:cNvSpPr>
              <a:spLocks noChangeArrowheads="1"/>
            </p:cNvSpPr>
            <p:nvPr/>
          </p:nvSpPr>
          <p:spPr bwMode="auto">
            <a:xfrm>
              <a:off x="2592" y="2107"/>
              <a:ext cx="3" cy="4"/>
            </a:xfrm>
            <a:custGeom>
              <a:avLst/>
              <a:gdLst>
                <a:gd name="T0" fmla="*/ 0 w 3"/>
                <a:gd name="T1" fmla="*/ 0 h 4"/>
                <a:gd name="T2" fmla="*/ 3 w 3"/>
                <a:gd name="T3" fmla="*/ 4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0" y="0"/>
                  </a:moveTo>
                  <a:cubicBezTo>
                    <a:pt x="1" y="2"/>
                    <a:pt x="3" y="3"/>
                    <a:pt x="3" y="4"/>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0" name="Freeform 97"/>
            <p:cNvSpPr>
              <a:spLocks noChangeArrowheads="1"/>
            </p:cNvSpPr>
            <p:nvPr/>
          </p:nvSpPr>
          <p:spPr bwMode="auto">
            <a:xfrm>
              <a:off x="2715" y="2143"/>
              <a:ext cx="9" cy="11"/>
            </a:xfrm>
            <a:custGeom>
              <a:avLst/>
              <a:gdLst>
                <a:gd name="T0" fmla="*/ 0 w 8"/>
                <a:gd name="T1" fmla="*/ 28 h 10"/>
                <a:gd name="T2" fmla="*/ 0 w 8"/>
                <a:gd name="T3" fmla="*/ 3 h 10"/>
                <a:gd name="T4" fmla="*/ 0 60000 65536"/>
                <a:gd name="T5" fmla="*/ 0 60000 65536"/>
                <a:gd name="T6" fmla="*/ 0 w 8"/>
                <a:gd name="T7" fmla="*/ 0 h 10"/>
                <a:gd name="T8" fmla="*/ 8 w 8"/>
                <a:gd name="T9" fmla="*/ 10 h 10"/>
              </a:gdLst>
              <a:ahLst/>
              <a:cxnLst>
                <a:cxn ang="T4">
                  <a:pos x="T0" y="T1"/>
                </a:cxn>
                <a:cxn ang="T5">
                  <a:pos x="T2" y="T3"/>
                </a:cxn>
              </a:cxnLst>
              <a:rect l="T6" t="T7" r="T8" b="T9"/>
              <a:pathLst>
                <a:path w="8" h="10">
                  <a:moveTo>
                    <a:pt x="0" y="10"/>
                  </a:moveTo>
                  <a:cubicBezTo>
                    <a:pt x="8" y="9"/>
                    <a:pt x="5" y="0"/>
                    <a:pt x="0" y="3"/>
                  </a:cubicBezTo>
                </a:path>
              </a:pathLst>
            </a:custGeom>
            <a:noFill/>
            <a:ln w="11160">
              <a:solidFill>
                <a:srgbClr val="F5F5F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1" name="Freeform 98"/>
            <p:cNvSpPr>
              <a:spLocks noChangeArrowheads="1"/>
            </p:cNvSpPr>
            <p:nvPr/>
          </p:nvSpPr>
          <p:spPr bwMode="auto">
            <a:xfrm>
              <a:off x="2592" y="2050"/>
              <a:ext cx="1" cy="2"/>
            </a:xfrm>
            <a:custGeom>
              <a:avLst/>
              <a:gdLst>
                <a:gd name="T0" fmla="*/ 1 w 1"/>
                <a:gd name="T1" fmla="*/ 2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0" y="2"/>
                    <a:pt x="0" y="1"/>
                    <a:pt x="0" y="0"/>
                  </a:cubicBezTo>
                </a:path>
              </a:pathLst>
            </a:custGeom>
            <a:noFill/>
            <a:ln w="11160">
              <a:solidFill>
                <a:srgbClr val="ECECE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2" name="Freeform 99"/>
            <p:cNvSpPr>
              <a:spLocks noChangeArrowheads="1"/>
            </p:cNvSpPr>
            <p:nvPr/>
          </p:nvSpPr>
          <p:spPr bwMode="auto">
            <a:xfrm>
              <a:off x="2576" y="2107"/>
              <a:ext cx="4" cy="2"/>
            </a:xfrm>
            <a:custGeom>
              <a:avLst/>
              <a:gdLst>
                <a:gd name="T0" fmla="*/ 0 w 4"/>
                <a:gd name="T1" fmla="*/ 0 h 2"/>
                <a:gd name="T2" fmla="*/ 4 w 4"/>
                <a:gd name="T3" fmla="*/ 1 h 2"/>
                <a:gd name="T4" fmla="*/ 0 60000 65536"/>
                <a:gd name="T5" fmla="*/ 0 60000 65536"/>
                <a:gd name="T6" fmla="*/ 0 w 4"/>
                <a:gd name="T7" fmla="*/ 0 h 2"/>
                <a:gd name="T8" fmla="*/ 4 w 4"/>
                <a:gd name="T9" fmla="*/ 2 h 2"/>
              </a:gdLst>
              <a:ahLst/>
              <a:cxnLst>
                <a:cxn ang="T4">
                  <a:pos x="T0" y="T1"/>
                </a:cxn>
                <a:cxn ang="T5">
                  <a:pos x="T2" y="T3"/>
                </a:cxn>
              </a:cxnLst>
              <a:rect l="T6" t="T7" r="T8" b="T9"/>
              <a:pathLst>
                <a:path w="4" h="2">
                  <a:moveTo>
                    <a:pt x="0" y="0"/>
                  </a:moveTo>
                  <a:cubicBezTo>
                    <a:pt x="1" y="0"/>
                    <a:pt x="3" y="2"/>
                    <a:pt x="4" y="1"/>
                  </a:cubicBezTo>
                </a:path>
              </a:pathLst>
            </a:custGeom>
            <a:noFill/>
            <a:ln w="11160">
              <a:solidFill>
                <a:srgbClr val="ECECE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3" name="Freeform 100"/>
            <p:cNvSpPr>
              <a:spLocks noChangeArrowheads="1"/>
            </p:cNvSpPr>
            <p:nvPr/>
          </p:nvSpPr>
          <p:spPr bwMode="auto">
            <a:xfrm>
              <a:off x="2586" y="2054"/>
              <a:ext cx="1" cy="2"/>
            </a:xfrm>
            <a:custGeom>
              <a:avLst/>
              <a:gdLst>
                <a:gd name="T0" fmla="*/ 1 w 1"/>
                <a:gd name="T1" fmla="*/ 2 h 2"/>
                <a:gd name="T2" fmla="*/ 0 w 1"/>
                <a:gd name="T3" fmla="*/ 0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1" y="2"/>
                  </a:moveTo>
                  <a:cubicBezTo>
                    <a:pt x="1" y="1"/>
                    <a:pt x="0" y="1"/>
                    <a:pt x="0" y="0"/>
                  </a:cubicBezTo>
                </a:path>
              </a:pathLst>
            </a:custGeom>
            <a:noFill/>
            <a:ln w="11160">
              <a:solidFill>
                <a:srgbClr val="ECECE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4" name="Freeform 101"/>
            <p:cNvSpPr>
              <a:spLocks noChangeArrowheads="1"/>
            </p:cNvSpPr>
            <p:nvPr/>
          </p:nvSpPr>
          <p:spPr bwMode="auto">
            <a:xfrm>
              <a:off x="2480" y="2198"/>
              <a:ext cx="34" cy="59"/>
            </a:xfrm>
            <a:custGeom>
              <a:avLst/>
              <a:gdLst>
                <a:gd name="T0" fmla="*/ 0 w 31"/>
                <a:gd name="T1" fmla="*/ 0 h 53"/>
                <a:gd name="T2" fmla="*/ 86 w 31"/>
                <a:gd name="T3" fmla="*/ 171 h 53"/>
                <a:gd name="T4" fmla="*/ 0 60000 65536"/>
                <a:gd name="T5" fmla="*/ 0 60000 65536"/>
                <a:gd name="T6" fmla="*/ 0 w 31"/>
                <a:gd name="T7" fmla="*/ 0 h 53"/>
                <a:gd name="T8" fmla="*/ 31 w 31"/>
                <a:gd name="T9" fmla="*/ 53 h 53"/>
              </a:gdLst>
              <a:ahLst/>
              <a:cxnLst>
                <a:cxn ang="T4">
                  <a:pos x="T0" y="T1"/>
                </a:cxn>
                <a:cxn ang="T5">
                  <a:pos x="T2" y="T3"/>
                </a:cxn>
              </a:cxnLst>
              <a:rect l="T6" t="T7" r="T8" b="T9"/>
              <a:pathLst>
                <a:path w="31" h="53">
                  <a:moveTo>
                    <a:pt x="0" y="0"/>
                  </a:moveTo>
                  <a:cubicBezTo>
                    <a:pt x="17" y="11"/>
                    <a:pt x="25" y="34"/>
                    <a:pt x="31" y="53"/>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5" name="Freeform 102"/>
            <p:cNvSpPr>
              <a:spLocks noChangeArrowheads="1"/>
            </p:cNvSpPr>
            <p:nvPr/>
          </p:nvSpPr>
          <p:spPr bwMode="auto">
            <a:xfrm>
              <a:off x="2475" y="2200"/>
              <a:ext cx="29" cy="77"/>
            </a:xfrm>
            <a:custGeom>
              <a:avLst/>
              <a:gdLst>
                <a:gd name="T0" fmla="*/ 0 w 27"/>
                <a:gd name="T1" fmla="*/ 0 h 69"/>
                <a:gd name="T2" fmla="*/ 58 w 27"/>
                <a:gd name="T3" fmla="*/ 229 h 69"/>
                <a:gd name="T4" fmla="*/ 0 60000 65536"/>
                <a:gd name="T5" fmla="*/ 0 60000 65536"/>
                <a:gd name="T6" fmla="*/ 0 w 27"/>
                <a:gd name="T7" fmla="*/ 0 h 69"/>
                <a:gd name="T8" fmla="*/ 27 w 27"/>
                <a:gd name="T9" fmla="*/ 69 h 69"/>
              </a:gdLst>
              <a:ahLst/>
              <a:cxnLst>
                <a:cxn ang="T4">
                  <a:pos x="T0" y="T1"/>
                </a:cxn>
                <a:cxn ang="T5">
                  <a:pos x="T2" y="T3"/>
                </a:cxn>
              </a:cxnLst>
              <a:rect l="T6" t="T7" r="T8" b="T9"/>
              <a:pathLst>
                <a:path w="27" h="69">
                  <a:moveTo>
                    <a:pt x="0" y="0"/>
                  </a:moveTo>
                  <a:cubicBezTo>
                    <a:pt x="11" y="11"/>
                    <a:pt x="24" y="49"/>
                    <a:pt x="27" y="69"/>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6" name="Freeform 103"/>
            <p:cNvSpPr>
              <a:spLocks noChangeArrowheads="1"/>
            </p:cNvSpPr>
            <p:nvPr/>
          </p:nvSpPr>
          <p:spPr bwMode="auto">
            <a:xfrm>
              <a:off x="2472" y="2208"/>
              <a:ext cx="22" cy="64"/>
            </a:xfrm>
            <a:custGeom>
              <a:avLst/>
              <a:gdLst>
                <a:gd name="T0" fmla="*/ 0 w 19"/>
                <a:gd name="T1" fmla="*/ 0 h 57"/>
                <a:gd name="T2" fmla="*/ 93 w 19"/>
                <a:gd name="T3" fmla="*/ 205 h 57"/>
                <a:gd name="T4" fmla="*/ 0 60000 65536"/>
                <a:gd name="T5" fmla="*/ 0 60000 65536"/>
                <a:gd name="T6" fmla="*/ 0 w 19"/>
                <a:gd name="T7" fmla="*/ 0 h 57"/>
                <a:gd name="T8" fmla="*/ 19 w 19"/>
                <a:gd name="T9" fmla="*/ 57 h 57"/>
              </a:gdLst>
              <a:ahLst/>
              <a:cxnLst>
                <a:cxn ang="T4">
                  <a:pos x="T0" y="T1"/>
                </a:cxn>
                <a:cxn ang="T5">
                  <a:pos x="T2" y="T3"/>
                </a:cxn>
              </a:cxnLst>
              <a:rect l="T6" t="T7" r="T8" b="T9"/>
              <a:pathLst>
                <a:path w="19" h="57">
                  <a:moveTo>
                    <a:pt x="0" y="0"/>
                  </a:moveTo>
                  <a:cubicBezTo>
                    <a:pt x="8" y="13"/>
                    <a:pt x="19" y="37"/>
                    <a:pt x="19" y="57"/>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7" name="Freeform 104"/>
            <p:cNvSpPr>
              <a:spLocks noChangeArrowheads="1"/>
            </p:cNvSpPr>
            <p:nvPr/>
          </p:nvSpPr>
          <p:spPr bwMode="auto">
            <a:xfrm>
              <a:off x="2400" y="2106"/>
              <a:ext cx="50" cy="50"/>
            </a:xfrm>
            <a:custGeom>
              <a:avLst/>
              <a:gdLst>
                <a:gd name="T0" fmla="*/ 116 w 46"/>
                <a:gd name="T1" fmla="*/ 147 h 45"/>
                <a:gd name="T2" fmla="*/ 0 w 46"/>
                <a:gd name="T3" fmla="*/ 0 h 45"/>
                <a:gd name="T4" fmla="*/ 0 60000 65536"/>
                <a:gd name="T5" fmla="*/ 0 60000 65536"/>
                <a:gd name="T6" fmla="*/ 0 w 46"/>
                <a:gd name="T7" fmla="*/ 0 h 45"/>
                <a:gd name="T8" fmla="*/ 46 w 46"/>
                <a:gd name="T9" fmla="*/ 45 h 45"/>
              </a:gdLst>
              <a:ahLst/>
              <a:cxnLst>
                <a:cxn ang="T4">
                  <a:pos x="T0" y="T1"/>
                </a:cxn>
                <a:cxn ang="T5">
                  <a:pos x="T2" y="T3"/>
                </a:cxn>
              </a:cxnLst>
              <a:rect l="T6" t="T7" r="T8" b="T9"/>
              <a:pathLst>
                <a:path w="46" h="45">
                  <a:moveTo>
                    <a:pt x="46" y="45"/>
                  </a:moveTo>
                  <a:cubicBezTo>
                    <a:pt x="41" y="30"/>
                    <a:pt x="11" y="3"/>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8" name="Freeform 105"/>
            <p:cNvSpPr>
              <a:spLocks noChangeArrowheads="1"/>
            </p:cNvSpPr>
            <p:nvPr/>
          </p:nvSpPr>
          <p:spPr bwMode="auto">
            <a:xfrm>
              <a:off x="2381" y="2107"/>
              <a:ext cx="67" cy="51"/>
            </a:xfrm>
            <a:custGeom>
              <a:avLst/>
              <a:gdLst>
                <a:gd name="T0" fmla="*/ 145 w 62"/>
                <a:gd name="T1" fmla="*/ 143 h 46"/>
                <a:gd name="T2" fmla="*/ 0 w 62"/>
                <a:gd name="T3" fmla="*/ 0 h 46"/>
                <a:gd name="T4" fmla="*/ 0 60000 65536"/>
                <a:gd name="T5" fmla="*/ 0 60000 65536"/>
                <a:gd name="T6" fmla="*/ 0 w 62"/>
                <a:gd name="T7" fmla="*/ 0 h 46"/>
                <a:gd name="T8" fmla="*/ 62 w 62"/>
                <a:gd name="T9" fmla="*/ 46 h 46"/>
              </a:gdLst>
              <a:ahLst/>
              <a:cxnLst>
                <a:cxn ang="T4">
                  <a:pos x="T0" y="T1"/>
                </a:cxn>
                <a:cxn ang="T5">
                  <a:pos x="T2" y="T3"/>
                </a:cxn>
              </a:cxnLst>
              <a:rect l="T6" t="T7" r="T8" b="T9"/>
              <a:pathLst>
                <a:path w="62" h="46">
                  <a:moveTo>
                    <a:pt x="62" y="46"/>
                  </a:moveTo>
                  <a:cubicBezTo>
                    <a:pt x="54" y="35"/>
                    <a:pt x="21" y="6"/>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899" name="Freeform 106"/>
            <p:cNvSpPr>
              <a:spLocks noChangeArrowheads="1"/>
            </p:cNvSpPr>
            <p:nvPr/>
          </p:nvSpPr>
          <p:spPr bwMode="auto">
            <a:xfrm>
              <a:off x="2389" y="2133"/>
              <a:ext cx="57" cy="31"/>
            </a:xfrm>
            <a:custGeom>
              <a:avLst/>
              <a:gdLst>
                <a:gd name="T0" fmla="*/ 118 w 53"/>
                <a:gd name="T1" fmla="*/ 87 h 28"/>
                <a:gd name="T2" fmla="*/ 0 w 53"/>
                <a:gd name="T3" fmla="*/ 0 h 28"/>
                <a:gd name="T4" fmla="*/ 0 60000 65536"/>
                <a:gd name="T5" fmla="*/ 0 60000 65536"/>
                <a:gd name="T6" fmla="*/ 0 w 53"/>
                <a:gd name="T7" fmla="*/ 0 h 28"/>
                <a:gd name="T8" fmla="*/ 53 w 53"/>
                <a:gd name="T9" fmla="*/ 28 h 28"/>
              </a:gdLst>
              <a:ahLst/>
              <a:cxnLst>
                <a:cxn ang="T4">
                  <a:pos x="T0" y="T1"/>
                </a:cxn>
                <a:cxn ang="T5">
                  <a:pos x="T2" y="T3"/>
                </a:cxn>
              </a:cxnLst>
              <a:rect l="T6" t="T7" r="T8" b="T9"/>
              <a:pathLst>
                <a:path w="53" h="28">
                  <a:moveTo>
                    <a:pt x="53" y="28"/>
                  </a:moveTo>
                  <a:cubicBezTo>
                    <a:pt x="43" y="18"/>
                    <a:pt x="10" y="4"/>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0" name="Freeform 107"/>
            <p:cNvSpPr>
              <a:spLocks noChangeArrowheads="1"/>
            </p:cNvSpPr>
            <p:nvPr/>
          </p:nvSpPr>
          <p:spPr bwMode="auto">
            <a:xfrm>
              <a:off x="2403" y="2155"/>
              <a:ext cx="40" cy="15"/>
            </a:xfrm>
            <a:custGeom>
              <a:avLst/>
              <a:gdLst>
                <a:gd name="T0" fmla="*/ 86 w 37"/>
                <a:gd name="T1" fmla="*/ 29 h 14"/>
                <a:gd name="T2" fmla="*/ 0 w 37"/>
                <a:gd name="T3" fmla="*/ 0 h 14"/>
                <a:gd name="T4" fmla="*/ 0 60000 65536"/>
                <a:gd name="T5" fmla="*/ 0 60000 65536"/>
                <a:gd name="T6" fmla="*/ 0 w 37"/>
                <a:gd name="T7" fmla="*/ 0 h 14"/>
                <a:gd name="T8" fmla="*/ 37 w 37"/>
                <a:gd name="T9" fmla="*/ 14 h 14"/>
              </a:gdLst>
              <a:ahLst/>
              <a:cxnLst>
                <a:cxn ang="T4">
                  <a:pos x="T0" y="T1"/>
                </a:cxn>
                <a:cxn ang="T5">
                  <a:pos x="T2" y="T3"/>
                </a:cxn>
              </a:cxnLst>
              <a:rect l="T6" t="T7" r="T8" b="T9"/>
              <a:pathLst>
                <a:path w="37" h="14">
                  <a:moveTo>
                    <a:pt x="37" y="14"/>
                  </a:moveTo>
                  <a:cubicBezTo>
                    <a:pt x="29" y="8"/>
                    <a:pt x="5" y="1"/>
                    <a:pt x="0" y="0"/>
                  </a:cubicBezTo>
                </a:path>
              </a:pathLst>
            </a:custGeom>
            <a:noFill/>
            <a:ln w="468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1" name="Freeform 108"/>
            <p:cNvSpPr>
              <a:spLocks noChangeArrowheads="1"/>
            </p:cNvSpPr>
            <p:nvPr/>
          </p:nvSpPr>
          <p:spPr bwMode="auto">
            <a:xfrm>
              <a:off x="2472" y="2198"/>
              <a:ext cx="1" cy="1"/>
            </a:xfrm>
            <a:custGeom>
              <a:avLst/>
              <a:gdLst>
                <a:gd name="T0" fmla="*/ 0 w 1"/>
                <a:gd name="T1" fmla="*/ 1 h 1"/>
                <a:gd name="T2" fmla="*/ 0 w 1"/>
                <a:gd name="T3" fmla="*/ 1 h 1"/>
                <a:gd name="T4" fmla="*/ 0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1"/>
                    <a:pt x="0" y="1"/>
                  </a:cubicBezTo>
                  <a:cubicBezTo>
                    <a:pt x="0" y="1"/>
                    <a:pt x="0" y="1"/>
                    <a:pt x="0" y="0"/>
                  </a:cubicBezTo>
                  <a:cubicBezTo>
                    <a:pt x="0" y="0"/>
                    <a:pt x="0" y="1"/>
                    <a:pt x="0" y="1"/>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2" name="Freeform 109"/>
            <p:cNvSpPr>
              <a:spLocks noChangeArrowheads="1"/>
            </p:cNvSpPr>
            <p:nvPr/>
          </p:nvSpPr>
          <p:spPr bwMode="auto">
            <a:xfrm>
              <a:off x="2475" y="219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cubicBezTo>
                    <a:pt x="0" y="0"/>
                    <a:pt x="0" y="0"/>
                    <a:pt x="0"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3" name="Freeform 110"/>
            <p:cNvSpPr>
              <a:spLocks noChangeArrowheads="1"/>
            </p:cNvSpPr>
            <p:nvPr/>
          </p:nvSpPr>
          <p:spPr bwMode="auto">
            <a:xfrm>
              <a:off x="2470" y="218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4" name="Freeform 111"/>
            <p:cNvSpPr>
              <a:spLocks noChangeArrowheads="1"/>
            </p:cNvSpPr>
            <p:nvPr/>
          </p:nvSpPr>
          <p:spPr bwMode="auto">
            <a:xfrm>
              <a:off x="2469" y="2192"/>
              <a:ext cx="1" cy="2"/>
            </a:xfrm>
            <a:custGeom>
              <a:avLst/>
              <a:gdLst>
                <a:gd name="T0" fmla="*/ 0 w 1"/>
                <a:gd name="T1" fmla="*/ 2048 h 1"/>
                <a:gd name="T2" fmla="*/ 1 w 1"/>
                <a:gd name="T3" fmla="*/ 0 h 1"/>
                <a:gd name="T4" fmla="*/ 0 w 1"/>
                <a:gd name="T5" fmla="*/ 2048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1" y="0"/>
                    <a:pt x="0" y="0"/>
                    <a:pt x="1" y="0"/>
                  </a:cubicBezTo>
                  <a:cubicBezTo>
                    <a:pt x="1" y="0"/>
                    <a:pt x="1" y="0"/>
                    <a:pt x="0" y="1"/>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5" name="Freeform 112"/>
            <p:cNvSpPr>
              <a:spLocks noChangeArrowheads="1"/>
            </p:cNvSpPr>
            <p:nvPr/>
          </p:nvSpPr>
          <p:spPr bwMode="auto">
            <a:xfrm>
              <a:off x="2472" y="2204"/>
              <a:ext cx="1" cy="1"/>
            </a:xfrm>
            <a:custGeom>
              <a:avLst/>
              <a:gdLst>
                <a:gd name="T0" fmla="*/ 0 w 1"/>
                <a:gd name="T1" fmla="*/ 1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0" y="1"/>
                    <a:pt x="0" y="1"/>
                  </a:cubicBezTo>
                  <a:cubicBezTo>
                    <a:pt x="0" y="0"/>
                    <a:pt x="0" y="0"/>
                    <a:pt x="0"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6" name="Freeform 113"/>
            <p:cNvSpPr>
              <a:spLocks noChangeArrowheads="1"/>
            </p:cNvSpPr>
            <p:nvPr/>
          </p:nvSpPr>
          <p:spPr bwMode="auto">
            <a:xfrm>
              <a:off x="2464" y="2206"/>
              <a:ext cx="1" cy="1"/>
            </a:xfrm>
            <a:custGeom>
              <a:avLst/>
              <a:gdLst>
                <a:gd name="T0" fmla="*/ 0 w 1"/>
                <a:gd name="T1" fmla="*/ 1 h 1"/>
                <a:gd name="T2" fmla="*/ 1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1"/>
                  </a:moveTo>
                  <a:cubicBezTo>
                    <a:pt x="0" y="0"/>
                    <a:pt x="0" y="0"/>
                    <a:pt x="1" y="0"/>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3907" name="Freeform 114"/>
            <p:cNvSpPr>
              <a:spLocks noChangeArrowheads="1"/>
            </p:cNvSpPr>
            <p:nvPr/>
          </p:nvSpPr>
          <p:spPr bwMode="auto">
            <a:xfrm>
              <a:off x="2464" y="2193"/>
              <a:ext cx="1" cy="1"/>
            </a:xfrm>
            <a:custGeom>
              <a:avLst/>
              <a:gdLst>
                <a:gd name="T0" fmla="*/ 1 w 1"/>
                <a:gd name="T1" fmla="*/ 0 h 1"/>
                <a:gd name="T2" fmla="*/ 1 w 1"/>
                <a:gd name="T3" fmla="*/ 1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1"/>
                  </a:cubicBezTo>
                  <a:cubicBezTo>
                    <a:pt x="0" y="0"/>
                    <a:pt x="0" y="0"/>
                    <a:pt x="0" y="0"/>
                  </a:cubicBezTo>
                  <a:cubicBezTo>
                    <a:pt x="1" y="0"/>
                    <a:pt x="0" y="1"/>
                    <a:pt x="1" y="1"/>
                  </a:cubicBezTo>
                </a:path>
              </a:pathLst>
            </a:custGeom>
            <a:noFill/>
            <a:ln w="11160">
              <a:solidFill>
                <a:srgbClr val="1A171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33821" name="Rectangle 194"/>
          <p:cNvSpPr>
            <a:spLocks noChangeArrowheads="1"/>
          </p:cNvSpPr>
          <p:nvPr/>
        </p:nvSpPr>
        <p:spPr bwMode="auto">
          <a:xfrm>
            <a:off x="9090025" y="3609975"/>
            <a:ext cx="501650" cy="1752600"/>
          </a:xfrm>
          <a:prstGeom prst="rect">
            <a:avLst/>
          </a:prstGeom>
          <a:solidFill>
            <a:schemeClr val="accent1"/>
          </a:solidFill>
          <a:ln w="9525">
            <a:solidFill>
              <a:srgbClr val="000000"/>
            </a:solidFill>
            <a:miter lim="800000"/>
            <a:headEnd/>
            <a:tailEnd/>
          </a:ln>
        </p:spPr>
        <p:txBody>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endParaRPr lang="en-GB" altLang="fr-FR" sz="2800" b="0">
              <a:solidFill>
                <a:srgbClr val="FFFFFF"/>
              </a:solidFill>
              <a:latin typeface="Times New Roman" panose="02020603050405020304" pitchFamily="18" charset="0"/>
            </a:endParaRPr>
          </a:p>
        </p:txBody>
      </p:sp>
      <p:sp>
        <p:nvSpPr>
          <p:cNvPr id="33822" name="Rectangle 220"/>
          <p:cNvSpPr>
            <a:spLocks noChangeArrowheads="1"/>
          </p:cNvSpPr>
          <p:nvPr/>
        </p:nvSpPr>
        <p:spPr bwMode="auto">
          <a:xfrm rot="-3300000">
            <a:off x="9180513" y="3148013"/>
            <a:ext cx="488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a:solidFill>
                  <a:srgbClr val="000000"/>
                </a:solidFill>
              </a:rPr>
              <a:t>70%</a:t>
            </a:r>
            <a:endParaRPr lang="en-GB" altLang="fr-FR" sz="2800">
              <a:solidFill>
                <a:srgbClr val="FFFFFF"/>
              </a:solidFill>
              <a:latin typeface="Times New Roman" panose="02020603050405020304" pitchFamily="18" charset="0"/>
            </a:endParaRPr>
          </a:p>
        </p:txBody>
      </p:sp>
      <p:sp>
        <p:nvSpPr>
          <p:cNvPr id="33823" name="Rectangle 224"/>
          <p:cNvSpPr>
            <a:spLocks noChangeArrowheads="1"/>
          </p:cNvSpPr>
          <p:nvPr/>
        </p:nvSpPr>
        <p:spPr bwMode="auto">
          <a:xfrm>
            <a:off x="5757864" y="5253038"/>
            <a:ext cx="136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0</a:t>
            </a:r>
            <a:endParaRPr lang="en-GB" altLang="fr-FR" sz="2800" b="0">
              <a:solidFill>
                <a:srgbClr val="FFFFFF"/>
              </a:solidFill>
              <a:latin typeface="Times New Roman" panose="02020603050405020304" pitchFamily="18" charset="0"/>
            </a:endParaRPr>
          </a:p>
        </p:txBody>
      </p:sp>
      <p:sp>
        <p:nvSpPr>
          <p:cNvPr id="33824" name="Rectangle 226"/>
          <p:cNvSpPr>
            <a:spLocks noChangeArrowheads="1"/>
          </p:cNvSpPr>
          <p:nvPr/>
        </p:nvSpPr>
        <p:spPr bwMode="auto">
          <a:xfrm>
            <a:off x="5657850" y="4724400"/>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20</a:t>
            </a:r>
            <a:endParaRPr lang="en-GB" altLang="fr-FR" sz="2800" b="0">
              <a:solidFill>
                <a:srgbClr val="FFFFFF"/>
              </a:solidFill>
              <a:latin typeface="Times New Roman" panose="02020603050405020304" pitchFamily="18" charset="0"/>
            </a:endParaRPr>
          </a:p>
        </p:txBody>
      </p:sp>
      <p:sp>
        <p:nvSpPr>
          <p:cNvPr id="33825" name="Rectangle 228"/>
          <p:cNvSpPr>
            <a:spLocks noChangeArrowheads="1"/>
          </p:cNvSpPr>
          <p:nvPr/>
        </p:nvSpPr>
        <p:spPr bwMode="auto">
          <a:xfrm>
            <a:off x="5672138" y="4232275"/>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40</a:t>
            </a:r>
            <a:endParaRPr lang="en-GB" altLang="fr-FR" sz="2800" b="0">
              <a:solidFill>
                <a:srgbClr val="FFFFFF"/>
              </a:solidFill>
              <a:latin typeface="Times New Roman" panose="02020603050405020304" pitchFamily="18" charset="0"/>
            </a:endParaRPr>
          </a:p>
        </p:txBody>
      </p:sp>
      <p:sp>
        <p:nvSpPr>
          <p:cNvPr id="33826" name="Rectangle 230"/>
          <p:cNvSpPr>
            <a:spLocks noChangeArrowheads="1"/>
          </p:cNvSpPr>
          <p:nvPr/>
        </p:nvSpPr>
        <p:spPr bwMode="auto">
          <a:xfrm>
            <a:off x="5657850" y="3708400"/>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60</a:t>
            </a:r>
            <a:endParaRPr lang="en-GB" altLang="fr-FR" sz="2800" b="0">
              <a:solidFill>
                <a:srgbClr val="FFFFFF"/>
              </a:solidFill>
              <a:latin typeface="Times New Roman" panose="02020603050405020304" pitchFamily="18" charset="0"/>
            </a:endParaRPr>
          </a:p>
        </p:txBody>
      </p:sp>
      <p:sp>
        <p:nvSpPr>
          <p:cNvPr id="33827" name="Rectangle 232"/>
          <p:cNvSpPr>
            <a:spLocks noChangeArrowheads="1"/>
          </p:cNvSpPr>
          <p:nvPr/>
        </p:nvSpPr>
        <p:spPr bwMode="auto">
          <a:xfrm>
            <a:off x="5657850" y="3190875"/>
            <a:ext cx="273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80</a:t>
            </a:r>
            <a:endParaRPr lang="en-GB" altLang="fr-FR" sz="2800" b="0">
              <a:solidFill>
                <a:srgbClr val="FFFFFF"/>
              </a:solidFill>
              <a:latin typeface="Times New Roman" panose="02020603050405020304" pitchFamily="18" charset="0"/>
            </a:endParaRPr>
          </a:p>
        </p:txBody>
      </p:sp>
      <p:sp>
        <p:nvSpPr>
          <p:cNvPr id="33828" name="Rectangle 234"/>
          <p:cNvSpPr>
            <a:spLocks noChangeArrowheads="1"/>
          </p:cNvSpPr>
          <p:nvPr/>
        </p:nvSpPr>
        <p:spPr bwMode="auto">
          <a:xfrm>
            <a:off x="5535614" y="2649538"/>
            <a:ext cx="4079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b="0">
                <a:solidFill>
                  <a:srgbClr val="000000"/>
                </a:solidFill>
              </a:rPr>
              <a:t>100</a:t>
            </a:r>
            <a:endParaRPr lang="en-GB" altLang="fr-FR" sz="2800" b="0">
              <a:solidFill>
                <a:srgbClr val="FFFFFF"/>
              </a:solidFill>
              <a:latin typeface="Times New Roman" panose="02020603050405020304" pitchFamily="18" charset="0"/>
            </a:endParaRPr>
          </a:p>
        </p:txBody>
      </p:sp>
      <p:sp>
        <p:nvSpPr>
          <p:cNvPr id="33829" name="Rectangle 240"/>
          <p:cNvSpPr>
            <a:spLocks noChangeArrowheads="1"/>
          </p:cNvSpPr>
          <p:nvPr/>
        </p:nvSpPr>
        <p:spPr bwMode="auto">
          <a:xfrm rot="-5400000">
            <a:off x="3787776" y="3735389"/>
            <a:ext cx="28813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None/>
            </a:pPr>
            <a:r>
              <a:rPr lang="en-GB" altLang="fr-FR" sz="1900">
                <a:solidFill>
                  <a:srgbClr val="000000"/>
                </a:solidFill>
              </a:rPr>
              <a:t>% of rats with resistant KP in lungs</a:t>
            </a:r>
            <a:endParaRPr lang="en-GB" altLang="fr-FR" sz="2800" b="0">
              <a:solidFill>
                <a:srgbClr val="FFFFFF"/>
              </a:solidFill>
              <a:latin typeface="Times New Roman" panose="02020603050405020304" pitchFamily="18" charset="0"/>
            </a:endParaRPr>
          </a:p>
        </p:txBody>
      </p:sp>
      <p:sp>
        <p:nvSpPr>
          <p:cNvPr id="33830" name="Line 121"/>
          <p:cNvSpPr>
            <a:spLocks noChangeShapeType="1"/>
          </p:cNvSpPr>
          <p:nvPr/>
        </p:nvSpPr>
        <p:spPr bwMode="auto">
          <a:xfrm flipV="1">
            <a:off x="8477250" y="5365750"/>
            <a:ext cx="0"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304" name="Rectangle 256"/>
          <p:cNvSpPr>
            <a:spLocks noChangeArrowheads="1"/>
          </p:cNvSpPr>
          <p:nvPr/>
        </p:nvSpPr>
        <p:spPr bwMode="auto">
          <a:xfrm rot="-3300000">
            <a:off x="7051675" y="4891088"/>
            <a:ext cx="482600" cy="292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None/>
            </a:pPr>
            <a:r>
              <a:rPr lang="en-GB" altLang="fr-FR" sz="1900">
                <a:solidFill>
                  <a:srgbClr val="000000"/>
                </a:solidFill>
              </a:rPr>
              <a:t>0%</a:t>
            </a:r>
            <a:endParaRPr lang="en-GB" altLang="fr-FR" sz="2800">
              <a:solidFill>
                <a:srgbClr val="FFFFFF"/>
              </a:solidFill>
              <a:latin typeface="Times New Roman" panose="02020603050405020304" pitchFamily="18" charset="0"/>
            </a:endParaRPr>
          </a:p>
        </p:txBody>
      </p:sp>
      <p:sp>
        <p:nvSpPr>
          <p:cNvPr id="33832" name="Rectangle 124"/>
          <p:cNvSpPr>
            <a:spLocks noChangeArrowheads="1"/>
          </p:cNvSpPr>
          <p:nvPr/>
        </p:nvSpPr>
        <p:spPr bwMode="auto">
          <a:xfrm>
            <a:off x="2170114" y="788989"/>
            <a:ext cx="7939087" cy="600075"/>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2800">
                <a:solidFill>
                  <a:srgbClr val="0000FF"/>
                </a:solidFill>
                <a:latin typeface="Tahoma" panose="020B0604030504040204" pitchFamily="34" charset="0"/>
              </a:rPr>
              <a:t>Consequences for doses</a:t>
            </a:r>
            <a:endParaRPr lang="fr-FR" altLang="fr-FR" sz="2800">
              <a:solidFill>
                <a:srgbClr val="0000FF"/>
              </a:solidFill>
              <a:latin typeface="Tahoma" panose="020B0604030504040204" pitchFamily="34" charset="0"/>
            </a:endParaRPr>
          </a:p>
        </p:txBody>
      </p:sp>
      <p:sp>
        <p:nvSpPr>
          <p:cNvPr id="33833"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D0EE6A52-2CED-4C41-9842-D621B05DE4D1}" type="slidenum">
              <a:rPr lang="fr-FR" altLang="fr-FR" sz="1400" b="0">
                <a:solidFill>
                  <a:srgbClr val="000000"/>
                </a:solidFill>
              </a:rPr>
              <a:t>15</a:t>
            </a:fld>
            <a:endParaRPr lang="fr-FR" altLang="fr-FR" sz="1400" b="0">
              <a:solidFill>
                <a:srgbClr val="000000"/>
              </a:solidFill>
            </a:endParaRPr>
          </a:p>
        </p:txBody>
      </p:sp>
      <p:sp>
        <p:nvSpPr>
          <p:cNvPr id="33834" name="Rectangle 36"/>
          <p:cNvSpPr>
            <a:spLocks noChangeArrowheads="1"/>
          </p:cNvSpPr>
          <p:nvPr/>
        </p:nvSpPr>
        <p:spPr bwMode="auto">
          <a:xfrm>
            <a:off x="952500" y="1593851"/>
            <a:ext cx="37338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fr-FR" sz="1800" u="sng">
                <a:solidFill>
                  <a:srgbClr val="000000"/>
                </a:solidFill>
              </a:rPr>
              <a:t>Kesteman, AAFC, 2009</a:t>
            </a:r>
            <a:r>
              <a:rPr lang="en-GB" altLang="fr-FR" sz="1800" b="0">
                <a:solidFill>
                  <a:srgbClr val="000000"/>
                </a:solidFill>
              </a:rPr>
              <a:t>:</a:t>
            </a:r>
          </a:p>
          <a:p>
            <a:pPr fontAlgn="base">
              <a:spcBef>
                <a:spcPct val="0"/>
              </a:spcBef>
              <a:spcAft>
                <a:spcPct val="0"/>
              </a:spcAft>
              <a:buNone/>
            </a:pPr>
            <a:r>
              <a:rPr lang="en-GB" altLang="fr-FR" sz="1800" b="0">
                <a:solidFill>
                  <a:srgbClr val="000000"/>
                </a:solidFill>
              </a:rPr>
              <a:t>  </a:t>
            </a:r>
            <a:r>
              <a:rPr lang="en-GB" altLang="fr-FR" sz="1800" b="0" i="1">
                <a:solidFill>
                  <a:srgbClr val="000000"/>
                </a:solidFill>
              </a:rPr>
              <a:t>In vivo: </a:t>
            </a:r>
            <a:r>
              <a:rPr lang="en-GB" altLang="fr-FR" sz="1800" b="0">
                <a:solidFill>
                  <a:srgbClr val="000000"/>
                </a:solidFill>
              </a:rPr>
              <a:t>lung infection</a:t>
            </a:r>
          </a:p>
          <a:p>
            <a:pPr fontAlgn="base">
              <a:spcBef>
                <a:spcPct val="0"/>
              </a:spcBef>
              <a:spcAft>
                <a:spcPct val="0"/>
              </a:spcAft>
              <a:buNone/>
            </a:pPr>
            <a:r>
              <a:rPr lang="en-GB" altLang="fr-FR" sz="1800" b="0" i="1">
                <a:solidFill>
                  <a:srgbClr val="7030A0"/>
                </a:solidFill>
              </a:rPr>
              <a:t>  </a:t>
            </a:r>
            <a:r>
              <a:rPr lang="en-GB" altLang="fr-FR" sz="1800" b="0">
                <a:solidFill>
                  <a:srgbClr val="000000"/>
                </a:solidFill>
              </a:rPr>
              <a:t>  Bacteria: </a:t>
            </a:r>
            <a:r>
              <a:rPr lang="en-GB" altLang="fr-FR" sz="1800" b="0" i="1">
                <a:solidFill>
                  <a:srgbClr val="7030A0"/>
                </a:solidFill>
              </a:rPr>
              <a:t>Klebsiella pneumoniae</a:t>
            </a:r>
          </a:p>
          <a:p>
            <a:pPr fontAlgn="base">
              <a:spcBef>
                <a:spcPct val="0"/>
              </a:spcBef>
              <a:spcAft>
                <a:spcPct val="0"/>
              </a:spcAft>
              <a:buNone/>
            </a:pPr>
            <a:r>
              <a:rPr lang="en-GB" altLang="fr-FR" sz="1800" b="0">
                <a:solidFill>
                  <a:srgbClr val="C00000"/>
                </a:solidFill>
              </a:rPr>
              <a:t>  </a:t>
            </a:r>
            <a:r>
              <a:rPr lang="en-GB" altLang="fr-FR" sz="1800" b="0">
                <a:solidFill>
                  <a:srgbClr val="000000"/>
                </a:solidFill>
              </a:rPr>
              <a:t>Antibiotic: </a:t>
            </a:r>
            <a:r>
              <a:rPr lang="en-GB" altLang="fr-FR" sz="1800" b="0">
                <a:solidFill>
                  <a:srgbClr val="C00000"/>
                </a:solidFill>
              </a:rPr>
              <a:t>marbofloxacin</a:t>
            </a:r>
          </a:p>
          <a:p>
            <a:pPr lvl="1" fontAlgn="base">
              <a:lnSpc>
                <a:spcPct val="90000"/>
              </a:lnSpc>
              <a:spcBef>
                <a:spcPct val="50000"/>
              </a:spcBef>
              <a:spcAft>
                <a:spcPct val="0"/>
              </a:spcAft>
              <a:buClr>
                <a:srgbClr val="CC3300"/>
              </a:buClr>
              <a:buSzPct val="65000"/>
              <a:buNone/>
            </a:pPr>
            <a:endParaRPr lang="en-GB" altLang="fr-FR" sz="2000" b="0">
              <a:solidFill>
                <a:srgbClr val="000000"/>
              </a:solidFill>
            </a:endParaRPr>
          </a:p>
        </p:txBody>
      </p:sp>
      <p:sp>
        <p:nvSpPr>
          <p:cNvPr id="33835" name="ZoneTexte 1"/>
          <p:cNvSpPr txBox="1">
            <a:spLocks noChangeArrowheads="1"/>
          </p:cNvSpPr>
          <p:nvPr/>
        </p:nvSpPr>
        <p:spPr bwMode="auto">
          <a:xfrm>
            <a:off x="992189" y="3529013"/>
            <a:ext cx="3622675" cy="58420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a:solidFill>
                  <a:srgbClr val="CC0099"/>
                </a:solidFill>
                <a:ea typeface="ＭＳ Ｐゴシック" panose="020B0600070205080204" pitchFamily="34" charset="-128"/>
              </a:rPr>
              <a:t>Higher doses</a:t>
            </a:r>
          </a:p>
        </p:txBody>
      </p:sp>
      <p:sp>
        <p:nvSpPr>
          <p:cNvPr id="121" name="ZoneTexte 1"/>
          <p:cNvSpPr txBox="1">
            <a:spLocks noChangeArrowheads="1"/>
          </p:cNvSpPr>
          <p:nvPr/>
        </p:nvSpPr>
        <p:spPr bwMode="auto">
          <a:xfrm>
            <a:off x="1399376" y="4943475"/>
            <a:ext cx="2759089" cy="5847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dirty="0" smtClean="0">
                <a:solidFill>
                  <a:srgbClr val="CC0099"/>
                </a:solidFill>
                <a:ea typeface="ＭＳ Ｐゴシック" panose="020B0600070205080204" pitchFamily="34" charset="-128"/>
              </a:rPr>
              <a:t>Doses </a:t>
            </a:r>
            <a:r>
              <a:rPr lang="fr-FR" altLang="fr-FR" dirty="0" err="1" smtClean="0">
                <a:solidFill>
                  <a:srgbClr val="CC0099"/>
                </a:solidFill>
                <a:ea typeface="ＭＳ Ｐゴシック" panose="020B0600070205080204" pitchFamily="34" charset="-128"/>
              </a:rPr>
              <a:t>earlier</a:t>
            </a:r>
            <a:endParaRPr lang="fr-FR" altLang="fr-FR" dirty="0">
              <a:solidFill>
                <a:srgbClr val="CC0099"/>
              </a:solidFill>
              <a:ea typeface="ＭＳ Ｐゴシック" panose="020B0600070205080204" pitchFamily="34" charset="-128"/>
            </a:endParaRPr>
          </a:p>
        </p:txBody>
      </p:sp>
      <p:sp>
        <p:nvSpPr>
          <p:cNvPr id="122" name="ZoneTexte 121"/>
          <p:cNvSpPr txBox="1">
            <a:spLocks noChangeArrowheads="1"/>
          </p:cNvSpPr>
          <p:nvPr/>
        </p:nvSpPr>
        <p:spPr bwMode="auto">
          <a:xfrm>
            <a:off x="2405064" y="4175126"/>
            <a:ext cx="623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800">
                <a:solidFill>
                  <a:srgbClr val="000000"/>
                </a:solidFill>
              </a:rPr>
              <a:t>or</a:t>
            </a:r>
          </a:p>
        </p:txBody>
      </p:sp>
    </p:spTree>
    <p:extLst>
      <p:ext uri="{BB962C8B-B14F-4D97-AF65-F5344CB8AC3E}">
        <p14:creationId xmlns:p14="http://schemas.microsoft.com/office/powerpoint/2010/main" val="161201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813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13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304" grpId="0" animBg="1"/>
      <p:bldP spid="121" grpId="0" animBg="1"/>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invGray">
          <a:xfrm>
            <a:off x="1438275" y="1781175"/>
            <a:ext cx="9182100" cy="828432"/>
          </a:xfrm>
          <a:prstGeom prst="rect">
            <a:avLst/>
          </a:prstGeom>
          <a:solidFill>
            <a:schemeClr val="bg1"/>
          </a:solidFill>
          <a:ln w="12700">
            <a:solidFill>
              <a:srgbClr val="FE9B03"/>
            </a:solidFill>
            <a:miter lim="800000"/>
            <a:headEnd/>
            <a:tailEnd/>
          </a:ln>
          <a:effectLst>
            <a:outerShdw dist="71842" dir="2700000" algn="ctr" rotWithShape="0">
              <a:srgbClr val="FE9B03"/>
            </a:outerShdw>
          </a:effectLst>
        </p:spPr>
        <p:txBody>
          <a:bodyPr lIns="90488" tIns="44450" rIns="90488" bIns="44450">
            <a:spAutoFit/>
          </a:bodyPr>
          <a:lstStyle>
            <a:lvl1pPr defTabSz="7620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lnSpc>
                <a:spcPct val="120000"/>
              </a:lnSpc>
              <a:spcBef>
                <a:spcPct val="0"/>
              </a:spcBef>
              <a:spcAft>
                <a:spcPct val="0"/>
              </a:spcAft>
              <a:buNone/>
            </a:pPr>
            <a:r>
              <a:rPr lang="fi-FI" altLang="fr-FR" sz="4000" b="0" dirty="0">
                <a:solidFill>
                  <a:srgbClr val="000000"/>
                </a:solidFill>
              </a:rPr>
              <a:t>The importance of treating </a:t>
            </a:r>
            <a:r>
              <a:rPr lang="fi-FI" altLang="fr-FR" sz="4000" b="0" dirty="0" smtClean="0">
                <a:solidFill>
                  <a:srgbClr val="000000"/>
                </a:solidFill>
              </a:rPr>
              <a:t>early</a:t>
            </a:r>
            <a:endParaRPr lang="fi-FI" altLang="fr-FR" sz="4000" b="0" dirty="0">
              <a:solidFill>
                <a:srgbClr val="000000"/>
              </a:solidFill>
            </a:endParaRPr>
          </a:p>
        </p:txBody>
      </p:sp>
      <p:sp>
        <p:nvSpPr>
          <p:cNvPr id="35843" name="Rectangle 2"/>
          <p:cNvSpPr txBox="1">
            <a:spLocks noChangeArrowheads="1"/>
          </p:cNvSpPr>
          <p:nvPr/>
        </p:nvSpPr>
        <p:spPr bwMode="auto">
          <a:xfrm>
            <a:off x="1143000" y="3257550"/>
            <a:ext cx="9982200" cy="21653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lnSpc>
                <a:spcPct val="90000"/>
              </a:lnSpc>
              <a:spcBef>
                <a:spcPct val="60000"/>
              </a:spcBef>
              <a:spcAft>
                <a:spcPct val="0"/>
              </a:spcAft>
              <a:buFontTx/>
              <a:buAutoNum type="arabicPeriod"/>
            </a:pPr>
            <a:r>
              <a:rPr lang="fr-FR" altLang="fr-FR" sz="2400" dirty="0" err="1">
                <a:solidFill>
                  <a:srgbClr val="0000CC"/>
                </a:solidFill>
              </a:rPr>
              <a:t>Reducing</a:t>
            </a:r>
            <a:r>
              <a:rPr lang="fr-FR" altLang="fr-FR" sz="2400" dirty="0">
                <a:solidFill>
                  <a:srgbClr val="0000CC"/>
                </a:solidFill>
              </a:rPr>
              <a:t> the </a:t>
            </a:r>
            <a:r>
              <a:rPr lang="fr-FR" altLang="fr-FR" sz="2400" dirty="0" err="1">
                <a:solidFill>
                  <a:srgbClr val="0000CC"/>
                </a:solidFill>
              </a:rPr>
              <a:t>risk</a:t>
            </a:r>
            <a:r>
              <a:rPr lang="fr-FR" altLang="fr-FR" sz="2400" dirty="0">
                <a:solidFill>
                  <a:srgbClr val="0000CC"/>
                </a:solidFill>
              </a:rPr>
              <a:t> of </a:t>
            </a:r>
            <a:r>
              <a:rPr lang="fr-FR" altLang="fr-FR" sz="2400" dirty="0" err="1">
                <a:solidFill>
                  <a:srgbClr val="0000CC"/>
                </a:solidFill>
              </a:rPr>
              <a:t>resistant</a:t>
            </a:r>
            <a:r>
              <a:rPr lang="fr-FR" altLang="fr-FR" sz="2400" dirty="0">
                <a:solidFill>
                  <a:srgbClr val="0000CC"/>
                </a:solidFill>
              </a:rPr>
              <a:t> </a:t>
            </a:r>
            <a:r>
              <a:rPr lang="fr-FR" altLang="fr-FR" sz="2400" dirty="0" smtClean="0">
                <a:solidFill>
                  <a:srgbClr val="0000CC"/>
                </a:solidFill>
              </a:rPr>
              <a:t>mutants </a:t>
            </a:r>
            <a:r>
              <a:rPr lang="fr-FR" altLang="fr-FR" sz="2400" dirty="0" err="1" smtClean="0">
                <a:solidFill>
                  <a:srgbClr val="0000CC"/>
                </a:solidFill>
              </a:rPr>
              <a:t>selection</a:t>
            </a:r>
            <a:endParaRPr lang="fr-FR" altLang="fr-FR" sz="2400" dirty="0">
              <a:solidFill>
                <a:srgbClr val="C00000"/>
              </a:solidFill>
            </a:endParaRPr>
          </a:p>
        </p:txBody>
      </p:sp>
      <p:sp>
        <p:nvSpPr>
          <p:cNvPr id="35844"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72B7C95C-F4E9-4586-B5F4-225436B388CC}" type="slidenum">
              <a:rPr lang="fr-FR" altLang="fr-FR" sz="1400" b="0">
                <a:solidFill>
                  <a:srgbClr val="000000"/>
                </a:solidFill>
              </a:rPr>
              <a:t>16</a:t>
            </a:fld>
            <a:endParaRPr lang="fr-FR" altLang="fr-FR" sz="1400" b="0">
              <a:solidFill>
                <a:srgbClr val="000000"/>
              </a:solidFill>
            </a:endParaRPr>
          </a:p>
        </p:txBody>
      </p:sp>
    </p:spTree>
    <p:extLst>
      <p:ext uri="{BB962C8B-B14F-4D97-AF65-F5344CB8AC3E}">
        <p14:creationId xmlns:p14="http://schemas.microsoft.com/office/powerpoint/2010/main" val="29336198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2297113" y="316388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1" name="Oval 3"/>
          <p:cNvSpPr>
            <a:spLocks noChangeArrowheads="1"/>
          </p:cNvSpPr>
          <p:nvPr/>
        </p:nvSpPr>
        <p:spPr bwMode="auto">
          <a:xfrm>
            <a:off x="2947988" y="3186114"/>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2" name="Oval 4"/>
          <p:cNvSpPr>
            <a:spLocks noChangeArrowheads="1"/>
          </p:cNvSpPr>
          <p:nvPr/>
        </p:nvSpPr>
        <p:spPr bwMode="auto">
          <a:xfrm>
            <a:off x="2646363" y="3332164"/>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3" name="Oval 5"/>
          <p:cNvSpPr>
            <a:spLocks noChangeArrowheads="1"/>
          </p:cNvSpPr>
          <p:nvPr/>
        </p:nvSpPr>
        <p:spPr bwMode="auto">
          <a:xfrm>
            <a:off x="2838450" y="357663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4" name="Oval 6"/>
          <p:cNvSpPr>
            <a:spLocks noChangeArrowheads="1"/>
          </p:cNvSpPr>
          <p:nvPr/>
        </p:nvSpPr>
        <p:spPr bwMode="auto">
          <a:xfrm>
            <a:off x="2959101"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5" name="Oval 7"/>
          <p:cNvSpPr>
            <a:spLocks noChangeArrowheads="1"/>
          </p:cNvSpPr>
          <p:nvPr/>
        </p:nvSpPr>
        <p:spPr bwMode="auto">
          <a:xfrm>
            <a:off x="3344863" y="3011489"/>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6" name="Oval 8"/>
          <p:cNvSpPr>
            <a:spLocks noChangeArrowheads="1"/>
          </p:cNvSpPr>
          <p:nvPr/>
        </p:nvSpPr>
        <p:spPr bwMode="auto">
          <a:xfrm>
            <a:off x="3321051" y="3255964"/>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7" name="Oval 9"/>
          <p:cNvSpPr>
            <a:spLocks noChangeArrowheads="1"/>
          </p:cNvSpPr>
          <p:nvPr/>
        </p:nvSpPr>
        <p:spPr bwMode="auto">
          <a:xfrm>
            <a:off x="3235326" y="3513139"/>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8" name="Oval 10"/>
          <p:cNvSpPr>
            <a:spLocks noChangeArrowheads="1"/>
          </p:cNvSpPr>
          <p:nvPr/>
        </p:nvSpPr>
        <p:spPr bwMode="auto">
          <a:xfrm>
            <a:off x="36337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899" name="Oval 11"/>
          <p:cNvSpPr>
            <a:spLocks noChangeArrowheads="1"/>
          </p:cNvSpPr>
          <p:nvPr/>
        </p:nvSpPr>
        <p:spPr bwMode="auto">
          <a:xfrm>
            <a:off x="2552701" y="3001964"/>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00" name="Rectangle 60"/>
          <p:cNvSpPr>
            <a:spLocks noChangeArrowheads="1"/>
          </p:cNvSpPr>
          <p:nvPr/>
        </p:nvSpPr>
        <p:spPr bwMode="auto">
          <a:xfrm>
            <a:off x="1023938" y="61913"/>
            <a:ext cx="10215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b="0">
                <a:solidFill>
                  <a:srgbClr val="0066FF"/>
                </a:solidFill>
                <a:latin typeface="Tahoma" panose="020B0604030504040204" pitchFamily="34" charset="0"/>
              </a:rPr>
              <a:t>Early treatment / Inoculum size / Tolerant bacteria</a:t>
            </a:r>
          </a:p>
        </p:txBody>
      </p:sp>
      <p:sp>
        <p:nvSpPr>
          <p:cNvPr id="37901" name="AutoShape 73"/>
          <p:cNvSpPr>
            <a:spLocks noChangeArrowheads="1"/>
          </p:cNvSpPr>
          <p:nvPr/>
        </p:nvSpPr>
        <p:spPr bwMode="auto">
          <a:xfrm rot="-5400000">
            <a:off x="5035551" y="3132138"/>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37902" name="Group 22"/>
          <p:cNvGrpSpPr>
            <a:grpSpLocks/>
          </p:cNvGrpSpPr>
          <p:nvPr/>
        </p:nvGrpSpPr>
        <p:grpSpPr bwMode="auto">
          <a:xfrm>
            <a:off x="6778625" y="2551113"/>
            <a:ext cx="3925888" cy="1568450"/>
            <a:chOff x="2823" y="1630"/>
            <a:chExt cx="2198" cy="988"/>
          </a:xfrm>
        </p:grpSpPr>
        <p:sp>
          <p:nvSpPr>
            <p:cNvPr id="37915"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16"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17"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18"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19"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0"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1"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2"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3"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4"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5"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6"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7"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8"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29"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0"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1"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2"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3"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4"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5"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6"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7"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8"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39"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0"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1"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2"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3"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4"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5"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6"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7"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8"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49"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0"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1"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2"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3"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4"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5"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6"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7"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58"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110" name="AutoShape 68"/>
          <p:cNvSpPr>
            <a:spLocks noChangeArrowheads="1"/>
          </p:cNvSpPr>
          <p:nvPr/>
        </p:nvSpPr>
        <p:spPr bwMode="auto">
          <a:xfrm>
            <a:off x="8148639" y="1951038"/>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111" name="Text Box 72"/>
          <p:cNvSpPr txBox="1">
            <a:spLocks noChangeArrowheads="1"/>
          </p:cNvSpPr>
          <p:nvPr/>
        </p:nvSpPr>
        <p:spPr bwMode="auto">
          <a:xfrm>
            <a:off x="5926139" y="1035050"/>
            <a:ext cx="49625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1800" dirty="0" smtClean="0">
                <a:solidFill>
                  <a:srgbClr val="000000"/>
                </a:solidFill>
              </a:rPr>
              <a:t>T</a:t>
            </a:r>
            <a:r>
              <a:rPr lang="en-GB" altLang="fr-FR" sz="1800" dirty="0" smtClean="0">
                <a:solidFill>
                  <a:srgbClr val="000000"/>
                </a:solidFill>
              </a:rPr>
              <a:t>reatment onset </a:t>
            </a:r>
            <a:r>
              <a:rPr lang="en-GB" altLang="fr-FR" sz="1800" dirty="0">
                <a:solidFill>
                  <a:srgbClr val="000000"/>
                </a:solidFill>
              </a:rPr>
              <a:t>/ Standard dosage</a:t>
            </a:r>
            <a:endParaRPr lang="en-GB" altLang="fr-FR" sz="1800" baseline="-25000" dirty="0">
              <a:solidFill>
                <a:srgbClr val="000000"/>
              </a:solidFill>
            </a:endParaRPr>
          </a:p>
        </p:txBody>
      </p:sp>
      <p:sp>
        <p:nvSpPr>
          <p:cNvPr id="2" name="ZoneTexte 1"/>
          <p:cNvSpPr txBox="1"/>
          <p:nvPr/>
        </p:nvSpPr>
        <p:spPr>
          <a:xfrm>
            <a:off x="3943351" y="2586039"/>
            <a:ext cx="2771775" cy="369887"/>
          </a:xfrm>
          <a:prstGeom prst="rect">
            <a:avLst/>
          </a:prstGeom>
          <a:noFill/>
        </p:spPr>
        <p:txBody>
          <a:bodyPr>
            <a:spAutoFit/>
          </a:bodyPr>
          <a:lstStyle/>
          <a:p>
            <a:pPr fontAlgn="base">
              <a:spcBef>
                <a:spcPct val="0"/>
              </a:spcBef>
              <a:spcAft>
                <a:spcPct val="0"/>
              </a:spcAft>
              <a:defRPr/>
            </a:pPr>
            <a:r>
              <a:rPr lang="fr-FR" dirty="0">
                <a:solidFill>
                  <a:srgbClr val="800000"/>
                </a:solidFill>
                <a:latin typeface="Arial"/>
                <a:cs typeface="Arial" charset="0"/>
              </a:rPr>
              <a:t>evolution of the infection</a:t>
            </a:r>
          </a:p>
        </p:txBody>
      </p:sp>
      <p:sp>
        <p:nvSpPr>
          <p:cNvPr id="63" name="Oval 59"/>
          <p:cNvSpPr>
            <a:spLocks noChangeArrowheads="1"/>
          </p:cNvSpPr>
          <p:nvPr/>
        </p:nvSpPr>
        <p:spPr bwMode="auto">
          <a:xfrm>
            <a:off x="1270001" y="6235700"/>
            <a:ext cx="360363" cy="166688"/>
          </a:xfrm>
          <a:prstGeom prst="ellipse">
            <a:avLst/>
          </a:prstGeom>
          <a:solidFill>
            <a:srgbClr val="00CC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65" name="Oval 60"/>
          <p:cNvSpPr>
            <a:spLocks noChangeArrowheads="1"/>
          </p:cNvSpPr>
          <p:nvPr/>
        </p:nvSpPr>
        <p:spPr bwMode="auto">
          <a:xfrm>
            <a:off x="1273176" y="6526214"/>
            <a:ext cx="360363" cy="166687"/>
          </a:xfrm>
          <a:prstGeom prst="ellipse">
            <a:avLst/>
          </a:prstGeom>
          <a:solidFill>
            <a:srgbClr val="FFC0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12" name="Text Box 61"/>
          <p:cNvSpPr txBox="1">
            <a:spLocks noChangeArrowheads="1"/>
          </p:cNvSpPr>
          <p:nvPr/>
        </p:nvSpPr>
        <p:spPr bwMode="auto">
          <a:xfrm>
            <a:off x="1711326" y="6135689"/>
            <a:ext cx="968375" cy="3381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sz="1600" dirty="0">
                <a:solidFill>
                  <a:srgbClr val="000000"/>
                </a:solidFill>
                <a:latin typeface="Arial"/>
                <a:cs typeface="Arial" charset="0"/>
              </a:rPr>
              <a:t>Sensitive</a:t>
            </a:r>
          </a:p>
        </p:txBody>
      </p:sp>
      <p:sp>
        <p:nvSpPr>
          <p:cNvPr id="113" name="Text Box 62"/>
          <p:cNvSpPr txBox="1">
            <a:spLocks noChangeArrowheads="1"/>
          </p:cNvSpPr>
          <p:nvPr/>
        </p:nvSpPr>
        <p:spPr bwMode="auto">
          <a:xfrm>
            <a:off x="1727200" y="6423025"/>
            <a:ext cx="1849438" cy="3381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sz="1600" dirty="0">
                <a:solidFill>
                  <a:srgbClr val="000000"/>
                </a:solidFill>
                <a:latin typeface="Arial"/>
                <a:cs typeface="Arial" charset="0"/>
              </a:rPr>
              <a:t>Tolerant bacteria</a:t>
            </a:r>
          </a:p>
        </p:txBody>
      </p:sp>
      <p:sp>
        <p:nvSpPr>
          <p:cNvPr id="114" name="AutoShape 69"/>
          <p:cNvSpPr>
            <a:spLocks noChangeArrowheads="1"/>
          </p:cNvSpPr>
          <p:nvPr/>
        </p:nvSpPr>
        <p:spPr bwMode="auto">
          <a:xfrm>
            <a:off x="1092200" y="6134100"/>
            <a:ext cx="2801938" cy="660400"/>
          </a:xfrm>
          <a:prstGeom prst="roundRect">
            <a:avLst>
              <a:gd name="adj" fmla="val 16667"/>
            </a:avLst>
          </a:prstGeom>
          <a:noFill/>
          <a:ln w="38100">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15" name="Text Box 63"/>
          <p:cNvSpPr txBox="1">
            <a:spLocks noChangeArrowheads="1"/>
          </p:cNvSpPr>
          <p:nvPr/>
        </p:nvSpPr>
        <p:spPr bwMode="auto">
          <a:xfrm>
            <a:off x="6596064" y="5024438"/>
            <a:ext cx="4175125" cy="8318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dirty="0" err="1">
                <a:solidFill>
                  <a:srgbClr val="CC3300"/>
                </a:solidFill>
              </a:rPr>
              <a:t>Risk</a:t>
            </a:r>
            <a:r>
              <a:rPr lang="fr-FR" altLang="fr-FR" sz="2400" dirty="0">
                <a:solidFill>
                  <a:srgbClr val="CC3300"/>
                </a:solidFill>
              </a:rPr>
              <a:t> of </a:t>
            </a:r>
            <a:r>
              <a:rPr lang="fr-FR" altLang="fr-FR" sz="2400" dirty="0" smtClean="0">
                <a:solidFill>
                  <a:srgbClr val="CC3300"/>
                </a:solidFill>
              </a:rPr>
              <a:t>relapse: </a:t>
            </a:r>
            <a:r>
              <a:rPr lang="fr-FR" altLang="fr-FR" sz="2400" dirty="0" err="1">
                <a:solidFill>
                  <a:srgbClr val="CC3300"/>
                </a:solidFill>
              </a:rPr>
              <a:t>evolution</a:t>
            </a:r>
            <a:r>
              <a:rPr lang="fr-FR" altLang="fr-FR" sz="2400" dirty="0">
                <a:solidFill>
                  <a:srgbClr val="CC3300"/>
                </a:solidFill>
              </a:rPr>
              <a:t> </a:t>
            </a:r>
            <a:r>
              <a:rPr lang="fr-FR" altLang="fr-FR" sz="2400" dirty="0" err="1">
                <a:solidFill>
                  <a:srgbClr val="CC3300"/>
                </a:solidFill>
              </a:rPr>
              <a:t>towards</a:t>
            </a:r>
            <a:r>
              <a:rPr lang="fr-FR" altLang="fr-FR" sz="2400" dirty="0">
                <a:solidFill>
                  <a:srgbClr val="CC3300"/>
                </a:solidFill>
              </a:rPr>
              <a:t> </a:t>
            </a:r>
            <a:r>
              <a:rPr lang="fr-FR" altLang="fr-FR" sz="2400" dirty="0" err="1">
                <a:solidFill>
                  <a:srgbClr val="CC3300"/>
                </a:solidFill>
              </a:rPr>
              <a:t>chronicity</a:t>
            </a:r>
            <a:endParaRPr lang="fr-FR" altLang="fr-FR" sz="2400" dirty="0">
              <a:solidFill>
                <a:srgbClr val="CC3300"/>
              </a:solidFill>
            </a:endParaRPr>
          </a:p>
        </p:txBody>
      </p:sp>
      <p:sp>
        <p:nvSpPr>
          <p:cNvPr id="116" name="AutoShape 12"/>
          <p:cNvSpPr>
            <a:spLocks noChangeArrowheads="1"/>
          </p:cNvSpPr>
          <p:nvPr/>
        </p:nvSpPr>
        <p:spPr bwMode="auto">
          <a:xfrm>
            <a:off x="8343901" y="4443413"/>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7913" name="Rectangle 114"/>
          <p:cNvSpPr>
            <a:spLocks noChangeArrowheads="1"/>
          </p:cNvSpPr>
          <p:nvPr/>
        </p:nvSpPr>
        <p:spPr bwMode="auto">
          <a:xfrm>
            <a:off x="1200150" y="4325938"/>
            <a:ext cx="4725988"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800" b="0">
                <a:solidFill>
                  <a:srgbClr val="000000"/>
                </a:solidFill>
                <a:hlinkClick r:id="rId3" tooltip="Handbook of experimental pharmacology."/>
              </a:rPr>
              <a:t>Handb Exp Pharmacol.</a:t>
            </a:r>
            <a:r>
              <a:rPr lang="fr-FR" altLang="fr-FR" sz="1800" b="0">
                <a:solidFill>
                  <a:srgbClr val="000000"/>
                </a:solidFill>
              </a:rPr>
              <a:t> 2012;(211):121-33.</a:t>
            </a:r>
          </a:p>
          <a:p>
            <a:pPr fontAlgn="base">
              <a:spcBef>
                <a:spcPct val="0"/>
              </a:spcBef>
              <a:spcAft>
                <a:spcPct val="0"/>
              </a:spcAft>
              <a:buNone/>
            </a:pPr>
            <a:r>
              <a:rPr lang="fr-FR" altLang="fr-FR" sz="1800">
                <a:solidFill>
                  <a:srgbClr val="000000"/>
                </a:solidFill>
              </a:rPr>
              <a:t>Persister cells: molecular mechanisms related to antibiotic tolerance.</a:t>
            </a:r>
          </a:p>
          <a:p>
            <a:pPr fontAlgn="base">
              <a:spcBef>
                <a:spcPct val="0"/>
              </a:spcBef>
              <a:spcAft>
                <a:spcPct val="0"/>
              </a:spcAft>
              <a:buNone/>
            </a:pPr>
            <a:r>
              <a:rPr lang="fr-FR" altLang="fr-FR" sz="1800" b="0">
                <a:solidFill>
                  <a:srgbClr val="000000"/>
                </a:solidFill>
                <a:hlinkClick r:id="rId4"/>
              </a:rPr>
              <a:t>Lewis K</a:t>
            </a:r>
            <a:r>
              <a:rPr lang="fr-FR" altLang="fr-FR" sz="1800" b="0">
                <a:solidFill>
                  <a:srgbClr val="000000"/>
                </a:solidFill>
              </a:rPr>
              <a:t>.</a:t>
            </a:r>
          </a:p>
        </p:txBody>
      </p:sp>
      <p:sp>
        <p:nvSpPr>
          <p:cNvPr id="37914"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CAD0E40F-10DE-4BC0-B18E-CA26E8E59F59}" type="slidenum">
              <a:rPr lang="fr-FR" altLang="fr-FR" sz="1400" b="0">
                <a:solidFill>
                  <a:srgbClr val="000000"/>
                </a:solidFill>
              </a:rPr>
              <a:t>17</a:t>
            </a:fld>
            <a:endParaRPr lang="fr-FR" altLang="fr-FR" sz="1400" b="0">
              <a:solidFill>
                <a:srgbClr val="000000"/>
              </a:solidFill>
            </a:endParaRPr>
          </a:p>
        </p:txBody>
      </p:sp>
    </p:spTree>
    <p:extLst>
      <p:ext uri="{BB962C8B-B14F-4D97-AF65-F5344CB8AC3E}">
        <p14:creationId xmlns:p14="http://schemas.microsoft.com/office/powerpoint/2010/main" val="197478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p:bldP spid="115" grpId="0" animBg="1"/>
      <p:bldP spid="1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297113" y="316388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39" name="Oval 3"/>
          <p:cNvSpPr>
            <a:spLocks noChangeArrowheads="1"/>
          </p:cNvSpPr>
          <p:nvPr/>
        </p:nvSpPr>
        <p:spPr bwMode="auto">
          <a:xfrm>
            <a:off x="2947988" y="3186114"/>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0" name="Oval 4"/>
          <p:cNvSpPr>
            <a:spLocks noChangeArrowheads="1"/>
          </p:cNvSpPr>
          <p:nvPr/>
        </p:nvSpPr>
        <p:spPr bwMode="auto">
          <a:xfrm>
            <a:off x="2646363" y="3332164"/>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1" name="Oval 5"/>
          <p:cNvSpPr>
            <a:spLocks noChangeArrowheads="1"/>
          </p:cNvSpPr>
          <p:nvPr/>
        </p:nvSpPr>
        <p:spPr bwMode="auto">
          <a:xfrm>
            <a:off x="2838450" y="3576639"/>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2" name="Oval 6"/>
          <p:cNvSpPr>
            <a:spLocks noChangeArrowheads="1"/>
          </p:cNvSpPr>
          <p:nvPr/>
        </p:nvSpPr>
        <p:spPr bwMode="auto">
          <a:xfrm>
            <a:off x="2959101"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3" name="Oval 7"/>
          <p:cNvSpPr>
            <a:spLocks noChangeArrowheads="1"/>
          </p:cNvSpPr>
          <p:nvPr/>
        </p:nvSpPr>
        <p:spPr bwMode="auto">
          <a:xfrm>
            <a:off x="3344863" y="3011489"/>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4" name="Oval 8"/>
          <p:cNvSpPr>
            <a:spLocks noChangeArrowheads="1"/>
          </p:cNvSpPr>
          <p:nvPr/>
        </p:nvSpPr>
        <p:spPr bwMode="auto">
          <a:xfrm>
            <a:off x="3321051" y="3255964"/>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5" name="Oval 9"/>
          <p:cNvSpPr>
            <a:spLocks noChangeArrowheads="1"/>
          </p:cNvSpPr>
          <p:nvPr/>
        </p:nvSpPr>
        <p:spPr bwMode="auto">
          <a:xfrm>
            <a:off x="3235326" y="3513139"/>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6" name="Oval 10"/>
          <p:cNvSpPr>
            <a:spLocks noChangeArrowheads="1"/>
          </p:cNvSpPr>
          <p:nvPr/>
        </p:nvSpPr>
        <p:spPr bwMode="auto">
          <a:xfrm>
            <a:off x="36337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47" name="Oval 11"/>
          <p:cNvSpPr>
            <a:spLocks noChangeArrowheads="1"/>
          </p:cNvSpPr>
          <p:nvPr/>
        </p:nvSpPr>
        <p:spPr bwMode="auto">
          <a:xfrm>
            <a:off x="2552701" y="3001964"/>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1161228" name="AutoShape 12"/>
          <p:cNvSpPr>
            <a:spLocks noChangeArrowheads="1"/>
          </p:cNvSpPr>
          <p:nvPr/>
        </p:nvSpPr>
        <p:spPr bwMode="auto">
          <a:xfrm>
            <a:off x="2890839" y="4121150"/>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1161275" name="AutoShape 59"/>
          <p:cNvSpPr>
            <a:spLocks noChangeArrowheads="1"/>
          </p:cNvSpPr>
          <p:nvPr/>
        </p:nvSpPr>
        <p:spPr bwMode="auto">
          <a:xfrm>
            <a:off x="2855914" y="2051050"/>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50" name="AutoShape 73"/>
          <p:cNvSpPr>
            <a:spLocks noChangeArrowheads="1"/>
          </p:cNvSpPr>
          <p:nvPr/>
        </p:nvSpPr>
        <p:spPr bwMode="auto">
          <a:xfrm rot="-5400000">
            <a:off x="5035551" y="3132138"/>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39951" name="Group 22"/>
          <p:cNvGrpSpPr>
            <a:grpSpLocks/>
          </p:cNvGrpSpPr>
          <p:nvPr/>
        </p:nvGrpSpPr>
        <p:grpSpPr bwMode="auto">
          <a:xfrm>
            <a:off x="6778625" y="2551113"/>
            <a:ext cx="3925888" cy="1568450"/>
            <a:chOff x="2823" y="1630"/>
            <a:chExt cx="2198" cy="988"/>
          </a:xfrm>
        </p:grpSpPr>
        <p:sp>
          <p:nvSpPr>
            <p:cNvPr id="39962"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3"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4"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5"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6"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7"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8"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69"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0"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1"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2"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3"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4"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5"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6"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7"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8"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79"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0"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1"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2"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3"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4"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5"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6"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7"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8"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89"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0"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1"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2"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3"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4"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5"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6"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7"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8"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39999"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0000"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0001"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0002"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0003"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0004"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0005"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39952" name="Oval 59"/>
          <p:cNvSpPr>
            <a:spLocks noChangeArrowheads="1"/>
          </p:cNvSpPr>
          <p:nvPr/>
        </p:nvSpPr>
        <p:spPr bwMode="auto">
          <a:xfrm>
            <a:off x="1270001" y="6235700"/>
            <a:ext cx="360363" cy="166688"/>
          </a:xfrm>
          <a:prstGeom prst="ellipse">
            <a:avLst/>
          </a:prstGeom>
          <a:solidFill>
            <a:srgbClr val="00CC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sp>
        <p:nvSpPr>
          <p:cNvPr id="39953" name="Oval 60"/>
          <p:cNvSpPr>
            <a:spLocks noChangeArrowheads="1"/>
          </p:cNvSpPr>
          <p:nvPr/>
        </p:nvSpPr>
        <p:spPr bwMode="auto">
          <a:xfrm>
            <a:off x="1273176" y="6526214"/>
            <a:ext cx="360363" cy="166687"/>
          </a:xfrm>
          <a:prstGeom prst="ellipse">
            <a:avLst/>
          </a:prstGeom>
          <a:solidFill>
            <a:srgbClr val="FFC0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sp>
        <p:nvSpPr>
          <p:cNvPr id="39954" name="Text Box 61"/>
          <p:cNvSpPr txBox="1">
            <a:spLocks noChangeArrowheads="1"/>
          </p:cNvSpPr>
          <p:nvPr/>
        </p:nvSpPr>
        <p:spPr bwMode="auto">
          <a:xfrm>
            <a:off x="1711326" y="6135689"/>
            <a:ext cx="1673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dirty="0" smtClean="0">
                <a:solidFill>
                  <a:srgbClr val="000000"/>
                </a:solidFill>
                <a:ea typeface="ＭＳ Ｐゴシック" panose="020B0600070205080204" pitchFamily="34" charset="-128"/>
              </a:rPr>
              <a:t>Susceptible WT </a:t>
            </a:r>
            <a:endParaRPr lang="fr-FR" altLang="fr-FR" sz="1600" b="0" dirty="0">
              <a:solidFill>
                <a:srgbClr val="000000"/>
              </a:solidFill>
              <a:ea typeface="ＭＳ Ｐゴシック" panose="020B0600070205080204" pitchFamily="34" charset="-128"/>
            </a:endParaRPr>
          </a:p>
        </p:txBody>
      </p:sp>
      <p:sp>
        <p:nvSpPr>
          <p:cNvPr id="39955" name="Text Box 62"/>
          <p:cNvSpPr txBox="1">
            <a:spLocks noChangeArrowheads="1"/>
          </p:cNvSpPr>
          <p:nvPr/>
        </p:nvSpPr>
        <p:spPr bwMode="auto">
          <a:xfrm>
            <a:off x="1727200" y="6423025"/>
            <a:ext cx="1792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a:solidFill>
                  <a:srgbClr val="000000"/>
                </a:solidFill>
                <a:ea typeface="ＭＳ Ｐゴシック" panose="020B0600070205080204" pitchFamily="34" charset="-128"/>
              </a:rPr>
              <a:t>Tolerant bacteria</a:t>
            </a:r>
          </a:p>
        </p:txBody>
      </p:sp>
      <p:sp>
        <p:nvSpPr>
          <p:cNvPr id="39956" name="AutoShape 69"/>
          <p:cNvSpPr>
            <a:spLocks noChangeArrowheads="1"/>
          </p:cNvSpPr>
          <p:nvPr/>
        </p:nvSpPr>
        <p:spPr bwMode="auto">
          <a:xfrm>
            <a:off x="1092200" y="6134100"/>
            <a:ext cx="2801938" cy="6604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sp>
        <p:nvSpPr>
          <p:cNvPr id="111" name="ZoneTexte 110"/>
          <p:cNvSpPr txBox="1"/>
          <p:nvPr/>
        </p:nvSpPr>
        <p:spPr>
          <a:xfrm>
            <a:off x="3943351" y="2586039"/>
            <a:ext cx="2771775" cy="369887"/>
          </a:xfrm>
          <a:prstGeom prst="rect">
            <a:avLst/>
          </a:prstGeom>
          <a:noFill/>
        </p:spPr>
        <p:txBody>
          <a:bodyPr>
            <a:spAutoFit/>
          </a:bodyPr>
          <a:lstStyle/>
          <a:p>
            <a:pPr fontAlgn="base">
              <a:spcBef>
                <a:spcPct val="0"/>
              </a:spcBef>
              <a:spcAft>
                <a:spcPct val="0"/>
              </a:spcAft>
              <a:defRPr/>
            </a:pPr>
            <a:r>
              <a:rPr lang="fr-FR" dirty="0">
                <a:solidFill>
                  <a:srgbClr val="800000"/>
                </a:solidFill>
                <a:latin typeface="Arial"/>
                <a:cs typeface="Arial" charset="0"/>
              </a:rPr>
              <a:t>evolution of the infection</a:t>
            </a:r>
          </a:p>
        </p:txBody>
      </p:sp>
      <p:sp>
        <p:nvSpPr>
          <p:cNvPr id="112" name="Text Box 72"/>
          <p:cNvSpPr txBox="1">
            <a:spLocks noChangeArrowheads="1"/>
          </p:cNvSpPr>
          <p:nvPr/>
        </p:nvSpPr>
        <p:spPr bwMode="auto">
          <a:xfrm>
            <a:off x="981075" y="1209675"/>
            <a:ext cx="49609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1800" dirty="0" smtClean="0">
                <a:solidFill>
                  <a:srgbClr val="000000"/>
                </a:solidFill>
              </a:rPr>
              <a:t>Treatment onset </a:t>
            </a:r>
            <a:r>
              <a:rPr lang="en-GB" altLang="fr-FR" sz="1800" dirty="0">
                <a:solidFill>
                  <a:srgbClr val="000000"/>
                </a:solidFill>
              </a:rPr>
              <a:t>/ Standard dosage</a:t>
            </a:r>
            <a:endParaRPr lang="en-GB" altLang="fr-FR" sz="1800" baseline="-25000" dirty="0">
              <a:solidFill>
                <a:srgbClr val="000000"/>
              </a:solidFill>
            </a:endParaRPr>
          </a:p>
        </p:txBody>
      </p:sp>
      <p:sp>
        <p:nvSpPr>
          <p:cNvPr id="113" name="Text Box 63"/>
          <p:cNvSpPr txBox="1">
            <a:spLocks noChangeArrowheads="1"/>
          </p:cNvSpPr>
          <p:nvPr/>
        </p:nvSpPr>
        <p:spPr bwMode="auto">
          <a:xfrm>
            <a:off x="1147764" y="4868863"/>
            <a:ext cx="4175125" cy="830997"/>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dirty="0" err="1" smtClean="0">
                <a:solidFill>
                  <a:srgbClr val="CC3300"/>
                </a:solidFill>
              </a:rPr>
              <a:t>Success</a:t>
            </a:r>
            <a:r>
              <a:rPr lang="fr-FR" altLang="fr-FR" sz="2400" dirty="0" smtClean="0">
                <a:solidFill>
                  <a:srgbClr val="CC3300"/>
                </a:solidFill>
              </a:rPr>
              <a:t> / No </a:t>
            </a:r>
            <a:r>
              <a:rPr lang="fr-FR" altLang="fr-FR" sz="2400" dirty="0" err="1" smtClean="0">
                <a:solidFill>
                  <a:srgbClr val="CC3300"/>
                </a:solidFill>
              </a:rPr>
              <a:t>evolution</a:t>
            </a:r>
            <a:r>
              <a:rPr lang="fr-FR" altLang="fr-FR" sz="2400" dirty="0" smtClean="0">
                <a:solidFill>
                  <a:srgbClr val="CC3300"/>
                </a:solidFill>
              </a:rPr>
              <a:t> </a:t>
            </a:r>
            <a:r>
              <a:rPr lang="fr-FR" altLang="fr-FR" sz="2400" dirty="0" err="1" smtClean="0">
                <a:solidFill>
                  <a:srgbClr val="CC3300"/>
                </a:solidFill>
              </a:rPr>
              <a:t>towards</a:t>
            </a:r>
            <a:r>
              <a:rPr lang="fr-FR" altLang="fr-FR" sz="2400" dirty="0" smtClean="0">
                <a:solidFill>
                  <a:srgbClr val="CC3300"/>
                </a:solidFill>
              </a:rPr>
              <a:t> </a:t>
            </a:r>
            <a:r>
              <a:rPr lang="fr-FR" altLang="fr-FR" sz="2400" dirty="0" err="1">
                <a:solidFill>
                  <a:srgbClr val="CC3300"/>
                </a:solidFill>
              </a:rPr>
              <a:t>chronicity</a:t>
            </a:r>
            <a:endParaRPr lang="fr-FR" altLang="fr-FR" sz="2400" dirty="0">
              <a:solidFill>
                <a:srgbClr val="CC3300"/>
              </a:solidFill>
            </a:endParaRPr>
          </a:p>
        </p:txBody>
      </p:sp>
      <p:sp>
        <p:nvSpPr>
          <p:cNvPr id="39960" name="Rectangle 60"/>
          <p:cNvSpPr>
            <a:spLocks noChangeArrowheads="1"/>
          </p:cNvSpPr>
          <p:nvPr/>
        </p:nvSpPr>
        <p:spPr bwMode="auto">
          <a:xfrm>
            <a:off x="1023938" y="61913"/>
            <a:ext cx="10215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b="0">
                <a:solidFill>
                  <a:srgbClr val="0066FF"/>
                </a:solidFill>
                <a:latin typeface="Tahoma" panose="020B0604030504040204" pitchFamily="34" charset="0"/>
              </a:rPr>
              <a:t>Early treatment / Inoculum size / Tolerant bacteria</a:t>
            </a:r>
          </a:p>
        </p:txBody>
      </p:sp>
      <p:sp>
        <p:nvSpPr>
          <p:cNvPr id="39961"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8B4D8EC3-6AF4-45AF-A1DC-CBE433C1FCA8}" type="slidenum">
              <a:rPr lang="fr-FR" altLang="fr-FR" sz="1400" b="0">
                <a:solidFill>
                  <a:srgbClr val="000000"/>
                </a:solidFill>
              </a:rPr>
              <a:t>18</a:t>
            </a:fld>
            <a:endParaRPr lang="fr-FR" altLang="fr-FR" sz="1400" b="0">
              <a:solidFill>
                <a:srgbClr val="000000"/>
              </a:solidFill>
            </a:endParaRPr>
          </a:p>
        </p:txBody>
      </p:sp>
    </p:spTree>
    <p:extLst>
      <p:ext uri="{BB962C8B-B14F-4D97-AF65-F5344CB8AC3E}">
        <p14:creationId xmlns:p14="http://schemas.microsoft.com/office/powerpoint/2010/main" val="280343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1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12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28" grpId="0" animBg="1"/>
      <p:bldP spid="1161275" grpId="0" animBg="1"/>
      <p:bldP spid="112" grpId="0"/>
      <p:bldP spid="1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ChangeArrowheads="1"/>
          </p:cNvSpPr>
          <p:nvPr/>
        </p:nvSpPr>
        <p:spPr bwMode="auto">
          <a:xfrm>
            <a:off x="1143000" y="3257550"/>
            <a:ext cx="9982200" cy="21653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lnSpc>
                <a:spcPct val="90000"/>
              </a:lnSpc>
              <a:spcBef>
                <a:spcPct val="60000"/>
              </a:spcBef>
              <a:spcAft>
                <a:spcPct val="0"/>
              </a:spcAft>
              <a:buFontTx/>
              <a:buAutoNum type="arabicPeriod"/>
            </a:pPr>
            <a:r>
              <a:rPr lang="fr-FR" altLang="fr-FR" sz="2400" dirty="0" err="1">
                <a:solidFill>
                  <a:srgbClr val="0000CC"/>
                </a:solidFill>
              </a:rPr>
              <a:t>Reducing</a:t>
            </a:r>
            <a:r>
              <a:rPr lang="fr-FR" altLang="fr-FR" sz="2400" dirty="0">
                <a:solidFill>
                  <a:srgbClr val="0000CC"/>
                </a:solidFill>
              </a:rPr>
              <a:t> the </a:t>
            </a:r>
            <a:r>
              <a:rPr lang="fr-FR" altLang="fr-FR" sz="2400" dirty="0" err="1">
                <a:solidFill>
                  <a:srgbClr val="0000CC"/>
                </a:solidFill>
              </a:rPr>
              <a:t>risk</a:t>
            </a:r>
            <a:r>
              <a:rPr lang="fr-FR" altLang="fr-FR" sz="2400" dirty="0">
                <a:solidFill>
                  <a:srgbClr val="0000CC"/>
                </a:solidFill>
              </a:rPr>
              <a:t> of </a:t>
            </a:r>
            <a:r>
              <a:rPr lang="fr-FR" altLang="fr-FR" sz="2400" dirty="0" err="1">
                <a:solidFill>
                  <a:srgbClr val="0000CC"/>
                </a:solidFill>
              </a:rPr>
              <a:t>resistant</a:t>
            </a:r>
            <a:r>
              <a:rPr lang="fr-FR" altLang="fr-FR" sz="2400" dirty="0">
                <a:solidFill>
                  <a:srgbClr val="0000CC"/>
                </a:solidFill>
              </a:rPr>
              <a:t> </a:t>
            </a:r>
            <a:r>
              <a:rPr lang="fr-FR" altLang="fr-FR" sz="2400" dirty="0" smtClean="0">
                <a:solidFill>
                  <a:srgbClr val="0000CC"/>
                </a:solidFill>
              </a:rPr>
              <a:t>mutants </a:t>
            </a:r>
            <a:r>
              <a:rPr lang="fr-FR" altLang="fr-FR" sz="2400" dirty="0" err="1" smtClean="0">
                <a:solidFill>
                  <a:srgbClr val="0000CC"/>
                </a:solidFill>
              </a:rPr>
              <a:t>selection</a:t>
            </a:r>
            <a:endParaRPr lang="fr-FR" altLang="fr-FR" sz="2400" dirty="0">
              <a:solidFill>
                <a:srgbClr val="C00000"/>
              </a:solidFill>
            </a:endParaRPr>
          </a:p>
          <a:p>
            <a:pPr fontAlgn="base">
              <a:lnSpc>
                <a:spcPct val="90000"/>
              </a:lnSpc>
              <a:spcBef>
                <a:spcPct val="60000"/>
              </a:spcBef>
              <a:spcAft>
                <a:spcPct val="0"/>
              </a:spcAft>
              <a:buFontTx/>
              <a:buAutoNum type="arabicPeriod"/>
            </a:pPr>
            <a:r>
              <a:rPr lang="fr-FR" altLang="fr-FR" sz="2400" dirty="0" err="1">
                <a:solidFill>
                  <a:srgbClr val="0000CC"/>
                </a:solidFill>
              </a:rPr>
              <a:t>Avoid</a:t>
            </a:r>
            <a:r>
              <a:rPr lang="fr-FR" altLang="fr-FR" sz="2400" dirty="0">
                <a:solidFill>
                  <a:srgbClr val="0000CC"/>
                </a:solidFill>
              </a:rPr>
              <a:t> the </a:t>
            </a:r>
            <a:r>
              <a:rPr lang="fr-FR" altLang="fr-FR" sz="2400" dirty="0" err="1">
                <a:solidFill>
                  <a:srgbClr val="0000CC"/>
                </a:solidFill>
              </a:rPr>
              <a:t>presence</a:t>
            </a:r>
            <a:r>
              <a:rPr lang="fr-FR" altLang="fr-FR" sz="2400" dirty="0">
                <a:solidFill>
                  <a:srgbClr val="0000CC"/>
                </a:solidFill>
              </a:rPr>
              <a:t> of </a:t>
            </a:r>
            <a:r>
              <a:rPr lang="fr-FR" altLang="fr-FR" sz="2400" dirty="0" err="1">
                <a:solidFill>
                  <a:srgbClr val="0000CC"/>
                </a:solidFill>
              </a:rPr>
              <a:t>tolerant</a:t>
            </a:r>
            <a:r>
              <a:rPr lang="fr-FR" altLang="fr-FR" sz="2400" dirty="0">
                <a:solidFill>
                  <a:srgbClr val="0000CC"/>
                </a:solidFill>
              </a:rPr>
              <a:t> </a:t>
            </a:r>
            <a:r>
              <a:rPr lang="fr-FR" altLang="fr-FR" sz="2400" dirty="0" err="1">
                <a:solidFill>
                  <a:srgbClr val="0000CC"/>
                </a:solidFill>
              </a:rPr>
              <a:t>bacteria</a:t>
            </a:r>
            <a:r>
              <a:rPr lang="fr-FR" altLang="fr-FR" sz="2400" dirty="0">
                <a:solidFill>
                  <a:srgbClr val="0000CC"/>
                </a:solidFill>
              </a:rPr>
              <a:t> ("</a:t>
            </a:r>
            <a:r>
              <a:rPr lang="fr-FR" altLang="fr-FR" sz="2400" dirty="0" err="1">
                <a:solidFill>
                  <a:srgbClr val="0000CC"/>
                </a:solidFill>
              </a:rPr>
              <a:t>persisters</a:t>
            </a:r>
            <a:r>
              <a:rPr lang="fr-FR" altLang="fr-FR" sz="2400" dirty="0">
                <a:solidFill>
                  <a:srgbClr val="0000CC"/>
                </a:solidFill>
              </a:rPr>
              <a:t>")</a:t>
            </a:r>
          </a:p>
        </p:txBody>
      </p:sp>
      <p:sp>
        <p:nvSpPr>
          <p:cNvPr id="41987"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F64E07D-E72B-4A6D-A2EB-1FC91E01784A}" type="slidenum">
              <a:rPr lang="fr-FR" altLang="fr-FR" sz="1400" b="0">
                <a:solidFill>
                  <a:srgbClr val="000000"/>
                </a:solidFill>
              </a:rPr>
              <a:t>19</a:t>
            </a:fld>
            <a:endParaRPr lang="fr-FR" altLang="fr-FR" sz="1400" b="0">
              <a:solidFill>
                <a:srgbClr val="000000"/>
              </a:solidFill>
            </a:endParaRPr>
          </a:p>
        </p:txBody>
      </p:sp>
      <p:sp>
        <p:nvSpPr>
          <p:cNvPr id="41988" name="Rectangle 2"/>
          <p:cNvSpPr>
            <a:spLocks noChangeArrowheads="1"/>
          </p:cNvSpPr>
          <p:nvPr/>
        </p:nvSpPr>
        <p:spPr bwMode="invGray">
          <a:xfrm>
            <a:off x="1438275" y="1781175"/>
            <a:ext cx="9182100" cy="828432"/>
          </a:xfrm>
          <a:prstGeom prst="rect">
            <a:avLst/>
          </a:prstGeom>
          <a:solidFill>
            <a:schemeClr val="bg1"/>
          </a:solidFill>
          <a:ln w="12700">
            <a:solidFill>
              <a:srgbClr val="FE9B03"/>
            </a:solidFill>
            <a:miter lim="800000"/>
            <a:headEnd/>
            <a:tailEnd/>
          </a:ln>
          <a:effectLst>
            <a:outerShdw dist="71842" dir="2700000" algn="ctr" rotWithShape="0">
              <a:srgbClr val="FE9B03"/>
            </a:outerShdw>
          </a:effectLst>
        </p:spPr>
        <p:txBody>
          <a:bodyPr lIns="90488" tIns="44450" rIns="90488" bIns="44450">
            <a:spAutoFit/>
          </a:bodyPr>
          <a:lstStyle>
            <a:lvl1pPr defTabSz="7620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lnSpc>
                <a:spcPct val="120000"/>
              </a:lnSpc>
              <a:spcBef>
                <a:spcPct val="0"/>
              </a:spcBef>
              <a:spcAft>
                <a:spcPct val="0"/>
              </a:spcAft>
              <a:buNone/>
            </a:pPr>
            <a:r>
              <a:rPr lang="fi-FI" altLang="fr-FR" sz="4000" b="0" dirty="0">
                <a:solidFill>
                  <a:srgbClr val="000000"/>
                </a:solidFill>
              </a:rPr>
              <a:t>The importance of treating </a:t>
            </a:r>
            <a:r>
              <a:rPr lang="fi-FI" altLang="fr-FR" sz="4000" b="0" dirty="0" smtClean="0">
                <a:solidFill>
                  <a:srgbClr val="000000"/>
                </a:solidFill>
              </a:rPr>
              <a:t>early</a:t>
            </a:r>
            <a:endParaRPr lang="fi-FI" altLang="fr-FR" sz="4000" b="0" dirty="0">
              <a:solidFill>
                <a:srgbClr val="000000"/>
              </a:solidFill>
            </a:endParaRPr>
          </a:p>
        </p:txBody>
      </p:sp>
    </p:spTree>
    <p:extLst>
      <p:ext uri="{BB962C8B-B14F-4D97-AF65-F5344CB8AC3E}">
        <p14:creationId xmlns:p14="http://schemas.microsoft.com/office/powerpoint/2010/main" val="36238185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122363" y="1968500"/>
            <a:ext cx="9982200" cy="3767138"/>
          </a:xfrm>
        </p:spPr>
        <p:txBody>
          <a:bodyPr/>
          <a:lstStyle/>
          <a:p>
            <a:pPr marL="609600" indent="-609600" eaLnBrk="1" hangingPunct="1">
              <a:spcBef>
                <a:spcPct val="60000"/>
              </a:spcBef>
              <a:buFontTx/>
              <a:buAutoNum type="arabicPeriod"/>
            </a:pPr>
            <a:r>
              <a:rPr lang="fr-FR" altLang="fr-FR" sz="2400" dirty="0">
                <a:solidFill>
                  <a:srgbClr val="FF0000"/>
                </a:solidFill>
              </a:rPr>
              <a:t>Maximum </a:t>
            </a:r>
            <a:r>
              <a:rPr lang="fr-FR" altLang="fr-FR" sz="2400" dirty="0" err="1">
                <a:solidFill>
                  <a:srgbClr val="FF0000"/>
                </a:solidFill>
              </a:rPr>
              <a:t>effectiveness</a:t>
            </a:r>
            <a:r>
              <a:rPr lang="fr-FR" altLang="fr-FR" sz="2400" dirty="0">
                <a:solidFill>
                  <a:srgbClr val="FF0000"/>
                </a:solidFill>
              </a:rPr>
              <a:t> </a:t>
            </a:r>
            <a:r>
              <a:rPr lang="fr-FR" altLang="fr-FR" sz="2400" dirty="0" err="1">
                <a:solidFill>
                  <a:srgbClr val="FF0000"/>
                </a:solidFill>
              </a:rPr>
              <a:t>against</a:t>
            </a:r>
            <a:r>
              <a:rPr lang="fr-FR" altLang="fr-FR" sz="2400" dirty="0">
                <a:solidFill>
                  <a:srgbClr val="FF0000"/>
                </a:solidFill>
              </a:rPr>
              <a:t> </a:t>
            </a:r>
            <a:r>
              <a:rPr lang="fr-FR" altLang="fr-FR" sz="2400" dirty="0" err="1">
                <a:solidFill>
                  <a:srgbClr val="FF0000"/>
                </a:solidFill>
              </a:rPr>
              <a:t>pathogenic</a:t>
            </a:r>
            <a:r>
              <a:rPr lang="fr-FR" altLang="fr-FR" sz="2400" dirty="0">
                <a:solidFill>
                  <a:srgbClr val="FF0000"/>
                </a:solidFill>
              </a:rPr>
              <a:t> </a:t>
            </a:r>
            <a:r>
              <a:rPr lang="fr-FR" altLang="fr-FR" sz="2400" dirty="0" err="1">
                <a:solidFill>
                  <a:srgbClr val="FF0000"/>
                </a:solidFill>
              </a:rPr>
              <a:t>bacteria</a:t>
            </a:r>
            <a:endParaRPr lang="fr-FR" altLang="fr-FR" sz="2400" dirty="0">
              <a:solidFill>
                <a:srgbClr val="FF0000"/>
              </a:solidFill>
            </a:endParaRPr>
          </a:p>
          <a:p>
            <a:pPr marL="609600" indent="-609600" eaLnBrk="1" hangingPunct="1">
              <a:spcBef>
                <a:spcPct val="60000"/>
              </a:spcBef>
              <a:buFontTx/>
              <a:buAutoNum type="arabicPeriod"/>
            </a:pPr>
            <a:r>
              <a:rPr lang="fr-FR" altLang="fr-FR" sz="2400" dirty="0" err="1">
                <a:solidFill>
                  <a:srgbClr val="FF0000"/>
                </a:solidFill>
              </a:rPr>
              <a:t>Minimising</a:t>
            </a:r>
            <a:r>
              <a:rPr lang="fr-FR" altLang="fr-FR" sz="2400" dirty="0">
                <a:solidFill>
                  <a:srgbClr val="FF0000"/>
                </a:solidFill>
              </a:rPr>
              <a:t> the </a:t>
            </a:r>
            <a:r>
              <a:rPr lang="fr-FR" altLang="fr-FR" sz="2400" dirty="0" err="1">
                <a:solidFill>
                  <a:srgbClr val="FF0000"/>
                </a:solidFill>
              </a:rPr>
              <a:t>emergence</a:t>
            </a:r>
            <a:r>
              <a:rPr lang="fr-FR" altLang="fr-FR" sz="2400" dirty="0">
                <a:solidFill>
                  <a:srgbClr val="FF0000"/>
                </a:solidFill>
              </a:rPr>
              <a:t> and </a:t>
            </a:r>
            <a:r>
              <a:rPr lang="fr-FR" altLang="fr-FR" sz="2400" dirty="0" err="1">
                <a:solidFill>
                  <a:srgbClr val="FF0000"/>
                </a:solidFill>
              </a:rPr>
              <a:t>selection</a:t>
            </a:r>
            <a:r>
              <a:rPr lang="fr-FR" altLang="fr-FR" sz="2400" dirty="0">
                <a:solidFill>
                  <a:srgbClr val="FF0000"/>
                </a:solidFill>
              </a:rPr>
              <a:t> of </a:t>
            </a:r>
            <a:r>
              <a:rPr lang="fr-FR" altLang="fr-FR" sz="2400" dirty="0" err="1">
                <a:solidFill>
                  <a:srgbClr val="FF0000"/>
                </a:solidFill>
              </a:rPr>
              <a:t>bacterial</a:t>
            </a:r>
            <a:r>
              <a:rPr lang="fr-FR" altLang="fr-FR" sz="2400" dirty="0">
                <a:solidFill>
                  <a:srgbClr val="FF0000"/>
                </a:solidFill>
              </a:rPr>
              <a:t> </a:t>
            </a:r>
            <a:r>
              <a:rPr lang="fr-FR" altLang="fr-FR" sz="2400" dirty="0" err="1">
                <a:solidFill>
                  <a:srgbClr val="FF0000"/>
                </a:solidFill>
              </a:rPr>
              <a:t>resistance</a:t>
            </a:r>
            <a:endParaRPr lang="fr-FR" altLang="fr-FR" sz="2400" dirty="0">
              <a:solidFill>
                <a:srgbClr val="FF0000"/>
              </a:solidFill>
            </a:endParaRPr>
          </a:p>
          <a:p>
            <a:pPr marL="990600" lvl="1" indent="-533400" eaLnBrk="1" hangingPunct="1">
              <a:spcBef>
                <a:spcPct val="60000"/>
              </a:spcBef>
            </a:pPr>
            <a:r>
              <a:rPr lang="fr-FR" altLang="fr-FR" sz="2000" dirty="0">
                <a:solidFill>
                  <a:srgbClr val="FF0000"/>
                </a:solidFill>
              </a:rPr>
              <a:t>For </a:t>
            </a:r>
            <a:r>
              <a:rPr lang="fr-FR" altLang="fr-FR" sz="2000" dirty="0" err="1">
                <a:solidFill>
                  <a:srgbClr val="FF0000"/>
                </a:solidFill>
              </a:rPr>
              <a:t>target</a:t>
            </a:r>
            <a:r>
              <a:rPr lang="fr-FR" altLang="fr-FR" sz="2000" dirty="0">
                <a:solidFill>
                  <a:srgbClr val="FF0000"/>
                </a:solidFill>
              </a:rPr>
              <a:t> </a:t>
            </a:r>
            <a:r>
              <a:rPr lang="fr-FR" altLang="fr-FR" sz="2000" dirty="0" err="1">
                <a:solidFill>
                  <a:srgbClr val="FF0000"/>
                </a:solidFill>
              </a:rPr>
              <a:t>pathogens</a:t>
            </a:r>
            <a:r>
              <a:rPr lang="fr-FR" altLang="fr-FR" sz="2000" dirty="0"/>
              <a:t>: </a:t>
            </a:r>
            <a:r>
              <a:rPr lang="fr-FR" altLang="fr-FR" sz="2000" dirty="0" err="1"/>
              <a:t>efficacy</a:t>
            </a:r>
            <a:r>
              <a:rPr lang="fr-FR" altLang="fr-FR" sz="2000" dirty="0"/>
              <a:t>/animal </a:t>
            </a:r>
            <a:r>
              <a:rPr lang="fr-FR" altLang="fr-FR" sz="2000" dirty="0" err="1"/>
              <a:t>health</a:t>
            </a:r>
            <a:r>
              <a:rPr lang="fr-FR" altLang="fr-FR" sz="2000" dirty="0"/>
              <a:t> issues</a:t>
            </a:r>
          </a:p>
        </p:txBody>
      </p:sp>
      <p:sp>
        <p:nvSpPr>
          <p:cNvPr id="7172"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5C787170-C96F-4B3B-AFA6-4D3F56D023FA}" type="slidenum">
              <a:rPr lang="fr-FR" altLang="fr-FR" sz="1400" b="0">
                <a:solidFill>
                  <a:srgbClr val="000000"/>
                </a:solidFill>
              </a:rPr>
              <a:t>2</a:t>
            </a:fld>
            <a:endParaRPr lang="fr-FR" altLang="fr-FR" sz="1400" b="0">
              <a:solidFill>
                <a:srgbClr val="000000"/>
              </a:solidFill>
            </a:endParaRPr>
          </a:p>
        </p:txBody>
      </p:sp>
      <p:sp>
        <p:nvSpPr>
          <p:cNvPr id="6" name="Rectangle 2"/>
          <p:cNvSpPr>
            <a:spLocks noChangeArrowheads="1"/>
          </p:cNvSpPr>
          <p:nvPr/>
        </p:nvSpPr>
        <p:spPr bwMode="invGray">
          <a:xfrm>
            <a:off x="413586" y="491206"/>
            <a:ext cx="9182100" cy="680699"/>
          </a:xfrm>
          <a:prstGeom prst="rect">
            <a:avLst/>
          </a:prstGeom>
          <a:solidFill>
            <a:schemeClr val="bg1"/>
          </a:solidFill>
          <a:ln w="12700">
            <a:solidFill>
              <a:srgbClr val="FE9B03"/>
            </a:solidFill>
            <a:miter lim="800000"/>
            <a:headEnd/>
            <a:tailEnd/>
          </a:ln>
          <a:effectLst>
            <a:outerShdw dist="71842" dir="2700000" algn="ctr" rotWithShape="0">
              <a:srgbClr val="FE9B03"/>
            </a:outerShdw>
          </a:effectLst>
        </p:spPr>
        <p:txBody>
          <a:bodyPr lIns="90488" tIns="44450" rIns="90488" bIns="44450">
            <a:spAutoFit/>
          </a:bodyPr>
          <a:lstStyle>
            <a:lvl1pPr defTabSz="7620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a:lnSpc>
                <a:spcPct val="120000"/>
              </a:lnSpc>
              <a:spcBef>
                <a:spcPct val="0"/>
              </a:spcBef>
              <a:buFontTx/>
              <a:buNone/>
            </a:pPr>
            <a:r>
              <a:rPr lang="fi-FI" altLang="fr-FR" b="0" dirty="0" smtClean="0"/>
              <a:t>Optimized </a:t>
            </a:r>
            <a:r>
              <a:rPr lang="fi-FI" altLang="fr-FR" b="0" dirty="0"/>
              <a:t>antibiotic therapy: what objectives?</a:t>
            </a:r>
          </a:p>
        </p:txBody>
      </p:sp>
    </p:spTree>
    <p:extLst>
      <p:ext uri="{BB962C8B-B14F-4D97-AF65-F5344CB8AC3E}">
        <p14:creationId xmlns:p14="http://schemas.microsoft.com/office/powerpoint/2010/main" val="163382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0"/>
          <p:cNvSpPr>
            <a:spLocks noChangeArrowheads="1"/>
          </p:cNvSpPr>
          <p:nvPr/>
        </p:nvSpPr>
        <p:spPr bwMode="auto">
          <a:xfrm>
            <a:off x="1044576" y="44450"/>
            <a:ext cx="9890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b="0" dirty="0">
                <a:solidFill>
                  <a:srgbClr val="0066FF"/>
                </a:solidFill>
                <a:latin typeface="Tahoma" panose="020B0604030504040204" pitchFamily="34" charset="0"/>
                <a:ea typeface="ＭＳ Ｐゴシック" panose="020B0600070205080204" pitchFamily="34" charset="-128"/>
              </a:rPr>
              <a:t>Resistant vs. tolerant bacteria</a:t>
            </a:r>
          </a:p>
        </p:txBody>
      </p:sp>
      <p:sp>
        <p:nvSpPr>
          <p:cNvPr id="44036" name="AutoShape 73"/>
          <p:cNvSpPr>
            <a:spLocks noChangeArrowheads="1"/>
          </p:cNvSpPr>
          <p:nvPr/>
        </p:nvSpPr>
        <p:spPr bwMode="auto">
          <a:xfrm rot="16200000">
            <a:off x="3085652" y="2374670"/>
            <a:ext cx="341313" cy="31795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grpSp>
        <p:nvGrpSpPr>
          <p:cNvPr id="44037" name="Group 22"/>
          <p:cNvGrpSpPr>
            <a:grpSpLocks noChangeAspect="1"/>
          </p:cNvGrpSpPr>
          <p:nvPr/>
        </p:nvGrpSpPr>
        <p:grpSpPr bwMode="auto">
          <a:xfrm>
            <a:off x="1043762" y="2141534"/>
            <a:ext cx="1962944" cy="784225"/>
            <a:chOff x="2823" y="1630"/>
            <a:chExt cx="2198" cy="988"/>
          </a:xfrm>
        </p:grpSpPr>
        <p:sp>
          <p:nvSpPr>
            <p:cNvPr id="44112"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3"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4"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5"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6"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7"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8"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19"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0"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1"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2"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3"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4"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5"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6"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7"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8"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29"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0"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1"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2"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3"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4"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5"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6"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7"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8"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39"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0"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1"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2"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3"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4"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5"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6"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7"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8"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49"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50"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51"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52"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53"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54"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44155"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grpSp>
      <p:sp>
        <p:nvSpPr>
          <p:cNvPr id="44040" name="AutoShape 73"/>
          <p:cNvSpPr>
            <a:spLocks noChangeArrowheads="1"/>
          </p:cNvSpPr>
          <p:nvPr/>
        </p:nvSpPr>
        <p:spPr bwMode="auto">
          <a:xfrm rot="16200000">
            <a:off x="3067266" y="4624672"/>
            <a:ext cx="341314" cy="317952"/>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44047"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93DCF76-2848-49C2-B942-2A8028D86756}" type="slidenum">
              <a:rPr lang="fr-FR" altLang="fr-FR" sz="1400" b="0">
                <a:solidFill>
                  <a:srgbClr val="000000"/>
                </a:solidFill>
              </a:rPr>
              <a:t>20</a:t>
            </a:fld>
            <a:endParaRPr lang="fr-FR" altLang="fr-FR" sz="1400" b="0">
              <a:solidFill>
                <a:srgbClr val="000000"/>
              </a:solidFill>
            </a:endParaRPr>
          </a:p>
        </p:txBody>
      </p:sp>
      <p:grpSp>
        <p:nvGrpSpPr>
          <p:cNvPr id="2" name="Groupe 1"/>
          <p:cNvGrpSpPr/>
          <p:nvPr/>
        </p:nvGrpSpPr>
        <p:grpSpPr>
          <a:xfrm>
            <a:off x="3487365" y="2310601"/>
            <a:ext cx="870744" cy="446088"/>
            <a:chOff x="6058664" y="1733803"/>
            <a:chExt cx="870744" cy="446088"/>
          </a:xfrm>
        </p:grpSpPr>
        <p:sp>
          <p:nvSpPr>
            <p:cNvPr id="136" name="Oval 2"/>
            <p:cNvSpPr>
              <a:spLocks noChangeArrowheads="1"/>
            </p:cNvSpPr>
            <p:nvPr/>
          </p:nvSpPr>
          <p:spPr bwMode="auto">
            <a:xfrm>
              <a:off x="6058664" y="1890172"/>
              <a:ext cx="203200"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37" name="Oval 3"/>
            <p:cNvSpPr>
              <a:spLocks noChangeArrowheads="1"/>
            </p:cNvSpPr>
            <p:nvPr/>
          </p:nvSpPr>
          <p:spPr bwMode="auto">
            <a:xfrm>
              <a:off x="6384102" y="1901285"/>
              <a:ext cx="202406"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38" name="Oval 4"/>
            <p:cNvSpPr>
              <a:spLocks noChangeArrowheads="1"/>
            </p:cNvSpPr>
            <p:nvPr/>
          </p:nvSpPr>
          <p:spPr bwMode="auto">
            <a:xfrm>
              <a:off x="6233289" y="1974310"/>
              <a:ext cx="203200"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39" name="Oval 5"/>
            <p:cNvSpPr>
              <a:spLocks noChangeArrowheads="1"/>
            </p:cNvSpPr>
            <p:nvPr/>
          </p:nvSpPr>
          <p:spPr bwMode="auto">
            <a:xfrm>
              <a:off x="6329333" y="2096547"/>
              <a:ext cx="203200"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0" name="Oval 6"/>
            <p:cNvSpPr>
              <a:spLocks noChangeArrowheads="1"/>
            </p:cNvSpPr>
            <p:nvPr/>
          </p:nvSpPr>
          <p:spPr bwMode="auto">
            <a:xfrm>
              <a:off x="6389658" y="1733803"/>
              <a:ext cx="20240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1" name="Oval 7"/>
            <p:cNvSpPr>
              <a:spLocks noChangeArrowheads="1"/>
            </p:cNvSpPr>
            <p:nvPr/>
          </p:nvSpPr>
          <p:spPr bwMode="auto">
            <a:xfrm>
              <a:off x="6582539" y="1813972"/>
              <a:ext cx="202406"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2" name="Oval 8"/>
            <p:cNvSpPr>
              <a:spLocks noChangeArrowheads="1"/>
            </p:cNvSpPr>
            <p:nvPr/>
          </p:nvSpPr>
          <p:spPr bwMode="auto">
            <a:xfrm>
              <a:off x="6570633" y="1936210"/>
              <a:ext cx="20240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3" name="Oval 9"/>
            <p:cNvSpPr>
              <a:spLocks noChangeArrowheads="1"/>
            </p:cNvSpPr>
            <p:nvPr/>
          </p:nvSpPr>
          <p:spPr bwMode="auto">
            <a:xfrm>
              <a:off x="6527770" y="2064797"/>
              <a:ext cx="20240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4" name="Oval 10"/>
            <p:cNvSpPr>
              <a:spLocks noChangeArrowheads="1"/>
            </p:cNvSpPr>
            <p:nvPr/>
          </p:nvSpPr>
          <p:spPr bwMode="auto">
            <a:xfrm>
              <a:off x="6727002" y="2027491"/>
              <a:ext cx="202406"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5" name="Oval 11"/>
            <p:cNvSpPr>
              <a:spLocks noChangeArrowheads="1"/>
            </p:cNvSpPr>
            <p:nvPr/>
          </p:nvSpPr>
          <p:spPr bwMode="auto">
            <a:xfrm>
              <a:off x="6186458" y="1809210"/>
              <a:ext cx="201613"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grpSp>
      <p:grpSp>
        <p:nvGrpSpPr>
          <p:cNvPr id="3" name="Groupe 2"/>
          <p:cNvGrpSpPr/>
          <p:nvPr/>
        </p:nvGrpSpPr>
        <p:grpSpPr>
          <a:xfrm>
            <a:off x="3468978" y="4560604"/>
            <a:ext cx="870744" cy="446088"/>
            <a:chOff x="6211064" y="4305403"/>
            <a:chExt cx="870744" cy="446088"/>
          </a:xfrm>
        </p:grpSpPr>
        <p:sp>
          <p:nvSpPr>
            <p:cNvPr id="146" name="Oval 2"/>
            <p:cNvSpPr>
              <a:spLocks noChangeArrowheads="1"/>
            </p:cNvSpPr>
            <p:nvPr/>
          </p:nvSpPr>
          <p:spPr bwMode="auto">
            <a:xfrm>
              <a:off x="6211064" y="4461772"/>
              <a:ext cx="203200"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7" name="Oval 3"/>
            <p:cNvSpPr>
              <a:spLocks noChangeArrowheads="1"/>
            </p:cNvSpPr>
            <p:nvPr/>
          </p:nvSpPr>
          <p:spPr bwMode="auto">
            <a:xfrm>
              <a:off x="6536502" y="4472885"/>
              <a:ext cx="202406"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8" name="Oval 4"/>
            <p:cNvSpPr>
              <a:spLocks noChangeArrowheads="1"/>
            </p:cNvSpPr>
            <p:nvPr/>
          </p:nvSpPr>
          <p:spPr bwMode="auto">
            <a:xfrm>
              <a:off x="6385689" y="4545910"/>
              <a:ext cx="203200"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49" name="Oval 5"/>
            <p:cNvSpPr>
              <a:spLocks noChangeArrowheads="1"/>
            </p:cNvSpPr>
            <p:nvPr/>
          </p:nvSpPr>
          <p:spPr bwMode="auto">
            <a:xfrm>
              <a:off x="6481733" y="4668147"/>
              <a:ext cx="203200"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0" name="Oval 6"/>
            <p:cNvSpPr>
              <a:spLocks noChangeArrowheads="1"/>
            </p:cNvSpPr>
            <p:nvPr/>
          </p:nvSpPr>
          <p:spPr bwMode="auto">
            <a:xfrm>
              <a:off x="6542058" y="4305403"/>
              <a:ext cx="202407"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1" name="Oval 7"/>
            <p:cNvSpPr>
              <a:spLocks noChangeArrowheads="1"/>
            </p:cNvSpPr>
            <p:nvPr/>
          </p:nvSpPr>
          <p:spPr bwMode="auto">
            <a:xfrm>
              <a:off x="6734939" y="4385572"/>
              <a:ext cx="202406"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2" name="Oval 8"/>
            <p:cNvSpPr>
              <a:spLocks noChangeArrowheads="1"/>
            </p:cNvSpPr>
            <p:nvPr/>
          </p:nvSpPr>
          <p:spPr bwMode="auto">
            <a:xfrm>
              <a:off x="6723033" y="4507810"/>
              <a:ext cx="202407"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3" name="Oval 9"/>
            <p:cNvSpPr>
              <a:spLocks noChangeArrowheads="1"/>
            </p:cNvSpPr>
            <p:nvPr/>
          </p:nvSpPr>
          <p:spPr bwMode="auto">
            <a:xfrm>
              <a:off x="6680170" y="4636397"/>
              <a:ext cx="202407"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4" name="Oval 10"/>
            <p:cNvSpPr>
              <a:spLocks noChangeArrowheads="1"/>
            </p:cNvSpPr>
            <p:nvPr/>
          </p:nvSpPr>
          <p:spPr bwMode="auto">
            <a:xfrm>
              <a:off x="6879402" y="4599091"/>
              <a:ext cx="202406"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5" name="Oval 11"/>
            <p:cNvSpPr>
              <a:spLocks noChangeArrowheads="1"/>
            </p:cNvSpPr>
            <p:nvPr/>
          </p:nvSpPr>
          <p:spPr bwMode="auto">
            <a:xfrm>
              <a:off x="6338858" y="4380810"/>
              <a:ext cx="201613"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grpSp>
      <p:grpSp>
        <p:nvGrpSpPr>
          <p:cNvPr id="4" name="Groupe 3"/>
          <p:cNvGrpSpPr/>
          <p:nvPr/>
        </p:nvGrpSpPr>
        <p:grpSpPr>
          <a:xfrm>
            <a:off x="4942257" y="2141534"/>
            <a:ext cx="1962944" cy="784225"/>
            <a:chOff x="7302545" y="1448080"/>
            <a:chExt cx="1962944" cy="784225"/>
          </a:xfrm>
        </p:grpSpPr>
        <p:sp>
          <p:nvSpPr>
            <p:cNvPr id="158" name="Oval 23"/>
            <p:cNvSpPr>
              <a:spLocks noChangeArrowheads="1"/>
            </p:cNvSpPr>
            <p:nvPr/>
          </p:nvSpPr>
          <p:spPr bwMode="auto">
            <a:xfrm>
              <a:off x="7771401" y="1557618"/>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59" name="Oval 24"/>
            <p:cNvSpPr>
              <a:spLocks noChangeArrowheads="1"/>
            </p:cNvSpPr>
            <p:nvPr/>
          </p:nvSpPr>
          <p:spPr bwMode="auto">
            <a:xfrm>
              <a:off x="7459723" y="1754468"/>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0" name="Oval 25"/>
            <p:cNvSpPr>
              <a:spLocks noChangeArrowheads="1"/>
            </p:cNvSpPr>
            <p:nvPr/>
          </p:nvSpPr>
          <p:spPr bwMode="auto">
            <a:xfrm>
              <a:off x="7606185" y="1846543"/>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1" name="Oval 26"/>
            <p:cNvSpPr>
              <a:spLocks noChangeArrowheads="1"/>
            </p:cNvSpPr>
            <p:nvPr/>
          </p:nvSpPr>
          <p:spPr bwMode="auto">
            <a:xfrm>
              <a:off x="7612437" y="1991005"/>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2" name="Oval 27"/>
            <p:cNvSpPr>
              <a:spLocks noChangeArrowheads="1"/>
            </p:cNvSpPr>
            <p:nvPr/>
          </p:nvSpPr>
          <p:spPr bwMode="auto">
            <a:xfrm>
              <a:off x="7748182" y="208943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3" name="Oval 28"/>
            <p:cNvSpPr>
              <a:spLocks noChangeArrowheads="1"/>
            </p:cNvSpPr>
            <p:nvPr/>
          </p:nvSpPr>
          <p:spPr bwMode="auto">
            <a:xfrm>
              <a:off x="7455258" y="160683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4" name="Oval 29"/>
            <p:cNvSpPr>
              <a:spLocks noChangeArrowheads="1"/>
            </p:cNvSpPr>
            <p:nvPr/>
          </p:nvSpPr>
          <p:spPr bwMode="auto">
            <a:xfrm>
              <a:off x="7905360" y="1674299"/>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5" name="Oval 30"/>
            <p:cNvSpPr>
              <a:spLocks noChangeArrowheads="1"/>
            </p:cNvSpPr>
            <p:nvPr/>
          </p:nvSpPr>
          <p:spPr bwMode="auto">
            <a:xfrm>
              <a:off x="8141128" y="1623499"/>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6" name="Oval 31"/>
            <p:cNvSpPr>
              <a:spLocks noChangeArrowheads="1"/>
            </p:cNvSpPr>
            <p:nvPr/>
          </p:nvSpPr>
          <p:spPr bwMode="auto">
            <a:xfrm>
              <a:off x="7556174" y="2146580"/>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7" name="Oval 32"/>
            <p:cNvSpPr>
              <a:spLocks noChangeArrowheads="1"/>
            </p:cNvSpPr>
            <p:nvPr/>
          </p:nvSpPr>
          <p:spPr bwMode="auto">
            <a:xfrm>
              <a:off x="8234006" y="1731449"/>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8" name="Oval 33"/>
            <p:cNvSpPr>
              <a:spLocks noChangeArrowheads="1"/>
            </p:cNvSpPr>
            <p:nvPr/>
          </p:nvSpPr>
          <p:spPr bwMode="auto">
            <a:xfrm>
              <a:off x="8052715" y="1933061"/>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69" name="Oval 34"/>
            <p:cNvSpPr>
              <a:spLocks noChangeArrowheads="1"/>
            </p:cNvSpPr>
            <p:nvPr/>
          </p:nvSpPr>
          <p:spPr bwMode="auto">
            <a:xfrm>
              <a:off x="8209893" y="2033868"/>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0" name="Oval 35"/>
            <p:cNvSpPr>
              <a:spLocks noChangeArrowheads="1"/>
            </p:cNvSpPr>
            <p:nvPr/>
          </p:nvSpPr>
          <p:spPr bwMode="auto">
            <a:xfrm>
              <a:off x="8267049" y="2148961"/>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1" name="Oval 36"/>
            <p:cNvSpPr>
              <a:spLocks noChangeArrowheads="1"/>
            </p:cNvSpPr>
            <p:nvPr/>
          </p:nvSpPr>
          <p:spPr bwMode="auto">
            <a:xfrm>
              <a:off x="7302545" y="1825111"/>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2" name="Oval 37"/>
            <p:cNvSpPr>
              <a:spLocks noChangeArrowheads="1"/>
            </p:cNvSpPr>
            <p:nvPr/>
          </p:nvSpPr>
          <p:spPr bwMode="auto">
            <a:xfrm>
              <a:off x="8509961" y="157508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3" name="Oval 38"/>
            <p:cNvSpPr>
              <a:spLocks noChangeArrowheads="1"/>
            </p:cNvSpPr>
            <p:nvPr/>
          </p:nvSpPr>
          <p:spPr bwMode="auto">
            <a:xfrm>
              <a:off x="8631417" y="168303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4" name="Oval 39"/>
            <p:cNvSpPr>
              <a:spLocks noChangeArrowheads="1"/>
            </p:cNvSpPr>
            <p:nvPr/>
          </p:nvSpPr>
          <p:spPr bwMode="auto">
            <a:xfrm>
              <a:off x="8752873" y="179098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5" name="Oval 40"/>
            <p:cNvSpPr>
              <a:spLocks noChangeArrowheads="1"/>
            </p:cNvSpPr>
            <p:nvPr/>
          </p:nvSpPr>
          <p:spPr bwMode="auto">
            <a:xfrm>
              <a:off x="8436730" y="1981480"/>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6" name="Oval 41"/>
            <p:cNvSpPr>
              <a:spLocks noChangeArrowheads="1"/>
            </p:cNvSpPr>
            <p:nvPr/>
          </p:nvSpPr>
          <p:spPr bwMode="auto">
            <a:xfrm>
              <a:off x="8558186" y="2089430"/>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7" name="Oval 42"/>
            <p:cNvSpPr>
              <a:spLocks noChangeArrowheads="1"/>
            </p:cNvSpPr>
            <p:nvPr/>
          </p:nvSpPr>
          <p:spPr bwMode="auto">
            <a:xfrm>
              <a:off x="7378455" y="2064824"/>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8" name="Oval 43"/>
            <p:cNvSpPr>
              <a:spLocks noChangeArrowheads="1"/>
            </p:cNvSpPr>
            <p:nvPr/>
          </p:nvSpPr>
          <p:spPr bwMode="auto">
            <a:xfrm>
              <a:off x="7645480" y="1694143"/>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79" name="Oval 44"/>
            <p:cNvSpPr>
              <a:spLocks noChangeArrowheads="1"/>
            </p:cNvSpPr>
            <p:nvPr/>
          </p:nvSpPr>
          <p:spPr bwMode="auto">
            <a:xfrm>
              <a:off x="8776986" y="2079111"/>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0" name="Oval 45"/>
            <p:cNvSpPr>
              <a:spLocks noChangeArrowheads="1"/>
            </p:cNvSpPr>
            <p:nvPr/>
          </p:nvSpPr>
          <p:spPr bwMode="auto">
            <a:xfrm>
              <a:off x="8695717" y="196878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1" name="Oval 46"/>
            <p:cNvSpPr>
              <a:spLocks noChangeArrowheads="1"/>
            </p:cNvSpPr>
            <p:nvPr/>
          </p:nvSpPr>
          <p:spPr bwMode="auto">
            <a:xfrm>
              <a:off x="7777652" y="1735418"/>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2" name="Oval 47"/>
            <p:cNvSpPr>
              <a:spLocks noChangeArrowheads="1"/>
            </p:cNvSpPr>
            <p:nvPr/>
          </p:nvSpPr>
          <p:spPr bwMode="auto">
            <a:xfrm>
              <a:off x="7424001" y="1919568"/>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3" name="Oval 48"/>
            <p:cNvSpPr>
              <a:spLocks noChangeArrowheads="1"/>
            </p:cNvSpPr>
            <p:nvPr/>
          </p:nvSpPr>
          <p:spPr bwMode="auto">
            <a:xfrm>
              <a:off x="8342959" y="1809236"/>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4" name="Oval 49"/>
            <p:cNvSpPr>
              <a:spLocks noChangeArrowheads="1"/>
            </p:cNvSpPr>
            <p:nvPr/>
          </p:nvSpPr>
          <p:spPr bwMode="auto">
            <a:xfrm>
              <a:off x="8877008" y="1897343"/>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5" name="Oval 50"/>
            <p:cNvSpPr>
              <a:spLocks noChangeArrowheads="1"/>
            </p:cNvSpPr>
            <p:nvPr/>
          </p:nvSpPr>
          <p:spPr bwMode="auto">
            <a:xfrm>
              <a:off x="7307903" y="1698111"/>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6" name="Oval 51"/>
            <p:cNvSpPr>
              <a:spLocks noChangeArrowheads="1"/>
            </p:cNvSpPr>
            <p:nvPr/>
          </p:nvSpPr>
          <p:spPr bwMode="auto">
            <a:xfrm>
              <a:off x="8724295" y="1583018"/>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7" name="Oval 52"/>
            <p:cNvSpPr>
              <a:spLocks noChangeArrowheads="1"/>
            </p:cNvSpPr>
            <p:nvPr/>
          </p:nvSpPr>
          <p:spPr bwMode="auto">
            <a:xfrm>
              <a:off x="8117015" y="1448080"/>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8" name="Oval 53"/>
            <p:cNvSpPr>
              <a:spLocks noChangeArrowheads="1"/>
            </p:cNvSpPr>
            <p:nvPr/>
          </p:nvSpPr>
          <p:spPr bwMode="auto">
            <a:xfrm>
              <a:off x="7864279" y="1860830"/>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89" name="Oval 54"/>
            <p:cNvSpPr>
              <a:spLocks noChangeArrowheads="1"/>
            </p:cNvSpPr>
            <p:nvPr/>
          </p:nvSpPr>
          <p:spPr bwMode="auto">
            <a:xfrm>
              <a:off x="8488528" y="1482211"/>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0" name="Oval 55"/>
            <p:cNvSpPr>
              <a:spLocks noChangeArrowheads="1"/>
            </p:cNvSpPr>
            <p:nvPr/>
          </p:nvSpPr>
          <p:spPr bwMode="auto">
            <a:xfrm>
              <a:off x="7540992" y="1465543"/>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1" name="Oval 56"/>
            <p:cNvSpPr>
              <a:spLocks noChangeArrowheads="1"/>
            </p:cNvSpPr>
            <p:nvPr/>
          </p:nvSpPr>
          <p:spPr bwMode="auto">
            <a:xfrm>
              <a:off x="8941309" y="1684618"/>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2" name="Oval 57"/>
            <p:cNvSpPr>
              <a:spLocks noChangeArrowheads="1"/>
            </p:cNvSpPr>
            <p:nvPr/>
          </p:nvSpPr>
          <p:spPr bwMode="auto">
            <a:xfrm>
              <a:off x="9062765" y="1799711"/>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3" name="Oval 58"/>
            <p:cNvSpPr>
              <a:spLocks noChangeArrowheads="1"/>
            </p:cNvSpPr>
            <p:nvPr/>
          </p:nvSpPr>
          <p:spPr bwMode="auto">
            <a:xfrm>
              <a:off x="8217038" y="1896549"/>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4" name="Oval 59"/>
            <p:cNvSpPr>
              <a:spLocks noChangeArrowheads="1"/>
            </p:cNvSpPr>
            <p:nvPr/>
          </p:nvSpPr>
          <p:spPr bwMode="auto">
            <a:xfrm>
              <a:off x="8470666" y="1733830"/>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5" name="Oval 60"/>
            <p:cNvSpPr>
              <a:spLocks noChangeArrowheads="1"/>
            </p:cNvSpPr>
            <p:nvPr/>
          </p:nvSpPr>
          <p:spPr bwMode="auto">
            <a:xfrm>
              <a:off x="7983056" y="1506024"/>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6" name="Oval 61"/>
            <p:cNvSpPr>
              <a:spLocks noChangeArrowheads="1"/>
            </p:cNvSpPr>
            <p:nvPr/>
          </p:nvSpPr>
          <p:spPr bwMode="auto">
            <a:xfrm>
              <a:off x="7788369" y="1967193"/>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7" name="Oval 62"/>
            <p:cNvSpPr>
              <a:spLocks noChangeArrowheads="1"/>
            </p:cNvSpPr>
            <p:nvPr/>
          </p:nvSpPr>
          <p:spPr bwMode="auto">
            <a:xfrm>
              <a:off x="8050929" y="1811618"/>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8" name="Oval 63"/>
            <p:cNvSpPr>
              <a:spLocks noChangeArrowheads="1"/>
            </p:cNvSpPr>
            <p:nvPr/>
          </p:nvSpPr>
          <p:spPr bwMode="auto">
            <a:xfrm>
              <a:off x="8024137" y="2106893"/>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199" name="Oval 64"/>
            <p:cNvSpPr>
              <a:spLocks noChangeArrowheads="1"/>
            </p:cNvSpPr>
            <p:nvPr/>
          </p:nvSpPr>
          <p:spPr bwMode="auto">
            <a:xfrm>
              <a:off x="8283124" y="1567936"/>
              <a:ext cx="203617"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00" name="Oval 65"/>
            <p:cNvSpPr>
              <a:spLocks noChangeArrowheads="1"/>
            </p:cNvSpPr>
            <p:nvPr/>
          </p:nvSpPr>
          <p:spPr bwMode="auto">
            <a:xfrm>
              <a:off x="8556400" y="1859243"/>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01" name="Oval 66"/>
            <p:cNvSpPr>
              <a:spLocks noChangeArrowheads="1"/>
            </p:cNvSpPr>
            <p:nvPr/>
          </p:nvSpPr>
          <p:spPr bwMode="auto">
            <a:xfrm>
              <a:off x="8984175" y="1991799"/>
              <a:ext cx="202724" cy="83344"/>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grpSp>
      <p:grpSp>
        <p:nvGrpSpPr>
          <p:cNvPr id="202" name="Group 22"/>
          <p:cNvGrpSpPr>
            <a:grpSpLocks noChangeAspect="1"/>
          </p:cNvGrpSpPr>
          <p:nvPr/>
        </p:nvGrpSpPr>
        <p:grpSpPr bwMode="auto">
          <a:xfrm>
            <a:off x="1025375" y="4391537"/>
            <a:ext cx="1962944" cy="784225"/>
            <a:chOff x="2823" y="1630"/>
            <a:chExt cx="2198" cy="988"/>
          </a:xfrm>
        </p:grpSpPr>
        <p:sp>
          <p:nvSpPr>
            <p:cNvPr id="203"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04"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05"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06"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07"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08"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09"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0"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1"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2"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3"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4"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5"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6"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7"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8"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19"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0"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1"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2"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3"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4"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5"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6"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7"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8"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29"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0"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1"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2"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3"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4"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5"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6"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7"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8"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39"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0"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1"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2"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3"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4"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5"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6"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grpSp>
      <p:grpSp>
        <p:nvGrpSpPr>
          <p:cNvPr id="6" name="Groupe 5"/>
          <p:cNvGrpSpPr/>
          <p:nvPr/>
        </p:nvGrpSpPr>
        <p:grpSpPr>
          <a:xfrm>
            <a:off x="7406540" y="4560604"/>
            <a:ext cx="870744" cy="446088"/>
            <a:chOff x="7721277" y="5509239"/>
            <a:chExt cx="870744" cy="446088"/>
          </a:xfrm>
        </p:grpSpPr>
        <p:sp>
          <p:nvSpPr>
            <p:cNvPr id="248" name="Oval 2"/>
            <p:cNvSpPr>
              <a:spLocks noChangeArrowheads="1"/>
            </p:cNvSpPr>
            <p:nvPr/>
          </p:nvSpPr>
          <p:spPr bwMode="auto">
            <a:xfrm>
              <a:off x="7721277" y="5665608"/>
              <a:ext cx="203200"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49" name="Oval 3"/>
            <p:cNvSpPr>
              <a:spLocks noChangeArrowheads="1"/>
            </p:cNvSpPr>
            <p:nvPr/>
          </p:nvSpPr>
          <p:spPr bwMode="auto">
            <a:xfrm>
              <a:off x="8046715" y="5676721"/>
              <a:ext cx="202406" cy="83344"/>
            </a:xfrm>
            <a:prstGeom prst="ellipse">
              <a:avLst/>
            </a:prstGeom>
            <a:solidFill>
              <a:srgbClr val="00CC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0" name="Oval 4"/>
            <p:cNvSpPr>
              <a:spLocks noChangeArrowheads="1"/>
            </p:cNvSpPr>
            <p:nvPr/>
          </p:nvSpPr>
          <p:spPr bwMode="auto">
            <a:xfrm>
              <a:off x="7895902" y="5749746"/>
              <a:ext cx="203200"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1" name="Oval 5"/>
            <p:cNvSpPr>
              <a:spLocks noChangeArrowheads="1"/>
            </p:cNvSpPr>
            <p:nvPr/>
          </p:nvSpPr>
          <p:spPr bwMode="auto">
            <a:xfrm>
              <a:off x="7991946" y="5871983"/>
              <a:ext cx="203200"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2" name="Oval 6"/>
            <p:cNvSpPr>
              <a:spLocks noChangeArrowheads="1"/>
            </p:cNvSpPr>
            <p:nvPr/>
          </p:nvSpPr>
          <p:spPr bwMode="auto">
            <a:xfrm>
              <a:off x="8052271" y="5509239"/>
              <a:ext cx="202407"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3" name="Oval 7"/>
            <p:cNvSpPr>
              <a:spLocks noChangeArrowheads="1"/>
            </p:cNvSpPr>
            <p:nvPr/>
          </p:nvSpPr>
          <p:spPr bwMode="auto">
            <a:xfrm>
              <a:off x="8245152" y="5589408"/>
              <a:ext cx="202406"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4" name="Oval 8"/>
            <p:cNvSpPr>
              <a:spLocks noChangeArrowheads="1"/>
            </p:cNvSpPr>
            <p:nvPr/>
          </p:nvSpPr>
          <p:spPr bwMode="auto">
            <a:xfrm>
              <a:off x="8233246" y="5711646"/>
              <a:ext cx="202407"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5" name="Oval 9"/>
            <p:cNvSpPr>
              <a:spLocks noChangeArrowheads="1"/>
            </p:cNvSpPr>
            <p:nvPr/>
          </p:nvSpPr>
          <p:spPr bwMode="auto">
            <a:xfrm>
              <a:off x="8190383" y="5840233"/>
              <a:ext cx="202407"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6" name="Oval 10"/>
            <p:cNvSpPr>
              <a:spLocks noChangeArrowheads="1"/>
            </p:cNvSpPr>
            <p:nvPr/>
          </p:nvSpPr>
          <p:spPr bwMode="auto">
            <a:xfrm>
              <a:off x="8389615" y="5802927"/>
              <a:ext cx="202406"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7" name="Oval 11"/>
            <p:cNvSpPr>
              <a:spLocks noChangeArrowheads="1"/>
            </p:cNvSpPr>
            <p:nvPr/>
          </p:nvSpPr>
          <p:spPr bwMode="auto">
            <a:xfrm>
              <a:off x="7849071" y="5584646"/>
              <a:ext cx="201613" cy="833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grpSp>
      <p:sp>
        <p:nvSpPr>
          <p:cNvPr id="261" name="AutoShape 73"/>
          <p:cNvSpPr>
            <a:spLocks noChangeArrowheads="1"/>
          </p:cNvSpPr>
          <p:nvPr/>
        </p:nvSpPr>
        <p:spPr bwMode="auto">
          <a:xfrm rot="16200000">
            <a:off x="4469647" y="2374670"/>
            <a:ext cx="341313" cy="31795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62" name="AutoShape 73"/>
          <p:cNvSpPr>
            <a:spLocks noChangeArrowheads="1"/>
          </p:cNvSpPr>
          <p:nvPr/>
        </p:nvSpPr>
        <p:spPr bwMode="auto">
          <a:xfrm rot="16200000">
            <a:off x="6957223" y="4624674"/>
            <a:ext cx="341314" cy="317951"/>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63" name="Text Box 72"/>
          <p:cNvSpPr txBox="1">
            <a:spLocks noChangeArrowheads="1"/>
          </p:cNvSpPr>
          <p:nvPr/>
        </p:nvSpPr>
        <p:spPr bwMode="auto">
          <a:xfrm>
            <a:off x="3097333" y="1339533"/>
            <a:ext cx="3807869" cy="369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800" dirty="0">
                <a:solidFill>
                  <a:srgbClr val="000000"/>
                </a:solidFill>
              </a:rPr>
              <a:t>During treatment</a:t>
            </a:r>
            <a:endParaRPr lang="fr-FR" altLang="fr-FR" sz="1800" baseline="-25000" dirty="0">
              <a:solidFill>
                <a:srgbClr val="000000"/>
              </a:solidFill>
            </a:endParaRPr>
          </a:p>
        </p:txBody>
      </p:sp>
      <p:sp>
        <p:nvSpPr>
          <p:cNvPr id="264" name="AutoShape 73"/>
          <p:cNvSpPr>
            <a:spLocks noChangeArrowheads="1"/>
          </p:cNvSpPr>
          <p:nvPr/>
        </p:nvSpPr>
        <p:spPr bwMode="auto">
          <a:xfrm rot="16200000">
            <a:off x="8402442" y="4624674"/>
            <a:ext cx="341314" cy="317951"/>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grpSp>
        <p:nvGrpSpPr>
          <p:cNvPr id="265" name="Groupe 264"/>
          <p:cNvGrpSpPr/>
          <p:nvPr/>
        </p:nvGrpSpPr>
        <p:grpSpPr>
          <a:xfrm>
            <a:off x="5874978" y="4560604"/>
            <a:ext cx="870744" cy="446088"/>
            <a:chOff x="6211064" y="4305403"/>
            <a:chExt cx="870744" cy="446088"/>
          </a:xfrm>
        </p:grpSpPr>
        <p:sp>
          <p:nvSpPr>
            <p:cNvPr id="266" name="Oval 2"/>
            <p:cNvSpPr>
              <a:spLocks noChangeArrowheads="1"/>
            </p:cNvSpPr>
            <p:nvPr/>
          </p:nvSpPr>
          <p:spPr bwMode="auto">
            <a:xfrm>
              <a:off x="6211064" y="4461772"/>
              <a:ext cx="203200"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67" name="Oval 3"/>
            <p:cNvSpPr>
              <a:spLocks noChangeArrowheads="1"/>
            </p:cNvSpPr>
            <p:nvPr/>
          </p:nvSpPr>
          <p:spPr bwMode="auto">
            <a:xfrm>
              <a:off x="6536502" y="4472885"/>
              <a:ext cx="202406"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68" name="Oval 4"/>
            <p:cNvSpPr>
              <a:spLocks noChangeArrowheads="1"/>
            </p:cNvSpPr>
            <p:nvPr/>
          </p:nvSpPr>
          <p:spPr bwMode="auto">
            <a:xfrm>
              <a:off x="6385689" y="4545910"/>
              <a:ext cx="203200"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69" name="Oval 5"/>
            <p:cNvSpPr>
              <a:spLocks noChangeArrowheads="1"/>
            </p:cNvSpPr>
            <p:nvPr/>
          </p:nvSpPr>
          <p:spPr bwMode="auto">
            <a:xfrm>
              <a:off x="6481733" y="4668147"/>
              <a:ext cx="203200"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70" name="Oval 6"/>
            <p:cNvSpPr>
              <a:spLocks noChangeArrowheads="1"/>
            </p:cNvSpPr>
            <p:nvPr/>
          </p:nvSpPr>
          <p:spPr bwMode="auto">
            <a:xfrm>
              <a:off x="6542058" y="4305403"/>
              <a:ext cx="202407"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71" name="Oval 7"/>
            <p:cNvSpPr>
              <a:spLocks noChangeArrowheads="1"/>
            </p:cNvSpPr>
            <p:nvPr/>
          </p:nvSpPr>
          <p:spPr bwMode="auto">
            <a:xfrm>
              <a:off x="6734939" y="4385572"/>
              <a:ext cx="202406"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72" name="Oval 8"/>
            <p:cNvSpPr>
              <a:spLocks noChangeArrowheads="1"/>
            </p:cNvSpPr>
            <p:nvPr/>
          </p:nvSpPr>
          <p:spPr bwMode="auto">
            <a:xfrm>
              <a:off x="6723033" y="4507810"/>
              <a:ext cx="202407"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73" name="Oval 9"/>
            <p:cNvSpPr>
              <a:spLocks noChangeArrowheads="1"/>
            </p:cNvSpPr>
            <p:nvPr/>
          </p:nvSpPr>
          <p:spPr bwMode="auto">
            <a:xfrm>
              <a:off x="6680170" y="4636397"/>
              <a:ext cx="202407"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74" name="Oval 10"/>
            <p:cNvSpPr>
              <a:spLocks noChangeArrowheads="1"/>
            </p:cNvSpPr>
            <p:nvPr/>
          </p:nvSpPr>
          <p:spPr bwMode="auto">
            <a:xfrm>
              <a:off x="6879402" y="4599091"/>
              <a:ext cx="202406"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sp>
          <p:nvSpPr>
            <p:cNvPr id="275" name="Oval 11"/>
            <p:cNvSpPr>
              <a:spLocks noChangeArrowheads="1"/>
            </p:cNvSpPr>
            <p:nvPr/>
          </p:nvSpPr>
          <p:spPr bwMode="auto">
            <a:xfrm>
              <a:off x="6338858" y="4380810"/>
              <a:ext cx="201613" cy="83344"/>
            </a:xfrm>
            <a:prstGeom prst="ellipse">
              <a:avLst/>
            </a:prstGeom>
            <a:solidFill>
              <a:srgbClr val="FFC000"/>
            </a:solidFill>
            <a:ln w="9525">
              <a:solidFill>
                <a:schemeClr val="tx1"/>
              </a:solidFill>
              <a:round/>
              <a:headEnd/>
              <a:tailEnd/>
            </a:ln>
            <a:effec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a typeface="ＭＳ Ｐゴシック" panose="020B0600070205080204" pitchFamily="34" charset="-128"/>
              </a:endParaRPr>
            </a:p>
          </p:txBody>
        </p:sp>
      </p:grpSp>
      <p:sp>
        <p:nvSpPr>
          <p:cNvPr id="276" name="Text Box 72"/>
          <p:cNvSpPr txBox="1">
            <a:spLocks noChangeArrowheads="1"/>
          </p:cNvSpPr>
          <p:nvPr/>
        </p:nvSpPr>
        <p:spPr bwMode="auto">
          <a:xfrm>
            <a:off x="6967241" y="3573142"/>
            <a:ext cx="3807869" cy="369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800" dirty="0" err="1">
                <a:solidFill>
                  <a:srgbClr val="000000"/>
                </a:solidFill>
              </a:rPr>
              <a:t>After</a:t>
            </a:r>
            <a:r>
              <a:rPr lang="fr-FR" altLang="fr-FR" sz="1800" dirty="0">
                <a:solidFill>
                  <a:srgbClr val="000000"/>
                </a:solidFill>
              </a:rPr>
              <a:t> </a:t>
            </a:r>
            <a:r>
              <a:rPr lang="fr-FR" altLang="fr-FR" sz="1800" dirty="0" smtClean="0">
                <a:solidFill>
                  <a:srgbClr val="000000"/>
                </a:solidFill>
              </a:rPr>
              <a:t>the end </a:t>
            </a:r>
            <a:r>
              <a:rPr lang="fr-FR" altLang="fr-FR" sz="1800" dirty="0">
                <a:solidFill>
                  <a:srgbClr val="000000"/>
                </a:solidFill>
              </a:rPr>
              <a:t>of treatment</a:t>
            </a:r>
            <a:endParaRPr lang="fr-FR" altLang="fr-FR" sz="1800" baseline="-25000" dirty="0">
              <a:solidFill>
                <a:srgbClr val="000000"/>
              </a:solidFill>
            </a:endParaRPr>
          </a:p>
        </p:txBody>
      </p:sp>
      <p:grpSp>
        <p:nvGrpSpPr>
          <p:cNvPr id="247" name="Group 22"/>
          <p:cNvGrpSpPr>
            <a:grpSpLocks noChangeAspect="1"/>
          </p:cNvGrpSpPr>
          <p:nvPr/>
        </p:nvGrpSpPr>
        <p:grpSpPr bwMode="auto">
          <a:xfrm>
            <a:off x="8882436" y="4391537"/>
            <a:ext cx="1962944" cy="784225"/>
            <a:chOff x="2823" y="1630"/>
            <a:chExt cx="2198" cy="988"/>
          </a:xfrm>
        </p:grpSpPr>
        <p:sp>
          <p:nvSpPr>
            <p:cNvPr id="258"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59"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60"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77"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78"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79"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0"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1"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2"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3"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4"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5"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6"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7"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8"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89"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0"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1"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2"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3"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4"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5"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6"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7"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8"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299"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0"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1"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2"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3"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4"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5"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6"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7"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8"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09"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0"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1"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2"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3"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4"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5"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6"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sp>
          <p:nvSpPr>
            <p:cNvPr id="317"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dirty="0">
                <a:solidFill>
                  <a:srgbClr val="000000"/>
                </a:solidFill>
              </a:endParaRPr>
            </a:p>
          </p:txBody>
        </p:sp>
      </p:grpSp>
    </p:spTree>
    <p:extLst>
      <p:ext uri="{BB962C8B-B14F-4D97-AF65-F5344CB8AC3E}">
        <p14:creationId xmlns:p14="http://schemas.microsoft.com/office/powerpoint/2010/main" val="24853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40" grpId="0" animBg="1"/>
      <p:bldP spid="261" grpId="0" animBg="1"/>
      <p:bldP spid="262" grpId="0" animBg="1"/>
      <p:bldP spid="263" grpId="0" animBg="1"/>
      <p:bldP spid="264" grpId="0" animBg="1"/>
      <p:bldP spid="2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e 4"/>
          <p:cNvGrpSpPr>
            <a:grpSpLocks/>
          </p:cNvGrpSpPr>
          <p:nvPr/>
        </p:nvGrpSpPr>
        <p:grpSpPr bwMode="auto">
          <a:xfrm>
            <a:off x="2297114" y="1795464"/>
            <a:ext cx="1741487" cy="892175"/>
            <a:chOff x="1344613" y="1795072"/>
            <a:chExt cx="1741487" cy="892175"/>
          </a:xfrm>
        </p:grpSpPr>
        <p:sp>
          <p:nvSpPr>
            <p:cNvPr id="44156" name="Oval 2"/>
            <p:cNvSpPr>
              <a:spLocks noChangeArrowheads="1"/>
            </p:cNvSpPr>
            <p:nvPr/>
          </p:nvSpPr>
          <p:spPr bwMode="auto">
            <a:xfrm>
              <a:off x="1344613" y="210781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7" name="Oval 3"/>
            <p:cNvSpPr>
              <a:spLocks noChangeArrowheads="1"/>
            </p:cNvSpPr>
            <p:nvPr/>
          </p:nvSpPr>
          <p:spPr bwMode="auto">
            <a:xfrm>
              <a:off x="1995488" y="2130035"/>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8" name="Oval 4"/>
            <p:cNvSpPr>
              <a:spLocks noChangeArrowheads="1"/>
            </p:cNvSpPr>
            <p:nvPr/>
          </p:nvSpPr>
          <p:spPr bwMode="auto">
            <a:xfrm>
              <a:off x="1693863" y="2276085"/>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9" name="Oval 5"/>
            <p:cNvSpPr>
              <a:spLocks noChangeArrowheads="1"/>
            </p:cNvSpPr>
            <p:nvPr/>
          </p:nvSpPr>
          <p:spPr bwMode="auto">
            <a:xfrm>
              <a:off x="1885950" y="252056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60" name="Oval 6"/>
            <p:cNvSpPr>
              <a:spLocks noChangeArrowheads="1"/>
            </p:cNvSpPr>
            <p:nvPr/>
          </p:nvSpPr>
          <p:spPr bwMode="auto">
            <a:xfrm>
              <a:off x="2006600" y="1795072"/>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61" name="Oval 7"/>
            <p:cNvSpPr>
              <a:spLocks noChangeArrowheads="1"/>
            </p:cNvSpPr>
            <p:nvPr/>
          </p:nvSpPr>
          <p:spPr bwMode="auto">
            <a:xfrm>
              <a:off x="2392363" y="1955410"/>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62" name="Oval 8"/>
            <p:cNvSpPr>
              <a:spLocks noChangeArrowheads="1"/>
            </p:cNvSpPr>
            <p:nvPr/>
          </p:nvSpPr>
          <p:spPr bwMode="auto">
            <a:xfrm>
              <a:off x="2368550" y="2199885"/>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63" name="Oval 9"/>
            <p:cNvSpPr>
              <a:spLocks noChangeArrowheads="1"/>
            </p:cNvSpPr>
            <p:nvPr/>
          </p:nvSpPr>
          <p:spPr bwMode="auto">
            <a:xfrm>
              <a:off x="2282825" y="2457060"/>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64" name="Oval 10"/>
            <p:cNvSpPr>
              <a:spLocks noChangeArrowheads="1"/>
            </p:cNvSpPr>
            <p:nvPr/>
          </p:nvSpPr>
          <p:spPr bwMode="auto">
            <a:xfrm>
              <a:off x="2681288" y="2382447"/>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65" name="Oval 11"/>
            <p:cNvSpPr>
              <a:spLocks noChangeArrowheads="1"/>
            </p:cNvSpPr>
            <p:nvPr/>
          </p:nvSpPr>
          <p:spPr bwMode="auto">
            <a:xfrm>
              <a:off x="1600200" y="1945885"/>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44035" name="Rectangle 60"/>
          <p:cNvSpPr>
            <a:spLocks noChangeArrowheads="1"/>
          </p:cNvSpPr>
          <p:nvPr/>
        </p:nvSpPr>
        <p:spPr bwMode="auto">
          <a:xfrm>
            <a:off x="1044576" y="44450"/>
            <a:ext cx="9890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b="0">
                <a:solidFill>
                  <a:srgbClr val="0066FF"/>
                </a:solidFill>
                <a:latin typeface="Tahoma" panose="020B0604030504040204" pitchFamily="34" charset="0"/>
                <a:ea typeface="ＭＳ Ｐゴシック" panose="020B0600070205080204" pitchFamily="34" charset="-128"/>
              </a:rPr>
              <a:t>Large inocula are heterogeneous</a:t>
            </a:r>
          </a:p>
        </p:txBody>
      </p:sp>
      <p:sp>
        <p:nvSpPr>
          <p:cNvPr id="44036" name="AutoShape 73"/>
          <p:cNvSpPr>
            <a:spLocks noChangeArrowheads="1"/>
          </p:cNvSpPr>
          <p:nvPr/>
        </p:nvSpPr>
        <p:spPr bwMode="auto">
          <a:xfrm rot="-5400000">
            <a:off x="5035551" y="2076451"/>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nvGrpSpPr>
          <p:cNvPr id="44037" name="Group 22"/>
          <p:cNvGrpSpPr>
            <a:grpSpLocks/>
          </p:cNvGrpSpPr>
          <p:nvPr/>
        </p:nvGrpSpPr>
        <p:grpSpPr bwMode="auto">
          <a:xfrm>
            <a:off x="6778625" y="1495425"/>
            <a:ext cx="3925888" cy="1568450"/>
            <a:chOff x="2823" y="1630"/>
            <a:chExt cx="2198" cy="988"/>
          </a:xfrm>
        </p:grpSpPr>
        <p:sp>
          <p:nvSpPr>
            <p:cNvPr id="44112"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3"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4"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5"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6"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7"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8"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19"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0"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1"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2"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3"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4"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5"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6"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7"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8"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29"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0"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1"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2"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3"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4"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5"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6"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7"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8"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39"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0"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1"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2"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3"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4"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5"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6"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7"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8"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49"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0"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1"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2"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3"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4"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4155"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44038" name="ZoneTexte 1"/>
          <p:cNvSpPr txBox="1">
            <a:spLocks noChangeArrowheads="1"/>
          </p:cNvSpPr>
          <p:nvPr/>
        </p:nvSpPr>
        <p:spPr bwMode="auto">
          <a:xfrm>
            <a:off x="3717926" y="1550988"/>
            <a:ext cx="3084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b="0">
                <a:solidFill>
                  <a:srgbClr val="800000"/>
                </a:solidFill>
                <a:ea typeface="ＭＳ Ｐゴシック" panose="020B0600070205080204" pitchFamily="34" charset="-128"/>
              </a:rPr>
              <a:t>"Age of infection</a:t>
            </a:r>
          </a:p>
        </p:txBody>
      </p:sp>
      <p:grpSp>
        <p:nvGrpSpPr>
          <p:cNvPr id="44039" name="Groupe 67"/>
          <p:cNvGrpSpPr>
            <a:grpSpLocks/>
          </p:cNvGrpSpPr>
          <p:nvPr/>
        </p:nvGrpSpPr>
        <p:grpSpPr bwMode="auto">
          <a:xfrm>
            <a:off x="2297114" y="4022726"/>
            <a:ext cx="1741487" cy="892175"/>
            <a:chOff x="1344613" y="2851150"/>
            <a:chExt cx="1741487" cy="892175"/>
          </a:xfrm>
        </p:grpSpPr>
        <p:sp>
          <p:nvSpPr>
            <p:cNvPr id="44102" name="Oval 2"/>
            <p:cNvSpPr>
              <a:spLocks noChangeArrowheads="1"/>
            </p:cNvSpPr>
            <p:nvPr/>
          </p:nvSpPr>
          <p:spPr bwMode="auto">
            <a:xfrm>
              <a:off x="1344613" y="3163888"/>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3" name="Oval 3"/>
            <p:cNvSpPr>
              <a:spLocks noChangeArrowheads="1"/>
            </p:cNvSpPr>
            <p:nvPr/>
          </p:nvSpPr>
          <p:spPr bwMode="auto">
            <a:xfrm>
              <a:off x="1995488" y="3186113"/>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4" name="Oval 4"/>
            <p:cNvSpPr>
              <a:spLocks noChangeArrowheads="1"/>
            </p:cNvSpPr>
            <p:nvPr/>
          </p:nvSpPr>
          <p:spPr bwMode="auto">
            <a:xfrm>
              <a:off x="1693863" y="3332163"/>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5" name="Oval 5"/>
            <p:cNvSpPr>
              <a:spLocks noChangeArrowheads="1"/>
            </p:cNvSpPr>
            <p:nvPr/>
          </p:nvSpPr>
          <p:spPr bwMode="auto">
            <a:xfrm>
              <a:off x="1885950" y="3576638"/>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6" name="Oval 6"/>
            <p:cNvSpPr>
              <a:spLocks noChangeArrowheads="1"/>
            </p:cNvSpPr>
            <p:nvPr/>
          </p:nvSpPr>
          <p:spPr bwMode="auto">
            <a:xfrm>
              <a:off x="2006600"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7" name="Oval 7"/>
            <p:cNvSpPr>
              <a:spLocks noChangeArrowheads="1"/>
            </p:cNvSpPr>
            <p:nvPr/>
          </p:nvSpPr>
          <p:spPr bwMode="auto">
            <a:xfrm>
              <a:off x="2392363" y="3011488"/>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8" name="Oval 8"/>
            <p:cNvSpPr>
              <a:spLocks noChangeArrowheads="1"/>
            </p:cNvSpPr>
            <p:nvPr/>
          </p:nvSpPr>
          <p:spPr bwMode="auto">
            <a:xfrm>
              <a:off x="2368550" y="3255963"/>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9" name="Oval 9"/>
            <p:cNvSpPr>
              <a:spLocks noChangeArrowheads="1"/>
            </p:cNvSpPr>
            <p:nvPr/>
          </p:nvSpPr>
          <p:spPr bwMode="auto">
            <a:xfrm>
              <a:off x="2282825" y="3513138"/>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10" name="Oval 10"/>
            <p:cNvSpPr>
              <a:spLocks noChangeArrowheads="1"/>
            </p:cNvSpPr>
            <p:nvPr/>
          </p:nvSpPr>
          <p:spPr bwMode="auto">
            <a:xfrm>
              <a:off x="26812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11" name="Oval 11"/>
            <p:cNvSpPr>
              <a:spLocks noChangeArrowheads="1"/>
            </p:cNvSpPr>
            <p:nvPr/>
          </p:nvSpPr>
          <p:spPr bwMode="auto">
            <a:xfrm>
              <a:off x="1600200" y="3001963"/>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44040" name="AutoShape 73"/>
          <p:cNvSpPr>
            <a:spLocks noChangeArrowheads="1"/>
          </p:cNvSpPr>
          <p:nvPr/>
        </p:nvSpPr>
        <p:spPr bwMode="auto">
          <a:xfrm rot="-5400000">
            <a:off x="5035551" y="4303713"/>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44041" name="Group 22"/>
          <p:cNvGrpSpPr>
            <a:grpSpLocks/>
          </p:cNvGrpSpPr>
          <p:nvPr/>
        </p:nvGrpSpPr>
        <p:grpSpPr bwMode="auto">
          <a:xfrm>
            <a:off x="6778625" y="3722688"/>
            <a:ext cx="3925888" cy="1568450"/>
            <a:chOff x="2823" y="1630"/>
            <a:chExt cx="2198" cy="988"/>
          </a:xfrm>
        </p:grpSpPr>
        <p:sp>
          <p:nvSpPr>
            <p:cNvPr id="44058"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59"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0"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1"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2"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3"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4"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5"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6"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7"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8"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69"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0"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1"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2"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3"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4"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5"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6"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7"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8"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79"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0"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1"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2"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3"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4"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5"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6"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7"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8"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89"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0"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1"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2"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3"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4"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5"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6"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7"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8"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099"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0"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4101"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grpSp>
        <p:nvGrpSpPr>
          <p:cNvPr id="44042" name="Groupe 3"/>
          <p:cNvGrpSpPr>
            <a:grpSpLocks/>
          </p:cNvGrpSpPr>
          <p:nvPr/>
        </p:nvGrpSpPr>
        <p:grpSpPr bwMode="auto">
          <a:xfrm>
            <a:off x="7194550" y="5661026"/>
            <a:ext cx="2465388" cy="371475"/>
            <a:chOff x="6511994" y="5762625"/>
            <a:chExt cx="2465736" cy="371474"/>
          </a:xfrm>
        </p:grpSpPr>
        <p:sp>
          <p:nvSpPr>
            <p:cNvPr id="128" name="AutoShape 69"/>
            <p:cNvSpPr>
              <a:spLocks noChangeArrowheads="1"/>
            </p:cNvSpPr>
            <p:nvPr/>
          </p:nvSpPr>
          <p:spPr bwMode="auto">
            <a:xfrm>
              <a:off x="6511994" y="5762625"/>
              <a:ext cx="2465736" cy="371474"/>
            </a:xfrm>
            <a:prstGeom prst="roundRect">
              <a:avLst>
                <a:gd name="adj" fmla="val 16667"/>
              </a:avLst>
            </a:prstGeom>
            <a:noFill/>
            <a:ln w="38100">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30" name="Oval 60"/>
            <p:cNvSpPr>
              <a:spLocks noChangeArrowheads="1"/>
            </p:cNvSpPr>
            <p:nvPr/>
          </p:nvSpPr>
          <p:spPr bwMode="auto">
            <a:xfrm>
              <a:off x="6627898" y="5865813"/>
              <a:ext cx="360413" cy="166687"/>
            </a:xfrm>
            <a:prstGeom prst="ellipse">
              <a:avLst/>
            </a:prstGeom>
            <a:solidFill>
              <a:srgbClr val="FFC0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32" name="Text Box 62"/>
            <p:cNvSpPr txBox="1">
              <a:spLocks noChangeArrowheads="1"/>
            </p:cNvSpPr>
            <p:nvPr/>
          </p:nvSpPr>
          <p:spPr bwMode="auto">
            <a:xfrm>
              <a:off x="7081987" y="5762625"/>
              <a:ext cx="1849698" cy="3381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sz="1600" dirty="0">
                  <a:solidFill>
                    <a:srgbClr val="000000"/>
                  </a:solidFill>
                  <a:latin typeface="Arial"/>
                  <a:cs typeface="Arial" charset="0"/>
                </a:rPr>
                <a:t>Tolerant bacteria</a:t>
              </a:r>
            </a:p>
          </p:txBody>
        </p:sp>
      </p:grpSp>
      <p:grpSp>
        <p:nvGrpSpPr>
          <p:cNvPr id="44043" name="Groupe 1"/>
          <p:cNvGrpSpPr>
            <a:grpSpLocks/>
          </p:cNvGrpSpPr>
          <p:nvPr/>
        </p:nvGrpSpPr>
        <p:grpSpPr bwMode="auto">
          <a:xfrm>
            <a:off x="977900" y="3200401"/>
            <a:ext cx="3344584" cy="341313"/>
            <a:chOff x="25366" y="3200867"/>
            <a:chExt cx="3344410" cy="340142"/>
          </a:xfrm>
        </p:grpSpPr>
        <p:sp>
          <p:nvSpPr>
            <p:cNvPr id="44052" name="Oval 59"/>
            <p:cNvSpPr>
              <a:spLocks noChangeArrowheads="1"/>
            </p:cNvSpPr>
            <p:nvPr/>
          </p:nvSpPr>
          <p:spPr bwMode="auto">
            <a:xfrm>
              <a:off x="203167" y="3302467"/>
              <a:ext cx="360363" cy="166688"/>
            </a:xfrm>
            <a:prstGeom prst="ellipse">
              <a:avLst/>
            </a:prstGeom>
            <a:solidFill>
              <a:srgbClr val="00CC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44053" name="Text Box 61"/>
            <p:cNvSpPr txBox="1">
              <a:spLocks noChangeArrowheads="1"/>
            </p:cNvSpPr>
            <p:nvPr/>
          </p:nvSpPr>
          <p:spPr bwMode="auto">
            <a:xfrm>
              <a:off x="644492" y="3202455"/>
              <a:ext cx="2725284" cy="3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dirty="0">
                  <a:solidFill>
                    <a:srgbClr val="000000"/>
                  </a:solidFill>
                  <a:ea typeface="ＭＳ Ｐゴシック" panose="020B0600070205080204" pitchFamily="34" charset="-128"/>
                </a:rPr>
                <a:t>Susceptible </a:t>
              </a:r>
              <a:r>
                <a:rPr lang="fr-FR" altLang="fr-FR" sz="1600" b="0" dirty="0" err="1" smtClean="0">
                  <a:solidFill>
                    <a:srgbClr val="000000"/>
                  </a:solidFill>
                  <a:ea typeface="ＭＳ Ｐゴシック" panose="020B0600070205080204" pitchFamily="34" charset="-128"/>
                </a:rPr>
                <a:t>wild</a:t>
              </a:r>
              <a:r>
                <a:rPr lang="fr-FR" altLang="fr-FR" sz="1600" b="0" dirty="0" smtClean="0">
                  <a:solidFill>
                    <a:srgbClr val="000000"/>
                  </a:solidFill>
                  <a:ea typeface="ＭＳ Ｐゴシック" panose="020B0600070205080204" pitchFamily="34" charset="-128"/>
                </a:rPr>
                <a:t>-type </a:t>
              </a:r>
              <a:r>
                <a:rPr lang="fr-FR" altLang="fr-FR" sz="1600" b="0" dirty="0" err="1">
                  <a:solidFill>
                    <a:srgbClr val="000000"/>
                  </a:solidFill>
                  <a:ea typeface="ＭＳ Ｐゴシック" panose="020B0600070205080204" pitchFamily="34" charset="-128"/>
                </a:rPr>
                <a:t>strain</a:t>
              </a:r>
              <a:r>
                <a:rPr lang="fr-FR" altLang="fr-FR" sz="1600" b="0" dirty="0">
                  <a:solidFill>
                    <a:srgbClr val="000000"/>
                  </a:solidFill>
                  <a:ea typeface="ＭＳ Ｐゴシック" panose="020B0600070205080204" pitchFamily="34" charset="-128"/>
                </a:rPr>
                <a:t> </a:t>
              </a:r>
            </a:p>
          </p:txBody>
        </p:sp>
        <p:sp>
          <p:nvSpPr>
            <p:cNvPr id="44054" name="AutoShape 69"/>
            <p:cNvSpPr>
              <a:spLocks noChangeArrowheads="1"/>
            </p:cNvSpPr>
            <p:nvPr/>
          </p:nvSpPr>
          <p:spPr bwMode="auto">
            <a:xfrm>
              <a:off x="25366" y="3200867"/>
              <a:ext cx="3195471" cy="340142"/>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grpSp>
        <p:nvGrpSpPr>
          <p:cNvPr id="44044" name="Groupe 2"/>
          <p:cNvGrpSpPr>
            <a:grpSpLocks/>
          </p:cNvGrpSpPr>
          <p:nvPr/>
        </p:nvGrpSpPr>
        <p:grpSpPr bwMode="auto">
          <a:xfrm>
            <a:off x="7194550" y="987426"/>
            <a:ext cx="2363788" cy="371475"/>
            <a:chOff x="6242292" y="988061"/>
            <a:chExt cx="2363034" cy="371475"/>
          </a:xfrm>
        </p:grpSpPr>
        <p:sp>
          <p:nvSpPr>
            <p:cNvPr id="44049" name="Oval 60"/>
            <p:cNvSpPr>
              <a:spLocks noChangeArrowheads="1"/>
            </p:cNvSpPr>
            <p:nvPr/>
          </p:nvSpPr>
          <p:spPr bwMode="auto">
            <a:xfrm>
              <a:off x="6423267" y="1091250"/>
              <a:ext cx="360363" cy="1666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44050" name="Text Box 62"/>
            <p:cNvSpPr txBox="1">
              <a:spLocks noChangeArrowheads="1"/>
            </p:cNvSpPr>
            <p:nvPr/>
          </p:nvSpPr>
          <p:spPr bwMode="auto">
            <a:xfrm>
              <a:off x="6877292" y="988062"/>
              <a:ext cx="1646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a:solidFill>
                    <a:srgbClr val="000000"/>
                  </a:solidFill>
                  <a:ea typeface="ＭＳ Ｐゴシック" panose="020B0600070205080204" pitchFamily="34" charset="-128"/>
                </a:rPr>
                <a:t>Resistant mutant</a:t>
              </a:r>
            </a:p>
          </p:txBody>
        </p:sp>
        <p:sp>
          <p:nvSpPr>
            <p:cNvPr id="44051" name="AutoShape 69"/>
            <p:cNvSpPr>
              <a:spLocks noChangeArrowheads="1"/>
            </p:cNvSpPr>
            <p:nvPr/>
          </p:nvSpPr>
          <p:spPr bwMode="auto">
            <a:xfrm>
              <a:off x="6242292" y="988061"/>
              <a:ext cx="2363034" cy="371475"/>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sp>
        <p:nvSpPr>
          <p:cNvPr id="44045" name="Text Box 63"/>
          <p:cNvSpPr txBox="1">
            <a:spLocks noChangeArrowheads="1"/>
          </p:cNvSpPr>
          <p:nvPr/>
        </p:nvSpPr>
        <p:spPr bwMode="auto">
          <a:xfrm>
            <a:off x="6519864" y="1895475"/>
            <a:ext cx="4175125" cy="831850"/>
          </a:xfrm>
          <a:prstGeom prst="rect">
            <a:avLst/>
          </a:prstGeom>
          <a:solidFill>
            <a:schemeClr val="bg1"/>
          </a:solidFill>
          <a:ln w="952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CC3300"/>
                </a:solidFill>
              </a:rPr>
              <a:t>Risk of selection of resistant clones</a:t>
            </a:r>
          </a:p>
        </p:txBody>
      </p:sp>
      <p:sp>
        <p:nvSpPr>
          <p:cNvPr id="44046" name="Text Box 63"/>
          <p:cNvSpPr txBox="1">
            <a:spLocks noChangeArrowheads="1"/>
          </p:cNvSpPr>
          <p:nvPr/>
        </p:nvSpPr>
        <p:spPr bwMode="auto">
          <a:xfrm>
            <a:off x="6619876" y="4213225"/>
            <a:ext cx="4175125" cy="831850"/>
          </a:xfrm>
          <a:prstGeom prst="rect">
            <a:avLst/>
          </a:prstGeom>
          <a:solidFill>
            <a:schemeClr val="bg1"/>
          </a:solidFill>
          <a:ln w="952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dirty="0" err="1">
                <a:solidFill>
                  <a:srgbClr val="CC3300"/>
                </a:solidFill>
              </a:rPr>
              <a:t>Risk</a:t>
            </a:r>
            <a:r>
              <a:rPr lang="fr-FR" altLang="fr-FR" sz="2400" dirty="0">
                <a:solidFill>
                  <a:srgbClr val="CC3300"/>
                </a:solidFill>
              </a:rPr>
              <a:t> of </a:t>
            </a:r>
            <a:r>
              <a:rPr lang="fr-FR" altLang="fr-FR" sz="2400" dirty="0" err="1" smtClean="0">
                <a:solidFill>
                  <a:srgbClr val="CC3300"/>
                </a:solidFill>
              </a:rPr>
              <a:t>evolution</a:t>
            </a:r>
            <a:r>
              <a:rPr lang="fr-FR" altLang="fr-FR" sz="2400" dirty="0" smtClean="0">
                <a:solidFill>
                  <a:srgbClr val="CC3300"/>
                </a:solidFill>
              </a:rPr>
              <a:t> </a:t>
            </a:r>
            <a:r>
              <a:rPr lang="fr-FR" altLang="fr-FR" sz="2400" dirty="0" err="1">
                <a:solidFill>
                  <a:srgbClr val="CC3300"/>
                </a:solidFill>
              </a:rPr>
              <a:t>towards</a:t>
            </a:r>
            <a:r>
              <a:rPr lang="fr-FR" altLang="fr-FR" sz="2400" dirty="0">
                <a:solidFill>
                  <a:srgbClr val="CC3300"/>
                </a:solidFill>
              </a:rPr>
              <a:t> </a:t>
            </a:r>
            <a:r>
              <a:rPr lang="fr-FR" altLang="fr-FR" sz="2400" dirty="0" err="1">
                <a:solidFill>
                  <a:srgbClr val="CC3300"/>
                </a:solidFill>
              </a:rPr>
              <a:t>chronicity</a:t>
            </a:r>
            <a:endParaRPr lang="fr-FR" altLang="fr-FR" sz="2400" dirty="0">
              <a:solidFill>
                <a:srgbClr val="CC3300"/>
              </a:solidFill>
            </a:endParaRPr>
          </a:p>
        </p:txBody>
      </p:sp>
      <p:sp>
        <p:nvSpPr>
          <p:cNvPr id="44047"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93DCF76-2848-49C2-B942-2A8028D86756}" type="slidenum">
              <a:rPr lang="fr-FR" altLang="fr-FR" sz="1400" b="0">
                <a:solidFill>
                  <a:srgbClr val="000000"/>
                </a:solidFill>
              </a:rPr>
              <a:t>21</a:t>
            </a:fld>
            <a:endParaRPr lang="fr-FR" altLang="fr-FR" sz="1400" b="0">
              <a:solidFill>
                <a:srgbClr val="000000"/>
              </a:solidFill>
            </a:endParaRPr>
          </a:p>
        </p:txBody>
      </p:sp>
      <p:sp>
        <p:nvSpPr>
          <p:cNvPr id="134" name="ZoneTexte 1"/>
          <p:cNvSpPr txBox="1">
            <a:spLocks noChangeArrowheads="1"/>
          </p:cNvSpPr>
          <p:nvPr/>
        </p:nvSpPr>
        <p:spPr bwMode="auto">
          <a:xfrm>
            <a:off x="7659688" y="3065463"/>
            <a:ext cx="2005012" cy="646112"/>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3600">
                <a:solidFill>
                  <a:srgbClr val="CC0099"/>
                </a:solidFill>
                <a:ea typeface="ＭＳ Ｐゴシック" panose="020B0600070205080204" pitchFamily="34" charset="-128"/>
              </a:rPr>
              <a:t>Biofilms</a:t>
            </a:r>
          </a:p>
        </p:txBody>
      </p:sp>
    </p:spTree>
    <p:extLst>
      <p:ext uri="{BB962C8B-B14F-4D97-AF65-F5344CB8AC3E}">
        <p14:creationId xmlns:p14="http://schemas.microsoft.com/office/powerpoint/2010/main" val="76999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e 4"/>
          <p:cNvGrpSpPr>
            <a:grpSpLocks/>
          </p:cNvGrpSpPr>
          <p:nvPr/>
        </p:nvGrpSpPr>
        <p:grpSpPr bwMode="auto">
          <a:xfrm>
            <a:off x="2297114" y="1795464"/>
            <a:ext cx="1741487" cy="892175"/>
            <a:chOff x="1344613" y="1795072"/>
            <a:chExt cx="1741487" cy="892175"/>
          </a:xfrm>
        </p:grpSpPr>
        <p:sp>
          <p:nvSpPr>
            <p:cNvPr id="46204" name="Oval 2"/>
            <p:cNvSpPr>
              <a:spLocks noChangeArrowheads="1"/>
            </p:cNvSpPr>
            <p:nvPr/>
          </p:nvSpPr>
          <p:spPr bwMode="auto">
            <a:xfrm>
              <a:off x="1344613" y="210781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5" name="Oval 3"/>
            <p:cNvSpPr>
              <a:spLocks noChangeArrowheads="1"/>
            </p:cNvSpPr>
            <p:nvPr/>
          </p:nvSpPr>
          <p:spPr bwMode="auto">
            <a:xfrm>
              <a:off x="1995488" y="2130035"/>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6" name="Oval 4"/>
            <p:cNvSpPr>
              <a:spLocks noChangeArrowheads="1"/>
            </p:cNvSpPr>
            <p:nvPr/>
          </p:nvSpPr>
          <p:spPr bwMode="auto">
            <a:xfrm>
              <a:off x="1693863" y="2276085"/>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7" name="Oval 5"/>
            <p:cNvSpPr>
              <a:spLocks noChangeArrowheads="1"/>
            </p:cNvSpPr>
            <p:nvPr/>
          </p:nvSpPr>
          <p:spPr bwMode="auto">
            <a:xfrm>
              <a:off x="1885950" y="252056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8" name="Oval 6"/>
            <p:cNvSpPr>
              <a:spLocks noChangeArrowheads="1"/>
            </p:cNvSpPr>
            <p:nvPr/>
          </p:nvSpPr>
          <p:spPr bwMode="auto">
            <a:xfrm>
              <a:off x="2006600" y="1795072"/>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9" name="Oval 7"/>
            <p:cNvSpPr>
              <a:spLocks noChangeArrowheads="1"/>
            </p:cNvSpPr>
            <p:nvPr/>
          </p:nvSpPr>
          <p:spPr bwMode="auto">
            <a:xfrm>
              <a:off x="2392363" y="1955410"/>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10" name="Oval 8"/>
            <p:cNvSpPr>
              <a:spLocks noChangeArrowheads="1"/>
            </p:cNvSpPr>
            <p:nvPr/>
          </p:nvSpPr>
          <p:spPr bwMode="auto">
            <a:xfrm>
              <a:off x="2368550" y="2199885"/>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11" name="Oval 9"/>
            <p:cNvSpPr>
              <a:spLocks noChangeArrowheads="1"/>
            </p:cNvSpPr>
            <p:nvPr/>
          </p:nvSpPr>
          <p:spPr bwMode="auto">
            <a:xfrm>
              <a:off x="2282825" y="2457060"/>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12" name="Oval 10"/>
            <p:cNvSpPr>
              <a:spLocks noChangeArrowheads="1"/>
            </p:cNvSpPr>
            <p:nvPr/>
          </p:nvSpPr>
          <p:spPr bwMode="auto">
            <a:xfrm>
              <a:off x="2681288" y="2382447"/>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13" name="Oval 11"/>
            <p:cNvSpPr>
              <a:spLocks noChangeArrowheads="1"/>
            </p:cNvSpPr>
            <p:nvPr/>
          </p:nvSpPr>
          <p:spPr bwMode="auto">
            <a:xfrm>
              <a:off x="1600200" y="1945885"/>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46083" name="Rectangle 60"/>
          <p:cNvSpPr>
            <a:spLocks noChangeArrowheads="1"/>
          </p:cNvSpPr>
          <p:nvPr/>
        </p:nvSpPr>
        <p:spPr bwMode="auto">
          <a:xfrm>
            <a:off x="1044576" y="44450"/>
            <a:ext cx="9890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b="0">
                <a:solidFill>
                  <a:srgbClr val="0066FF"/>
                </a:solidFill>
                <a:latin typeface="Tahoma" panose="020B0604030504040204" pitchFamily="34" charset="0"/>
                <a:ea typeface="ＭＳ Ｐゴシック" panose="020B0600070205080204" pitchFamily="34" charset="-128"/>
              </a:rPr>
              <a:t>Large inocula are heterogeneous</a:t>
            </a:r>
          </a:p>
        </p:txBody>
      </p:sp>
      <p:sp>
        <p:nvSpPr>
          <p:cNvPr id="46084" name="AutoShape 73"/>
          <p:cNvSpPr>
            <a:spLocks noChangeArrowheads="1"/>
          </p:cNvSpPr>
          <p:nvPr/>
        </p:nvSpPr>
        <p:spPr bwMode="auto">
          <a:xfrm rot="-5400000">
            <a:off x="5035551" y="2076451"/>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nvGrpSpPr>
          <p:cNvPr id="46085" name="Group 22"/>
          <p:cNvGrpSpPr>
            <a:grpSpLocks/>
          </p:cNvGrpSpPr>
          <p:nvPr/>
        </p:nvGrpSpPr>
        <p:grpSpPr bwMode="auto">
          <a:xfrm>
            <a:off x="6778625" y="1495425"/>
            <a:ext cx="3925888" cy="1568450"/>
            <a:chOff x="2823" y="1630"/>
            <a:chExt cx="2198" cy="988"/>
          </a:xfrm>
        </p:grpSpPr>
        <p:sp>
          <p:nvSpPr>
            <p:cNvPr id="46160"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1"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2"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3"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4"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5"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6"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7"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8"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69"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0"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1"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2"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3"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4"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5"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6"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7"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8"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79"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0"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1"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2"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3"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4"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5"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6"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7"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8"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89"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0"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1"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2"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3"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4"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5"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6"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7"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8"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199"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0"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1"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2"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6203"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46086" name="ZoneTexte 1"/>
          <p:cNvSpPr txBox="1">
            <a:spLocks noChangeArrowheads="1"/>
          </p:cNvSpPr>
          <p:nvPr/>
        </p:nvSpPr>
        <p:spPr bwMode="auto">
          <a:xfrm>
            <a:off x="3717926" y="1550988"/>
            <a:ext cx="3084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b="0">
                <a:solidFill>
                  <a:srgbClr val="800000"/>
                </a:solidFill>
                <a:ea typeface="ＭＳ Ｐゴシック" panose="020B0600070205080204" pitchFamily="34" charset="-128"/>
              </a:rPr>
              <a:t>"Age of infection</a:t>
            </a:r>
          </a:p>
        </p:txBody>
      </p:sp>
      <p:grpSp>
        <p:nvGrpSpPr>
          <p:cNvPr id="46087" name="Groupe 67"/>
          <p:cNvGrpSpPr>
            <a:grpSpLocks/>
          </p:cNvGrpSpPr>
          <p:nvPr/>
        </p:nvGrpSpPr>
        <p:grpSpPr bwMode="auto">
          <a:xfrm>
            <a:off x="2297114" y="4022726"/>
            <a:ext cx="1741487" cy="892175"/>
            <a:chOff x="1344613" y="2851150"/>
            <a:chExt cx="1741487" cy="892175"/>
          </a:xfrm>
        </p:grpSpPr>
        <p:sp>
          <p:nvSpPr>
            <p:cNvPr id="46150" name="Oval 2"/>
            <p:cNvSpPr>
              <a:spLocks noChangeArrowheads="1"/>
            </p:cNvSpPr>
            <p:nvPr/>
          </p:nvSpPr>
          <p:spPr bwMode="auto">
            <a:xfrm>
              <a:off x="1344613" y="3163888"/>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1" name="Oval 3"/>
            <p:cNvSpPr>
              <a:spLocks noChangeArrowheads="1"/>
            </p:cNvSpPr>
            <p:nvPr/>
          </p:nvSpPr>
          <p:spPr bwMode="auto">
            <a:xfrm>
              <a:off x="1995488" y="3186113"/>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2" name="Oval 4"/>
            <p:cNvSpPr>
              <a:spLocks noChangeArrowheads="1"/>
            </p:cNvSpPr>
            <p:nvPr/>
          </p:nvSpPr>
          <p:spPr bwMode="auto">
            <a:xfrm>
              <a:off x="1693863" y="3332163"/>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3" name="Oval 5"/>
            <p:cNvSpPr>
              <a:spLocks noChangeArrowheads="1"/>
            </p:cNvSpPr>
            <p:nvPr/>
          </p:nvSpPr>
          <p:spPr bwMode="auto">
            <a:xfrm>
              <a:off x="1885950" y="3576638"/>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4" name="Oval 6"/>
            <p:cNvSpPr>
              <a:spLocks noChangeArrowheads="1"/>
            </p:cNvSpPr>
            <p:nvPr/>
          </p:nvSpPr>
          <p:spPr bwMode="auto">
            <a:xfrm>
              <a:off x="2006600"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5" name="Oval 7"/>
            <p:cNvSpPr>
              <a:spLocks noChangeArrowheads="1"/>
            </p:cNvSpPr>
            <p:nvPr/>
          </p:nvSpPr>
          <p:spPr bwMode="auto">
            <a:xfrm>
              <a:off x="2392363" y="3011488"/>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6" name="Oval 8"/>
            <p:cNvSpPr>
              <a:spLocks noChangeArrowheads="1"/>
            </p:cNvSpPr>
            <p:nvPr/>
          </p:nvSpPr>
          <p:spPr bwMode="auto">
            <a:xfrm>
              <a:off x="2368550" y="3255963"/>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7" name="Oval 9"/>
            <p:cNvSpPr>
              <a:spLocks noChangeArrowheads="1"/>
            </p:cNvSpPr>
            <p:nvPr/>
          </p:nvSpPr>
          <p:spPr bwMode="auto">
            <a:xfrm>
              <a:off x="2282825" y="3513138"/>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8" name="Oval 10"/>
            <p:cNvSpPr>
              <a:spLocks noChangeArrowheads="1"/>
            </p:cNvSpPr>
            <p:nvPr/>
          </p:nvSpPr>
          <p:spPr bwMode="auto">
            <a:xfrm>
              <a:off x="26812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59" name="Oval 11"/>
            <p:cNvSpPr>
              <a:spLocks noChangeArrowheads="1"/>
            </p:cNvSpPr>
            <p:nvPr/>
          </p:nvSpPr>
          <p:spPr bwMode="auto">
            <a:xfrm>
              <a:off x="1600200" y="3001963"/>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46088" name="AutoShape 73"/>
          <p:cNvSpPr>
            <a:spLocks noChangeArrowheads="1"/>
          </p:cNvSpPr>
          <p:nvPr/>
        </p:nvSpPr>
        <p:spPr bwMode="auto">
          <a:xfrm rot="-5400000">
            <a:off x="5035551" y="4303713"/>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46089" name="Group 22"/>
          <p:cNvGrpSpPr>
            <a:grpSpLocks/>
          </p:cNvGrpSpPr>
          <p:nvPr/>
        </p:nvGrpSpPr>
        <p:grpSpPr bwMode="auto">
          <a:xfrm>
            <a:off x="6778625" y="3722688"/>
            <a:ext cx="3925888" cy="1568450"/>
            <a:chOff x="2823" y="1630"/>
            <a:chExt cx="2198" cy="988"/>
          </a:xfrm>
        </p:grpSpPr>
        <p:sp>
          <p:nvSpPr>
            <p:cNvPr id="46106"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07"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08"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09"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0"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1"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2"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3"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4"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5"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6"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7"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8"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19"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0"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1"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2"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3"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4"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5"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6"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7"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8"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29"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0"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1"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2"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3"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4"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5"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6"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7"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8"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39"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0"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1"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2"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3"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4"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5"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6"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7"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8"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6149"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grpSp>
        <p:nvGrpSpPr>
          <p:cNvPr id="46090" name="Groupe 3"/>
          <p:cNvGrpSpPr>
            <a:grpSpLocks/>
          </p:cNvGrpSpPr>
          <p:nvPr/>
        </p:nvGrpSpPr>
        <p:grpSpPr bwMode="auto">
          <a:xfrm>
            <a:off x="7194550" y="5661026"/>
            <a:ext cx="2465388" cy="371475"/>
            <a:chOff x="6511994" y="5762625"/>
            <a:chExt cx="2465736" cy="371474"/>
          </a:xfrm>
        </p:grpSpPr>
        <p:sp>
          <p:nvSpPr>
            <p:cNvPr id="128" name="AutoShape 69"/>
            <p:cNvSpPr>
              <a:spLocks noChangeArrowheads="1"/>
            </p:cNvSpPr>
            <p:nvPr/>
          </p:nvSpPr>
          <p:spPr bwMode="auto">
            <a:xfrm>
              <a:off x="6511994" y="5762625"/>
              <a:ext cx="2465736" cy="371474"/>
            </a:xfrm>
            <a:prstGeom prst="roundRect">
              <a:avLst>
                <a:gd name="adj" fmla="val 16667"/>
              </a:avLst>
            </a:prstGeom>
            <a:noFill/>
            <a:ln w="38100">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30" name="Oval 60"/>
            <p:cNvSpPr>
              <a:spLocks noChangeArrowheads="1"/>
            </p:cNvSpPr>
            <p:nvPr/>
          </p:nvSpPr>
          <p:spPr bwMode="auto">
            <a:xfrm>
              <a:off x="6627898" y="5865813"/>
              <a:ext cx="360413" cy="166687"/>
            </a:xfrm>
            <a:prstGeom prst="ellipse">
              <a:avLst/>
            </a:prstGeom>
            <a:solidFill>
              <a:srgbClr val="FFC0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32" name="Text Box 62"/>
            <p:cNvSpPr txBox="1">
              <a:spLocks noChangeArrowheads="1"/>
            </p:cNvSpPr>
            <p:nvPr/>
          </p:nvSpPr>
          <p:spPr bwMode="auto">
            <a:xfrm>
              <a:off x="7081987" y="5762625"/>
              <a:ext cx="1849698" cy="3381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sz="1600" dirty="0">
                  <a:solidFill>
                    <a:srgbClr val="000000"/>
                  </a:solidFill>
                  <a:latin typeface="Arial"/>
                  <a:cs typeface="Arial" charset="0"/>
                </a:rPr>
                <a:t>Tolerant bacteria</a:t>
              </a:r>
            </a:p>
          </p:txBody>
        </p:sp>
      </p:grpSp>
      <p:grpSp>
        <p:nvGrpSpPr>
          <p:cNvPr id="46091" name="Groupe 1"/>
          <p:cNvGrpSpPr>
            <a:grpSpLocks/>
          </p:cNvGrpSpPr>
          <p:nvPr/>
        </p:nvGrpSpPr>
        <p:grpSpPr bwMode="auto">
          <a:xfrm>
            <a:off x="977900" y="3200401"/>
            <a:ext cx="3333363" cy="341313"/>
            <a:chOff x="25366" y="3200867"/>
            <a:chExt cx="3333190" cy="340142"/>
          </a:xfrm>
        </p:grpSpPr>
        <p:sp>
          <p:nvSpPr>
            <p:cNvPr id="46100" name="Oval 59"/>
            <p:cNvSpPr>
              <a:spLocks noChangeArrowheads="1"/>
            </p:cNvSpPr>
            <p:nvPr/>
          </p:nvSpPr>
          <p:spPr bwMode="auto">
            <a:xfrm>
              <a:off x="203167" y="3302467"/>
              <a:ext cx="360363" cy="166688"/>
            </a:xfrm>
            <a:prstGeom prst="ellipse">
              <a:avLst/>
            </a:prstGeom>
            <a:solidFill>
              <a:srgbClr val="00CC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46101" name="Text Box 61"/>
            <p:cNvSpPr txBox="1">
              <a:spLocks noChangeArrowheads="1"/>
            </p:cNvSpPr>
            <p:nvPr/>
          </p:nvSpPr>
          <p:spPr bwMode="auto">
            <a:xfrm>
              <a:off x="644492" y="3202455"/>
              <a:ext cx="2714064" cy="3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dirty="0" smtClean="0">
                  <a:solidFill>
                    <a:srgbClr val="000000"/>
                  </a:solidFill>
                  <a:ea typeface="ＭＳ Ｐゴシック" panose="020B0600070205080204" pitchFamily="34" charset="-128"/>
                </a:rPr>
                <a:t>Susceptible </a:t>
              </a:r>
              <a:r>
                <a:rPr lang="fr-FR" altLang="fr-FR" sz="1600" b="0" dirty="0" err="1">
                  <a:solidFill>
                    <a:srgbClr val="000000"/>
                  </a:solidFill>
                  <a:ea typeface="ＭＳ Ｐゴシック" panose="020B0600070205080204" pitchFamily="34" charset="-128"/>
                </a:rPr>
                <a:t>wild</a:t>
              </a:r>
              <a:r>
                <a:rPr lang="fr-FR" altLang="fr-FR" sz="1600" b="0" dirty="0">
                  <a:solidFill>
                    <a:srgbClr val="000000"/>
                  </a:solidFill>
                  <a:ea typeface="ＭＳ Ｐゴシック" panose="020B0600070205080204" pitchFamily="34" charset="-128"/>
                </a:rPr>
                <a:t> </a:t>
              </a:r>
              <a:r>
                <a:rPr lang="fr-FR" altLang="fr-FR" sz="1600" b="0" dirty="0" smtClean="0">
                  <a:solidFill>
                    <a:srgbClr val="000000"/>
                  </a:solidFill>
                  <a:ea typeface="ＭＳ Ｐゴシック" panose="020B0600070205080204" pitchFamily="34" charset="-128"/>
                </a:rPr>
                <a:t>type </a:t>
              </a:r>
              <a:r>
                <a:rPr lang="fr-FR" altLang="fr-FR" sz="1600" b="0" dirty="0" err="1" smtClean="0">
                  <a:solidFill>
                    <a:srgbClr val="000000"/>
                  </a:solidFill>
                  <a:ea typeface="ＭＳ Ｐゴシック" panose="020B0600070205080204" pitchFamily="34" charset="-128"/>
                </a:rPr>
                <a:t>strain</a:t>
              </a:r>
              <a:r>
                <a:rPr lang="fr-FR" altLang="fr-FR" sz="1600" b="0" dirty="0" smtClean="0">
                  <a:solidFill>
                    <a:srgbClr val="000000"/>
                  </a:solidFill>
                  <a:ea typeface="ＭＳ Ｐゴシック" panose="020B0600070205080204" pitchFamily="34" charset="-128"/>
                </a:rPr>
                <a:t> </a:t>
              </a:r>
              <a:endParaRPr lang="fr-FR" altLang="fr-FR" sz="1600" b="0" dirty="0">
                <a:solidFill>
                  <a:srgbClr val="000000"/>
                </a:solidFill>
                <a:ea typeface="ＭＳ Ｐゴシック" panose="020B0600070205080204" pitchFamily="34" charset="-128"/>
              </a:endParaRPr>
            </a:p>
          </p:txBody>
        </p:sp>
        <p:sp>
          <p:nvSpPr>
            <p:cNvPr id="46102" name="AutoShape 69"/>
            <p:cNvSpPr>
              <a:spLocks noChangeArrowheads="1"/>
            </p:cNvSpPr>
            <p:nvPr/>
          </p:nvSpPr>
          <p:spPr bwMode="auto">
            <a:xfrm>
              <a:off x="25366" y="3200867"/>
              <a:ext cx="3195471" cy="340142"/>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grpSp>
        <p:nvGrpSpPr>
          <p:cNvPr id="46092" name="Groupe 2"/>
          <p:cNvGrpSpPr>
            <a:grpSpLocks/>
          </p:cNvGrpSpPr>
          <p:nvPr/>
        </p:nvGrpSpPr>
        <p:grpSpPr bwMode="auto">
          <a:xfrm>
            <a:off x="7194550" y="987426"/>
            <a:ext cx="2363788" cy="371475"/>
            <a:chOff x="6242292" y="988061"/>
            <a:chExt cx="2363034" cy="371475"/>
          </a:xfrm>
        </p:grpSpPr>
        <p:sp>
          <p:nvSpPr>
            <p:cNvPr id="46097" name="Oval 60"/>
            <p:cNvSpPr>
              <a:spLocks noChangeArrowheads="1"/>
            </p:cNvSpPr>
            <p:nvPr/>
          </p:nvSpPr>
          <p:spPr bwMode="auto">
            <a:xfrm>
              <a:off x="6423267" y="1091250"/>
              <a:ext cx="360363" cy="1666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46098" name="Text Box 62"/>
            <p:cNvSpPr txBox="1">
              <a:spLocks noChangeArrowheads="1"/>
            </p:cNvSpPr>
            <p:nvPr/>
          </p:nvSpPr>
          <p:spPr bwMode="auto">
            <a:xfrm>
              <a:off x="6877292" y="988062"/>
              <a:ext cx="1646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a:solidFill>
                    <a:srgbClr val="000000"/>
                  </a:solidFill>
                  <a:ea typeface="ＭＳ Ｐゴシック" panose="020B0600070205080204" pitchFamily="34" charset="-128"/>
                </a:rPr>
                <a:t>Resistant mutant</a:t>
              </a:r>
            </a:p>
          </p:txBody>
        </p:sp>
        <p:sp>
          <p:nvSpPr>
            <p:cNvPr id="46099" name="AutoShape 69"/>
            <p:cNvSpPr>
              <a:spLocks noChangeArrowheads="1"/>
            </p:cNvSpPr>
            <p:nvPr/>
          </p:nvSpPr>
          <p:spPr bwMode="auto">
            <a:xfrm>
              <a:off x="6242292" y="988061"/>
              <a:ext cx="2363034" cy="371475"/>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sp>
        <p:nvSpPr>
          <p:cNvPr id="46093" name="Text Box 63"/>
          <p:cNvSpPr txBox="1">
            <a:spLocks noChangeArrowheads="1"/>
          </p:cNvSpPr>
          <p:nvPr/>
        </p:nvSpPr>
        <p:spPr bwMode="auto">
          <a:xfrm>
            <a:off x="6519864" y="1895475"/>
            <a:ext cx="4175125" cy="831850"/>
          </a:xfrm>
          <a:prstGeom prst="rect">
            <a:avLst/>
          </a:prstGeom>
          <a:solidFill>
            <a:schemeClr val="bg1"/>
          </a:solidFill>
          <a:ln w="952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CC3300"/>
                </a:solidFill>
              </a:rPr>
              <a:t>Risk of selection of resistant clones</a:t>
            </a:r>
          </a:p>
        </p:txBody>
      </p:sp>
      <p:sp>
        <p:nvSpPr>
          <p:cNvPr id="46094" name="Text Box 63"/>
          <p:cNvSpPr txBox="1">
            <a:spLocks noChangeArrowheads="1"/>
          </p:cNvSpPr>
          <p:nvPr/>
        </p:nvSpPr>
        <p:spPr bwMode="auto">
          <a:xfrm>
            <a:off x="6619876" y="4213225"/>
            <a:ext cx="4175125" cy="831850"/>
          </a:xfrm>
          <a:prstGeom prst="rect">
            <a:avLst/>
          </a:prstGeom>
          <a:solidFill>
            <a:schemeClr val="bg1"/>
          </a:solidFill>
          <a:ln w="952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dirty="0" err="1">
                <a:solidFill>
                  <a:srgbClr val="CC3300"/>
                </a:solidFill>
              </a:rPr>
              <a:t>Risk</a:t>
            </a:r>
            <a:r>
              <a:rPr lang="fr-FR" altLang="fr-FR" sz="2400" dirty="0">
                <a:solidFill>
                  <a:srgbClr val="CC3300"/>
                </a:solidFill>
              </a:rPr>
              <a:t> of </a:t>
            </a:r>
            <a:r>
              <a:rPr lang="fr-FR" altLang="fr-FR" sz="2400" dirty="0" err="1" smtClean="0">
                <a:solidFill>
                  <a:srgbClr val="CC3300"/>
                </a:solidFill>
              </a:rPr>
              <a:t>evolution</a:t>
            </a:r>
            <a:r>
              <a:rPr lang="fr-FR" altLang="fr-FR" sz="2400" dirty="0" smtClean="0">
                <a:solidFill>
                  <a:srgbClr val="CC3300"/>
                </a:solidFill>
              </a:rPr>
              <a:t> </a:t>
            </a:r>
            <a:r>
              <a:rPr lang="fr-FR" altLang="fr-FR" sz="2400" dirty="0" err="1">
                <a:solidFill>
                  <a:srgbClr val="CC3300"/>
                </a:solidFill>
              </a:rPr>
              <a:t>towards</a:t>
            </a:r>
            <a:r>
              <a:rPr lang="fr-FR" altLang="fr-FR" sz="2400" dirty="0">
                <a:solidFill>
                  <a:srgbClr val="CC3300"/>
                </a:solidFill>
              </a:rPr>
              <a:t> </a:t>
            </a:r>
            <a:r>
              <a:rPr lang="fr-FR" altLang="fr-FR" sz="2400" dirty="0" err="1">
                <a:solidFill>
                  <a:srgbClr val="CC3300"/>
                </a:solidFill>
              </a:rPr>
              <a:t>chronicity</a:t>
            </a:r>
            <a:endParaRPr lang="fr-FR" altLang="fr-FR" sz="2400" dirty="0">
              <a:solidFill>
                <a:srgbClr val="CC3300"/>
              </a:solidFill>
            </a:endParaRPr>
          </a:p>
        </p:txBody>
      </p:sp>
      <p:sp>
        <p:nvSpPr>
          <p:cNvPr id="46095"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A90C2436-8404-4DAB-A5BC-BF1FA03B203F}" type="slidenum">
              <a:rPr lang="fr-FR" altLang="fr-FR" sz="1400" b="0">
                <a:solidFill>
                  <a:srgbClr val="000000"/>
                </a:solidFill>
              </a:rPr>
              <a:t>22</a:t>
            </a:fld>
            <a:endParaRPr lang="fr-FR" altLang="fr-FR" sz="1400" b="0">
              <a:solidFill>
                <a:srgbClr val="000000"/>
              </a:solidFill>
            </a:endParaRPr>
          </a:p>
        </p:txBody>
      </p:sp>
      <p:pic>
        <p:nvPicPr>
          <p:cNvPr id="4609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3537" y="2135188"/>
            <a:ext cx="6784975" cy="2835275"/>
          </a:xfrm>
          <a:prstGeom prst="rect">
            <a:avLst/>
          </a:prstGeom>
          <a:solidFill>
            <a:schemeClr val="bg1"/>
          </a:solidFill>
          <a:ln w="28575">
            <a:solidFill>
              <a:schemeClr val="tx1"/>
            </a:solidFill>
            <a:miter lim="800000"/>
            <a:headEnd/>
            <a:tailEnd/>
          </a:ln>
        </p:spPr>
      </p:pic>
    </p:spTree>
    <p:extLst>
      <p:ext uri="{BB962C8B-B14F-4D97-AF65-F5344CB8AC3E}">
        <p14:creationId xmlns:p14="http://schemas.microsoft.com/office/powerpoint/2010/main" val="2884860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e 4"/>
          <p:cNvGrpSpPr>
            <a:grpSpLocks/>
          </p:cNvGrpSpPr>
          <p:nvPr/>
        </p:nvGrpSpPr>
        <p:grpSpPr bwMode="auto">
          <a:xfrm>
            <a:off x="2297114" y="1795464"/>
            <a:ext cx="1741487" cy="892175"/>
            <a:chOff x="1344613" y="1795072"/>
            <a:chExt cx="1741487" cy="892175"/>
          </a:xfrm>
        </p:grpSpPr>
        <p:sp>
          <p:nvSpPr>
            <p:cNvPr id="48252" name="Oval 2"/>
            <p:cNvSpPr>
              <a:spLocks noChangeArrowheads="1"/>
            </p:cNvSpPr>
            <p:nvPr/>
          </p:nvSpPr>
          <p:spPr bwMode="auto">
            <a:xfrm>
              <a:off x="1344613" y="210781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3" name="Oval 3"/>
            <p:cNvSpPr>
              <a:spLocks noChangeArrowheads="1"/>
            </p:cNvSpPr>
            <p:nvPr/>
          </p:nvSpPr>
          <p:spPr bwMode="auto">
            <a:xfrm>
              <a:off x="1995488" y="2130035"/>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4" name="Oval 4"/>
            <p:cNvSpPr>
              <a:spLocks noChangeArrowheads="1"/>
            </p:cNvSpPr>
            <p:nvPr/>
          </p:nvSpPr>
          <p:spPr bwMode="auto">
            <a:xfrm>
              <a:off x="1693863" y="2276085"/>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5" name="Oval 5"/>
            <p:cNvSpPr>
              <a:spLocks noChangeArrowheads="1"/>
            </p:cNvSpPr>
            <p:nvPr/>
          </p:nvSpPr>
          <p:spPr bwMode="auto">
            <a:xfrm>
              <a:off x="1885950" y="252056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6" name="Oval 6"/>
            <p:cNvSpPr>
              <a:spLocks noChangeArrowheads="1"/>
            </p:cNvSpPr>
            <p:nvPr/>
          </p:nvSpPr>
          <p:spPr bwMode="auto">
            <a:xfrm>
              <a:off x="2006600" y="1795072"/>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7" name="Oval 7"/>
            <p:cNvSpPr>
              <a:spLocks noChangeArrowheads="1"/>
            </p:cNvSpPr>
            <p:nvPr/>
          </p:nvSpPr>
          <p:spPr bwMode="auto">
            <a:xfrm>
              <a:off x="2392363" y="1955410"/>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8" name="Oval 8"/>
            <p:cNvSpPr>
              <a:spLocks noChangeArrowheads="1"/>
            </p:cNvSpPr>
            <p:nvPr/>
          </p:nvSpPr>
          <p:spPr bwMode="auto">
            <a:xfrm>
              <a:off x="2368550" y="2199885"/>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9" name="Oval 9"/>
            <p:cNvSpPr>
              <a:spLocks noChangeArrowheads="1"/>
            </p:cNvSpPr>
            <p:nvPr/>
          </p:nvSpPr>
          <p:spPr bwMode="auto">
            <a:xfrm>
              <a:off x="2282825" y="2457060"/>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60" name="Oval 10"/>
            <p:cNvSpPr>
              <a:spLocks noChangeArrowheads="1"/>
            </p:cNvSpPr>
            <p:nvPr/>
          </p:nvSpPr>
          <p:spPr bwMode="auto">
            <a:xfrm>
              <a:off x="2681288" y="2382447"/>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61" name="Oval 11"/>
            <p:cNvSpPr>
              <a:spLocks noChangeArrowheads="1"/>
            </p:cNvSpPr>
            <p:nvPr/>
          </p:nvSpPr>
          <p:spPr bwMode="auto">
            <a:xfrm>
              <a:off x="1600200" y="1945885"/>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48131" name="Rectangle 60"/>
          <p:cNvSpPr>
            <a:spLocks noChangeArrowheads="1"/>
          </p:cNvSpPr>
          <p:nvPr/>
        </p:nvSpPr>
        <p:spPr bwMode="auto">
          <a:xfrm>
            <a:off x="1044576" y="44450"/>
            <a:ext cx="9890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b="0">
                <a:solidFill>
                  <a:srgbClr val="0066FF"/>
                </a:solidFill>
                <a:latin typeface="Tahoma" panose="020B0604030504040204" pitchFamily="34" charset="0"/>
                <a:ea typeface="ＭＳ Ｐゴシック" panose="020B0600070205080204" pitchFamily="34" charset="-128"/>
              </a:rPr>
              <a:t>Large inocula are heterogeneous</a:t>
            </a:r>
          </a:p>
        </p:txBody>
      </p:sp>
      <p:sp>
        <p:nvSpPr>
          <p:cNvPr id="48132" name="AutoShape 73"/>
          <p:cNvSpPr>
            <a:spLocks noChangeArrowheads="1"/>
          </p:cNvSpPr>
          <p:nvPr/>
        </p:nvSpPr>
        <p:spPr bwMode="auto">
          <a:xfrm rot="-5400000">
            <a:off x="5035551" y="2076451"/>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nvGrpSpPr>
          <p:cNvPr id="48133" name="Group 22"/>
          <p:cNvGrpSpPr>
            <a:grpSpLocks/>
          </p:cNvGrpSpPr>
          <p:nvPr/>
        </p:nvGrpSpPr>
        <p:grpSpPr bwMode="auto">
          <a:xfrm>
            <a:off x="6778625" y="1495425"/>
            <a:ext cx="3925888" cy="1568450"/>
            <a:chOff x="2823" y="1630"/>
            <a:chExt cx="2198" cy="988"/>
          </a:xfrm>
        </p:grpSpPr>
        <p:sp>
          <p:nvSpPr>
            <p:cNvPr id="48208"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09"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0"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1"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2"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3"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4"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5"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6"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7"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8"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19"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0"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1"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2"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3"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4"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5"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6"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7"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8"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29"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0"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1"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2"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3"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4"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5"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6"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7"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8"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39"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0"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1"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2"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3"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4"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5"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6"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7"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8"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49"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0"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48251"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48134" name="ZoneTexte 1"/>
          <p:cNvSpPr txBox="1">
            <a:spLocks noChangeArrowheads="1"/>
          </p:cNvSpPr>
          <p:nvPr/>
        </p:nvSpPr>
        <p:spPr bwMode="auto">
          <a:xfrm>
            <a:off x="3717926" y="1550988"/>
            <a:ext cx="3084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b="0">
                <a:solidFill>
                  <a:srgbClr val="800000"/>
                </a:solidFill>
                <a:ea typeface="ＭＳ Ｐゴシック" panose="020B0600070205080204" pitchFamily="34" charset="-128"/>
              </a:rPr>
              <a:t>"Age of infection</a:t>
            </a:r>
          </a:p>
        </p:txBody>
      </p:sp>
      <p:grpSp>
        <p:nvGrpSpPr>
          <p:cNvPr id="48135" name="Groupe 67"/>
          <p:cNvGrpSpPr>
            <a:grpSpLocks/>
          </p:cNvGrpSpPr>
          <p:nvPr/>
        </p:nvGrpSpPr>
        <p:grpSpPr bwMode="auto">
          <a:xfrm>
            <a:off x="2297114" y="4022726"/>
            <a:ext cx="1741487" cy="892175"/>
            <a:chOff x="1344613" y="2851150"/>
            <a:chExt cx="1741487" cy="892175"/>
          </a:xfrm>
        </p:grpSpPr>
        <p:sp>
          <p:nvSpPr>
            <p:cNvPr id="48198" name="Oval 2"/>
            <p:cNvSpPr>
              <a:spLocks noChangeArrowheads="1"/>
            </p:cNvSpPr>
            <p:nvPr/>
          </p:nvSpPr>
          <p:spPr bwMode="auto">
            <a:xfrm>
              <a:off x="1344613" y="3163888"/>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9" name="Oval 3"/>
            <p:cNvSpPr>
              <a:spLocks noChangeArrowheads="1"/>
            </p:cNvSpPr>
            <p:nvPr/>
          </p:nvSpPr>
          <p:spPr bwMode="auto">
            <a:xfrm>
              <a:off x="1995488" y="3186113"/>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0" name="Oval 4"/>
            <p:cNvSpPr>
              <a:spLocks noChangeArrowheads="1"/>
            </p:cNvSpPr>
            <p:nvPr/>
          </p:nvSpPr>
          <p:spPr bwMode="auto">
            <a:xfrm>
              <a:off x="1693863" y="3332163"/>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1" name="Oval 5"/>
            <p:cNvSpPr>
              <a:spLocks noChangeArrowheads="1"/>
            </p:cNvSpPr>
            <p:nvPr/>
          </p:nvSpPr>
          <p:spPr bwMode="auto">
            <a:xfrm>
              <a:off x="1885950" y="3576638"/>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2" name="Oval 6"/>
            <p:cNvSpPr>
              <a:spLocks noChangeArrowheads="1"/>
            </p:cNvSpPr>
            <p:nvPr/>
          </p:nvSpPr>
          <p:spPr bwMode="auto">
            <a:xfrm>
              <a:off x="2006600" y="2851150"/>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3" name="Oval 7"/>
            <p:cNvSpPr>
              <a:spLocks noChangeArrowheads="1"/>
            </p:cNvSpPr>
            <p:nvPr/>
          </p:nvSpPr>
          <p:spPr bwMode="auto">
            <a:xfrm>
              <a:off x="2392363" y="3011488"/>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4" name="Oval 8"/>
            <p:cNvSpPr>
              <a:spLocks noChangeArrowheads="1"/>
            </p:cNvSpPr>
            <p:nvPr/>
          </p:nvSpPr>
          <p:spPr bwMode="auto">
            <a:xfrm>
              <a:off x="2368550" y="3255963"/>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5" name="Oval 9"/>
            <p:cNvSpPr>
              <a:spLocks noChangeArrowheads="1"/>
            </p:cNvSpPr>
            <p:nvPr/>
          </p:nvSpPr>
          <p:spPr bwMode="auto">
            <a:xfrm>
              <a:off x="2282825" y="3513138"/>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6" name="Oval 10"/>
            <p:cNvSpPr>
              <a:spLocks noChangeArrowheads="1"/>
            </p:cNvSpPr>
            <p:nvPr/>
          </p:nvSpPr>
          <p:spPr bwMode="auto">
            <a:xfrm>
              <a:off x="2681288" y="3438525"/>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207" name="Oval 11"/>
            <p:cNvSpPr>
              <a:spLocks noChangeArrowheads="1"/>
            </p:cNvSpPr>
            <p:nvPr/>
          </p:nvSpPr>
          <p:spPr bwMode="auto">
            <a:xfrm>
              <a:off x="1600200" y="3001963"/>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sp>
        <p:nvSpPr>
          <p:cNvPr id="48136" name="AutoShape 73"/>
          <p:cNvSpPr>
            <a:spLocks noChangeArrowheads="1"/>
          </p:cNvSpPr>
          <p:nvPr/>
        </p:nvSpPr>
        <p:spPr bwMode="auto">
          <a:xfrm rot="-5400000">
            <a:off x="5035551" y="4303713"/>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nvGrpSpPr>
          <p:cNvPr id="48137" name="Group 22"/>
          <p:cNvGrpSpPr>
            <a:grpSpLocks/>
          </p:cNvGrpSpPr>
          <p:nvPr/>
        </p:nvGrpSpPr>
        <p:grpSpPr bwMode="auto">
          <a:xfrm>
            <a:off x="6778625" y="3722688"/>
            <a:ext cx="3925888" cy="1568450"/>
            <a:chOff x="2823" y="1630"/>
            <a:chExt cx="2198" cy="988"/>
          </a:xfrm>
        </p:grpSpPr>
        <p:sp>
          <p:nvSpPr>
            <p:cNvPr id="48154"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55" name="Oval 24"/>
            <p:cNvSpPr>
              <a:spLocks noChangeArrowheads="1"/>
            </p:cNvSpPr>
            <p:nvPr/>
          </p:nvSpPr>
          <p:spPr bwMode="auto">
            <a:xfrm>
              <a:off x="2999" y="2016"/>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56"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57"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58"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59"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0"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1"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2"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3"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4"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5"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6"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7"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8"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69"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0"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1"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2"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3"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4"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5"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6"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7" name="Oval 46"/>
            <p:cNvSpPr>
              <a:spLocks noChangeArrowheads="1"/>
            </p:cNvSpPr>
            <p:nvPr/>
          </p:nvSpPr>
          <p:spPr bwMode="auto">
            <a:xfrm>
              <a:off x="3355" y="1992"/>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8" name="Oval 47"/>
            <p:cNvSpPr>
              <a:spLocks noChangeArrowheads="1"/>
            </p:cNvSpPr>
            <p:nvPr/>
          </p:nvSpPr>
          <p:spPr bwMode="auto">
            <a:xfrm>
              <a:off x="2959" y="2224"/>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79" name="Oval 48"/>
            <p:cNvSpPr>
              <a:spLocks noChangeArrowheads="1"/>
            </p:cNvSpPr>
            <p:nvPr/>
          </p:nvSpPr>
          <p:spPr bwMode="auto">
            <a:xfrm>
              <a:off x="3988" y="208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0"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1" name="Oval 50"/>
            <p:cNvSpPr>
              <a:spLocks noChangeArrowheads="1"/>
            </p:cNvSpPr>
            <p:nvPr/>
          </p:nvSpPr>
          <p:spPr bwMode="auto">
            <a:xfrm>
              <a:off x="2829" y="1945"/>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2" name="Oval 51"/>
            <p:cNvSpPr>
              <a:spLocks noChangeArrowheads="1"/>
            </p:cNvSpPr>
            <p:nvPr/>
          </p:nvSpPr>
          <p:spPr bwMode="auto">
            <a:xfrm>
              <a:off x="4415" y="180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3" name="Oval 52"/>
            <p:cNvSpPr>
              <a:spLocks noChangeArrowheads="1"/>
            </p:cNvSpPr>
            <p:nvPr/>
          </p:nvSpPr>
          <p:spPr bwMode="auto">
            <a:xfrm>
              <a:off x="3735" y="1630"/>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4"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5"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6"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7" name="Oval 56"/>
            <p:cNvSpPr>
              <a:spLocks noChangeArrowheads="1"/>
            </p:cNvSpPr>
            <p:nvPr/>
          </p:nvSpPr>
          <p:spPr bwMode="auto">
            <a:xfrm>
              <a:off x="4658" y="1928"/>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8"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89"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0"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1"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2"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3"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4" name="Oval 63"/>
            <p:cNvSpPr>
              <a:spLocks noChangeArrowheads="1"/>
            </p:cNvSpPr>
            <p:nvPr/>
          </p:nvSpPr>
          <p:spPr bwMode="auto">
            <a:xfrm>
              <a:off x="3631" y="2460"/>
              <a:ext cx="227"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5" name="Oval 64"/>
            <p:cNvSpPr>
              <a:spLocks noChangeArrowheads="1"/>
            </p:cNvSpPr>
            <p:nvPr/>
          </p:nvSpPr>
          <p:spPr bwMode="auto">
            <a:xfrm>
              <a:off x="3921" y="1781"/>
              <a:ext cx="228" cy="105"/>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6"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sp>
          <p:nvSpPr>
            <p:cNvPr id="48197"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fr-FR" sz="1800" b="0">
                <a:solidFill>
                  <a:srgbClr val="000000"/>
                </a:solidFill>
              </a:endParaRPr>
            </a:p>
          </p:txBody>
        </p:sp>
      </p:grpSp>
      <p:grpSp>
        <p:nvGrpSpPr>
          <p:cNvPr id="48138" name="Groupe 3"/>
          <p:cNvGrpSpPr>
            <a:grpSpLocks/>
          </p:cNvGrpSpPr>
          <p:nvPr/>
        </p:nvGrpSpPr>
        <p:grpSpPr bwMode="auto">
          <a:xfrm>
            <a:off x="7194550" y="5661026"/>
            <a:ext cx="2465388" cy="371475"/>
            <a:chOff x="6511994" y="5762625"/>
            <a:chExt cx="2465736" cy="371474"/>
          </a:xfrm>
        </p:grpSpPr>
        <p:sp>
          <p:nvSpPr>
            <p:cNvPr id="128" name="AutoShape 69"/>
            <p:cNvSpPr>
              <a:spLocks noChangeArrowheads="1"/>
            </p:cNvSpPr>
            <p:nvPr/>
          </p:nvSpPr>
          <p:spPr bwMode="auto">
            <a:xfrm>
              <a:off x="6511994" y="5762625"/>
              <a:ext cx="2465736" cy="371474"/>
            </a:xfrm>
            <a:prstGeom prst="roundRect">
              <a:avLst>
                <a:gd name="adj" fmla="val 16667"/>
              </a:avLst>
            </a:prstGeom>
            <a:noFill/>
            <a:ln w="38100">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30" name="Oval 60"/>
            <p:cNvSpPr>
              <a:spLocks noChangeArrowheads="1"/>
            </p:cNvSpPr>
            <p:nvPr/>
          </p:nvSpPr>
          <p:spPr bwMode="auto">
            <a:xfrm>
              <a:off x="6627898" y="5865813"/>
              <a:ext cx="360413" cy="166687"/>
            </a:xfrm>
            <a:prstGeom prst="ellipse">
              <a:avLst/>
            </a:prstGeom>
            <a:solidFill>
              <a:srgbClr val="FFC000"/>
            </a:solidFill>
            <a:ln w="9525">
              <a:solidFill>
                <a:schemeClr val="tx1"/>
              </a:solidFill>
              <a:round/>
              <a:headEnd/>
              <a:tailEnd/>
            </a:ln>
            <a:effectLst/>
          </p:spPr>
          <p:txBody>
            <a:bodyPr wrap="none" anchor="ctr"/>
            <a:lstStyle/>
            <a:p>
              <a:pPr fontAlgn="base">
                <a:spcBef>
                  <a:spcPct val="0"/>
                </a:spcBef>
                <a:spcAft>
                  <a:spcPct val="0"/>
                </a:spcAft>
                <a:defRPr/>
              </a:pPr>
              <a:endParaRPr lang="fr-FR">
                <a:solidFill>
                  <a:srgbClr val="000000"/>
                </a:solidFill>
                <a:latin typeface="Arial"/>
                <a:cs typeface="Arial" charset="0"/>
              </a:endParaRPr>
            </a:p>
          </p:txBody>
        </p:sp>
        <p:sp>
          <p:nvSpPr>
            <p:cNvPr id="132" name="Text Box 62"/>
            <p:cNvSpPr txBox="1">
              <a:spLocks noChangeArrowheads="1"/>
            </p:cNvSpPr>
            <p:nvPr/>
          </p:nvSpPr>
          <p:spPr bwMode="auto">
            <a:xfrm>
              <a:off x="7081987" y="5762625"/>
              <a:ext cx="1849698" cy="3381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sz="1600" dirty="0">
                  <a:solidFill>
                    <a:srgbClr val="000000"/>
                  </a:solidFill>
                  <a:latin typeface="Arial"/>
                  <a:cs typeface="Arial" charset="0"/>
                </a:rPr>
                <a:t>Tolerant bacteria</a:t>
              </a:r>
            </a:p>
          </p:txBody>
        </p:sp>
      </p:grpSp>
      <p:grpSp>
        <p:nvGrpSpPr>
          <p:cNvPr id="48139" name="Groupe 1"/>
          <p:cNvGrpSpPr>
            <a:grpSpLocks/>
          </p:cNvGrpSpPr>
          <p:nvPr/>
        </p:nvGrpSpPr>
        <p:grpSpPr bwMode="auto">
          <a:xfrm>
            <a:off x="977900" y="3200401"/>
            <a:ext cx="3344584" cy="341313"/>
            <a:chOff x="25366" y="3200867"/>
            <a:chExt cx="3344410" cy="340142"/>
          </a:xfrm>
        </p:grpSpPr>
        <p:sp>
          <p:nvSpPr>
            <p:cNvPr id="48148" name="Oval 59"/>
            <p:cNvSpPr>
              <a:spLocks noChangeArrowheads="1"/>
            </p:cNvSpPr>
            <p:nvPr/>
          </p:nvSpPr>
          <p:spPr bwMode="auto">
            <a:xfrm>
              <a:off x="203167" y="3302467"/>
              <a:ext cx="360363" cy="166688"/>
            </a:xfrm>
            <a:prstGeom prst="ellipse">
              <a:avLst/>
            </a:prstGeom>
            <a:solidFill>
              <a:srgbClr val="00CC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48149" name="Text Box 61"/>
            <p:cNvSpPr txBox="1">
              <a:spLocks noChangeArrowheads="1"/>
            </p:cNvSpPr>
            <p:nvPr/>
          </p:nvSpPr>
          <p:spPr bwMode="auto">
            <a:xfrm>
              <a:off x="644492" y="3202455"/>
              <a:ext cx="2725284" cy="3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dirty="0">
                  <a:solidFill>
                    <a:srgbClr val="000000"/>
                  </a:solidFill>
                  <a:ea typeface="ＭＳ Ｐゴシック" panose="020B0600070205080204" pitchFamily="34" charset="-128"/>
                </a:rPr>
                <a:t>Susceptible </a:t>
              </a:r>
              <a:r>
                <a:rPr lang="fr-FR" altLang="fr-FR" sz="1600" b="0" dirty="0" err="1" smtClean="0">
                  <a:solidFill>
                    <a:srgbClr val="000000"/>
                  </a:solidFill>
                  <a:ea typeface="ＭＳ Ｐゴシック" panose="020B0600070205080204" pitchFamily="34" charset="-128"/>
                </a:rPr>
                <a:t>wild</a:t>
              </a:r>
              <a:r>
                <a:rPr lang="fr-FR" altLang="fr-FR" sz="1600" b="0" dirty="0" smtClean="0">
                  <a:solidFill>
                    <a:srgbClr val="000000"/>
                  </a:solidFill>
                  <a:ea typeface="ＭＳ Ｐゴシック" panose="020B0600070205080204" pitchFamily="34" charset="-128"/>
                </a:rPr>
                <a:t>-type </a:t>
              </a:r>
              <a:r>
                <a:rPr lang="fr-FR" altLang="fr-FR" sz="1600" b="0" dirty="0" err="1">
                  <a:solidFill>
                    <a:srgbClr val="000000"/>
                  </a:solidFill>
                  <a:ea typeface="ＭＳ Ｐゴシック" panose="020B0600070205080204" pitchFamily="34" charset="-128"/>
                </a:rPr>
                <a:t>strain</a:t>
              </a:r>
              <a:r>
                <a:rPr lang="fr-FR" altLang="fr-FR" sz="1600" b="0" dirty="0">
                  <a:solidFill>
                    <a:srgbClr val="000000"/>
                  </a:solidFill>
                  <a:ea typeface="ＭＳ Ｐゴシック" panose="020B0600070205080204" pitchFamily="34" charset="-128"/>
                </a:rPr>
                <a:t> </a:t>
              </a:r>
            </a:p>
          </p:txBody>
        </p:sp>
        <p:sp>
          <p:nvSpPr>
            <p:cNvPr id="48150" name="AutoShape 69"/>
            <p:cNvSpPr>
              <a:spLocks noChangeArrowheads="1"/>
            </p:cNvSpPr>
            <p:nvPr/>
          </p:nvSpPr>
          <p:spPr bwMode="auto">
            <a:xfrm>
              <a:off x="25366" y="3200867"/>
              <a:ext cx="3195471" cy="340142"/>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grpSp>
        <p:nvGrpSpPr>
          <p:cNvPr id="48140" name="Groupe 2"/>
          <p:cNvGrpSpPr>
            <a:grpSpLocks/>
          </p:cNvGrpSpPr>
          <p:nvPr/>
        </p:nvGrpSpPr>
        <p:grpSpPr bwMode="auto">
          <a:xfrm>
            <a:off x="7194550" y="987426"/>
            <a:ext cx="2363788" cy="371475"/>
            <a:chOff x="6242292" y="988061"/>
            <a:chExt cx="2363034" cy="371475"/>
          </a:xfrm>
        </p:grpSpPr>
        <p:sp>
          <p:nvSpPr>
            <p:cNvPr id="48145" name="Oval 60"/>
            <p:cNvSpPr>
              <a:spLocks noChangeArrowheads="1"/>
            </p:cNvSpPr>
            <p:nvPr/>
          </p:nvSpPr>
          <p:spPr bwMode="auto">
            <a:xfrm>
              <a:off x="6423267" y="1091250"/>
              <a:ext cx="360363" cy="1666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48146" name="Text Box 62"/>
            <p:cNvSpPr txBox="1">
              <a:spLocks noChangeArrowheads="1"/>
            </p:cNvSpPr>
            <p:nvPr/>
          </p:nvSpPr>
          <p:spPr bwMode="auto">
            <a:xfrm>
              <a:off x="6877292" y="988062"/>
              <a:ext cx="1646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a:solidFill>
                    <a:srgbClr val="000000"/>
                  </a:solidFill>
                  <a:ea typeface="ＭＳ Ｐゴシック" panose="020B0600070205080204" pitchFamily="34" charset="-128"/>
                </a:rPr>
                <a:t>Resistant mutant</a:t>
              </a:r>
            </a:p>
          </p:txBody>
        </p:sp>
        <p:sp>
          <p:nvSpPr>
            <p:cNvPr id="48147" name="AutoShape 69"/>
            <p:cNvSpPr>
              <a:spLocks noChangeArrowheads="1"/>
            </p:cNvSpPr>
            <p:nvPr/>
          </p:nvSpPr>
          <p:spPr bwMode="auto">
            <a:xfrm>
              <a:off x="6242292" y="988061"/>
              <a:ext cx="2363034" cy="371475"/>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sp>
        <p:nvSpPr>
          <p:cNvPr id="48141" name="Text Box 63"/>
          <p:cNvSpPr txBox="1">
            <a:spLocks noChangeArrowheads="1"/>
          </p:cNvSpPr>
          <p:nvPr/>
        </p:nvSpPr>
        <p:spPr bwMode="auto">
          <a:xfrm>
            <a:off x="6519864" y="1895475"/>
            <a:ext cx="4175125" cy="831850"/>
          </a:xfrm>
          <a:prstGeom prst="rect">
            <a:avLst/>
          </a:prstGeom>
          <a:solidFill>
            <a:schemeClr val="bg1"/>
          </a:solidFill>
          <a:ln w="952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CC3300"/>
                </a:solidFill>
              </a:rPr>
              <a:t>Risk of selection of resistant clones</a:t>
            </a:r>
          </a:p>
        </p:txBody>
      </p:sp>
      <p:sp>
        <p:nvSpPr>
          <p:cNvPr id="48142" name="Text Box 63"/>
          <p:cNvSpPr txBox="1">
            <a:spLocks noChangeArrowheads="1"/>
          </p:cNvSpPr>
          <p:nvPr/>
        </p:nvSpPr>
        <p:spPr bwMode="auto">
          <a:xfrm>
            <a:off x="6619876" y="4213225"/>
            <a:ext cx="4175125" cy="831850"/>
          </a:xfrm>
          <a:prstGeom prst="rect">
            <a:avLst/>
          </a:prstGeom>
          <a:solidFill>
            <a:schemeClr val="bg1"/>
          </a:solidFill>
          <a:ln w="952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CC3300"/>
                </a:solidFill>
              </a:rPr>
              <a:t>Risk of failure: evolution towards chronicity</a:t>
            </a:r>
          </a:p>
        </p:txBody>
      </p:sp>
      <p:sp>
        <p:nvSpPr>
          <p:cNvPr id="48143" name="Text Box 63"/>
          <p:cNvSpPr txBox="1">
            <a:spLocks noChangeArrowheads="1"/>
          </p:cNvSpPr>
          <p:nvPr/>
        </p:nvSpPr>
        <p:spPr bwMode="auto">
          <a:xfrm>
            <a:off x="5514975" y="1800225"/>
            <a:ext cx="5684838" cy="3416320"/>
          </a:xfrm>
          <a:prstGeom prst="rect">
            <a:avLst/>
          </a:prstGeom>
          <a:solidFill>
            <a:schemeClr val="bg1"/>
          </a:solidFill>
          <a:ln w="28575">
            <a:solidFill>
              <a:srgbClr val="CC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lnSpc>
                <a:spcPct val="150000"/>
              </a:lnSpc>
              <a:spcBef>
                <a:spcPct val="0"/>
              </a:spcBef>
              <a:spcAft>
                <a:spcPct val="0"/>
              </a:spcAft>
              <a:buNone/>
            </a:pPr>
            <a:r>
              <a:rPr lang="fr-FR" altLang="fr-FR" sz="3600">
                <a:solidFill>
                  <a:srgbClr val="CC3300"/>
                </a:solidFill>
              </a:rPr>
              <a:t>PROBABILISTIC ANTIBIOTICS INITIATED AS SOON AS POSSIBLE</a:t>
            </a:r>
          </a:p>
        </p:txBody>
      </p:sp>
      <p:sp>
        <p:nvSpPr>
          <p:cNvPr id="48144"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1C7ADA6-5F75-4E4B-ABBE-B785A416EDB7}" type="slidenum">
              <a:rPr lang="fr-FR" altLang="fr-FR" sz="1400" b="0">
                <a:solidFill>
                  <a:srgbClr val="000000"/>
                </a:solidFill>
              </a:rPr>
              <a:t>23</a:t>
            </a:fld>
            <a:endParaRPr lang="fr-FR" altLang="fr-FR" sz="1400" b="0">
              <a:solidFill>
                <a:srgbClr val="000000"/>
              </a:solidFill>
            </a:endParaRPr>
          </a:p>
        </p:txBody>
      </p:sp>
    </p:spTree>
    <p:extLst>
      <p:ext uri="{BB962C8B-B14F-4D97-AF65-F5344CB8AC3E}">
        <p14:creationId xmlns:p14="http://schemas.microsoft.com/office/powerpoint/2010/main" val="2866425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797049" y="1236664"/>
            <a:ext cx="9437007" cy="2595562"/>
          </a:xfrm>
        </p:spPr>
        <p:txBody>
          <a:bodyPr/>
          <a:lstStyle/>
          <a:p>
            <a:pPr>
              <a:lnSpc>
                <a:spcPct val="90000"/>
              </a:lnSpc>
            </a:pPr>
            <a:r>
              <a:rPr lang="en-GB" altLang="fr-FR" sz="2800" dirty="0" smtClean="0"/>
              <a:t>Treating </a:t>
            </a:r>
            <a:r>
              <a:rPr lang="en-GB" altLang="fr-FR" sz="2800" dirty="0" smtClean="0">
                <a:solidFill>
                  <a:srgbClr val="FF6600"/>
                </a:solidFill>
              </a:rPr>
              <a:t>Fast/Early </a:t>
            </a:r>
            <a:r>
              <a:rPr lang="en-GB" altLang="fr-FR" sz="2800" dirty="0" smtClean="0"/>
              <a:t>with </a:t>
            </a:r>
            <a:r>
              <a:rPr lang="en-GB" altLang="fr-FR" sz="2800" dirty="0" smtClean="0">
                <a:solidFill>
                  <a:srgbClr val="FF6600"/>
                </a:solidFill>
              </a:rPr>
              <a:t>High doses </a:t>
            </a:r>
            <a:r>
              <a:rPr lang="en-GB" altLang="fr-FR" sz="2800" dirty="0" smtClean="0"/>
              <a:t>is a </a:t>
            </a:r>
            <a:r>
              <a:rPr lang="en-GB" altLang="fr-FR" sz="2800" dirty="0" smtClean="0">
                <a:solidFill>
                  <a:srgbClr val="FF6600"/>
                </a:solidFill>
              </a:rPr>
              <a:t>good combination </a:t>
            </a:r>
            <a:r>
              <a:rPr lang="en-GB" altLang="fr-FR" sz="2800" dirty="0" smtClean="0"/>
              <a:t>for :</a:t>
            </a:r>
          </a:p>
          <a:p>
            <a:pPr>
              <a:lnSpc>
                <a:spcPct val="90000"/>
              </a:lnSpc>
              <a:buFont typeface="Wingdings" panose="05000000000000000000" pitchFamily="2" charset="2"/>
              <a:buNone/>
            </a:pPr>
            <a:endParaRPr lang="en-GB" altLang="fr-FR" sz="1200" dirty="0" smtClean="0"/>
          </a:p>
          <a:p>
            <a:pPr lvl="1">
              <a:lnSpc>
                <a:spcPct val="90000"/>
              </a:lnSpc>
            </a:pPr>
            <a:r>
              <a:rPr lang="en-GB" altLang="fr-FR" dirty="0" smtClean="0">
                <a:solidFill>
                  <a:srgbClr val="C00000"/>
                </a:solidFill>
              </a:rPr>
              <a:t>Clinical cure</a:t>
            </a:r>
            <a:endParaRPr lang="en-GB" altLang="fr-FR" sz="2000" dirty="0" smtClean="0">
              <a:solidFill>
                <a:srgbClr val="C00000"/>
              </a:solidFill>
            </a:endParaRPr>
          </a:p>
          <a:p>
            <a:pPr lvl="1">
              <a:lnSpc>
                <a:spcPct val="90000"/>
              </a:lnSpc>
              <a:buFont typeface="Wingdings" panose="05000000000000000000" pitchFamily="2" charset="2"/>
              <a:buNone/>
            </a:pPr>
            <a:endParaRPr lang="en-GB" altLang="fr-FR" sz="1200" dirty="0" smtClean="0">
              <a:solidFill>
                <a:srgbClr val="FF6600"/>
              </a:solidFill>
            </a:endParaRPr>
          </a:p>
          <a:p>
            <a:pPr lvl="1">
              <a:lnSpc>
                <a:spcPct val="90000"/>
              </a:lnSpc>
            </a:pPr>
            <a:r>
              <a:rPr lang="en-GB" altLang="fr-FR" dirty="0" smtClean="0"/>
              <a:t>Prevention of </a:t>
            </a:r>
            <a:r>
              <a:rPr lang="en-GB" altLang="fr-FR" dirty="0" smtClean="0">
                <a:solidFill>
                  <a:srgbClr val="C00000"/>
                </a:solidFill>
              </a:rPr>
              <a:t>resistances</a:t>
            </a:r>
            <a:r>
              <a:rPr lang="en-GB" altLang="fr-FR" dirty="0" smtClean="0"/>
              <a:t> at the </a:t>
            </a:r>
            <a:r>
              <a:rPr lang="en-GB" altLang="fr-FR" dirty="0" smtClean="0">
                <a:solidFill>
                  <a:srgbClr val="C00000"/>
                </a:solidFill>
              </a:rPr>
              <a:t>infection site</a:t>
            </a:r>
            <a:endParaRPr lang="en-GB" altLang="fr-FR" sz="3200" i="1" dirty="0">
              <a:solidFill>
                <a:srgbClr val="C00000"/>
              </a:solidFill>
            </a:endParaRPr>
          </a:p>
        </p:txBody>
      </p:sp>
      <p:sp>
        <p:nvSpPr>
          <p:cNvPr id="50179" name="Rectangle 5"/>
          <p:cNvSpPr>
            <a:spLocks noChangeArrowheads="1"/>
          </p:cNvSpPr>
          <p:nvPr/>
        </p:nvSpPr>
        <p:spPr bwMode="auto">
          <a:xfrm>
            <a:off x="1235075" y="44450"/>
            <a:ext cx="9721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fr-FR" sz="2600" dirty="0" smtClean="0">
                <a:solidFill>
                  <a:srgbClr val="0066FF"/>
                </a:solidFill>
                <a:latin typeface="Tahoma" panose="020B0604030504040204" pitchFamily="34" charset="0"/>
              </a:rPr>
              <a:t>To summarise</a:t>
            </a:r>
            <a:endParaRPr lang="en-GB" altLang="fr-FR" sz="2600" dirty="0">
              <a:solidFill>
                <a:srgbClr val="0066FF"/>
              </a:solidFill>
              <a:latin typeface="Tahoma" panose="020B0604030504040204" pitchFamily="34" charset="0"/>
            </a:endParaRPr>
          </a:p>
        </p:txBody>
      </p:sp>
      <p:sp>
        <p:nvSpPr>
          <p:cNvPr id="50180"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EA884782-07DF-4367-AD8E-95E649C74B72}" type="slidenum">
              <a:rPr lang="fr-FR" altLang="fr-FR" sz="1400" b="0">
                <a:solidFill>
                  <a:srgbClr val="000000"/>
                </a:solidFill>
              </a:rPr>
              <a:t>24</a:t>
            </a:fld>
            <a:endParaRPr lang="fr-FR" altLang="fr-FR" sz="1400" b="0">
              <a:solidFill>
                <a:srgbClr val="000000"/>
              </a:solidFill>
            </a:endParaRPr>
          </a:p>
        </p:txBody>
      </p:sp>
      <p:sp>
        <p:nvSpPr>
          <p:cNvPr id="5" name="Text Box 4"/>
          <p:cNvSpPr txBox="1">
            <a:spLocks noChangeArrowheads="1"/>
          </p:cNvSpPr>
          <p:nvPr/>
        </p:nvSpPr>
        <p:spPr bwMode="auto">
          <a:xfrm>
            <a:off x="4394429" y="5197475"/>
            <a:ext cx="44434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1800" dirty="0" smtClean="0">
                <a:solidFill>
                  <a:srgbClr val="000000"/>
                </a:solidFill>
              </a:rPr>
              <a:t>Clinical cornerstone 2003 S3 (S21-S28)</a:t>
            </a:r>
          </a:p>
        </p:txBody>
      </p:sp>
      <p:sp>
        <p:nvSpPr>
          <p:cNvPr id="6" name="Text Box 4"/>
          <p:cNvSpPr txBox="1">
            <a:spLocks noChangeArrowheads="1"/>
          </p:cNvSpPr>
          <p:nvPr/>
        </p:nvSpPr>
        <p:spPr bwMode="auto">
          <a:xfrm>
            <a:off x="1644879" y="4560888"/>
            <a:ext cx="9942512" cy="523875"/>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2800" dirty="0" smtClean="0">
                <a:solidFill>
                  <a:srgbClr val="800000"/>
                </a:solidFill>
                <a:latin typeface="Tahoma" panose="020B0604030504040204" pitchFamily="34" charset="0"/>
                <a:ea typeface="MS PGothic" panose="020B0600070205080204" pitchFamily="34" charset="-128"/>
                <a:cs typeface="Tahoma" panose="020B0604030504040204" pitchFamily="34" charset="0"/>
              </a:rPr>
              <a:t>« Hit hard and fast … </a:t>
            </a:r>
            <a:r>
              <a:rPr lang="en-GB" altLang="fr-FR" sz="2800" dirty="0" smtClean="0">
                <a:solidFill>
                  <a:schemeClr val="bg1"/>
                </a:solidFill>
                <a:latin typeface="Tahoma" panose="020B0604030504040204" pitchFamily="34" charset="0"/>
                <a:ea typeface="MS PGothic" panose="020B0600070205080204" pitchFamily="34" charset="-128"/>
                <a:cs typeface="Tahoma" panose="020B0604030504040204" pitchFamily="34" charset="0"/>
              </a:rPr>
              <a:t>then leave as soon as possible</a:t>
            </a:r>
            <a:r>
              <a:rPr lang="en-GB" altLang="fr-FR" sz="2800" dirty="0" smtClean="0">
                <a:solidFill>
                  <a:srgbClr val="800000"/>
                </a:solidFill>
                <a:latin typeface="Tahoma" panose="020B0604030504040204" pitchFamily="34" charset="0"/>
                <a:ea typeface="MS PGothic" panose="020B0600070205080204" pitchFamily="34" charset="-128"/>
                <a:cs typeface="Tahoma" panose="020B0604030504040204" pitchFamily="34" charset="0"/>
              </a:rPr>
              <a:t> »</a:t>
            </a:r>
          </a:p>
        </p:txBody>
      </p:sp>
      <p:sp>
        <p:nvSpPr>
          <p:cNvPr id="7" name="Text Box 4"/>
          <p:cNvSpPr txBox="1">
            <a:spLocks noChangeArrowheads="1"/>
          </p:cNvSpPr>
          <p:nvPr/>
        </p:nvSpPr>
        <p:spPr bwMode="auto">
          <a:xfrm>
            <a:off x="4099154" y="5702300"/>
            <a:ext cx="5033962" cy="523875"/>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2800" dirty="0" smtClean="0">
                <a:solidFill>
                  <a:srgbClr val="800000"/>
                </a:solidFill>
                <a:latin typeface="Tahoma" panose="020B0604030504040204" pitchFamily="34" charset="0"/>
                <a:ea typeface="MS PGothic" panose="020B0600070205080204" pitchFamily="34" charset="-128"/>
                <a:cs typeface="Tahoma" panose="020B0604030504040204" pitchFamily="34" charset="0"/>
              </a:rPr>
              <a:t>« Hit hard </a:t>
            </a:r>
            <a:r>
              <a:rPr lang="en-GB" altLang="fr-FR" sz="2800" dirty="0" smtClean="0">
                <a:solidFill>
                  <a:schemeClr val="bg1"/>
                </a:solidFill>
                <a:latin typeface="Tahoma" panose="020B0604030504040204" pitchFamily="34" charset="0"/>
                <a:ea typeface="MS PGothic" panose="020B0600070205080204" pitchFamily="34" charset="-128"/>
                <a:cs typeface="Tahoma" panose="020B0604030504040204" pitchFamily="34" charset="0"/>
              </a:rPr>
              <a:t>and stop early</a:t>
            </a:r>
            <a:r>
              <a:rPr lang="en-GB" altLang="fr-FR" sz="2800" dirty="0" smtClean="0">
                <a:solidFill>
                  <a:srgbClr val="800000"/>
                </a:solidFill>
                <a:latin typeface="Tahoma" panose="020B0604030504040204" pitchFamily="34" charset="0"/>
                <a:ea typeface="MS PGothic" panose="020B0600070205080204" pitchFamily="34" charset="-128"/>
                <a:cs typeface="Tahoma" panose="020B0604030504040204" pitchFamily="34" charset="0"/>
              </a:rPr>
              <a:t> »</a:t>
            </a:r>
          </a:p>
        </p:txBody>
      </p:sp>
      <p:sp>
        <p:nvSpPr>
          <p:cNvPr id="8" name="Text Box 4"/>
          <p:cNvSpPr txBox="1">
            <a:spLocks noChangeArrowheads="1"/>
          </p:cNvSpPr>
          <p:nvPr/>
        </p:nvSpPr>
        <p:spPr bwMode="auto">
          <a:xfrm>
            <a:off x="4780191" y="6326188"/>
            <a:ext cx="36718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1800" dirty="0" smtClean="0">
                <a:solidFill>
                  <a:srgbClr val="000000"/>
                </a:solidFill>
              </a:rPr>
              <a:t>Clinical Infectious Disease 2004</a:t>
            </a:r>
            <a:endParaRPr lang="en-GB" altLang="fr-FR" sz="2800" dirty="0" smtClean="0">
              <a:solidFill>
                <a:srgbClr val="C00000"/>
              </a:solidFill>
            </a:endParaRPr>
          </a:p>
        </p:txBody>
      </p:sp>
    </p:spTree>
    <p:extLst>
      <p:ext uri="{BB962C8B-B14F-4D97-AF65-F5344CB8AC3E}">
        <p14:creationId xmlns:p14="http://schemas.microsoft.com/office/powerpoint/2010/main" val="2254575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1122363" y="1968500"/>
            <a:ext cx="9982200" cy="3767138"/>
          </a:xfrm>
        </p:spPr>
        <p:txBody>
          <a:bodyPr/>
          <a:lstStyle/>
          <a:p>
            <a:pPr marL="609600" indent="-609600" eaLnBrk="1" hangingPunct="1">
              <a:spcBef>
                <a:spcPct val="60000"/>
              </a:spcBef>
              <a:buFontTx/>
              <a:buAutoNum type="arabicPeriod"/>
            </a:pPr>
            <a:r>
              <a:rPr lang="fr-FR" altLang="fr-FR" sz="2400">
                <a:solidFill>
                  <a:srgbClr val="FF0000"/>
                </a:solidFill>
              </a:rPr>
              <a:t>Maximum effectiveness against pathogenic bacteria</a:t>
            </a:r>
          </a:p>
          <a:p>
            <a:pPr marL="609600" indent="-609600" eaLnBrk="1" hangingPunct="1">
              <a:spcBef>
                <a:spcPct val="60000"/>
              </a:spcBef>
              <a:buFontTx/>
              <a:buAutoNum type="arabicPeriod"/>
            </a:pPr>
            <a:r>
              <a:rPr lang="fr-FR" altLang="fr-FR" sz="2400">
                <a:solidFill>
                  <a:srgbClr val="FF0000"/>
                </a:solidFill>
              </a:rPr>
              <a:t>Minimising the emergence and selection of bacterial resistance</a:t>
            </a:r>
          </a:p>
          <a:p>
            <a:pPr marL="990600" lvl="1" indent="-533400" eaLnBrk="1" hangingPunct="1">
              <a:spcBef>
                <a:spcPct val="60000"/>
              </a:spcBef>
            </a:pPr>
            <a:r>
              <a:rPr lang="fr-FR" altLang="fr-FR" sz="2000">
                <a:solidFill>
                  <a:srgbClr val="FF0000"/>
                </a:solidFill>
              </a:rPr>
              <a:t>For target pathogens</a:t>
            </a:r>
            <a:r>
              <a:rPr lang="fr-FR" altLang="fr-FR" sz="2000"/>
              <a:t>: efficacy/animal health issues</a:t>
            </a:r>
          </a:p>
          <a:p>
            <a:pPr marL="990600" lvl="1" indent="-533400" eaLnBrk="1" hangingPunct="1">
              <a:spcBef>
                <a:spcPct val="60000"/>
              </a:spcBef>
            </a:pPr>
            <a:r>
              <a:rPr lang="fr-FR" altLang="fr-FR" sz="2000">
                <a:solidFill>
                  <a:srgbClr val="FF0000"/>
                </a:solidFill>
              </a:rPr>
              <a:t>For non-target bacteria</a:t>
            </a:r>
            <a:r>
              <a:rPr lang="fr-FR" altLang="fr-FR" sz="2000"/>
              <a:t>: human health issues</a:t>
            </a:r>
          </a:p>
          <a:p>
            <a:pPr marL="1371600" lvl="2" indent="-457200" eaLnBrk="1" hangingPunct="1">
              <a:spcBef>
                <a:spcPct val="60000"/>
              </a:spcBef>
            </a:pPr>
            <a:r>
              <a:rPr lang="fr-FR" altLang="fr-FR" sz="2000"/>
              <a:t>Zoonotic bacteria</a:t>
            </a:r>
          </a:p>
          <a:p>
            <a:pPr marL="1371600" lvl="2" indent="-457200" eaLnBrk="1" hangingPunct="1">
              <a:spcBef>
                <a:spcPct val="60000"/>
              </a:spcBef>
            </a:pPr>
            <a:r>
              <a:rPr lang="fr-FR" altLang="fr-FR" sz="2000"/>
              <a:t>Animal commensal flora (reservoirs of resistance genes) </a:t>
            </a:r>
            <a:endParaRPr lang="fr-FR" altLang="fr-FR" sz="1100"/>
          </a:p>
        </p:txBody>
      </p:sp>
      <p:sp>
        <p:nvSpPr>
          <p:cNvPr id="52228"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F0893AF-9CEF-4FAB-B01A-DFA4743FB77F}" type="slidenum">
              <a:rPr lang="fr-FR" altLang="fr-FR" sz="1400" b="0">
                <a:solidFill>
                  <a:srgbClr val="000000"/>
                </a:solidFill>
              </a:rPr>
              <a:t>25</a:t>
            </a:fld>
            <a:endParaRPr lang="fr-FR" altLang="fr-FR" sz="1400" b="0" dirty="0">
              <a:solidFill>
                <a:srgbClr val="000000"/>
              </a:solidFill>
            </a:endParaRPr>
          </a:p>
        </p:txBody>
      </p:sp>
      <p:sp>
        <p:nvSpPr>
          <p:cNvPr id="5" name="Rectangle 2"/>
          <p:cNvSpPr>
            <a:spLocks noChangeArrowheads="1"/>
          </p:cNvSpPr>
          <p:nvPr/>
        </p:nvSpPr>
        <p:spPr bwMode="invGray">
          <a:xfrm>
            <a:off x="413586" y="491206"/>
            <a:ext cx="9182100" cy="680699"/>
          </a:xfrm>
          <a:prstGeom prst="rect">
            <a:avLst/>
          </a:prstGeom>
          <a:solidFill>
            <a:schemeClr val="bg1"/>
          </a:solidFill>
          <a:ln w="12700">
            <a:solidFill>
              <a:srgbClr val="FE9B03"/>
            </a:solidFill>
            <a:miter lim="800000"/>
            <a:headEnd/>
            <a:tailEnd/>
          </a:ln>
          <a:effectLst>
            <a:outerShdw dist="71842" dir="2700000" algn="ctr" rotWithShape="0">
              <a:srgbClr val="FE9B03"/>
            </a:outerShdw>
          </a:effectLst>
        </p:spPr>
        <p:txBody>
          <a:bodyPr lIns="90488" tIns="44450" rIns="90488" bIns="44450">
            <a:spAutoFit/>
          </a:bodyPr>
          <a:lstStyle>
            <a:lvl1pPr defTabSz="7620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a:lnSpc>
                <a:spcPct val="120000"/>
              </a:lnSpc>
              <a:spcBef>
                <a:spcPct val="0"/>
              </a:spcBef>
              <a:buFontTx/>
              <a:buNone/>
            </a:pPr>
            <a:r>
              <a:rPr lang="fi-FI" altLang="fr-FR" b="0" dirty="0" smtClean="0"/>
              <a:t>Optimized </a:t>
            </a:r>
            <a:r>
              <a:rPr lang="fi-FI" altLang="fr-FR" b="0" dirty="0"/>
              <a:t>antibiotic therapy: what objectives?</a:t>
            </a:r>
          </a:p>
        </p:txBody>
      </p:sp>
    </p:spTree>
    <p:extLst>
      <p:ext uri="{BB962C8B-B14F-4D97-AF65-F5344CB8AC3E}">
        <p14:creationId xmlns:p14="http://schemas.microsoft.com/office/powerpoint/2010/main" val="4139977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spect="1" noChangeArrowheads="1"/>
          </p:cNvSpPr>
          <p:nvPr/>
        </p:nvSpPr>
        <p:spPr bwMode="auto">
          <a:xfrm rot="-5400000">
            <a:off x="6092825" y="-2233612"/>
            <a:ext cx="800100" cy="8464550"/>
          </a:xfrm>
          <a:prstGeom prst="can">
            <a:avLst>
              <a:gd name="adj" fmla="val 63917"/>
            </a:avLst>
          </a:prstGeom>
          <a:solidFill>
            <a:srgbClr val="B2C0B0"/>
          </a:solidFill>
          <a:ln w="9525">
            <a:solidFill>
              <a:srgbClr val="00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275" name="AutoShape 3"/>
          <p:cNvSpPr>
            <a:spLocks noChangeAspect="1" noChangeArrowheads="1"/>
          </p:cNvSpPr>
          <p:nvPr/>
        </p:nvSpPr>
        <p:spPr bwMode="auto">
          <a:xfrm rot="-5400000">
            <a:off x="4706144" y="2309019"/>
            <a:ext cx="628650" cy="2500312"/>
          </a:xfrm>
          <a:prstGeom prst="can">
            <a:avLst>
              <a:gd name="adj" fmla="val 54540"/>
            </a:avLst>
          </a:prstGeom>
          <a:solidFill>
            <a:srgbClr val="FF0000"/>
          </a:solidFill>
          <a:ln w="9525">
            <a:solidFill>
              <a:srgbClr val="00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276" name="Text Box 4"/>
          <p:cNvSpPr txBox="1">
            <a:spLocks noChangeAspect="1" noChangeArrowheads="1"/>
          </p:cNvSpPr>
          <p:nvPr/>
        </p:nvSpPr>
        <p:spPr bwMode="auto">
          <a:xfrm>
            <a:off x="5205413" y="1125539"/>
            <a:ext cx="2074222" cy="46166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000000"/>
                </a:solidFill>
                <a:ea typeface="ＭＳ Ｐゴシック" panose="020B0600070205080204" pitchFamily="34" charset="-128"/>
              </a:rPr>
              <a:t>Digestive tract</a:t>
            </a:r>
          </a:p>
        </p:txBody>
      </p:sp>
      <p:sp>
        <p:nvSpPr>
          <p:cNvPr id="54277" name="Text Box 5"/>
          <p:cNvSpPr txBox="1">
            <a:spLocks noChangeAspect="1" noChangeArrowheads="1"/>
          </p:cNvSpPr>
          <p:nvPr/>
        </p:nvSpPr>
        <p:spPr bwMode="auto">
          <a:xfrm>
            <a:off x="4932364" y="3314700"/>
            <a:ext cx="813043" cy="40011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000">
                <a:solidFill>
                  <a:srgbClr val="000000"/>
                </a:solidFill>
                <a:ea typeface="ＭＳ Ｐゴシック" panose="020B0600070205080204" pitchFamily="34" charset="-128"/>
              </a:rPr>
              <a:t>Blood</a:t>
            </a:r>
          </a:p>
        </p:txBody>
      </p:sp>
      <p:sp>
        <p:nvSpPr>
          <p:cNvPr id="54278" name="Line 6"/>
          <p:cNvSpPr>
            <a:spLocks noChangeAspect="1" noChangeShapeType="1"/>
          </p:cNvSpPr>
          <p:nvPr/>
        </p:nvSpPr>
        <p:spPr bwMode="auto">
          <a:xfrm>
            <a:off x="5765800" y="1597025"/>
            <a:ext cx="0" cy="800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279" name="Text Box 7"/>
          <p:cNvSpPr txBox="1">
            <a:spLocks noChangeAspect="1" noChangeArrowheads="1"/>
          </p:cNvSpPr>
          <p:nvPr/>
        </p:nvSpPr>
        <p:spPr bwMode="auto">
          <a:xfrm>
            <a:off x="1154113" y="908051"/>
            <a:ext cx="1974850" cy="646331"/>
          </a:xfrm>
          <a:prstGeom prst="rect">
            <a:avLst/>
          </a:prstGeom>
          <a:solidFill>
            <a:srgbClr val="CCFF66"/>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800">
                <a:solidFill>
                  <a:srgbClr val="000000"/>
                </a:solidFill>
                <a:ea typeface="ＭＳ Ｐゴシック" panose="020B0600070205080204" pitchFamily="34" charset="-128"/>
              </a:rPr>
              <a:t>Oral antibiotic</a:t>
            </a:r>
          </a:p>
        </p:txBody>
      </p:sp>
      <p:sp>
        <p:nvSpPr>
          <p:cNvPr id="54280" name="AutoShape 8"/>
          <p:cNvSpPr>
            <a:spLocks noChangeAspect="1" noChangeArrowheads="1"/>
          </p:cNvSpPr>
          <p:nvPr/>
        </p:nvSpPr>
        <p:spPr bwMode="auto">
          <a:xfrm rot="5400000">
            <a:off x="1951038" y="1643063"/>
            <a:ext cx="630238" cy="6016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354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61" y="0"/>
                </a:moveTo>
                <a:lnTo>
                  <a:pt x="8522" y="7200"/>
                </a:lnTo>
                <a:lnTo>
                  <a:pt x="11608" y="7200"/>
                </a:lnTo>
                <a:lnTo>
                  <a:pt x="11608" y="13543"/>
                </a:lnTo>
                <a:lnTo>
                  <a:pt x="0" y="13543"/>
                </a:lnTo>
                <a:lnTo>
                  <a:pt x="0" y="21600"/>
                </a:lnTo>
                <a:lnTo>
                  <a:pt x="18514" y="21600"/>
                </a:lnTo>
                <a:lnTo>
                  <a:pt x="18514" y="7200"/>
                </a:lnTo>
                <a:lnTo>
                  <a:pt x="21600" y="7200"/>
                </a:lnTo>
                <a:lnTo>
                  <a:pt x="15061" y="0"/>
                </a:lnTo>
                <a:close/>
              </a:path>
            </a:pathLst>
          </a:custGeom>
          <a:solidFill>
            <a:srgbClr val="CCFF66"/>
          </a:solidFill>
          <a:ln w="9525">
            <a:solidFill>
              <a:schemeClr val="tx1"/>
            </a:solidFill>
            <a:miter lim="800000"/>
            <a:headEnd/>
            <a:tailEnd/>
          </a:ln>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281" name="AutoShape 9"/>
          <p:cNvSpPr>
            <a:spLocks noChangeArrowheads="1"/>
          </p:cNvSpPr>
          <p:nvPr/>
        </p:nvSpPr>
        <p:spPr bwMode="auto">
          <a:xfrm flipV="1">
            <a:off x="4313239" y="2060576"/>
            <a:ext cx="295275" cy="1406525"/>
          </a:xfrm>
          <a:prstGeom prst="upArrow">
            <a:avLst>
              <a:gd name="adj1" fmla="val 39287"/>
              <a:gd name="adj2" fmla="val 64814"/>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282" name="AutoShape 10"/>
          <p:cNvSpPr>
            <a:spLocks noChangeArrowheads="1"/>
          </p:cNvSpPr>
          <p:nvPr/>
        </p:nvSpPr>
        <p:spPr bwMode="auto">
          <a:xfrm flipV="1">
            <a:off x="4313238" y="3644901"/>
            <a:ext cx="292100" cy="542925"/>
          </a:xfrm>
          <a:prstGeom prst="upArrow">
            <a:avLst>
              <a:gd name="adj1" fmla="val 42500"/>
              <a:gd name="adj2" fmla="val 59177"/>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54283" name="Freeform 12"/>
          <p:cNvSpPr>
            <a:spLocks/>
          </p:cNvSpPr>
          <p:nvPr/>
        </p:nvSpPr>
        <p:spPr bwMode="auto">
          <a:xfrm>
            <a:off x="5768976" y="1587500"/>
            <a:ext cx="5021263" cy="819150"/>
          </a:xfrm>
          <a:custGeom>
            <a:avLst/>
            <a:gdLst>
              <a:gd name="T0" fmla="*/ 2147483646 w 2674"/>
              <a:gd name="T1" fmla="*/ 2147483646 h 521"/>
              <a:gd name="T2" fmla="*/ 2147483646 w 2674"/>
              <a:gd name="T3" fmla="*/ 2147483646 h 521"/>
              <a:gd name="T4" fmla="*/ 2147483646 w 2674"/>
              <a:gd name="T5" fmla="*/ 2147483646 h 521"/>
              <a:gd name="T6" fmla="*/ 2147483646 w 2674"/>
              <a:gd name="T7" fmla="*/ 2147483646 h 521"/>
              <a:gd name="T8" fmla="*/ 2147483646 w 2674"/>
              <a:gd name="T9" fmla="*/ 2147483646 h 521"/>
              <a:gd name="T10" fmla="*/ 2147483646 w 2674"/>
              <a:gd name="T11" fmla="*/ 0 h 521"/>
              <a:gd name="T12" fmla="*/ 2147483646 w 2674"/>
              <a:gd name="T13" fmla="*/ 0 h 521"/>
              <a:gd name="T14" fmla="*/ 0 w 2674"/>
              <a:gd name="T15" fmla="*/ 2147483646 h 521"/>
              <a:gd name="T16" fmla="*/ 2147483646 w 2674"/>
              <a:gd name="T17" fmla="*/ 2147483646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4" h="521">
                <a:moveTo>
                  <a:pt x="53" y="521"/>
                </a:moveTo>
                <a:lnTo>
                  <a:pt x="2586" y="521"/>
                </a:lnTo>
                <a:lnTo>
                  <a:pt x="2648" y="371"/>
                </a:lnTo>
                <a:lnTo>
                  <a:pt x="2674" y="194"/>
                </a:lnTo>
                <a:lnTo>
                  <a:pt x="2630" y="62"/>
                </a:lnTo>
                <a:lnTo>
                  <a:pt x="2577" y="0"/>
                </a:lnTo>
                <a:lnTo>
                  <a:pt x="9" y="0"/>
                </a:lnTo>
                <a:lnTo>
                  <a:pt x="0" y="521"/>
                </a:lnTo>
                <a:lnTo>
                  <a:pt x="53" y="521"/>
                </a:lnTo>
                <a:close/>
              </a:path>
            </a:pathLst>
          </a:custGeom>
          <a:solidFill>
            <a:srgbClr val="B2C0B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284" name="Line 13"/>
          <p:cNvSpPr>
            <a:spLocks noChangeAspect="1" noChangeShapeType="1"/>
          </p:cNvSpPr>
          <p:nvPr/>
        </p:nvSpPr>
        <p:spPr bwMode="auto">
          <a:xfrm>
            <a:off x="4432300" y="5133975"/>
            <a:ext cx="0" cy="32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285" name="Text Box 14"/>
          <p:cNvSpPr txBox="1">
            <a:spLocks noChangeAspect="1" noChangeArrowheads="1"/>
          </p:cNvSpPr>
          <p:nvPr/>
        </p:nvSpPr>
        <p:spPr bwMode="auto">
          <a:xfrm>
            <a:off x="2986089" y="5565776"/>
            <a:ext cx="2704395" cy="461665"/>
          </a:xfrm>
          <a:prstGeom prst="rect">
            <a:avLst/>
          </a:prstGeom>
          <a:solidFill>
            <a:srgbClr val="FFE9BD"/>
          </a:solidFill>
          <a:ln w="19050">
            <a:solidFill>
              <a:srgbClr val="FF33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FF3300"/>
                </a:solidFill>
                <a:ea typeface="ＭＳ Ｐゴシック" panose="020B0600070205080204" pitchFamily="34" charset="-128"/>
              </a:rPr>
              <a:t>ANIMAL HEALTH</a:t>
            </a:r>
          </a:p>
        </p:txBody>
      </p:sp>
      <p:grpSp>
        <p:nvGrpSpPr>
          <p:cNvPr id="54286" name="Group 1326"/>
          <p:cNvGrpSpPr>
            <a:grpSpLocks/>
          </p:cNvGrpSpPr>
          <p:nvPr/>
        </p:nvGrpSpPr>
        <p:grpSpPr bwMode="auto">
          <a:xfrm>
            <a:off x="3733801" y="4183064"/>
            <a:ext cx="1457325" cy="1239837"/>
            <a:chOff x="1235" y="8262"/>
            <a:chExt cx="1043" cy="999"/>
          </a:xfrm>
        </p:grpSpPr>
        <p:sp>
          <p:nvSpPr>
            <p:cNvPr id="54682" name="Freeform 1327"/>
            <p:cNvSpPr>
              <a:spLocks/>
            </p:cNvSpPr>
            <p:nvPr/>
          </p:nvSpPr>
          <p:spPr bwMode="auto">
            <a:xfrm>
              <a:off x="1235" y="8309"/>
              <a:ext cx="510" cy="924"/>
            </a:xfrm>
            <a:custGeom>
              <a:avLst/>
              <a:gdLst>
                <a:gd name="T0" fmla="*/ 1516492 w 387"/>
                <a:gd name="T1" fmla="*/ 219387 h 656"/>
                <a:gd name="T2" fmla="*/ 1826202 w 387"/>
                <a:gd name="T3" fmla="*/ 7231203 h 656"/>
                <a:gd name="T4" fmla="*/ 1993951 w 387"/>
                <a:gd name="T5" fmla="*/ 13925624 h 656"/>
                <a:gd name="T6" fmla="*/ 1978899 w 387"/>
                <a:gd name="T7" fmla="*/ 15238738 h 656"/>
                <a:gd name="T8" fmla="*/ 1913382 w 387"/>
                <a:gd name="T9" fmla="*/ 20126005 h 656"/>
                <a:gd name="T10" fmla="*/ 930451 w 387"/>
                <a:gd name="T11" fmla="*/ 24621394 h 656"/>
                <a:gd name="T12" fmla="*/ 790696 w 387"/>
                <a:gd name="T13" fmla="*/ 24725992 h 656"/>
                <a:gd name="T14" fmla="*/ 757197 w 387"/>
                <a:gd name="T15" fmla="*/ 24657761 h 656"/>
                <a:gd name="T16" fmla="*/ 733487 w 387"/>
                <a:gd name="T17" fmla="*/ 24732698 h 656"/>
                <a:gd name="T18" fmla="*/ 111798 w 387"/>
                <a:gd name="T19" fmla="*/ 25373016 h 656"/>
                <a:gd name="T20" fmla="*/ 120102 w 387"/>
                <a:gd name="T21" fmla="*/ 14805858 h 656"/>
                <a:gd name="T22" fmla="*/ 140614 w 387"/>
                <a:gd name="T23" fmla="*/ 14434258 h 656"/>
                <a:gd name="T24" fmla="*/ 227440 w 387"/>
                <a:gd name="T25" fmla="*/ 11421271 h 656"/>
                <a:gd name="T26" fmla="*/ 357175 w 387"/>
                <a:gd name="T27" fmla="*/ 8675559 h 656"/>
                <a:gd name="T28" fmla="*/ 898113 w 387"/>
                <a:gd name="T29" fmla="*/ 3013163 h 656"/>
                <a:gd name="T30" fmla="*/ 1516492 w 387"/>
                <a:gd name="T31" fmla="*/ 219387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3" name="Freeform 1328"/>
            <p:cNvSpPr>
              <a:spLocks/>
            </p:cNvSpPr>
            <p:nvPr/>
          </p:nvSpPr>
          <p:spPr bwMode="auto">
            <a:xfrm>
              <a:off x="1791" y="8266"/>
              <a:ext cx="487" cy="970"/>
            </a:xfrm>
            <a:custGeom>
              <a:avLst/>
              <a:gdLst>
                <a:gd name="T0" fmla="*/ 408571 w 369"/>
                <a:gd name="T1" fmla="*/ 1659888 h 689"/>
                <a:gd name="T2" fmla="*/ 203413 w 369"/>
                <a:gd name="T3" fmla="*/ 7866052 h 689"/>
                <a:gd name="T4" fmla="*/ 67045 w 369"/>
                <a:gd name="T5" fmla="*/ 13343801 h 689"/>
                <a:gd name="T6" fmla="*/ 241968 w 369"/>
                <a:gd name="T7" fmla="*/ 16641107 h 689"/>
                <a:gd name="T8" fmla="*/ 631651 w 369"/>
                <a:gd name="T9" fmla="*/ 20464163 h 689"/>
                <a:gd name="T10" fmla="*/ 627776 w 369"/>
                <a:gd name="T11" fmla="*/ 24269024 h 689"/>
                <a:gd name="T12" fmla="*/ 930860 w 369"/>
                <a:gd name="T13" fmla="*/ 25000981 h 689"/>
                <a:gd name="T14" fmla="*/ 1211597 w 369"/>
                <a:gd name="T15" fmla="*/ 25901534 h 689"/>
                <a:gd name="T16" fmla="*/ 1922276 w 369"/>
                <a:gd name="T17" fmla="*/ 27437882 h 689"/>
                <a:gd name="T18" fmla="*/ 2008198 w 369"/>
                <a:gd name="T19" fmla="*/ 19444521 h 689"/>
                <a:gd name="T20" fmla="*/ 1962796 w 369"/>
                <a:gd name="T21" fmla="*/ 16841025 h 689"/>
                <a:gd name="T22" fmla="*/ 1970242 w 369"/>
                <a:gd name="T23" fmla="*/ 16428088 h 689"/>
                <a:gd name="T24" fmla="*/ 1687253 w 369"/>
                <a:gd name="T25" fmla="*/ 8820011 h 689"/>
                <a:gd name="T26" fmla="*/ 408571 w 369"/>
                <a:gd name="T27" fmla="*/ 1659888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4" name="Freeform 1329"/>
            <p:cNvSpPr>
              <a:spLocks/>
            </p:cNvSpPr>
            <p:nvPr/>
          </p:nvSpPr>
          <p:spPr bwMode="auto">
            <a:xfrm>
              <a:off x="1719" y="8482"/>
              <a:ext cx="86" cy="33"/>
            </a:xfrm>
            <a:custGeom>
              <a:avLst/>
              <a:gdLst>
                <a:gd name="T0" fmla="*/ 196194 w 65"/>
                <a:gd name="T1" fmla="*/ 461689 h 24"/>
                <a:gd name="T2" fmla="*/ 352899 w 65"/>
                <a:gd name="T3" fmla="*/ 376663 h 24"/>
                <a:gd name="T4" fmla="*/ 352899 w 65"/>
                <a:gd name="T5" fmla="*/ 61053 h 24"/>
                <a:gd name="T6" fmla="*/ 196194 w 65"/>
                <a:gd name="T7" fmla="*/ 83948 h 24"/>
                <a:gd name="T8" fmla="*/ 196194 w 65"/>
                <a:gd name="T9" fmla="*/ 83948 h 24"/>
                <a:gd name="T10" fmla="*/ 37581 w 65"/>
                <a:gd name="T11" fmla="*/ 61053 h 24"/>
                <a:gd name="T12" fmla="*/ 37581 w 65"/>
                <a:gd name="T13" fmla="*/ 376663 h 24"/>
                <a:gd name="T14" fmla="*/ 196194 w 65"/>
                <a:gd name="T15" fmla="*/ 461689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5" name="Freeform 1330"/>
            <p:cNvSpPr>
              <a:spLocks/>
            </p:cNvSpPr>
            <p:nvPr/>
          </p:nvSpPr>
          <p:spPr bwMode="auto">
            <a:xfrm>
              <a:off x="1719" y="8438"/>
              <a:ext cx="86" cy="39"/>
            </a:xfrm>
            <a:custGeom>
              <a:avLst/>
              <a:gdLst>
                <a:gd name="T0" fmla="*/ 196194 w 65"/>
                <a:gd name="T1" fmla="*/ 798064 h 28"/>
                <a:gd name="T2" fmla="*/ 352899 w 65"/>
                <a:gd name="T3" fmla="*/ 677483 h 28"/>
                <a:gd name="T4" fmla="*/ 352899 w 65"/>
                <a:gd name="T5" fmla="*/ 82429 h 28"/>
                <a:gd name="T6" fmla="*/ 196194 w 65"/>
                <a:gd name="T7" fmla="*/ 114812 h 28"/>
                <a:gd name="T8" fmla="*/ 196194 w 65"/>
                <a:gd name="T9" fmla="*/ 114812 h 28"/>
                <a:gd name="T10" fmla="*/ 37581 w 65"/>
                <a:gd name="T11" fmla="*/ 82429 h 28"/>
                <a:gd name="T12" fmla="*/ 37581 w 65"/>
                <a:gd name="T13" fmla="*/ 677483 h 28"/>
                <a:gd name="T14" fmla="*/ 196194 w 65"/>
                <a:gd name="T15" fmla="*/ 798064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6" name="Freeform 1331"/>
            <p:cNvSpPr>
              <a:spLocks/>
            </p:cNvSpPr>
            <p:nvPr/>
          </p:nvSpPr>
          <p:spPr bwMode="auto">
            <a:xfrm>
              <a:off x="1719" y="8398"/>
              <a:ext cx="86" cy="35"/>
            </a:xfrm>
            <a:custGeom>
              <a:avLst/>
              <a:gdLst>
                <a:gd name="T0" fmla="*/ 196194 w 65"/>
                <a:gd name="T1" fmla="*/ 853961 h 25"/>
                <a:gd name="T2" fmla="*/ 352899 w 65"/>
                <a:gd name="T3" fmla="*/ 676796 h 25"/>
                <a:gd name="T4" fmla="*/ 352899 w 65"/>
                <a:gd name="T5" fmla="*/ 93850 h 25"/>
                <a:gd name="T6" fmla="*/ 196194 w 65"/>
                <a:gd name="T7" fmla="*/ 131390 h 25"/>
                <a:gd name="T8" fmla="*/ 196194 w 65"/>
                <a:gd name="T9" fmla="*/ 131390 h 25"/>
                <a:gd name="T10" fmla="*/ 37581 w 65"/>
                <a:gd name="T11" fmla="*/ 93850 h 25"/>
                <a:gd name="T12" fmla="*/ 37581 w 65"/>
                <a:gd name="T13" fmla="*/ 676796 h 25"/>
                <a:gd name="T14" fmla="*/ 196194 w 65"/>
                <a:gd name="T15" fmla="*/ 853961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7" name="Freeform 1332"/>
            <p:cNvSpPr>
              <a:spLocks/>
            </p:cNvSpPr>
            <p:nvPr/>
          </p:nvSpPr>
          <p:spPr bwMode="auto">
            <a:xfrm>
              <a:off x="1719" y="8353"/>
              <a:ext cx="86" cy="40"/>
            </a:xfrm>
            <a:custGeom>
              <a:avLst/>
              <a:gdLst>
                <a:gd name="T0" fmla="*/ 196194 w 65"/>
                <a:gd name="T1" fmla="*/ 1766529 h 28"/>
                <a:gd name="T2" fmla="*/ 352899 w 65"/>
                <a:gd name="T3" fmla="*/ 1461573 h 28"/>
                <a:gd name="T4" fmla="*/ 352899 w 65"/>
                <a:gd name="T5" fmla="*/ 204471 h 28"/>
                <a:gd name="T6" fmla="*/ 196194 w 65"/>
                <a:gd name="T7" fmla="*/ 292101 h 28"/>
                <a:gd name="T8" fmla="*/ 196194 w 65"/>
                <a:gd name="T9" fmla="*/ 292101 h 28"/>
                <a:gd name="T10" fmla="*/ 37581 w 65"/>
                <a:gd name="T11" fmla="*/ 204471 h 28"/>
                <a:gd name="T12" fmla="*/ 37581 w 65"/>
                <a:gd name="T13" fmla="*/ 1461573 h 28"/>
                <a:gd name="T14" fmla="*/ 196194 w 65"/>
                <a:gd name="T15" fmla="*/ 1766529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8" name="Freeform 1333"/>
            <p:cNvSpPr>
              <a:spLocks/>
            </p:cNvSpPr>
            <p:nvPr/>
          </p:nvSpPr>
          <p:spPr bwMode="auto">
            <a:xfrm>
              <a:off x="1719" y="8314"/>
              <a:ext cx="86" cy="35"/>
            </a:xfrm>
            <a:custGeom>
              <a:avLst/>
              <a:gdLst>
                <a:gd name="T0" fmla="*/ 196194 w 65"/>
                <a:gd name="T1" fmla="*/ 853961 h 25"/>
                <a:gd name="T2" fmla="*/ 352899 w 65"/>
                <a:gd name="T3" fmla="*/ 676796 h 25"/>
                <a:gd name="T4" fmla="*/ 352899 w 65"/>
                <a:gd name="T5" fmla="*/ 93850 h 25"/>
                <a:gd name="T6" fmla="*/ 196194 w 65"/>
                <a:gd name="T7" fmla="*/ 131390 h 25"/>
                <a:gd name="T8" fmla="*/ 196194 w 65"/>
                <a:gd name="T9" fmla="*/ 131390 h 25"/>
                <a:gd name="T10" fmla="*/ 37581 w 65"/>
                <a:gd name="T11" fmla="*/ 93850 h 25"/>
                <a:gd name="T12" fmla="*/ 37581 w 65"/>
                <a:gd name="T13" fmla="*/ 676796 h 25"/>
                <a:gd name="T14" fmla="*/ 196194 w 65"/>
                <a:gd name="T15" fmla="*/ 853961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89" name="Freeform 1334"/>
            <p:cNvSpPr>
              <a:spLocks/>
            </p:cNvSpPr>
            <p:nvPr/>
          </p:nvSpPr>
          <p:spPr bwMode="auto">
            <a:xfrm>
              <a:off x="1719" y="8273"/>
              <a:ext cx="86" cy="35"/>
            </a:xfrm>
            <a:custGeom>
              <a:avLst/>
              <a:gdLst>
                <a:gd name="T0" fmla="*/ 196194 w 65"/>
                <a:gd name="T1" fmla="*/ 853961 h 25"/>
                <a:gd name="T2" fmla="*/ 352899 w 65"/>
                <a:gd name="T3" fmla="*/ 676796 h 25"/>
                <a:gd name="T4" fmla="*/ 352899 w 65"/>
                <a:gd name="T5" fmla="*/ 93850 h 25"/>
                <a:gd name="T6" fmla="*/ 196194 w 65"/>
                <a:gd name="T7" fmla="*/ 131390 h 25"/>
                <a:gd name="T8" fmla="*/ 196194 w 65"/>
                <a:gd name="T9" fmla="*/ 131390 h 25"/>
                <a:gd name="T10" fmla="*/ 37581 w 65"/>
                <a:gd name="T11" fmla="*/ 93850 h 25"/>
                <a:gd name="T12" fmla="*/ 37581 w 65"/>
                <a:gd name="T13" fmla="*/ 676796 h 25"/>
                <a:gd name="T14" fmla="*/ 196194 w 65"/>
                <a:gd name="T15" fmla="*/ 853961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0" name="Freeform 1335"/>
            <p:cNvSpPr>
              <a:spLocks/>
            </p:cNvSpPr>
            <p:nvPr/>
          </p:nvSpPr>
          <p:spPr bwMode="auto">
            <a:xfrm>
              <a:off x="1719" y="8517"/>
              <a:ext cx="86" cy="36"/>
            </a:xfrm>
            <a:custGeom>
              <a:avLst/>
              <a:gdLst>
                <a:gd name="T0" fmla="*/ 196194 w 65"/>
                <a:gd name="T1" fmla="*/ 97254 h 26"/>
                <a:gd name="T2" fmla="*/ 352899 w 65"/>
                <a:gd name="T3" fmla="*/ 70239 h 26"/>
                <a:gd name="T4" fmla="*/ 352899 w 65"/>
                <a:gd name="T5" fmla="*/ 453993 h 26"/>
                <a:gd name="T6" fmla="*/ 196194 w 65"/>
                <a:gd name="T7" fmla="*/ 628606 h 26"/>
                <a:gd name="T8" fmla="*/ 196194 w 65"/>
                <a:gd name="T9" fmla="*/ 628606 h 26"/>
                <a:gd name="T10" fmla="*/ 37581 w 65"/>
                <a:gd name="T11" fmla="*/ 453993 h 26"/>
                <a:gd name="T12" fmla="*/ 37581 w 65"/>
                <a:gd name="T13" fmla="*/ 70239 h 26"/>
                <a:gd name="T14" fmla="*/ 196194 w 65"/>
                <a:gd name="T15" fmla="*/ 97254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1" name="Freeform 1336"/>
            <p:cNvSpPr>
              <a:spLocks/>
            </p:cNvSpPr>
            <p:nvPr/>
          </p:nvSpPr>
          <p:spPr bwMode="auto">
            <a:xfrm>
              <a:off x="1719" y="8552"/>
              <a:ext cx="86" cy="36"/>
            </a:xfrm>
            <a:custGeom>
              <a:avLst/>
              <a:gdLst>
                <a:gd name="T0" fmla="*/ 196194 w 65"/>
                <a:gd name="T1" fmla="*/ 628606 h 26"/>
                <a:gd name="T2" fmla="*/ 352899 w 65"/>
                <a:gd name="T3" fmla="*/ 429348 h 26"/>
                <a:gd name="T4" fmla="*/ 352899 w 65"/>
                <a:gd name="T5" fmla="*/ 50728 h 26"/>
                <a:gd name="T6" fmla="*/ 196194 w 65"/>
                <a:gd name="T7" fmla="*/ 171026 h 26"/>
                <a:gd name="T8" fmla="*/ 196194 w 65"/>
                <a:gd name="T9" fmla="*/ 171026 h 26"/>
                <a:gd name="T10" fmla="*/ 37581 w 65"/>
                <a:gd name="T11" fmla="*/ 50728 h 26"/>
                <a:gd name="T12" fmla="*/ 37581 w 65"/>
                <a:gd name="T13" fmla="*/ 429348 h 26"/>
                <a:gd name="T14" fmla="*/ 196194 w 65"/>
                <a:gd name="T15" fmla="*/ 628606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2" name="Freeform 1337"/>
            <p:cNvSpPr>
              <a:spLocks/>
            </p:cNvSpPr>
            <p:nvPr/>
          </p:nvSpPr>
          <p:spPr bwMode="auto">
            <a:xfrm>
              <a:off x="1719" y="8587"/>
              <a:ext cx="86" cy="43"/>
            </a:xfrm>
            <a:custGeom>
              <a:avLst/>
              <a:gdLst>
                <a:gd name="T0" fmla="*/ 196194 w 65"/>
                <a:gd name="T1" fmla="*/ 792242 h 31"/>
                <a:gd name="T2" fmla="*/ 352899 w 65"/>
                <a:gd name="T3" fmla="*/ 473621 h 31"/>
                <a:gd name="T4" fmla="*/ 352899 w 65"/>
                <a:gd name="T5" fmla="*/ 73419 h 31"/>
                <a:gd name="T6" fmla="*/ 196194 w 65"/>
                <a:gd name="T7" fmla="*/ 177464 h 31"/>
                <a:gd name="T8" fmla="*/ 196194 w 65"/>
                <a:gd name="T9" fmla="*/ 177464 h 31"/>
                <a:gd name="T10" fmla="*/ 37581 w 65"/>
                <a:gd name="T11" fmla="*/ 73419 h 31"/>
                <a:gd name="T12" fmla="*/ 37581 w 65"/>
                <a:gd name="T13" fmla="*/ 473621 h 31"/>
                <a:gd name="T14" fmla="*/ 196194 w 65"/>
                <a:gd name="T15" fmla="*/ 792242 h 3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1"/>
                <a:gd name="T26" fmla="*/ 65 w 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3" name="Freeform 1338"/>
            <p:cNvSpPr>
              <a:spLocks/>
            </p:cNvSpPr>
            <p:nvPr/>
          </p:nvSpPr>
          <p:spPr bwMode="auto">
            <a:xfrm>
              <a:off x="1727" y="8577"/>
              <a:ext cx="71" cy="20"/>
            </a:xfrm>
            <a:custGeom>
              <a:avLst/>
              <a:gdLst>
                <a:gd name="T0" fmla="*/ 133212 w 54"/>
                <a:gd name="T1" fmla="*/ 501320 h 14"/>
                <a:gd name="T2" fmla="*/ 133212 w 54"/>
                <a:gd name="T3" fmla="*/ 501320 h 14"/>
                <a:gd name="T4" fmla="*/ 0 w 54"/>
                <a:gd name="T5" fmla="*/ 0 h 14"/>
                <a:gd name="T6" fmla="*/ 1 w 54"/>
                <a:gd name="T7" fmla="*/ 596124 h 14"/>
                <a:gd name="T8" fmla="*/ 133212 w 54"/>
                <a:gd name="T9" fmla="*/ 893933 h 14"/>
                <a:gd name="T10" fmla="*/ 133212 w 54"/>
                <a:gd name="T11" fmla="*/ 893933 h 14"/>
                <a:gd name="T12" fmla="*/ 257980 w 54"/>
                <a:gd name="T13" fmla="*/ 596124 h 14"/>
                <a:gd name="T14" fmla="*/ 258172 w 54"/>
                <a:gd name="T15" fmla="*/ 0 h 14"/>
                <a:gd name="T16" fmla="*/ 133212 w 54"/>
                <a:gd name="T17" fmla="*/ 50132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4" name="Freeform 1339"/>
            <p:cNvSpPr>
              <a:spLocks/>
            </p:cNvSpPr>
            <p:nvPr/>
          </p:nvSpPr>
          <p:spPr bwMode="auto">
            <a:xfrm>
              <a:off x="1728" y="8542"/>
              <a:ext cx="70" cy="20"/>
            </a:xfrm>
            <a:custGeom>
              <a:avLst/>
              <a:gdLst>
                <a:gd name="T0" fmla="*/ 143010 w 53"/>
                <a:gd name="T1" fmla="*/ 501320 h 14"/>
                <a:gd name="T2" fmla="*/ 143010 w 53"/>
                <a:gd name="T3" fmla="*/ 501320 h 14"/>
                <a:gd name="T4" fmla="*/ 0 w 53"/>
                <a:gd name="T5" fmla="*/ 1 h 14"/>
                <a:gd name="T6" fmla="*/ 0 w 53"/>
                <a:gd name="T7" fmla="*/ 596124 h 14"/>
                <a:gd name="T8" fmla="*/ 143010 w 53"/>
                <a:gd name="T9" fmla="*/ 893933 h 14"/>
                <a:gd name="T10" fmla="*/ 143010 w 53"/>
                <a:gd name="T11" fmla="*/ 893933 h 14"/>
                <a:gd name="T12" fmla="*/ 294495 w 53"/>
                <a:gd name="T13" fmla="*/ 596124 h 14"/>
                <a:gd name="T14" fmla="*/ 294495 w 53"/>
                <a:gd name="T15" fmla="*/ 0 h 14"/>
                <a:gd name="T16" fmla="*/ 294495 w 53"/>
                <a:gd name="T17" fmla="*/ 0 h 14"/>
                <a:gd name="T18" fmla="*/ 294495 w 53"/>
                <a:gd name="T19" fmla="*/ 1 h 14"/>
                <a:gd name="T20" fmla="*/ 143010 w 53"/>
                <a:gd name="T21" fmla="*/ 50132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5" name="Freeform 1340"/>
            <p:cNvSpPr>
              <a:spLocks/>
            </p:cNvSpPr>
            <p:nvPr/>
          </p:nvSpPr>
          <p:spPr bwMode="auto">
            <a:xfrm>
              <a:off x="1727" y="8507"/>
              <a:ext cx="72" cy="15"/>
            </a:xfrm>
            <a:custGeom>
              <a:avLst/>
              <a:gdLst>
                <a:gd name="T0" fmla="*/ 230357 w 55"/>
                <a:gd name="T1" fmla="*/ 1 h 11"/>
                <a:gd name="T2" fmla="*/ 113820 w 55"/>
                <a:gd name="T3" fmla="*/ 85616 h 11"/>
                <a:gd name="T4" fmla="*/ 113820 w 55"/>
                <a:gd name="T5" fmla="*/ 85616 h 11"/>
                <a:gd name="T6" fmla="*/ 0 w 55"/>
                <a:gd name="T7" fmla="*/ 1 h 11"/>
                <a:gd name="T8" fmla="*/ 0 w 55"/>
                <a:gd name="T9" fmla="*/ 151800 h 11"/>
                <a:gd name="T10" fmla="*/ 113820 w 55"/>
                <a:gd name="T11" fmla="*/ 159203 h 11"/>
                <a:gd name="T12" fmla="*/ 113820 w 55"/>
                <a:gd name="T13" fmla="*/ 159203 h 11"/>
                <a:gd name="T14" fmla="*/ 230357 w 55"/>
                <a:gd name="T15" fmla="*/ 151800 h 11"/>
                <a:gd name="T16" fmla="*/ 231688 w 55"/>
                <a:gd name="T17" fmla="*/ 159203 h 11"/>
                <a:gd name="T18" fmla="*/ 231688 w 55"/>
                <a:gd name="T19" fmla="*/ 159203 h 11"/>
                <a:gd name="T20" fmla="*/ 230357 w 55"/>
                <a:gd name="T21" fmla="*/ 0 h 11"/>
                <a:gd name="T22" fmla="*/ 230357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6" name="Freeform 1341"/>
            <p:cNvSpPr>
              <a:spLocks/>
            </p:cNvSpPr>
            <p:nvPr/>
          </p:nvSpPr>
          <p:spPr bwMode="auto">
            <a:xfrm>
              <a:off x="1727" y="8577"/>
              <a:ext cx="71" cy="20"/>
            </a:xfrm>
            <a:custGeom>
              <a:avLst/>
              <a:gdLst>
                <a:gd name="T0" fmla="*/ 133212 w 54"/>
                <a:gd name="T1" fmla="*/ 501320 h 14"/>
                <a:gd name="T2" fmla="*/ 133212 w 54"/>
                <a:gd name="T3" fmla="*/ 501320 h 14"/>
                <a:gd name="T4" fmla="*/ 0 w 54"/>
                <a:gd name="T5" fmla="*/ 0 h 14"/>
                <a:gd name="T6" fmla="*/ 1 w 54"/>
                <a:gd name="T7" fmla="*/ 596124 h 14"/>
                <a:gd name="T8" fmla="*/ 133212 w 54"/>
                <a:gd name="T9" fmla="*/ 893933 h 14"/>
                <a:gd name="T10" fmla="*/ 133212 w 54"/>
                <a:gd name="T11" fmla="*/ 893933 h 14"/>
                <a:gd name="T12" fmla="*/ 257980 w 54"/>
                <a:gd name="T13" fmla="*/ 596124 h 14"/>
                <a:gd name="T14" fmla="*/ 258172 w 54"/>
                <a:gd name="T15" fmla="*/ 0 h 14"/>
                <a:gd name="T16" fmla="*/ 133212 w 54"/>
                <a:gd name="T17" fmla="*/ 50132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7" name="Freeform 1342"/>
            <p:cNvSpPr>
              <a:spLocks/>
            </p:cNvSpPr>
            <p:nvPr/>
          </p:nvSpPr>
          <p:spPr bwMode="auto">
            <a:xfrm>
              <a:off x="1728" y="8542"/>
              <a:ext cx="70" cy="20"/>
            </a:xfrm>
            <a:custGeom>
              <a:avLst/>
              <a:gdLst>
                <a:gd name="T0" fmla="*/ 143010 w 53"/>
                <a:gd name="T1" fmla="*/ 501320 h 14"/>
                <a:gd name="T2" fmla="*/ 143010 w 53"/>
                <a:gd name="T3" fmla="*/ 501320 h 14"/>
                <a:gd name="T4" fmla="*/ 0 w 53"/>
                <a:gd name="T5" fmla="*/ 1 h 14"/>
                <a:gd name="T6" fmla="*/ 0 w 53"/>
                <a:gd name="T7" fmla="*/ 596124 h 14"/>
                <a:gd name="T8" fmla="*/ 143010 w 53"/>
                <a:gd name="T9" fmla="*/ 893933 h 14"/>
                <a:gd name="T10" fmla="*/ 143010 w 53"/>
                <a:gd name="T11" fmla="*/ 893933 h 14"/>
                <a:gd name="T12" fmla="*/ 294495 w 53"/>
                <a:gd name="T13" fmla="*/ 596124 h 14"/>
                <a:gd name="T14" fmla="*/ 294495 w 53"/>
                <a:gd name="T15" fmla="*/ 0 h 14"/>
                <a:gd name="T16" fmla="*/ 294495 w 53"/>
                <a:gd name="T17" fmla="*/ 0 h 14"/>
                <a:gd name="T18" fmla="*/ 294495 w 53"/>
                <a:gd name="T19" fmla="*/ 1 h 14"/>
                <a:gd name="T20" fmla="*/ 143010 w 53"/>
                <a:gd name="T21" fmla="*/ 50132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8" name="Freeform 1343"/>
            <p:cNvSpPr>
              <a:spLocks/>
            </p:cNvSpPr>
            <p:nvPr/>
          </p:nvSpPr>
          <p:spPr bwMode="auto">
            <a:xfrm>
              <a:off x="1727" y="8507"/>
              <a:ext cx="72" cy="15"/>
            </a:xfrm>
            <a:custGeom>
              <a:avLst/>
              <a:gdLst>
                <a:gd name="T0" fmla="*/ 230357 w 55"/>
                <a:gd name="T1" fmla="*/ 1 h 11"/>
                <a:gd name="T2" fmla="*/ 113820 w 55"/>
                <a:gd name="T3" fmla="*/ 85616 h 11"/>
                <a:gd name="T4" fmla="*/ 113820 w 55"/>
                <a:gd name="T5" fmla="*/ 85616 h 11"/>
                <a:gd name="T6" fmla="*/ 0 w 55"/>
                <a:gd name="T7" fmla="*/ 1 h 11"/>
                <a:gd name="T8" fmla="*/ 0 w 55"/>
                <a:gd name="T9" fmla="*/ 151800 h 11"/>
                <a:gd name="T10" fmla="*/ 113820 w 55"/>
                <a:gd name="T11" fmla="*/ 159203 h 11"/>
                <a:gd name="T12" fmla="*/ 113820 w 55"/>
                <a:gd name="T13" fmla="*/ 159203 h 11"/>
                <a:gd name="T14" fmla="*/ 230357 w 55"/>
                <a:gd name="T15" fmla="*/ 151800 h 11"/>
                <a:gd name="T16" fmla="*/ 231688 w 55"/>
                <a:gd name="T17" fmla="*/ 159203 h 11"/>
                <a:gd name="T18" fmla="*/ 231688 w 55"/>
                <a:gd name="T19" fmla="*/ 159203 h 11"/>
                <a:gd name="T20" fmla="*/ 230357 w 55"/>
                <a:gd name="T21" fmla="*/ 0 h 11"/>
                <a:gd name="T22" fmla="*/ 230357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99" name="Freeform 1344"/>
            <p:cNvSpPr>
              <a:spLocks/>
            </p:cNvSpPr>
            <p:nvPr/>
          </p:nvSpPr>
          <p:spPr bwMode="auto">
            <a:xfrm>
              <a:off x="1707" y="8626"/>
              <a:ext cx="57" cy="37"/>
            </a:xfrm>
            <a:custGeom>
              <a:avLst/>
              <a:gdLst>
                <a:gd name="T0" fmla="*/ 24061 w 43"/>
                <a:gd name="T1" fmla="*/ 1 h 26"/>
                <a:gd name="T2" fmla="*/ 106312 w 43"/>
                <a:gd name="T3" fmla="*/ 913960 h 26"/>
                <a:gd name="T4" fmla="*/ 261491 w 43"/>
                <a:gd name="T5" fmla="*/ 932790 h 26"/>
                <a:gd name="T6" fmla="*/ 154608 w 43"/>
                <a:gd name="T7" fmla="*/ 384756 h 26"/>
                <a:gd name="T8" fmla="*/ 42146 w 43"/>
                <a:gd name="T9" fmla="*/ 1 h 26"/>
                <a:gd name="T10" fmla="*/ 24061 w 43"/>
                <a:gd name="T11" fmla="*/ 1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0" name="Freeform 1345"/>
            <p:cNvSpPr>
              <a:spLocks/>
            </p:cNvSpPr>
            <p:nvPr/>
          </p:nvSpPr>
          <p:spPr bwMode="auto">
            <a:xfrm>
              <a:off x="1704" y="8646"/>
              <a:ext cx="60" cy="45"/>
            </a:xfrm>
            <a:custGeom>
              <a:avLst/>
              <a:gdLst>
                <a:gd name="T0" fmla="*/ 20671 w 45"/>
                <a:gd name="T1" fmla="*/ 298084 h 32"/>
                <a:gd name="T2" fmla="*/ 134663 w 45"/>
                <a:gd name="T3" fmla="*/ 765183 h 32"/>
                <a:gd name="T4" fmla="*/ 314043 w 45"/>
                <a:gd name="T5" fmla="*/ 828946 h 32"/>
                <a:gd name="T6" fmla="*/ 186389 w 45"/>
                <a:gd name="T7" fmla="*/ 345928 h 32"/>
                <a:gd name="T8" fmla="*/ 20671 w 45"/>
                <a:gd name="T9" fmla="*/ 298084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1" name="Freeform 1346"/>
            <p:cNvSpPr>
              <a:spLocks/>
            </p:cNvSpPr>
            <p:nvPr/>
          </p:nvSpPr>
          <p:spPr bwMode="auto">
            <a:xfrm>
              <a:off x="1698" y="8671"/>
              <a:ext cx="61" cy="46"/>
            </a:xfrm>
            <a:custGeom>
              <a:avLst/>
              <a:gdLst>
                <a:gd name="T0" fmla="*/ 18244 w 46"/>
                <a:gd name="T1" fmla="*/ 634720 h 32"/>
                <a:gd name="T2" fmla="*/ 113020 w 46"/>
                <a:gd name="T3" fmla="*/ 1551061 h 32"/>
                <a:gd name="T4" fmla="*/ 273344 w 46"/>
                <a:gd name="T5" fmla="*/ 1715977 h 32"/>
                <a:gd name="T6" fmla="*/ 156241 w 46"/>
                <a:gd name="T7" fmla="*/ 703773 h 32"/>
                <a:gd name="T8" fmla="*/ 18244 w 46"/>
                <a:gd name="T9" fmla="*/ 634720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2" name="Freeform 1347"/>
            <p:cNvSpPr>
              <a:spLocks/>
            </p:cNvSpPr>
            <p:nvPr/>
          </p:nvSpPr>
          <p:spPr bwMode="auto">
            <a:xfrm>
              <a:off x="1691" y="8699"/>
              <a:ext cx="61" cy="44"/>
            </a:xfrm>
            <a:custGeom>
              <a:avLst/>
              <a:gdLst>
                <a:gd name="T0" fmla="*/ 18244 w 46"/>
                <a:gd name="T1" fmla="*/ 425804 h 31"/>
                <a:gd name="T2" fmla="*/ 113020 w 46"/>
                <a:gd name="T3" fmla="*/ 982695 h 31"/>
                <a:gd name="T4" fmla="*/ 273344 w 46"/>
                <a:gd name="T5" fmla="*/ 1110231 h 31"/>
                <a:gd name="T6" fmla="*/ 156241 w 46"/>
                <a:gd name="T7" fmla="*/ 472150 h 31"/>
                <a:gd name="T8" fmla="*/ 18244 w 46"/>
                <a:gd name="T9" fmla="*/ 425804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3" name="Freeform 1348"/>
            <p:cNvSpPr>
              <a:spLocks/>
            </p:cNvSpPr>
            <p:nvPr/>
          </p:nvSpPr>
          <p:spPr bwMode="auto">
            <a:xfrm>
              <a:off x="1683" y="8726"/>
              <a:ext cx="60" cy="45"/>
            </a:xfrm>
            <a:custGeom>
              <a:avLst/>
              <a:gdLst>
                <a:gd name="T0" fmla="*/ 20671 w 45"/>
                <a:gd name="T1" fmla="*/ 345928 h 32"/>
                <a:gd name="T2" fmla="*/ 128427 w 45"/>
                <a:gd name="T3" fmla="*/ 765183 h 32"/>
                <a:gd name="T4" fmla="*/ 314043 w 45"/>
                <a:gd name="T5" fmla="*/ 864591 h 32"/>
                <a:gd name="T6" fmla="*/ 179551 w 45"/>
                <a:gd name="T7" fmla="*/ 275155 h 32"/>
                <a:gd name="T8" fmla="*/ 20671 w 45"/>
                <a:gd name="T9" fmla="*/ 345928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4" name="Freeform 1349"/>
            <p:cNvSpPr>
              <a:spLocks/>
            </p:cNvSpPr>
            <p:nvPr/>
          </p:nvSpPr>
          <p:spPr bwMode="auto">
            <a:xfrm>
              <a:off x="1773" y="8644"/>
              <a:ext cx="58" cy="44"/>
            </a:xfrm>
            <a:custGeom>
              <a:avLst/>
              <a:gdLst>
                <a:gd name="T0" fmla="*/ 214729 w 44"/>
                <a:gd name="T1" fmla="*/ 425804 h 31"/>
                <a:gd name="T2" fmla="*/ 142194 w 44"/>
                <a:gd name="T3" fmla="*/ 982695 h 31"/>
                <a:gd name="T4" fmla="*/ 12346 w 44"/>
                <a:gd name="T5" fmla="*/ 1032454 h 31"/>
                <a:gd name="T6" fmla="*/ 99854 w 44"/>
                <a:gd name="T7" fmla="*/ 472150 h 31"/>
                <a:gd name="T8" fmla="*/ 214729 w 44"/>
                <a:gd name="T9" fmla="*/ 425804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5" name="Freeform 1350"/>
            <p:cNvSpPr>
              <a:spLocks/>
            </p:cNvSpPr>
            <p:nvPr/>
          </p:nvSpPr>
          <p:spPr bwMode="auto">
            <a:xfrm>
              <a:off x="1768" y="8618"/>
              <a:ext cx="51" cy="42"/>
            </a:xfrm>
            <a:custGeom>
              <a:avLst/>
              <a:gdLst>
                <a:gd name="T0" fmla="*/ 146161 w 39"/>
                <a:gd name="T1" fmla="*/ 257524 h 30"/>
                <a:gd name="T2" fmla="*/ 101189 w 39"/>
                <a:gd name="T3" fmla="*/ 676796 h 30"/>
                <a:gd name="T4" fmla="*/ 9753 w 39"/>
                <a:gd name="T5" fmla="*/ 740949 h 30"/>
                <a:gd name="T6" fmla="*/ 69236 w 39"/>
                <a:gd name="T7" fmla="*/ 345304 h 30"/>
                <a:gd name="T8" fmla="*/ 146161 w 39"/>
                <a:gd name="T9" fmla="*/ 257524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6" name="Freeform 1351"/>
            <p:cNvSpPr>
              <a:spLocks/>
            </p:cNvSpPr>
            <p:nvPr/>
          </p:nvSpPr>
          <p:spPr bwMode="auto">
            <a:xfrm>
              <a:off x="1786" y="8691"/>
              <a:ext cx="60" cy="45"/>
            </a:xfrm>
            <a:custGeom>
              <a:avLst/>
              <a:gdLst>
                <a:gd name="T0" fmla="*/ 27561 w 45"/>
                <a:gd name="T1" fmla="*/ 887129 h 32"/>
                <a:gd name="T2" fmla="*/ 134663 w 45"/>
                <a:gd name="T3" fmla="*/ 481804 h 32"/>
                <a:gd name="T4" fmla="*/ 314043 w 45"/>
                <a:gd name="T5" fmla="*/ 419181 h 32"/>
                <a:gd name="T6" fmla="*/ 186389 w 45"/>
                <a:gd name="T7" fmla="*/ 887129 h 32"/>
                <a:gd name="T8" fmla="*/ 27561 w 45"/>
                <a:gd name="T9" fmla="*/ 887129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7" name="Freeform 1352"/>
            <p:cNvSpPr>
              <a:spLocks/>
            </p:cNvSpPr>
            <p:nvPr/>
          </p:nvSpPr>
          <p:spPr bwMode="auto">
            <a:xfrm>
              <a:off x="1799" y="8721"/>
              <a:ext cx="52" cy="40"/>
            </a:xfrm>
            <a:custGeom>
              <a:avLst/>
              <a:gdLst>
                <a:gd name="T0" fmla="*/ 20671 w 39"/>
                <a:gd name="T1" fmla="*/ 451080 h 29"/>
                <a:gd name="T2" fmla="*/ 104844 w 39"/>
                <a:gd name="T3" fmla="*/ 189622 h 29"/>
                <a:gd name="T4" fmla="*/ 275295 w 39"/>
                <a:gd name="T5" fmla="*/ 171897 h 29"/>
                <a:gd name="T6" fmla="*/ 154853 w 39"/>
                <a:gd name="T7" fmla="*/ 436950 h 29"/>
                <a:gd name="T8" fmla="*/ 20671 w 39"/>
                <a:gd name="T9" fmla="*/ 45108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8" name="Freeform 1353"/>
            <p:cNvSpPr>
              <a:spLocks/>
            </p:cNvSpPr>
            <p:nvPr/>
          </p:nvSpPr>
          <p:spPr bwMode="auto">
            <a:xfrm>
              <a:off x="1807" y="8746"/>
              <a:ext cx="52" cy="42"/>
            </a:xfrm>
            <a:custGeom>
              <a:avLst/>
              <a:gdLst>
                <a:gd name="T0" fmla="*/ 20671 w 39"/>
                <a:gd name="T1" fmla="*/ 740949 h 30"/>
                <a:gd name="T2" fmla="*/ 112639 w 39"/>
                <a:gd name="T3" fmla="*/ 311210 h 30"/>
                <a:gd name="T4" fmla="*/ 275295 w 39"/>
                <a:gd name="T5" fmla="*/ 257524 h 30"/>
                <a:gd name="T6" fmla="*/ 163668 w 39"/>
                <a:gd name="T7" fmla="*/ 676796 h 30"/>
                <a:gd name="T8" fmla="*/ 20671 w 39"/>
                <a:gd name="T9" fmla="*/ 740949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09" name="Freeform 1354"/>
            <p:cNvSpPr>
              <a:spLocks/>
            </p:cNvSpPr>
            <p:nvPr/>
          </p:nvSpPr>
          <p:spPr bwMode="auto">
            <a:xfrm>
              <a:off x="1778" y="8670"/>
              <a:ext cx="61" cy="44"/>
            </a:xfrm>
            <a:custGeom>
              <a:avLst/>
              <a:gdLst>
                <a:gd name="T0" fmla="*/ 273344 w 46"/>
                <a:gd name="T1" fmla="*/ 425804 h 31"/>
                <a:gd name="T2" fmla="*/ 174461 w 46"/>
                <a:gd name="T3" fmla="*/ 982695 h 31"/>
                <a:gd name="T4" fmla="*/ 18244 w 46"/>
                <a:gd name="T5" fmla="*/ 1110231 h 31"/>
                <a:gd name="T6" fmla="*/ 131561 w 46"/>
                <a:gd name="T7" fmla="*/ 472150 h 31"/>
                <a:gd name="T8" fmla="*/ 273344 w 46"/>
                <a:gd name="T9" fmla="*/ 425804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0" name="Freeform 1355"/>
            <p:cNvSpPr>
              <a:spLocks/>
            </p:cNvSpPr>
            <p:nvPr/>
          </p:nvSpPr>
          <p:spPr bwMode="auto">
            <a:xfrm>
              <a:off x="1728" y="8342"/>
              <a:ext cx="71" cy="17"/>
            </a:xfrm>
            <a:custGeom>
              <a:avLst/>
              <a:gdLst>
                <a:gd name="T0" fmla="*/ 249171 w 54"/>
                <a:gd name="T1" fmla="*/ 0 h 12"/>
                <a:gd name="T2" fmla="*/ 127174 w 54"/>
                <a:gd name="T3" fmla="*/ 244450 h 12"/>
                <a:gd name="T4" fmla="*/ 127174 w 54"/>
                <a:gd name="T5" fmla="*/ 244450 h 12"/>
                <a:gd name="T6" fmla="*/ 1 w 54"/>
                <a:gd name="T7" fmla="*/ 1 h 12"/>
                <a:gd name="T8" fmla="*/ 0 w 54"/>
                <a:gd name="T9" fmla="*/ 490597 h 12"/>
                <a:gd name="T10" fmla="*/ 127174 w 54"/>
                <a:gd name="T11" fmla="*/ 580607 h 12"/>
                <a:gd name="T12" fmla="*/ 127174 w 54"/>
                <a:gd name="T13" fmla="*/ 580607 h 12"/>
                <a:gd name="T14" fmla="*/ 257980 w 54"/>
                <a:gd name="T15" fmla="*/ 576955 h 12"/>
                <a:gd name="T16" fmla="*/ 258172 w 54"/>
                <a:gd name="T17" fmla="*/ 580607 h 12"/>
                <a:gd name="T18" fmla="*/ 258172 w 54"/>
                <a:gd name="T19" fmla="*/ 576955 h 12"/>
                <a:gd name="T20" fmla="*/ 249171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1" name="Freeform 1356"/>
            <p:cNvSpPr>
              <a:spLocks/>
            </p:cNvSpPr>
            <p:nvPr/>
          </p:nvSpPr>
          <p:spPr bwMode="auto">
            <a:xfrm>
              <a:off x="1727" y="8301"/>
              <a:ext cx="72" cy="19"/>
            </a:xfrm>
            <a:custGeom>
              <a:avLst/>
              <a:gdLst>
                <a:gd name="T0" fmla="*/ 221901 w 55"/>
                <a:gd name="T1" fmla="*/ 0 h 13"/>
                <a:gd name="T2" fmla="*/ 113820 w 55"/>
                <a:gd name="T3" fmla="*/ 625348 h 13"/>
                <a:gd name="T4" fmla="*/ 113820 w 55"/>
                <a:gd name="T5" fmla="*/ 625348 h 13"/>
                <a:gd name="T6" fmla="*/ 10080 w 55"/>
                <a:gd name="T7" fmla="*/ 1 h 13"/>
                <a:gd name="T8" fmla="*/ 0 w 55"/>
                <a:gd name="T9" fmla="*/ 1580804 h 13"/>
                <a:gd name="T10" fmla="*/ 113820 w 55"/>
                <a:gd name="T11" fmla="*/ 1702982 h 13"/>
                <a:gd name="T12" fmla="*/ 113820 w 55"/>
                <a:gd name="T13" fmla="*/ 1702982 h 13"/>
                <a:gd name="T14" fmla="*/ 230357 w 55"/>
                <a:gd name="T15" fmla="*/ 1580804 h 13"/>
                <a:gd name="T16" fmla="*/ 231688 w 55"/>
                <a:gd name="T17" fmla="*/ 1580804 h 13"/>
                <a:gd name="T18" fmla="*/ 231688 w 55"/>
                <a:gd name="T19" fmla="*/ 1580804 h 13"/>
                <a:gd name="T20" fmla="*/ 221901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2" name="Freeform 1357"/>
            <p:cNvSpPr>
              <a:spLocks/>
            </p:cNvSpPr>
            <p:nvPr/>
          </p:nvSpPr>
          <p:spPr bwMode="auto">
            <a:xfrm>
              <a:off x="1728" y="8470"/>
              <a:ext cx="70" cy="17"/>
            </a:xfrm>
            <a:custGeom>
              <a:avLst/>
              <a:gdLst>
                <a:gd name="T0" fmla="*/ 143010 w 53"/>
                <a:gd name="T1" fmla="*/ 580607 h 12"/>
                <a:gd name="T2" fmla="*/ 143010 w 53"/>
                <a:gd name="T3" fmla="*/ 580607 h 12"/>
                <a:gd name="T4" fmla="*/ 294495 w 53"/>
                <a:gd name="T5" fmla="*/ 576955 h 12"/>
                <a:gd name="T6" fmla="*/ 289797 w 53"/>
                <a:gd name="T7" fmla="*/ 0 h 12"/>
                <a:gd name="T8" fmla="*/ 143010 w 53"/>
                <a:gd name="T9" fmla="*/ 244450 h 12"/>
                <a:gd name="T10" fmla="*/ 143010 w 53"/>
                <a:gd name="T11" fmla="*/ 244450 h 12"/>
                <a:gd name="T12" fmla="*/ 1 w 53"/>
                <a:gd name="T13" fmla="*/ 1 h 12"/>
                <a:gd name="T14" fmla="*/ 0 w 53"/>
                <a:gd name="T15" fmla="*/ 490597 h 12"/>
                <a:gd name="T16" fmla="*/ 143010 w 53"/>
                <a:gd name="T17" fmla="*/ 58060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3" name="Freeform 1358"/>
            <p:cNvSpPr>
              <a:spLocks/>
            </p:cNvSpPr>
            <p:nvPr/>
          </p:nvSpPr>
          <p:spPr bwMode="auto">
            <a:xfrm>
              <a:off x="1730" y="8424"/>
              <a:ext cx="69" cy="20"/>
            </a:xfrm>
            <a:custGeom>
              <a:avLst/>
              <a:gdLst>
                <a:gd name="T0" fmla="*/ 90247 w 53"/>
                <a:gd name="T1" fmla="*/ 438027 h 14"/>
                <a:gd name="T2" fmla="*/ 90247 w 53"/>
                <a:gd name="T3" fmla="*/ 438027 h 14"/>
                <a:gd name="T4" fmla="*/ 0 w 53"/>
                <a:gd name="T5" fmla="*/ 204471 h 14"/>
                <a:gd name="T6" fmla="*/ 0 w 53"/>
                <a:gd name="T7" fmla="*/ 745090 h 14"/>
                <a:gd name="T8" fmla="*/ 90247 w 53"/>
                <a:gd name="T9" fmla="*/ 893933 h 14"/>
                <a:gd name="T10" fmla="*/ 90247 w 53"/>
                <a:gd name="T11" fmla="*/ 893933 h 14"/>
                <a:gd name="T12" fmla="*/ 180852 w 53"/>
                <a:gd name="T13" fmla="*/ 745090 h 14"/>
                <a:gd name="T14" fmla="*/ 188844 w 53"/>
                <a:gd name="T15" fmla="*/ 0 h 14"/>
                <a:gd name="T16" fmla="*/ 188844 w 53"/>
                <a:gd name="T17" fmla="*/ 0 h 14"/>
                <a:gd name="T18" fmla="*/ 187302 w 53"/>
                <a:gd name="T19" fmla="*/ 143130 h 14"/>
                <a:gd name="T20" fmla="*/ 90247 w 53"/>
                <a:gd name="T21" fmla="*/ 43802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4" name="Freeform 1359"/>
            <p:cNvSpPr>
              <a:spLocks/>
            </p:cNvSpPr>
            <p:nvPr/>
          </p:nvSpPr>
          <p:spPr bwMode="auto">
            <a:xfrm>
              <a:off x="1728" y="8383"/>
              <a:ext cx="71" cy="21"/>
            </a:xfrm>
            <a:custGeom>
              <a:avLst/>
              <a:gdLst>
                <a:gd name="T0" fmla="*/ 258172 w 54"/>
                <a:gd name="T1" fmla="*/ 0 h 15"/>
                <a:gd name="T2" fmla="*/ 257980 w 54"/>
                <a:gd name="T3" fmla="*/ 67036 h 15"/>
                <a:gd name="T4" fmla="*/ 127174 w 54"/>
                <a:gd name="T5" fmla="*/ 246646 h 15"/>
                <a:gd name="T6" fmla="*/ 127174 w 54"/>
                <a:gd name="T7" fmla="*/ 246646 h 15"/>
                <a:gd name="T8" fmla="*/ 1 w 54"/>
                <a:gd name="T9" fmla="*/ 93850 h 15"/>
                <a:gd name="T10" fmla="*/ 0 w 54"/>
                <a:gd name="T11" fmla="*/ 435694 h 15"/>
                <a:gd name="T12" fmla="*/ 127174 w 54"/>
                <a:gd name="T13" fmla="*/ 504748 h 15"/>
                <a:gd name="T14" fmla="*/ 127174 w 54"/>
                <a:gd name="T15" fmla="*/ 504748 h 15"/>
                <a:gd name="T16" fmla="*/ 257980 w 54"/>
                <a:gd name="T17" fmla="*/ 483426 h 15"/>
                <a:gd name="T18" fmla="*/ 258172 w 54"/>
                <a:gd name="T19" fmla="*/ 483426 h 15"/>
                <a:gd name="T20" fmla="*/ 258172 w 54"/>
                <a:gd name="T21" fmla="*/ 483426 h 15"/>
                <a:gd name="T22" fmla="*/ 258172 w 54"/>
                <a:gd name="T23" fmla="*/ 1 h 15"/>
                <a:gd name="T24" fmla="*/ 258172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5" name="Freeform 1360"/>
            <p:cNvSpPr>
              <a:spLocks/>
            </p:cNvSpPr>
            <p:nvPr/>
          </p:nvSpPr>
          <p:spPr bwMode="auto">
            <a:xfrm>
              <a:off x="1728" y="8342"/>
              <a:ext cx="71" cy="17"/>
            </a:xfrm>
            <a:custGeom>
              <a:avLst/>
              <a:gdLst>
                <a:gd name="T0" fmla="*/ 249171 w 54"/>
                <a:gd name="T1" fmla="*/ 0 h 12"/>
                <a:gd name="T2" fmla="*/ 127174 w 54"/>
                <a:gd name="T3" fmla="*/ 244450 h 12"/>
                <a:gd name="T4" fmla="*/ 127174 w 54"/>
                <a:gd name="T5" fmla="*/ 244450 h 12"/>
                <a:gd name="T6" fmla="*/ 1 w 54"/>
                <a:gd name="T7" fmla="*/ 1 h 12"/>
                <a:gd name="T8" fmla="*/ 0 w 54"/>
                <a:gd name="T9" fmla="*/ 490597 h 12"/>
                <a:gd name="T10" fmla="*/ 127174 w 54"/>
                <a:gd name="T11" fmla="*/ 580607 h 12"/>
                <a:gd name="T12" fmla="*/ 127174 w 54"/>
                <a:gd name="T13" fmla="*/ 580607 h 12"/>
                <a:gd name="T14" fmla="*/ 257980 w 54"/>
                <a:gd name="T15" fmla="*/ 576955 h 12"/>
                <a:gd name="T16" fmla="*/ 258172 w 54"/>
                <a:gd name="T17" fmla="*/ 580607 h 12"/>
                <a:gd name="T18" fmla="*/ 258172 w 54"/>
                <a:gd name="T19" fmla="*/ 576955 h 12"/>
                <a:gd name="T20" fmla="*/ 249171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6" name="Freeform 1361"/>
            <p:cNvSpPr>
              <a:spLocks/>
            </p:cNvSpPr>
            <p:nvPr/>
          </p:nvSpPr>
          <p:spPr bwMode="auto">
            <a:xfrm>
              <a:off x="1727" y="8301"/>
              <a:ext cx="72" cy="19"/>
            </a:xfrm>
            <a:custGeom>
              <a:avLst/>
              <a:gdLst>
                <a:gd name="T0" fmla="*/ 221901 w 55"/>
                <a:gd name="T1" fmla="*/ 0 h 13"/>
                <a:gd name="T2" fmla="*/ 113820 w 55"/>
                <a:gd name="T3" fmla="*/ 625348 h 13"/>
                <a:gd name="T4" fmla="*/ 113820 w 55"/>
                <a:gd name="T5" fmla="*/ 625348 h 13"/>
                <a:gd name="T6" fmla="*/ 10080 w 55"/>
                <a:gd name="T7" fmla="*/ 1 h 13"/>
                <a:gd name="T8" fmla="*/ 0 w 55"/>
                <a:gd name="T9" fmla="*/ 1580804 h 13"/>
                <a:gd name="T10" fmla="*/ 113820 w 55"/>
                <a:gd name="T11" fmla="*/ 1702982 h 13"/>
                <a:gd name="T12" fmla="*/ 113820 w 55"/>
                <a:gd name="T13" fmla="*/ 1702982 h 13"/>
                <a:gd name="T14" fmla="*/ 230357 w 55"/>
                <a:gd name="T15" fmla="*/ 1580804 h 13"/>
                <a:gd name="T16" fmla="*/ 231688 w 55"/>
                <a:gd name="T17" fmla="*/ 1580804 h 13"/>
                <a:gd name="T18" fmla="*/ 231688 w 55"/>
                <a:gd name="T19" fmla="*/ 1580804 h 13"/>
                <a:gd name="T20" fmla="*/ 221901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7" name="Freeform 1362"/>
            <p:cNvSpPr>
              <a:spLocks/>
            </p:cNvSpPr>
            <p:nvPr/>
          </p:nvSpPr>
          <p:spPr bwMode="auto">
            <a:xfrm>
              <a:off x="1728" y="8470"/>
              <a:ext cx="70" cy="17"/>
            </a:xfrm>
            <a:custGeom>
              <a:avLst/>
              <a:gdLst>
                <a:gd name="T0" fmla="*/ 143010 w 53"/>
                <a:gd name="T1" fmla="*/ 580607 h 12"/>
                <a:gd name="T2" fmla="*/ 143010 w 53"/>
                <a:gd name="T3" fmla="*/ 580607 h 12"/>
                <a:gd name="T4" fmla="*/ 294495 w 53"/>
                <a:gd name="T5" fmla="*/ 576955 h 12"/>
                <a:gd name="T6" fmla="*/ 289797 w 53"/>
                <a:gd name="T7" fmla="*/ 0 h 12"/>
                <a:gd name="T8" fmla="*/ 143010 w 53"/>
                <a:gd name="T9" fmla="*/ 244450 h 12"/>
                <a:gd name="T10" fmla="*/ 143010 w 53"/>
                <a:gd name="T11" fmla="*/ 244450 h 12"/>
                <a:gd name="T12" fmla="*/ 1 w 53"/>
                <a:gd name="T13" fmla="*/ 1 h 12"/>
                <a:gd name="T14" fmla="*/ 0 w 53"/>
                <a:gd name="T15" fmla="*/ 490597 h 12"/>
                <a:gd name="T16" fmla="*/ 143010 w 53"/>
                <a:gd name="T17" fmla="*/ 58060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8" name="Freeform 1363"/>
            <p:cNvSpPr>
              <a:spLocks/>
            </p:cNvSpPr>
            <p:nvPr/>
          </p:nvSpPr>
          <p:spPr bwMode="auto">
            <a:xfrm>
              <a:off x="1730" y="8424"/>
              <a:ext cx="69" cy="20"/>
            </a:xfrm>
            <a:custGeom>
              <a:avLst/>
              <a:gdLst>
                <a:gd name="T0" fmla="*/ 90247 w 53"/>
                <a:gd name="T1" fmla="*/ 438027 h 14"/>
                <a:gd name="T2" fmla="*/ 90247 w 53"/>
                <a:gd name="T3" fmla="*/ 438027 h 14"/>
                <a:gd name="T4" fmla="*/ 0 w 53"/>
                <a:gd name="T5" fmla="*/ 204471 h 14"/>
                <a:gd name="T6" fmla="*/ 0 w 53"/>
                <a:gd name="T7" fmla="*/ 745090 h 14"/>
                <a:gd name="T8" fmla="*/ 90247 w 53"/>
                <a:gd name="T9" fmla="*/ 893933 h 14"/>
                <a:gd name="T10" fmla="*/ 90247 w 53"/>
                <a:gd name="T11" fmla="*/ 893933 h 14"/>
                <a:gd name="T12" fmla="*/ 180852 w 53"/>
                <a:gd name="T13" fmla="*/ 745090 h 14"/>
                <a:gd name="T14" fmla="*/ 188844 w 53"/>
                <a:gd name="T15" fmla="*/ 0 h 14"/>
                <a:gd name="T16" fmla="*/ 188844 w 53"/>
                <a:gd name="T17" fmla="*/ 0 h 14"/>
                <a:gd name="T18" fmla="*/ 187302 w 53"/>
                <a:gd name="T19" fmla="*/ 143130 h 14"/>
                <a:gd name="T20" fmla="*/ 90247 w 53"/>
                <a:gd name="T21" fmla="*/ 43802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19" name="Freeform 1364"/>
            <p:cNvSpPr>
              <a:spLocks/>
            </p:cNvSpPr>
            <p:nvPr/>
          </p:nvSpPr>
          <p:spPr bwMode="auto">
            <a:xfrm>
              <a:off x="1728" y="8383"/>
              <a:ext cx="71" cy="21"/>
            </a:xfrm>
            <a:custGeom>
              <a:avLst/>
              <a:gdLst>
                <a:gd name="T0" fmla="*/ 258172 w 54"/>
                <a:gd name="T1" fmla="*/ 0 h 15"/>
                <a:gd name="T2" fmla="*/ 257980 w 54"/>
                <a:gd name="T3" fmla="*/ 67036 h 15"/>
                <a:gd name="T4" fmla="*/ 127174 w 54"/>
                <a:gd name="T5" fmla="*/ 246646 h 15"/>
                <a:gd name="T6" fmla="*/ 127174 w 54"/>
                <a:gd name="T7" fmla="*/ 246646 h 15"/>
                <a:gd name="T8" fmla="*/ 1 w 54"/>
                <a:gd name="T9" fmla="*/ 93850 h 15"/>
                <a:gd name="T10" fmla="*/ 0 w 54"/>
                <a:gd name="T11" fmla="*/ 435694 h 15"/>
                <a:gd name="T12" fmla="*/ 127174 w 54"/>
                <a:gd name="T13" fmla="*/ 504748 h 15"/>
                <a:gd name="T14" fmla="*/ 127174 w 54"/>
                <a:gd name="T15" fmla="*/ 504748 h 15"/>
                <a:gd name="T16" fmla="*/ 257980 w 54"/>
                <a:gd name="T17" fmla="*/ 483426 h 15"/>
                <a:gd name="T18" fmla="*/ 258172 w 54"/>
                <a:gd name="T19" fmla="*/ 483426 h 15"/>
                <a:gd name="T20" fmla="*/ 258172 w 54"/>
                <a:gd name="T21" fmla="*/ 483426 h 15"/>
                <a:gd name="T22" fmla="*/ 258172 w 54"/>
                <a:gd name="T23" fmla="*/ 1 h 15"/>
                <a:gd name="T24" fmla="*/ 258172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0" name="Freeform 1365"/>
            <p:cNvSpPr>
              <a:spLocks/>
            </p:cNvSpPr>
            <p:nvPr/>
          </p:nvSpPr>
          <p:spPr bwMode="auto">
            <a:xfrm>
              <a:off x="1773" y="8638"/>
              <a:ext cx="47" cy="26"/>
            </a:xfrm>
            <a:custGeom>
              <a:avLst/>
              <a:gdLst>
                <a:gd name="T0" fmla="*/ 139646 w 36"/>
                <a:gd name="T1" fmla="*/ 143044 h 19"/>
                <a:gd name="T2" fmla="*/ 126118 w 36"/>
                <a:gd name="T3" fmla="*/ 0 h 19"/>
                <a:gd name="T4" fmla="*/ 126118 w 36"/>
                <a:gd name="T5" fmla="*/ 0 h 19"/>
                <a:gd name="T6" fmla="*/ 79854 w 36"/>
                <a:gd name="T7" fmla="*/ 102184 h 19"/>
                <a:gd name="T8" fmla="*/ 0 w 36"/>
                <a:gd name="T9" fmla="*/ 191348 h 19"/>
                <a:gd name="T10" fmla="*/ 12352 w 36"/>
                <a:gd name="T11" fmla="*/ 319656 h 19"/>
                <a:gd name="T12" fmla="*/ 75097 w 36"/>
                <a:gd name="T13" fmla="*/ 233595 h 19"/>
                <a:gd name="T14" fmla="*/ 139646 w 36"/>
                <a:gd name="T15" fmla="*/ 14304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1" name="Freeform 1366"/>
            <p:cNvSpPr>
              <a:spLocks/>
            </p:cNvSpPr>
            <p:nvPr/>
          </p:nvSpPr>
          <p:spPr bwMode="auto">
            <a:xfrm>
              <a:off x="1704" y="8664"/>
              <a:ext cx="50" cy="27"/>
            </a:xfrm>
            <a:custGeom>
              <a:avLst/>
              <a:gdLst>
                <a:gd name="T0" fmla="*/ 0 w 38"/>
                <a:gd name="T1" fmla="*/ 528238 h 19"/>
                <a:gd name="T2" fmla="*/ 98949 w 38"/>
                <a:gd name="T3" fmla="*/ 750654 h 19"/>
                <a:gd name="T4" fmla="*/ 178666 w 38"/>
                <a:gd name="T5" fmla="*/ 1012258 h 19"/>
                <a:gd name="T6" fmla="*/ 188212 w 38"/>
                <a:gd name="T7" fmla="*/ 698980 h 19"/>
                <a:gd name="T8" fmla="*/ 188212 w 38"/>
                <a:gd name="T9" fmla="*/ 634929 h 19"/>
                <a:gd name="T10" fmla="*/ 90399 w 38"/>
                <a:gd name="T11" fmla="*/ 371723 h 19"/>
                <a:gd name="T12" fmla="*/ 15509 w 38"/>
                <a:gd name="T13" fmla="*/ 0 h 19"/>
                <a:gd name="T14" fmla="*/ 15509 w 38"/>
                <a:gd name="T15" fmla="*/ 0 h 19"/>
                <a:gd name="T16" fmla="*/ 0 w 38"/>
                <a:gd name="T17" fmla="*/ 52823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2" name="Freeform 1367"/>
            <p:cNvSpPr>
              <a:spLocks/>
            </p:cNvSpPr>
            <p:nvPr/>
          </p:nvSpPr>
          <p:spPr bwMode="auto">
            <a:xfrm>
              <a:off x="1714" y="8643"/>
              <a:ext cx="45" cy="23"/>
            </a:xfrm>
            <a:custGeom>
              <a:avLst/>
              <a:gdLst>
                <a:gd name="T0" fmla="*/ 27361 w 35"/>
                <a:gd name="T1" fmla="*/ 340578 h 16"/>
                <a:gd name="T2" fmla="*/ 1 w 35"/>
                <a:gd name="T3" fmla="*/ 0 h 16"/>
                <a:gd name="T4" fmla="*/ 0 w 35"/>
                <a:gd name="T5" fmla="*/ 489581 h 16"/>
                <a:gd name="T6" fmla="*/ 43889 w 35"/>
                <a:gd name="T7" fmla="*/ 857257 h 16"/>
                <a:gd name="T8" fmla="*/ 83650 w 35"/>
                <a:gd name="T9" fmla="*/ 1232307 h 16"/>
                <a:gd name="T10" fmla="*/ 84549 w 35"/>
                <a:gd name="T11" fmla="*/ 750608 h 16"/>
                <a:gd name="T12" fmla="*/ 84549 w 35"/>
                <a:gd name="T13" fmla="*/ 703773 h 16"/>
                <a:gd name="T14" fmla="*/ 27361 w 35"/>
                <a:gd name="T15" fmla="*/ 340578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3" name="Freeform 1368"/>
            <p:cNvSpPr>
              <a:spLocks/>
            </p:cNvSpPr>
            <p:nvPr/>
          </p:nvSpPr>
          <p:spPr bwMode="auto">
            <a:xfrm>
              <a:off x="1778" y="8666"/>
              <a:ext cx="52" cy="24"/>
            </a:xfrm>
            <a:custGeom>
              <a:avLst/>
              <a:gdLst>
                <a:gd name="T0" fmla="*/ 154853 w 39"/>
                <a:gd name="T1" fmla="*/ 535275 h 17"/>
                <a:gd name="T2" fmla="*/ 290965 w 39"/>
                <a:gd name="T3" fmla="*/ 311857 h 17"/>
                <a:gd name="T4" fmla="*/ 266996 w 39"/>
                <a:gd name="T5" fmla="*/ 0 h 17"/>
                <a:gd name="T6" fmla="*/ 171236 w 39"/>
                <a:gd name="T7" fmla="*/ 177257 h 17"/>
                <a:gd name="T8" fmla="*/ 0 w 39"/>
                <a:gd name="T9" fmla="*/ 353287 h 17"/>
                <a:gd name="T10" fmla="*/ 0 w 39"/>
                <a:gd name="T11" fmla="*/ 379782 h 17"/>
                <a:gd name="T12" fmla="*/ 27561 w 39"/>
                <a:gd name="T13" fmla="*/ 755682 h 17"/>
                <a:gd name="T14" fmla="*/ 154853 w 39"/>
                <a:gd name="T15" fmla="*/ 53527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4" name="Freeform 1369"/>
            <p:cNvSpPr>
              <a:spLocks/>
            </p:cNvSpPr>
            <p:nvPr/>
          </p:nvSpPr>
          <p:spPr bwMode="auto">
            <a:xfrm>
              <a:off x="1715" y="8608"/>
              <a:ext cx="95" cy="35"/>
            </a:xfrm>
            <a:custGeom>
              <a:avLst/>
              <a:gdLst>
                <a:gd name="T0" fmla="*/ 307700 w 72"/>
                <a:gd name="T1" fmla="*/ 594565 h 25"/>
                <a:gd name="T2" fmla="*/ 388547 w 72"/>
                <a:gd name="T3" fmla="*/ 360534 h 25"/>
                <a:gd name="T4" fmla="*/ 351348 w 72"/>
                <a:gd name="T5" fmla="*/ 0 h 25"/>
                <a:gd name="T6" fmla="*/ 340186 w 72"/>
                <a:gd name="T7" fmla="*/ 131390 h 25"/>
                <a:gd name="T8" fmla="*/ 195404 w 72"/>
                <a:gd name="T9" fmla="*/ 529249 h 25"/>
                <a:gd name="T10" fmla="*/ 195404 w 72"/>
                <a:gd name="T11" fmla="*/ 529249 h 25"/>
                <a:gd name="T12" fmla="*/ 50466 w 72"/>
                <a:gd name="T13" fmla="*/ 131390 h 25"/>
                <a:gd name="T14" fmla="*/ 34602 w 72"/>
                <a:gd name="T15" fmla="*/ 0 h 25"/>
                <a:gd name="T16" fmla="*/ 0 w 72"/>
                <a:gd name="T17" fmla="*/ 483426 h 25"/>
                <a:gd name="T18" fmla="*/ 104843 w 72"/>
                <a:gd name="T19" fmla="*/ 676796 h 25"/>
                <a:gd name="T20" fmla="*/ 195404 w 72"/>
                <a:gd name="T21" fmla="*/ 853961 h 25"/>
                <a:gd name="T22" fmla="*/ 227468 w 72"/>
                <a:gd name="T23" fmla="*/ 740949 h 25"/>
                <a:gd name="T24" fmla="*/ 307700 w 72"/>
                <a:gd name="T25" fmla="*/ 59456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5" name="Freeform 1370"/>
            <p:cNvSpPr>
              <a:spLocks/>
            </p:cNvSpPr>
            <p:nvPr/>
          </p:nvSpPr>
          <p:spPr bwMode="auto">
            <a:xfrm>
              <a:off x="1773" y="8638"/>
              <a:ext cx="47" cy="26"/>
            </a:xfrm>
            <a:custGeom>
              <a:avLst/>
              <a:gdLst>
                <a:gd name="T0" fmla="*/ 139646 w 36"/>
                <a:gd name="T1" fmla="*/ 143044 h 19"/>
                <a:gd name="T2" fmla="*/ 126118 w 36"/>
                <a:gd name="T3" fmla="*/ 0 h 19"/>
                <a:gd name="T4" fmla="*/ 126118 w 36"/>
                <a:gd name="T5" fmla="*/ 0 h 19"/>
                <a:gd name="T6" fmla="*/ 79854 w 36"/>
                <a:gd name="T7" fmla="*/ 102184 h 19"/>
                <a:gd name="T8" fmla="*/ 0 w 36"/>
                <a:gd name="T9" fmla="*/ 191348 h 19"/>
                <a:gd name="T10" fmla="*/ 12352 w 36"/>
                <a:gd name="T11" fmla="*/ 319656 h 19"/>
                <a:gd name="T12" fmla="*/ 75097 w 36"/>
                <a:gd name="T13" fmla="*/ 233595 h 19"/>
                <a:gd name="T14" fmla="*/ 139646 w 36"/>
                <a:gd name="T15" fmla="*/ 14304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6" name="Freeform 1371"/>
            <p:cNvSpPr>
              <a:spLocks/>
            </p:cNvSpPr>
            <p:nvPr/>
          </p:nvSpPr>
          <p:spPr bwMode="auto">
            <a:xfrm>
              <a:off x="1704" y="8664"/>
              <a:ext cx="50" cy="27"/>
            </a:xfrm>
            <a:custGeom>
              <a:avLst/>
              <a:gdLst>
                <a:gd name="T0" fmla="*/ 0 w 38"/>
                <a:gd name="T1" fmla="*/ 528238 h 19"/>
                <a:gd name="T2" fmla="*/ 98949 w 38"/>
                <a:gd name="T3" fmla="*/ 750654 h 19"/>
                <a:gd name="T4" fmla="*/ 178666 w 38"/>
                <a:gd name="T5" fmla="*/ 1012258 h 19"/>
                <a:gd name="T6" fmla="*/ 188212 w 38"/>
                <a:gd name="T7" fmla="*/ 698980 h 19"/>
                <a:gd name="T8" fmla="*/ 188212 w 38"/>
                <a:gd name="T9" fmla="*/ 634929 h 19"/>
                <a:gd name="T10" fmla="*/ 90399 w 38"/>
                <a:gd name="T11" fmla="*/ 371723 h 19"/>
                <a:gd name="T12" fmla="*/ 15509 w 38"/>
                <a:gd name="T13" fmla="*/ 0 h 19"/>
                <a:gd name="T14" fmla="*/ 15509 w 38"/>
                <a:gd name="T15" fmla="*/ 0 h 19"/>
                <a:gd name="T16" fmla="*/ 0 w 38"/>
                <a:gd name="T17" fmla="*/ 52823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7" name="Freeform 1372"/>
            <p:cNvSpPr>
              <a:spLocks/>
            </p:cNvSpPr>
            <p:nvPr/>
          </p:nvSpPr>
          <p:spPr bwMode="auto">
            <a:xfrm>
              <a:off x="1714" y="8643"/>
              <a:ext cx="45" cy="23"/>
            </a:xfrm>
            <a:custGeom>
              <a:avLst/>
              <a:gdLst>
                <a:gd name="T0" fmla="*/ 27361 w 35"/>
                <a:gd name="T1" fmla="*/ 340578 h 16"/>
                <a:gd name="T2" fmla="*/ 1 w 35"/>
                <a:gd name="T3" fmla="*/ 0 h 16"/>
                <a:gd name="T4" fmla="*/ 0 w 35"/>
                <a:gd name="T5" fmla="*/ 489581 h 16"/>
                <a:gd name="T6" fmla="*/ 43889 w 35"/>
                <a:gd name="T7" fmla="*/ 857257 h 16"/>
                <a:gd name="T8" fmla="*/ 83650 w 35"/>
                <a:gd name="T9" fmla="*/ 1232307 h 16"/>
                <a:gd name="T10" fmla="*/ 84549 w 35"/>
                <a:gd name="T11" fmla="*/ 750608 h 16"/>
                <a:gd name="T12" fmla="*/ 84549 w 35"/>
                <a:gd name="T13" fmla="*/ 703773 h 16"/>
                <a:gd name="T14" fmla="*/ 27361 w 35"/>
                <a:gd name="T15" fmla="*/ 340578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8" name="Freeform 1373"/>
            <p:cNvSpPr>
              <a:spLocks/>
            </p:cNvSpPr>
            <p:nvPr/>
          </p:nvSpPr>
          <p:spPr bwMode="auto">
            <a:xfrm>
              <a:off x="1778" y="8666"/>
              <a:ext cx="52" cy="24"/>
            </a:xfrm>
            <a:custGeom>
              <a:avLst/>
              <a:gdLst>
                <a:gd name="T0" fmla="*/ 154853 w 39"/>
                <a:gd name="T1" fmla="*/ 535275 h 17"/>
                <a:gd name="T2" fmla="*/ 290965 w 39"/>
                <a:gd name="T3" fmla="*/ 311857 h 17"/>
                <a:gd name="T4" fmla="*/ 266996 w 39"/>
                <a:gd name="T5" fmla="*/ 0 h 17"/>
                <a:gd name="T6" fmla="*/ 171236 w 39"/>
                <a:gd name="T7" fmla="*/ 177257 h 17"/>
                <a:gd name="T8" fmla="*/ 0 w 39"/>
                <a:gd name="T9" fmla="*/ 353287 h 17"/>
                <a:gd name="T10" fmla="*/ 0 w 39"/>
                <a:gd name="T11" fmla="*/ 379782 h 17"/>
                <a:gd name="T12" fmla="*/ 27561 w 39"/>
                <a:gd name="T13" fmla="*/ 755682 h 17"/>
                <a:gd name="T14" fmla="*/ 154853 w 39"/>
                <a:gd name="T15" fmla="*/ 53527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29" name="Freeform 1374"/>
            <p:cNvSpPr>
              <a:spLocks/>
            </p:cNvSpPr>
            <p:nvPr/>
          </p:nvSpPr>
          <p:spPr bwMode="auto">
            <a:xfrm>
              <a:off x="1715" y="8608"/>
              <a:ext cx="95" cy="35"/>
            </a:xfrm>
            <a:custGeom>
              <a:avLst/>
              <a:gdLst>
                <a:gd name="T0" fmla="*/ 307700 w 72"/>
                <a:gd name="T1" fmla="*/ 594565 h 25"/>
                <a:gd name="T2" fmla="*/ 388547 w 72"/>
                <a:gd name="T3" fmla="*/ 360534 h 25"/>
                <a:gd name="T4" fmla="*/ 351348 w 72"/>
                <a:gd name="T5" fmla="*/ 0 h 25"/>
                <a:gd name="T6" fmla="*/ 340186 w 72"/>
                <a:gd name="T7" fmla="*/ 131390 h 25"/>
                <a:gd name="T8" fmla="*/ 195404 w 72"/>
                <a:gd name="T9" fmla="*/ 529249 h 25"/>
                <a:gd name="T10" fmla="*/ 195404 w 72"/>
                <a:gd name="T11" fmla="*/ 529249 h 25"/>
                <a:gd name="T12" fmla="*/ 50466 w 72"/>
                <a:gd name="T13" fmla="*/ 131390 h 25"/>
                <a:gd name="T14" fmla="*/ 34602 w 72"/>
                <a:gd name="T15" fmla="*/ 0 h 25"/>
                <a:gd name="T16" fmla="*/ 0 w 72"/>
                <a:gd name="T17" fmla="*/ 483426 h 25"/>
                <a:gd name="T18" fmla="*/ 104843 w 72"/>
                <a:gd name="T19" fmla="*/ 676796 h 25"/>
                <a:gd name="T20" fmla="*/ 195404 w 72"/>
                <a:gd name="T21" fmla="*/ 853961 h 25"/>
                <a:gd name="T22" fmla="*/ 227468 w 72"/>
                <a:gd name="T23" fmla="*/ 740949 h 25"/>
                <a:gd name="T24" fmla="*/ 307700 w 72"/>
                <a:gd name="T25" fmla="*/ 59456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0" name="Freeform 1375"/>
            <p:cNvSpPr>
              <a:spLocks/>
            </p:cNvSpPr>
            <p:nvPr/>
          </p:nvSpPr>
          <p:spPr bwMode="auto">
            <a:xfrm>
              <a:off x="1810" y="8740"/>
              <a:ext cx="42" cy="29"/>
            </a:xfrm>
            <a:custGeom>
              <a:avLst/>
              <a:gdLst>
                <a:gd name="T0" fmla="*/ 1 w 32"/>
                <a:gd name="T1" fmla="*/ 2017836 h 20"/>
                <a:gd name="T2" fmla="*/ 59557 w 32"/>
                <a:gd name="T3" fmla="*/ 1349416 h 20"/>
                <a:gd name="T4" fmla="*/ 146846 w 32"/>
                <a:gd name="T5" fmla="*/ 930632 h 20"/>
                <a:gd name="T6" fmla="*/ 129525 w 32"/>
                <a:gd name="T7" fmla="*/ 0 h 20"/>
                <a:gd name="T8" fmla="*/ 59557 w 32"/>
                <a:gd name="T9" fmla="*/ 641815 h 20"/>
                <a:gd name="T10" fmla="*/ 0 w 32"/>
                <a:gd name="T11" fmla="*/ 1106189 h 20"/>
                <a:gd name="T12" fmla="*/ 1 w 32"/>
                <a:gd name="T13" fmla="*/ 2017836 h 20"/>
                <a:gd name="T14" fmla="*/ 1 w 32"/>
                <a:gd name="T15" fmla="*/ 2017836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1" name="Freeform 1376"/>
            <p:cNvSpPr>
              <a:spLocks/>
            </p:cNvSpPr>
            <p:nvPr/>
          </p:nvSpPr>
          <p:spPr bwMode="auto">
            <a:xfrm>
              <a:off x="1798" y="8715"/>
              <a:ext cx="46" cy="25"/>
            </a:xfrm>
            <a:custGeom>
              <a:avLst/>
              <a:gdLst>
                <a:gd name="T0" fmla="*/ 19879 w 35"/>
                <a:gd name="T1" fmla="*/ 483949 h 18"/>
                <a:gd name="T2" fmla="*/ 72291 w 35"/>
                <a:gd name="T3" fmla="*/ 348443 h 18"/>
                <a:gd name="T4" fmla="*/ 167157 w 35"/>
                <a:gd name="T5" fmla="*/ 206147 h 18"/>
                <a:gd name="T6" fmla="*/ 158971 w 35"/>
                <a:gd name="T7" fmla="*/ 0 h 18"/>
                <a:gd name="T8" fmla="*/ 77956 w 35"/>
                <a:gd name="T9" fmla="*/ 148426 h 18"/>
                <a:gd name="T10" fmla="*/ 0 w 35"/>
                <a:gd name="T11" fmla="*/ 286315 h 18"/>
                <a:gd name="T12" fmla="*/ 0 w 35"/>
                <a:gd name="T13" fmla="*/ 286315 h 18"/>
                <a:gd name="T14" fmla="*/ 19879 w 35"/>
                <a:gd name="T15" fmla="*/ 483949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2" name="Freeform 1377"/>
            <p:cNvSpPr>
              <a:spLocks/>
            </p:cNvSpPr>
            <p:nvPr/>
          </p:nvSpPr>
          <p:spPr bwMode="auto">
            <a:xfrm>
              <a:off x="1788" y="8690"/>
              <a:ext cx="47" cy="27"/>
            </a:xfrm>
            <a:custGeom>
              <a:avLst/>
              <a:gdLst>
                <a:gd name="T0" fmla="*/ 12352 w 36"/>
                <a:gd name="T1" fmla="*/ 1012258 h 19"/>
                <a:gd name="T2" fmla="*/ 12352 w 36"/>
                <a:gd name="T3" fmla="*/ 1012258 h 19"/>
                <a:gd name="T4" fmla="*/ 66458 w 36"/>
                <a:gd name="T5" fmla="*/ 698980 h 19"/>
                <a:gd name="T6" fmla="*/ 139646 w 36"/>
                <a:gd name="T7" fmla="*/ 371723 h 19"/>
                <a:gd name="T8" fmla="*/ 136109 w 36"/>
                <a:gd name="T9" fmla="*/ 0 h 19"/>
                <a:gd name="T10" fmla="*/ 79854 w 36"/>
                <a:gd name="T11" fmla="*/ 261583 h 19"/>
                <a:gd name="T12" fmla="*/ 0 w 36"/>
                <a:gd name="T13" fmla="*/ 621804 h 19"/>
                <a:gd name="T14" fmla="*/ 12352 w 36"/>
                <a:gd name="T15" fmla="*/ 1012258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3" name="Freeform 1378"/>
            <p:cNvSpPr>
              <a:spLocks/>
            </p:cNvSpPr>
            <p:nvPr/>
          </p:nvSpPr>
          <p:spPr bwMode="auto">
            <a:xfrm>
              <a:off x="1810" y="8740"/>
              <a:ext cx="42" cy="29"/>
            </a:xfrm>
            <a:custGeom>
              <a:avLst/>
              <a:gdLst>
                <a:gd name="T0" fmla="*/ 1 w 32"/>
                <a:gd name="T1" fmla="*/ 2017836 h 20"/>
                <a:gd name="T2" fmla="*/ 59557 w 32"/>
                <a:gd name="T3" fmla="*/ 1349416 h 20"/>
                <a:gd name="T4" fmla="*/ 146846 w 32"/>
                <a:gd name="T5" fmla="*/ 930632 h 20"/>
                <a:gd name="T6" fmla="*/ 129525 w 32"/>
                <a:gd name="T7" fmla="*/ 0 h 20"/>
                <a:gd name="T8" fmla="*/ 59557 w 32"/>
                <a:gd name="T9" fmla="*/ 641815 h 20"/>
                <a:gd name="T10" fmla="*/ 0 w 32"/>
                <a:gd name="T11" fmla="*/ 1106189 h 20"/>
                <a:gd name="T12" fmla="*/ 1 w 32"/>
                <a:gd name="T13" fmla="*/ 2017836 h 20"/>
                <a:gd name="T14" fmla="*/ 1 w 32"/>
                <a:gd name="T15" fmla="*/ 2017836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4" name="Freeform 1379"/>
            <p:cNvSpPr>
              <a:spLocks/>
            </p:cNvSpPr>
            <p:nvPr/>
          </p:nvSpPr>
          <p:spPr bwMode="auto">
            <a:xfrm>
              <a:off x="1798" y="8715"/>
              <a:ext cx="46" cy="25"/>
            </a:xfrm>
            <a:custGeom>
              <a:avLst/>
              <a:gdLst>
                <a:gd name="T0" fmla="*/ 19879 w 35"/>
                <a:gd name="T1" fmla="*/ 483949 h 18"/>
                <a:gd name="T2" fmla="*/ 72291 w 35"/>
                <a:gd name="T3" fmla="*/ 348443 h 18"/>
                <a:gd name="T4" fmla="*/ 167157 w 35"/>
                <a:gd name="T5" fmla="*/ 206147 h 18"/>
                <a:gd name="T6" fmla="*/ 158971 w 35"/>
                <a:gd name="T7" fmla="*/ 0 h 18"/>
                <a:gd name="T8" fmla="*/ 77956 w 35"/>
                <a:gd name="T9" fmla="*/ 148426 h 18"/>
                <a:gd name="T10" fmla="*/ 0 w 35"/>
                <a:gd name="T11" fmla="*/ 286315 h 18"/>
                <a:gd name="T12" fmla="*/ 0 w 35"/>
                <a:gd name="T13" fmla="*/ 286315 h 18"/>
                <a:gd name="T14" fmla="*/ 19879 w 35"/>
                <a:gd name="T15" fmla="*/ 483949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5" name="Freeform 1380"/>
            <p:cNvSpPr>
              <a:spLocks/>
            </p:cNvSpPr>
            <p:nvPr/>
          </p:nvSpPr>
          <p:spPr bwMode="auto">
            <a:xfrm>
              <a:off x="1788" y="8690"/>
              <a:ext cx="47" cy="27"/>
            </a:xfrm>
            <a:custGeom>
              <a:avLst/>
              <a:gdLst>
                <a:gd name="T0" fmla="*/ 12352 w 36"/>
                <a:gd name="T1" fmla="*/ 1012258 h 19"/>
                <a:gd name="T2" fmla="*/ 12352 w 36"/>
                <a:gd name="T3" fmla="*/ 1012258 h 19"/>
                <a:gd name="T4" fmla="*/ 66458 w 36"/>
                <a:gd name="T5" fmla="*/ 698980 h 19"/>
                <a:gd name="T6" fmla="*/ 139646 w 36"/>
                <a:gd name="T7" fmla="*/ 371723 h 19"/>
                <a:gd name="T8" fmla="*/ 136109 w 36"/>
                <a:gd name="T9" fmla="*/ 0 h 19"/>
                <a:gd name="T10" fmla="*/ 79854 w 36"/>
                <a:gd name="T11" fmla="*/ 261583 h 19"/>
                <a:gd name="T12" fmla="*/ 0 w 36"/>
                <a:gd name="T13" fmla="*/ 621804 h 19"/>
                <a:gd name="T14" fmla="*/ 12352 w 36"/>
                <a:gd name="T15" fmla="*/ 1012258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6" name="Freeform 1381"/>
            <p:cNvSpPr>
              <a:spLocks/>
            </p:cNvSpPr>
            <p:nvPr/>
          </p:nvSpPr>
          <p:spPr bwMode="auto">
            <a:xfrm>
              <a:off x="1701" y="8693"/>
              <a:ext cx="48" cy="28"/>
            </a:xfrm>
            <a:custGeom>
              <a:avLst/>
              <a:gdLst>
                <a:gd name="T0" fmla="*/ 49947 w 37"/>
                <a:gd name="T1" fmla="*/ 176176 h 20"/>
                <a:gd name="T2" fmla="*/ 6956 w 37"/>
                <a:gd name="T3" fmla="*/ 0 h 20"/>
                <a:gd name="T4" fmla="*/ 0 w 37"/>
                <a:gd name="T5" fmla="*/ 311210 h 20"/>
                <a:gd name="T6" fmla="*/ 57622 w 37"/>
                <a:gd name="T7" fmla="*/ 483426 h 20"/>
                <a:gd name="T8" fmla="*/ 114714 w 37"/>
                <a:gd name="T9" fmla="*/ 676796 h 20"/>
                <a:gd name="T10" fmla="*/ 114714 w 37"/>
                <a:gd name="T11" fmla="*/ 676796 h 20"/>
                <a:gd name="T12" fmla="*/ 116893 w 37"/>
                <a:gd name="T13" fmla="*/ 345304 h 20"/>
                <a:gd name="T14" fmla="*/ 49947 w 37"/>
                <a:gd name="T15" fmla="*/ 176176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7" name="Freeform 1382"/>
            <p:cNvSpPr>
              <a:spLocks/>
            </p:cNvSpPr>
            <p:nvPr/>
          </p:nvSpPr>
          <p:spPr bwMode="auto">
            <a:xfrm>
              <a:off x="1690" y="8717"/>
              <a:ext cx="54" cy="36"/>
            </a:xfrm>
            <a:custGeom>
              <a:avLst/>
              <a:gdLst>
                <a:gd name="T0" fmla="*/ 210210 w 41"/>
                <a:gd name="T1" fmla="*/ 310085 h 26"/>
                <a:gd name="T2" fmla="*/ 96404 w 41"/>
                <a:gd name="T3" fmla="*/ 171026 h 26"/>
                <a:gd name="T4" fmla="*/ 21156 w 41"/>
                <a:gd name="T5" fmla="*/ 0 h 26"/>
                <a:gd name="T6" fmla="*/ 1 w 41"/>
                <a:gd name="T7" fmla="*/ 258163 h 26"/>
                <a:gd name="T8" fmla="*/ 0 w 41"/>
                <a:gd name="T9" fmla="*/ 302126 h 26"/>
                <a:gd name="T10" fmla="*/ 96404 w 41"/>
                <a:gd name="T11" fmla="*/ 327884 h 26"/>
                <a:gd name="T12" fmla="*/ 194408 w 41"/>
                <a:gd name="T13" fmla="*/ 628606 h 26"/>
                <a:gd name="T14" fmla="*/ 194408 w 41"/>
                <a:gd name="T15" fmla="*/ 628606 h 26"/>
                <a:gd name="T16" fmla="*/ 210210 w 41"/>
                <a:gd name="T17" fmla="*/ 31008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8" name="Freeform 1383"/>
            <p:cNvSpPr>
              <a:spLocks/>
            </p:cNvSpPr>
            <p:nvPr/>
          </p:nvSpPr>
          <p:spPr bwMode="auto">
            <a:xfrm>
              <a:off x="1701" y="8693"/>
              <a:ext cx="48" cy="28"/>
            </a:xfrm>
            <a:custGeom>
              <a:avLst/>
              <a:gdLst>
                <a:gd name="T0" fmla="*/ 49947 w 37"/>
                <a:gd name="T1" fmla="*/ 176176 h 20"/>
                <a:gd name="T2" fmla="*/ 6956 w 37"/>
                <a:gd name="T3" fmla="*/ 0 h 20"/>
                <a:gd name="T4" fmla="*/ 0 w 37"/>
                <a:gd name="T5" fmla="*/ 311210 h 20"/>
                <a:gd name="T6" fmla="*/ 57622 w 37"/>
                <a:gd name="T7" fmla="*/ 483426 h 20"/>
                <a:gd name="T8" fmla="*/ 114714 w 37"/>
                <a:gd name="T9" fmla="*/ 676796 h 20"/>
                <a:gd name="T10" fmla="*/ 114714 w 37"/>
                <a:gd name="T11" fmla="*/ 676796 h 20"/>
                <a:gd name="T12" fmla="*/ 116893 w 37"/>
                <a:gd name="T13" fmla="*/ 345304 h 20"/>
                <a:gd name="T14" fmla="*/ 49947 w 37"/>
                <a:gd name="T15" fmla="*/ 176176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39" name="Freeform 1384"/>
            <p:cNvSpPr>
              <a:spLocks/>
            </p:cNvSpPr>
            <p:nvPr/>
          </p:nvSpPr>
          <p:spPr bwMode="auto">
            <a:xfrm>
              <a:off x="1690" y="8717"/>
              <a:ext cx="54" cy="36"/>
            </a:xfrm>
            <a:custGeom>
              <a:avLst/>
              <a:gdLst>
                <a:gd name="T0" fmla="*/ 210210 w 41"/>
                <a:gd name="T1" fmla="*/ 310085 h 26"/>
                <a:gd name="T2" fmla="*/ 96404 w 41"/>
                <a:gd name="T3" fmla="*/ 171026 h 26"/>
                <a:gd name="T4" fmla="*/ 21156 w 41"/>
                <a:gd name="T5" fmla="*/ 0 h 26"/>
                <a:gd name="T6" fmla="*/ 1 w 41"/>
                <a:gd name="T7" fmla="*/ 258163 h 26"/>
                <a:gd name="T8" fmla="*/ 0 w 41"/>
                <a:gd name="T9" fmla="*/ 302126 h 26"/>
                <a:gd name="T10" fmla="*/ 96404 w 41"/>
                <a:gd name="T11" fmla="*/ 327884 h 26"/>
                <a:gd name="T12" fmla="*/ 194408 w 41"/>
                <a:gd name="T13" fmla="*/ 628606 h 26"/>
                <a:gd name="T14" fmla="*/ 194408 w 41"/>
                <a:gd name="T15" fmla="*/ 628606 h 26"/>
                <a:gd name="T16" fmla="*/ 210210 w 41"/>
                <a:gd name="T17" fmla="*/ 31008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0" name="Freeform 1385"/>
            <p:cNvSpPr>
              <a:spLocks/>
            </p:cNvSpPr>
            <p:nvPr/>
          </p:nvSpPr>
          <p:spPr bwMode="auto">
            <a:xfrm>
              <a:off x="1730" y="8262"/>
              <a:ext cx="67" cy="17"/>
            </a:xfrm>
            <a:custGeom>
              <a:avLst/>
              <a:gdLst>
                <a:gd name="T0" fmla="*/ 0 w 51"/>
                <a:gd name="T1" fmla="*/ 490597 h 12"/>
                <a:gd name="T2" fmla="*/ 116619 w 51"/>
                <a:gd name="T3" fmla="*/ 580607 h 12"/>
                <a:gd name="T4" fmla="*/ 116619 w 51"/>
                <a:gd name="T5" fmla="*/ 580607 h 12"/>
                <a:gd name="T6" fmla="*/ 242201 w 51"/>
                <a:gd name="T7" fmla="*/ 490597 h 12"/>
                <a:gd name="T8" fmla="*/ 242201 w 51"/>
                <a:gd name="T9" fmla="*/ 490597 h 12"/>
                <a:gd name="T10" fmla="*/ 226526 w 51"/>
                <a:gd name="T11" fmla="*/ 0 h 12"/>
                <a:gd name="T12" fmla="*/ 1 w 51"/>
                <a:gd name="T13" fmla="*/ 0 h 12"/>
                <a:gd name="T14" fmla="*/ 0 w 51"/>
                <a:gd name="T15" fmla="*/ 449813 h 12"/>
                <a:gd name="T16" fmla="*/ 0 w 51"/>
                <a:gd name="T17" fmla="*/ 49059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2"/>
                <a:gd name="T29" fmla="*/ 51 w 5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2">
                  <a:moveTo>
                    <a:pt x="0" y="10"/>
                  </a:moveTo>
                  <a:cubicBezTo>
                    <a:pt x="3" y="10"/>
                    <a:pt x="7" y="12"/>
                    <a:pt x="25" y="12"/>
                  </a:cubicBezTo>
                  <a:cubicBezTo>
                    <a:pt x="25" y="12"/>
                    <a:pt x="25" y="12"/>
                    <a:pt x="25" y="12"/>
                  </a:cubicBezTo>
                  <a:cubicBezTo>
                    <a:pt x="44" y="12"/>
                    <a:pt x="47" y="9"/>
                    <a:pt x="51" y="10"/>
                  </a:cubicBezTo>
                  <a:cubicBezTo>
                    <a:pt x="51" y="10"/>
                    <a:pt x="51" y="10"/>
                    <a:pt x="51" y="10"/>
                  </a:cubicBezTo>
                  <a:cubicBezTo>
                    <a:pt x="48" y="8"/>
                    <a:pt x="48" y="0"/>
                    <a:pt x="48" y="0"/>
                  </a:cubicBezTo>
                  <a:cubicBezTo>
                    <a:pt x="1" y="0"/>
                    <a:pt x="1" y="0"/>
                    <a:pt x="1" y="0"/>
                  </a:cubicBezTo>
                  <a:cubicBezTo>
                    <a:pt x="3" y="3"/>
                    <a:pt x="2" y="7"/>
                    <a:pt x="0" y="9"/>
                  </a:cubicBezTo>
                  <a:lnTo>
                    <a:pt x="0" y="1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1" name="Freeform 1386"/>
            <p:cNvSpPr>
              <a:spLocks/>
            </p:cNvSpPr>
            <p:nvPr/>
          </p:nvSpPr>
          <p:spPr bwMode="auto">
            <a:xfrm>
              <a:off x="1725" y="8280"/>
              <a:ext cx="52" cy="18"/>
            </a:xfrm>
            <a:custGeom>
              <a:avLst/>
              <a:gdLst>
                <a:gd name="T0" fmla="*/ 134111 w 40"/>
                <a:gd name="T1" fmla="*/ 50728 h 13"/>
                <a:gd name="T2" fmla="*/ 45031 w 40"/>
                <a:gd name="T3" fmla="*/ 1 h 13"/>
                <a:gd name="T4" fmla="*/ 14703 w 40"/>
                <a:gd name="T5" fmla="*/ 50728 h 13"/>
                <a:gd name="T6" fmla="*/ 26645 w 40"/>
                <a:gd name="T7" fmla="*/ 310085 h 13"/>
                <a:gd name="T8" fmla="*/ 24848 w 40"/>
                <a:gd name="T9" fmla="*/ 123519 h 13"/>
                <a:gd name="T10" fmla="*/ 70968 w 40"/>
                <a:gd name="T11" fmla="*/ 70239 h 13"/>
                <a:gd name="T12" fmla="*/ 135981 w 40"/>
                <a:gd name="T13" fmla="*/ 70239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39" y="2"/>
                  </a:moveTo>
                  <a:cubicBezTo>
                    <a:pt x="31" y="4"/>
                    <a:pt x="22" y="2"/>
                    <a:pt x="13" y="1"/>
                  </a:cubicBezTo>
                  <a:cubicBezTo>
                    <a:pt x="10" y="1"/>
                    <a:pt x="7" y="0"/>
                    <a:pt x="4" y="2"/>
                  </a:cubicBezTo>
                  <a:cubicBezTo>
                    <a:pt x="0" y="4"/>
                    <a:pt x="4" y="12"/>
                    <a:pt x="8" y="13"/>
                  </a:cubicBezTo>
                  <a:cubicBezTo>
                    <a:pt x="7" y="10"/>
                    <a:pt x="4" y="7"/>
                    <a:pt x="7" y="5"/>
                  </a:cubicBezTo>
                  <a:cubicBezTo>
                    <a:pt x="10" y="3"/>
                    <a:pt x="17" y="3"/>
                    <a:pt x="21" y="3"/>
                  </a:cubicBezTo>
                  <a:cubicBezTo>
                    <a:pt x="27" y="4"/>
                    <a:pt x="34" y="5"/>
                    <a:pt x="40"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2" name="Freeform 1387"/>
            <p:cNvSpPr>
              <a:spLocks/>
            </p:cNvSpPr>
            <p:nvPr/>
          </p:nvSpPr>
          <p:spPr bwMode="auto">
            <a:xfrm>
              <a:off x="1723" y="8321"/>
              <a:ext cx="53" cy="17"/>
            </a:xfrm>
            <a:custGeom>
              <a:avLst/>
              <a:gdLst>
                <a:gd name="T0" fmla="*/ 244983 w 40"/>
                <a:gd name="T1" fmla="*/ 111676 h 12"/>
                <a:gd name="T2" fmla="*/ 87258 w 40"/>
                <a:gd name="T3" fmla="*/ 1 h 12"/>
                <a:gd name="T4" fmla="*/ 31650 w 40"/>
                <a:gd name="T5" fmla="*/ 1 h 12"/>
                <a:gd name="T6" fmla="*/ 55508 w 40"/>
                <a:gd name="T7" fmla="*/ 580607 h 12"/>
                <a:gd name="T8" fmla="*/ 55508 w 40"/>
                <a:gd name="T9" fmla="*/ 224128 h 12"/>
                <a:gd name="T10" fmla="*/ 129256 w 40"/>
                <a:gd name="T11" fmla="*/ 158208 h 12"/>
                <a:gd name="T12" fmla="*/ 244983 w 40"/>
                <a:gd name="T13" fmla="*/ 111676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3" name="Freeform 1388"/>
            <p:cNvSpPr>
              <a:spLocks/>
            </p:cNvSpPr>
            <p:nvPr/>
          </p:nvSpPr>
          <p:spPr bwMode="auto">
            <a:xfrm>
              <a:off x="1722" y="8360"/>
              <a:ext cx="52" cy="21"/>
            </a:xfrm>
            <a:custGeom>
              <a:avLst/>
              <a:gdLst>
                <a:gd name="T0" fmla="*/ 135981 w 40"/>
                <a:gd name="T1" fmla="*/ 67036 h 15"/>
                <a:gd name="T2" fmla="*/ 46955 w 40"/>
                <a:gd name="T3" fmla="*/ 1 h 15"/>
                <a:gd name="T4" fmla="*/ 19114 w 40"/>
                <a:gd name="T5" fmla="*/ 1 h 15"/>
                <a:gd name="T6" fmla="*/ 26645 w 40"/>
                <a:gd name="T7" fmla="*/ 504748 h 15"/>
                <a:gd name="T8" fmla="*/ 26645 w 40"/>
                <a:gd name="T9" fmla="*/ 131390 h 15"/>
                <a:gd name="T10" fmla="*/ 70968 w 40"/>
                <a:gd name="T11" fmla="*/ 93850 h 15"/>
                <a:gd name="T12" fmla="*/ 135981 w 40"/>
                <a:gd name="T13" fmla="*/ 67036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40" y="2"/>
                  </a:moveTo>
                  <a:cubicBezTo>
                    <a:pt x="32" y="4"/>
                    <a:pt x="22" y="1"/>
                    <a:pt x="14" y="1"/>
                  </a:cubicBezTo>
                  <a:cubicBezTo>
                    <a:pt x="11" y="1"/>
                    <a:pt x="8" y="0"/>
                    <a:pt x="5" y="1"/>
                  </a:cubicBezTo>
                  <a:cubicBezTo>
                    <a:pt x="0" y="4"/>
                    <a:pt x="4" y="14"/>
                    <a:pt x="8" y="15"/>
                  </a:cubicBezTo>
                  <a:cubicBezTo>
                    <a:pt x="7" y="12"/>
                    <a:pt x="5" y="6"/>
                    <a:pt x="8" y="4"/>
                  </a:cubicBezTo>
                  <a:cubicBezTo>
                    <a:pt x="11" y="2"/>
                    <a:pt x="18" y="3"/>
                    <a:pt x="21" y="3"/>
                  </a:cubicBezTo>
                  <a:cubicBezTo>
                    <a:pt x="28" y="3"/>
                    <a:pt x="35"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4" name="Freeform 1389"/>
            <p:cNvSpPr>
              <a:spLocks/>
            </p:cNvSpPr>
            <p:nvPr/>
          </p:nvSpPr>
          <p:spPr bwMode="auto">
            <a:xfrm>
              <a:off x="1722" y="8406"/>
              <a:ext cx="52" cy="16"/>
            </a:xfrm>
            <a:custGeom>
              <a:avLst/>
              <a:gdLst>
                <a:gd name="T0" fmla="*/ 135981 w 40"/>
                <a:gd name="T1" fmla="*/ 15503 h 12"/>
                <a:gd name="T2" fmla="*/ 46955 w 40"/>
                <a:gd name="T3" fmla="*/ 1 h 12"/>
                <a:gd name="T4" fmla="*/ 19114 w 40"/>
                <a:gd name="T5" fmla="*/ 1 h 12"/>
                <a:gd name="T6" fmla="*/ 26645 w 40"/>
                <a:gd name="T7" fmla="*/ 87105 h 12"/>
                <a:gd name="T8" fmla="*/ 26645 w 40"/>
                <a:gd name="T9" fmla="*/ 27561 h 12"/>
                <a:gd name="T10" fmla="*/ 70968 w 40"/>
                <a:gd name="T11" fmla="*/ 20671 h 12"/>
                <a:gd name="T12" fmla="*/ 135981 w 40"/>
                <a:gd name="T13" fmla="*/ 15503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5" name="Freeform 1390"/>
            <p:cNvSpPr>
              <a:spLocks/>
            </p:cNvSpPr>
            <p:nvPr/>
          </p:nvSpPr>
          <p:spPr bwMode="auto">
            <a:xfrm>
              <a:off x="1722" y="8488"/>
              <a:ext cx="52" cy="17"/>
            </a:xfrm>
            <a:custGeom>
              <a:avLst/>
              <a:gdLst>
                <a:gd name="T0" fmla="*/ 135981 w 40"/>
                <a:gd name="T1" fmla="*/ 111676 h 12"/>
                <a:gd name="T2" fmla="*/ 45031 w 40"/>
                <a:gd name="T3" fmla="*/ 1 h 12"/>
                <a:gd name="T4" fmla="*/ 19114 w 40"/>
                <a:gd name="T5" fmla="*/ 1 h 12"/>
                <a:gd name="T6" fmla="*/ 26645 w 40"/>
                <a:gd name="T7" fmla="*/ 580607 h 12"/>
                <a:gd name="T8" fmla="*/ 26645 w 40"/>
                <a:gd name="T9" fmla="*/ 224128 h 12"/>
                <a:gd name="T10" fmla="*/ 70968 w 40"/>
                <a:gd name="T11" fmla="*/ 158208 h 12"/>
                <a:gd name="T12" fmla="*/ 135981 w 40"/>
                <a:gd name="T13" fmla="*/ 111676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3" y="1"/>
                  </a:cubicBezTo>
                  <a:cubicBezTo>
                    <a:pt x="10" y="0"/>
                    <a:pt x="7"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6" name="Freeform 1391"/>
            <p:cNvSpPr>
              <a:spLocks/>
            </p:cNvSpPr>
            <p:nvPr/>
          </p:nvSpPr>
          <p:spPr bwMode="auto">
            <a:xfrm>
              <a:off x="1722" y="8524"/>
              <a:ext cx="52" cy="18"/>
            </a:xfrm>
            <a:custGeom>
              <a:avLst/>
              <a:gdLst>
                <a:gd name="T0" fmla="*/ 135981 w 40"/>
                <a:gd name="T1" fmla="*/ 50728 h 13"/>
                <a:gd name="T2" fmla="*/ 45031 w 40"/>
                <a:gd name="T3" fmla="*/ 1 h 13"/>
                <a:gd name="T4" fmla="*/ 19114 w 40"/>
                <a:gd name="T5" fmla="*/ 1 h 13"/>
                <a:gd name="T6" fmla="*/ 26645 w 40"/>
                <a:gd name="T7" fmla="*/ 310085 h 13"/>
                <a:gd name="T8" fmla="*/ 26645 w 40"/>
                <a:gd name="T9" fmla="*/ 97254 h 13"/>
                <a:gd name="T10" fmla="*/ 70968 w 40"/>
                <a:gd name="T11" fmla="*/ 70239 h 13"/>
                <a:gd name="T12" fmla="*/ 135981 w 40"/>
                <a:gd name="T13" fmla="*/ 50728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40" y="2"/>
                  </a:moveTo>
                  <a:cubicBezTo>
                    <a:pt x="31" y="4"/>
                    <a:pt x="22" y="1"/>
                    <a:pt x="13" y="1"/>
                  </a:cubicBezTo>
                  <a:cubicBezTo>
                    <a:pt x="10" y="1"/>
                    <a:pt x="7" y="0"/>
                    <a:pt x="5" y="1"/>
                  </a:cubicBezTo>
                  <a:cubicBezTo>
                    <a:pt x="0" y="4"/>
                    <a:pt x="4" y="12"/>
                    <a:pt x="8" y="13"/>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7" name="Freeform 1392"/>
            <p:cNvSpPr>
              <a:spLocks/>
            </p:cNvSpPr>
            <p:nvPr/>
          </p:nvSpPr>
          <p:spPr bwMode="auto">
            <a:xfrm>
              <a:off x="1722" y="8559"/>
              <a:ext cx="52" cy="16"/>
            </a:xfrm>
            <a:custGeom>
              <a:avLst/>
              <a:gdLst>
                <a:gd name="T0" fmla="*/ 135981 w 40"/>
                <a:gd name="T1" fmla="*/ 27561 h 12"/>
                <a:gd name="T2" fmla="*/ 45031 w 40"/>
                <a:gd name="T3" fmla="*/ 15503 h 12"/>
                <a:gd name="T4" fmla="*/ 19114 w 40"/>
                <a:gd name="T5" fmla="*/ 1 h 12"/>
                <a:gd name="T6" fmla="*/ 26645 w 40"/>
                <a:gd name="T7" fmla="*/ 87105 h 12"/>
                <a:gd name="T8" fmla="*/ 26645 w 40"/>
                <a:gd name="T9" fmla="*/ 36748 h 12"/>
                <a:gd name="T10" fmla="*/ 76102 w 40"/>
                <a:gd name="T11" fmla="*/ 36748 h 12"/>
                <a:gd name="T12" fmla="*/ 135981 w 40"/>
                <a:gd name="T13" fmla="*/ 27561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4"/>
                  </a:moveTo>
                  <a:cubicBezTo>
                    <a:pt x="32" y="6"/>
                    <a:pt x="22" y="4"/>
                    <a:pt x="13" y="2"/>
                  </a:cubicBezTo>
                  <a:cubicBezTo>
                    <a:pt x="10" y="1"/>
                    <a:pt x="8" y="0"/>
                    <a:pt x="5" y="1"/>
                  </a:cubicBezTo>
                  <a:cubicBezTo>
                    <a:pt x="0" y="3"/>
                    <a:pt x="4" y="11"/>
                    <a:pt x="8" y="12"/>
                  </a:cubicBezTo>
                  <a:cubicBezTo>
                    <a:pt x="7" y="9"/>
                    <a:pt x="5" y="7"/>
                    <a:pt x="8" y="5"/>
                  </a:cubicBezTo>
                  <a:cubicBezTo>
                    <a:pt x="11" y="3"/>
                    <a:pt x="19" y="5"/>
                    <a:pt x="22" y="5"/>
                  </a:cubicBezTo>
                  <a:cubicBezTo>
                    <a:pt x="28" y="6"/>
                    <a:pt x="35" y="7"/>
                    <a:pt x="40" y="4"/>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8" name="Freeform 1393"/>
            <p:cNvSpPr>
              <a:spLocks/>
            </p:cNvSpPr>
            <p:nvPr/>
          </p:nvSpPr>
          <p:spPr bwMode="auto">
            <a:xfrm>
              <a:off x="1722" y="8444"/>
              <a:ext cx="52" cy="22"/>
            </a:xfrm>
            <a:custGeom>
              <a:avLst/>
              <a:gdLst>
                <a:gd name="T0" fmla="*/ 135981 w 40"/>
                <a:gd name="T1" fmla="*/ 272765 h 15"/>
                <a:gd name="T2" fmla="*/ 46955 w 40"/>
                <a:gd name="T3" fmla="*/ 1 h 15"/>
                <a:gd name="T4" fmla="*/ 19114 w 40"/>
                <a:gd name="T5" fmla="*/ 1 h 15"/>
                <a:gd name="T6" fmla="*/ 26645 w 40"/>
                <a:gd name="T7" fmla="*/ 2126083 h 15"/>
                <a:gd name="T8" fmla="*/ 26645 w 40"/>
                <a:gd name="T9" fmla="*/ 586747 h 15"/>
                <a:gd name="T10" fmla="*/ 70968 w 40"/>
                <a:gd name="T11" fmla="*/ 400055 h 15"/>
                <a:gd name="T12" fmla="*/ 135981 w 40"/>
                <a:gd name="T13" fmla="*/ 272765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40" y="2"/>
                  </a:moveTo>
                  <a:cubicBezTo>
                    <a:pt x="31" y="4"/>
                    <a:pt x="22" y="1"/>
                    <a:pt x="14" y="1"/>
                  </a:cubicBezTo>
                  <a:cubicBezTo>
                    <a:pt x="11" y="0"/>
                    <a:pt x="8" y="0"/>
                    <a:pt x="5" y="1"/>
                  </a:cubicBezTo>
                  <a:cubicBezTo>
                    <a:pt x="0" y="3"/>
                    <a:pt x="3" y="14"/>
                    <a:pt x="8" y="15"/>
                  </a:cubicBezTo>
                  <a:cubicBezTo>
                    <a:pt x="6" y="13"/>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49" name="Freeform 1394"/>
            <p:cNvSpPr>
              <a:spLocks/>
            </p:cNvSpPr>
            <p:nvPr/>
          </p:nvSpPr>
          <p:spPr bwMode="auto">
            <a:xfrm>
              <a:off x="1725" y="8594"/>
              <a:ext cx="47" cy="27"/>
            </a:xfrm>
            <a:custGeom>
              <a:avLst/>
              <a:gdLst>
                <a:gd name="T0" fmla="*/ 139646 w 36"/>
                <a:gd name="T1" fmla="*/ 261583 h 19"/>
                <a:gd name="T2" fmla="*/ 27486 w 36"/>
                <a:gd name="T3" fmla="*/ 371723 h 19"/>
                <a:gd name="T4" fmla="*/ 53340 w 36"/>
                <a:gd name="T5" fmla="*/ 1012258 h 19"/>
                <a:gd name="T6" fmla="*/ 27486 w 36"/>
                <a:gd name="T7" fmla="*/ 698980 h 19"/>
                <a:gd name="T8" fmla="*/ 12352 w 36"/>
                <a:gd name="T9" fmla="*/ 1 h 19"/>
                <a:gd name="T10" fmla="*/ 58525 w 36"/>
                <a:gd name="T11" fmla="*/ 171405 h 19"/>
                <a:gd name="T12" fmla="*/ 139646 w 36"/>
                <a:gd name="T13" fmla="*/ 261583 h 19"/>
                <a:gd name="T14" fmla="*/ 0 60000 65536"/>
                <a:gd name="T15" fmla="*/ 0 60000 65536"/>
                <a:gd name="T16" fmla="*/ 0 60000 65536"/>
                <a:gd name="T17" fmla="*/ 0 60000 65536"/>
                <a:gd name="T18" fmla="*/ 0 60000 65536"/>
                <a:gd name="T19" fmla="*/ 0 60000 65536"/>
                <a:gd name="T20" fmla="*/ 0 60000 65536"/>
                <a:gd name="T21" fmla="*/ 0 w 36"/>
                <a:gd name="T22" fmla="*/ 0 h 19"/>
                <a:gd name="T23" fmla="*/ 36 w 3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9">
                  <a:moveTo>
                    <a:pt x="36" y="5"/>
                  </a:moveTo>
                  <a:cubicBezTo>
                    <a:pt x="21" y="10"/>
                    <a:pt x="10" y="5"/>
                    <a:pt x="7" y="7"/>
                  </a:cubicBezTo>
                  <a:cubicBezTo>
                    <a:pt x="5" y="8"/>
                    <a:pt x="10" y="15"/>
                    <a:pt x="14" y="19"/>
                  </a:cubicBezTo>
                  <a:cubicBezTo>
                    <a:pt x="14" y="19"/>
                    <a:pt x="13" y="18"/>
                    <a:pt x="7" y="13"/>
                  </a:cubicBezTo>
                  <a:cubicBezTo>
                    <a:pt x="0" y="8"/>
                    <a:pt x="0" y="4"/>
                    <a:pt x="3" y="1"/>
                  </a:cubicBezTo>
                  <a:cubicBezTo>
                    <a:pt x="6" y="0"/>
                    <a:pt x="7" y="3"/>
                    <a:pt x="15" y="3"/>
                  </a:cubicBezTo>
                  <a:cubicBezTo>
                    <a:pt x="22" y="4"/>
                    <a:pt x="31" y="6"/>
                    <a:pt x="36" y="5"/>
                  </a:cubicBezTo>
                  <a:close/>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0" name="Freeform 1395"/>
            <p:cNvSpPr>
              <a:spLocks/>
            </p:cNvSpPr>
            <p:nvPr/>
          </p:nvSpPr>
          <p:spPr bwMode="auto">
            <a:xfrm>
              <a:off x="1769" y="8632"/>
              <a:ext cx="27" cy="17"/>
            </a:xfrm>
            <a:custGeom>
              <a:avLst/>
              <a:gdLst>
                <a:gd name="T0" fmla="*/ 218252 w 20"/>
                <a:gd name="T1" fmla="*/ 0 h 12"/>
                <a:gd name="T2" fmla="*/ 99446 w 20"/>
                <a:gd name="T3" fmla="*/ 224128 h 12"/>
                <a:gd name="T4" fmla="*/ 65709 w 20"/>
                <a:gd name="T5" fmla="*/ 580607 h 12"/>
                <a:gd name="T6" fmla="*/ 181240 w 20"/>
                <a:gd name="T7" fmla="*/ 158208 h 12"/>
                <a:gd name="T8" fmla="*/ 0 60000 65536"/>
                <a:gd name="T9" fmla="*/ 0 60000 65536"/>
                <a:gd name="T10" fmla="*/ 0 60000 65536"/>
                <a:gd name="T11" fmla="*/ 0 60000 65536"/>
                <a:gd name="T12" fmla="*/ 0 w 20"/>
                <a:gd name="T13" fmla="*/ 0 h 12"/>
                <a:gd name="T14" fmla="*/ 20 w 20"/>
                <a:gd name="T15" fmla="*/ 12 h 12"/>
              </a:gdLst>
              <a:ahLst/>
              <a:cxnLst>
                <a:cxn ang="T8">
                  <a:pos x="T0" y="T1"/>
                </a:cxn>
                <a:cxn ang="T9">
                  <a:pos x="T2" y="T3"/>
                </a:cxn>
                <a:cxn ang="T10">
                  <a:pos x="T4" y="T5"/>
                </a:cxn>
                <a:cxn ang="T11">
                  <a:pos x="T6" y="T7"/>
                </a:cxn>
              </a:cxnLst>
              <a:rect l="T12" t="T13" r="T14" b="T15"/>
              <a:pathLst>
                <a:path w="20" h="12">
                  <a:moveTo>
                    <a:pt x="20" y="0"/>
                  </a:moveTo>
                  <a:cubicBezTo>
                    <a:pt x="17" y="2"/>
                    <a:pt x="13" y="3"/>
                    <a:pt x="9" y="4"/>
                  </a:cubicBezTo>
                  <a:cubicBezTo>
                    <a:pt x="7" y="5"/>
                    <a:pt x="0" y="10"/>
                    <a:pt x="6" y="12"/>
                  </a:cubicBezTo>
                  <a:cubicBezTo>
                    <a:pt x="6" y="8"/>
                    <a:pt x="12" y="3"/>
                    <a:pt x="16"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1" name="Freeform 1396"/>
            <p:cNvSpPr>
              <a:spLocks/>
            </p:cNvSpPr>
            <p:nvPr/>
          </p:nvSpPr>
          <p:spPr bwMode="auto">
            <a:xfrm>
              <a:off x="1780" y="8660"/>
              <a:ext cx="17" cy="14"/>
            </a:xfrm>
            <a:custGeom>
              <a:avLst/>
              <a:gdLst>
                <a:gd name="T0" fmla="*/ 52945 w 13"/>
                <a:gd name="T1" fmla="*/ 0 h 10"/>
                <a:gd name="T2" fmla="*/ 9753 w 13"/>
                <a:gd name="T3" fmla="*/ 93850 h 10"/>
                <a:gd name="T4" fmla="*/ 12754 w 13"/>
                <a:gd name="T5" fmla="*/ 345304 h 10"/>
                <a:gd name="T6" fmla="*/ 52945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13" y="0"/>
                  </a:moveTo>
                  <a:cubicBezTo>
                    <a:pt x="10" y="1"/>
                    <a:pt x="5" y="1"/>
                    <a:pt x="2" y="3"/>
                  </a:cubicBezTo>
                  <a:cubicBezTo>
                    <a:pt x="0" y="5"/>
                    <a:pt x="0" y="9"/>
                    <a:pt x="3" y="10"/>
                  </a:cubicBezTo>
                  <a:cubicBezTo>
                    <a:pt x="0" y="5"/>
                    <a:pt x="10" y="2"/>
                    <a:pt x="13"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2" name="Freeform 1397"/>
            <p:cNvSpPr>
              <a:spLocks/>
            </p:cNvSpPr>
            <p:nvPr/>
          </p:nvSpPr>
          <p:spPr bwMode="auto">
            <a:xfrm>
              <a:off x="1782" y="8688"/>
              <a:ext cx="16" cy="14"/>
            </a:xfrm>
            <a:custGeom>
              <a:avLst/>
              <a:gdLst>
                <a:gd name="T0" fmla="*/ 87105 w 12"/>
                <a:gd name="T1" fmla="*/ 0 h 10"/>
                <a:gd name="T2" fmla="*/ 48997 w 12"/>
                <a:gd name="T3" fmla="*/ 345304 h 10"/>
                <a:gd name="T4" fmla="*/ 87105 w 12"/>
                <a:gd name="T5" fmla="*/ 0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12" y="0"/>
                  </a:moveTo>
                  <a:cubicBezTo>
                    <a:pt x="7" y="1"/>
                    <a:pt x="0" y="4"/>
                    <a:pt x="7" y="10"/>
                  </a:cubicBezTo>
                  <a:cubicBezTo>
                    <a:pt x="3" y="4"/>
                    <a:pt x="10" y="3"/>
                    <a:pt x="12"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3" name="Freeform 1398"/>
            <p:cNvSpPr>
              <a:spLocks/>
            </p:cNvSpPr>
            <p:nvPr/>
          </p:nvSpPr>
          <p:spPr bwMode="auto">
            <a:xfrm>
              <a:off x="1790" y="8714"/>
              <a:ext cx="12" cy="11"/>
            </a:xfrm>
            <a:custGeom>
              <a:avLst/>
              <a:gdLst>
                <a:gd name="T0" fmla="*/ 65329 w 9"/>
                <a:gd name="T1" fmla="*/ 0 h 8"/>
                <a:gd name="T2" fmla="*/ 36748 w 9"/>
                <a:gd name="T3" fmla="*/ 158715 h 8"/>
                <a:gd name="T4" fmla="*/ 63359 w 9"/>
                <a:gd name="T5" fmla="*/ 1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9" y="0"/>
                  </a:moveTo>
                  <a:cubicBezTo>
                    <a:pt x="4" y="0"/>
                    <a:pt x="0" y="5"/>
                    <a:pt x="5" y="8"/>
                  </a:cubicBezTo>
                  <a:cubicBezTo>
                    <a:pt x="4" y="5"/>
                    <a:pt x="6" y="3"/>
                    <a:pt x="8"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4" name="Freeform 1399"/>
            <p:cNvSpPr>
              <a:spLocks/>
            </p:cNvSpPr>
            <p:nvPr/>
          </p:nvSpPr>
          <p:spPr bwMode="auto">
            <a:xfrm>
              <a:off x="1735" y="8638"/>
              <a:ext cx="24" cy="13"/>
            </a:xfrm>
            <a:custGeom>
              <a:avLst/>
              <a:gdLst>
                <a:gd name="T0" fmla="*/ 0 w 18"/>
                <a:gd name="T1" fmla="*/ 0 h 10"/>
                <a:gd name="T2" fmla="*/ 87105 w 18"/>
                <a:gd name="T3" fmla="*/ 11310 h 10"/>
                <a:gd name="T4" fmla="*/ 116140 w 18"/>
                <a:gd name="T5" fmla="*/ 34639 h 10"/>
                <a:gd name="T6" fmla="*/ 96320 w 18"/>
                <a:gd name="T7" fmla="*/ 19114 h 10"/>
                <a:gd name="T8" fmla="*/ 36748 w 18"/>
                <a:gd name="T9" fmla="*/ 1131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0" y="0"/>
                  </a:moveTo>
                  <a:cubicBezTo>
                    <a:pt x="3" y="2"/>
                    <a:pt x="9" y="3"/>
                    <a:pt x="12" y="3"/>
                  </a:cubicBezTo>
                  <a:cubicBezTo>
                    <a:pt x="17" y="4"/>
                    <a:pt x="18" y="5"/>
                    <a:pt x="16" y="10"/>
                  </a:cubicBezTo>
                  <a:cubicBezTo>
                    <a:pt x="16" y="7"/>
                    <a:pt x="15" y="6"/>
                    <a:pt x="13" y="5"/>
                  </a:cubicBezTo>
                  <a:cubicBezTo>
                    <a:pt x="11" y="4"/>
                    <a:pt x="7" y="3"/>
                    <a:pt x="5"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5" name="Freeform 1400"/>
            <p:cNvSpPr>
              <a:spLocks/>
            </p:cNvSpPr>
            <p:nvPr/>
          </p:nvSpPr>
          <p:spPr bwMode="auto">
            <a:xfrm>
              <a:off x="1737" y="8662"/>
              <a:ext cx="20" cy="17"/>
            </a:xfrm>
            <a:custGeom>
              <a:avLst/>
              <a:gdLst>
                <a:gd name="T0" fmla="*/ 0 w 15"/>
                <a:gd name="T1" fmla="*/ 0 h 12"/>
                <a:gd name="T2" fmla="*/ 87105 w 15"/>
                <a:gd name="T3" fmla="*/ 224128 h 12"/>
                <a:gd name="T4" fmla="*/ 87105 w 15"/>
                <a:gd name="T5" fmla="*/ 580607 h 12"/>
                <a:gd name="T6" fmla="*/ 84479 w 15"/>
                <a:gd name="T7" fmla="*/ 244450 h 12"/>
                <a:gd name="T8" fmla="*/ 1 w 15"/>
                <a:gd name="T9" fmla="*/ 1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cubicBezTo>
                    <a:pt x="4" y="2"/>
                    <a:pt x="9" y="2"/>
                    <a:pt x="12" y="4"/>
                  </a:cubicBezTo>
                  <a:cubicBezTo>
                    <a:pt x="15" y="6"/>
                    <a:pt x="14" y="11"/>
                    <a:pt x="12" y="12"/>
                  </a:cubicBezTo>
                  <a:cubicBezTo>
                    <a:pt x="12" y="9"/>
                    <a:pt x="13" y="7"/>
                    <a:pt x="11" y="5"/>
                  </a:cubicBezTo>
                  <a:cubicBezTo>
                    <a:pt x="9" y="3"/>
                    <a:pt x="4" y="1"/>
                    <a:pt x="1"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6" name="Freeform 1401"/>
            <p:cNvSpPr>
              <a:spLocks/>
            </p:cNvSpPr>
            <p:nvPr/>
          </p:nvSpPr>
          <p:spPr bwMode="auto">
            <a:xfrm>
              <a:off x="1740" y="8690"/>
              <a:ext cx="12" cy="14"/>
            </a:xfrm>
            <a:custGeom>
              <a:avLst/>
              <a:gdLst>
                <a:gd name="T0" fmla="*/ 0 w 9"/>
                <a:gd name="T1" fmla="*/ 0 h 10"/>
                <a:gd name="T2" fmla="*/ 48997 w 9"/>
                <a:gd name="T3" fmla="*/ 93850 h 10"/>
                <a:gd name="T4" fmla="*/ 47519 w 9"/>
                <a:gd name="T5" fmla="*/ 345304 h 10"/>
                <a:gd name="T6" fmla="*/ 15503 w 9"/>
                <a:gd name="T7" fmla="*/ 67036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0"/>
                  </a:moveTo>
                  <a:cubicBezTo>
                    <a:pt x="2" y="1"/>
                    <a:pt x="6" y="1"/>
                    <a:pt x="7" y="3"/>
                  </a:cubicBezTo>
                  <a:cubicBezTo>
                    <a:pt x="9" y="5"/>
                    <a:pt x="7" y="8"/>
                    <a:pt x="6" y="10"/>
                  </a:cubicBezTo>
                  <a:cubicBezTo>
                    <a:pt x="7" y="6"/>
                    <a:pt x="5" y="4"/>
                    <a:pt x="2"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7" name="Freeform 1402"/>
            <p:cNvSpPr>
              <a:spLocks/>
            </p:cNvSpPr>
            <p:nvPr/>
          </p:nvSpPr>
          <p:spPr bwMode="auto">
            <a:xfrm>
              <a:off x="1759" y="8282"/>
              <a:ext cx="44" cy="27"/>
            </a:xfrm>
            <a:custGeom>
              <a:avLst/>
              <a:gdLst>
                <a:gd name="T0" fmla="*/ 0 w 34"/>
                <a:gd name="T1" fmla="*/ 161668 h 20"/>
                <a:gd name="T2" fmla="*/ 86045 w 34"/>
                <a:gd name="T3" fmla="*/ 0 h 20"/>
                <a:gd name="T4" fmla="*/ 47350 w 34"/>
                <a:gd name="T5" fmla="*/ 119754 h 20"/>
                <a:gd name="T6" fmla="*/ 0 w 34"/>
                <a:gd name="T7" fmla="*/ 161668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5"/>
                  </a:moveTo>
                  <a:cubicBezTo>
                    <a:pt x="10" y="13"/>
                    <a:pt x="34" y="20"/>
                    <a:pt x="29" y="0"/>
                  </a:cubicBezTo>
                  <a:cubicBezTo>
                    <a:pt x="28" y="6"/>
                    <a:pt x="22" y="10"/>
                    <a:pt x="16" y="11"/>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8" name="Freeform 1403"/>
            <p:cNvSpPr>
              <a:spLocks/>
            </p:cNvSpPr>
            <p:nvPr/>
          </p:nvSpPr>
          <p:spPr bwMode="auto">
            <a:xfrm>
              <a:off x="1759" y="8321"/>
              <a:ext cx="44" cy="28"/>
            </a:xfrm>
            <a:custGeom>
              <a:avLst/>
              <a:gdLst>
                <a:gd name="T0" fmla="*/ 1 w 34"/>
                <a:gd name="T1" fmla="*/ 504748 h 20"/>
                <a:gd name="T2" fmla="*/ 86045 w 34"/>
                <a:gd name="T3" fmla="*/ 0 h 20"/>
                <a:gd name="T4" fmla="*/ 47350 w 34"/>
                <a:gd name="T5" fmla="*/ 424689 h 20"/>
                <a:gd name="T6" fmla="*/ 0 w 34"/>
                <a:gd name="T7" fmla="*/ 504748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59" name="Freeform 1404"/>
            <p:cNvSpPr>
              <a:spLocks/>
            </p:cNvSpPr>
            <p:nvPr/>
          </p:nvSpPr>
          <p:spPr bwMode="auto">
            <a:xfrm>
              <a:off x="1759" y="8406"/>
              <a:ext cx="44" cy="27"/>
            </a:xfrm>
            <a:custGeom>
              <a:avLst/>
              <a:gdLst>
                <a:gd name="T0" fmla="*/ 1 w 34"/>
                <a:gd name="T1" fmla="*/ 161668 h 20"/>
                <a:gd name="T2" fmla="*/ 86045 w 34"/>
                <a:gd name="T3" fmla="*/ 0 h 20"/>
                <a:gd name="T4" fmla="*/ 47350 w 34"/>
                <a:gd name="T5" fmla="*/ 134252 h 20"/>
                <a:gd name="T6" fmla="*/ 0 w 34"/>
                <a:gd name="T7" fmla="*/ 161668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0" name="Freeform 1405"/>
            <p:cNvSpPr>
              <a:spLocks/>
            </p:cNvSpPr>
            <p:nvPr/>
          </p:nvSpPr>
          <p:spPr bwMode="auto">
            <a:xfrm>
              <a:off x="1759" y="8449"/>
              <a:ext cx="46" cy="28"/>
            </a:xfrm>
            <a:custGeom>
              <a:avLst/>
              <a:gdLst>
                <a:gd name="T0" fmla="*/ 0 w 34"/>
                <a:gd name="T1" fmla="*/ 504748 h 20"/>
                <a:gd name="T2" fmla="*/ 337819 w 34"/>
                <a:gd name="T3" fmla="*/ 0 h 20"/>
                <a:gd name="T4" fmla="*/ 192179 w 34"/>
                <a:gd name="T5" fmla="*/ 424689 h 20"/>
                <a:gd name="T6" fmla="*/ 0 w 34"/>
                <a:gd name="T7" fmla="*/ 504748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5"/>
                  </a:moveTo>
                  <a:cubicBezTo>
                    <a:pt x="10" y="14"/>
                    <a:pt x="34" y="20"/>
                    <a:pt x="29" y="0"/>
                  </a:cubicBezTo>
                  <a:cubicBezTo>
                    <a:pt x="28" y="7"/>
                    <a:pt x="22" y="10"/>
                    <a:pt x="16" y="12"/>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1" name="Freeform 1406"/>
            <p:cNvSpPr>
              <a:spLocks/>
            </p:cNvSpPr>
            <p:nvPr/>
          </p:nvSpPr>
          <p:spPr bwMode="auto">
            <a:xfrm>
              <a:off x="1759" y="8490"/>
              <a:ext cx="44" cy="27"/>
            </a:xfrm>
            <a:custGeom>
              <a:avLst/>
              <a:gdLst>
                <a:gd name="T0" fmla="*/ 0 w 33"/>
                <a:gd name="T1" fmla="*/ 806580 h 19"/>
                <a:gd name="T2" fmla="*/ 206471 w 33"/>
                <a:gd name="T3" fmla="*/ 0 h 19"/>
                <a:gd name="T4" fmla="*/ 112639 w 33"/>
                <a:gd name="T5" fmla="*/ 621804 h 19"/>
                <a:gd name="T6" fmla="*/ 0 w 33"/>
                <a:gd name="T7" fmla="*/ 806580 h 19"/>
                <a:gd name="T8" fmla="*/ 0 60000 65536"/>
                <a:gd name="T9" fmla="*/ 0 60000 65536"/>
                <a:gd name="T10" fmla="*/ 0 60000 65536"/>
                <a:gd name="T11" fmla="*/ 0 60000 65536"/>
                <a:gd name="T12" fmla="*/ 0 w 33"/>
                <a:gd name="T13" fmla="*/ 0 h 19"/>
                <a:gd name="T14" fmla="*/ 33 w 33"/>
                <a:gd name="T15" fmla="*/ 19 h 19"/>
              </a:gdLst>
              <a:ahLst/>
              <a:cxnLst>
                <a:cxn ang="T8">
                  <a:pos x="T0" y="T1"/>
                </a:cxn>
                <a:cxn ang="T9">
                  <a:pos x="T2" y="T3"/>
                </a:cxn>
                <a:cxn ang="T10">
                  <a:pos x="T4" y="T5"/>
                </a:cxn>
                <a:cxn ang="T11">
                  <a:pos x="T6" y="T7"/>
                </a:cxn>
              </a:cxnLst>
              <a:rect l="T12" t="T13" r="T14" b="T15"/>
              <a:pathLst>
                <a:path w="33" h="19">
                  <a:moveTo>
                    <a:pt x="0" y="15"/>
                  </a:moveTo>
                  <a:cubicBezTo>
                    <a:pt x="9" y="13"/>
                    <a:pt x="33" y="19"/>
                    <a:pt x="28" y="0"/>
                  </a:cubicBezTo>
                  <a:cubicBezTo>
                    <a:pt x="28" y="6"/>
                    <a:pt x="21" y="9"/>
                    <a:pt x="15" y="11"/>
                  </a:cubicBezTo>
                  <a:cubicBezTo>
                    <a:pt x="10" y="13"/>
                    <a:pt x="5" y="14"/>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2" name="Freeform 1407"/>
            <p:cNvSpPr>
              <a:spLocks/>
            </p:cNvSpPr>
            <p:nvPr/>
          </p:nvSpPr>
          <p:spPr bwMode="auto">
            <a:xfrm>
              <a:off x="1759" y="8524"/>
              <a:ext cx="46" cy="28"/>
            </a:xfrm>
            <a:custGeom>
              <a:avLst/>
              <a:gdLst>
                <a:gd name="T0" fmla="*/ 0 w 34"/>
                <a:gd name="T1" fmla="*/ 656200 h 20"/>
                <a:gd name="T2" fmla="*/ 337819 w 34"/>
                <a:gd name="T3" fmla="*/ 0 h 20"/>
                <a:gd name="T4" fmla="*/ 201872 w 34"/>
                <a:gd name="T5" fmla="*/ 435694 h 20"/>
                <a:gd name="T6" fmla="*/ 0 w 34"/>
                <a:gd name="T7" fmla="*/ 656200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9"/>
                  </a:moveTo>
                  <a:cubicBezTo>
                    <a:pt x="9" y="17"/>
                    <a:pt x="34" y="20"/>
                    <a:pt x="29" y="0"/>
                  </a:cubicBezTo>
                  <a:cubicBezTo>
                    <a:pt x="28" y="6"/>
                    <a:pt x="24" y="10"/>
                    <a:pt x="18" y="13"/>
                  </a:cubicBezTo>
                  <a:cubicBezTo>
                    <a:pt x="13" y="16"/>
                    <a:pt x="5" y="18"/>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3" name="Freeform 1408"/>
            <p:cNvSpPr>
              <a:spLocks/>
            </p:cNvSpPr>
            <p:nvPr/>
          </p:nvSpPr>
          <p:spPr bwMode="auto">
            <a:xfrm>
              <a:off x="1759" y="8557"/>
              <a:ext cx="46" cy="29"/>
            </a:xfrm>
            <a:custGeom>
              <a:avLst/>
              <a:gdLst>
                <a:gd name="T0" fmla="*/ 0 w 34"/>
                <a:gd name="T1" fmla="*/ 1956653 h 20"/>
                <a:gd name="T2" fmla="*/ 337819 w 34"/>
                <a:gd name="T3" fmla="*/ 0 h 20"/>
                <a:gd name="T4" fmla="*/ 201872 w 34"/>
                <a:gd name="T5" fmla="*/ 1391611 h 20"/>
                <a:gd name="T6" fmla="*/ 0 w 34"/>
                <a:gd name="T7" fmla="*/ 1956653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9"/>
                  </a:moveTo>
                  <a:cubicBezTo>
                    <a:pt x="9" y="17"/>
                    <a:pt x="34" y="20"/>
                    <a:pt x="29" y="0"/>
                  </a:cubicBezTo>
                  <a:cubicBezTo>
                    <a:pt x="28" y="7"/>
                    <a:pt x="24" y="10"/>
                    <a:pt x="18" y="14"/>
                  </a:cubicBezTo>
                  <a:cubicBezTo>
                    <a:pt x="13" y="16"/>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4" name="Freeform 1409"/>
            <p:cNvSpPr>
              <a:spLocks/>
            </p:cNvSpPr>
            <p:nvPr/>
          </p:nvSpPr>
          <p:spPr bwMode="auto">
            <a:xfrm>
              <a:off x="1759" y="8362"/>
              <a:ext cx="44" cy="29"/>
            </a:xfrm>
            <a:custGeom>
              <a:avLst/>
              <a:gdLst>
                <a:gd name="T0" fmla="*/ 0 w 33"/>
                <a:gd name="T1" fmla="*/ 417937 h 21"/>
                <a:gd name="T2" fmla="*/ 206471 w 33"/>
                <a:gd name="T3" fmla="*/ 0 h 21"/>
                <a:gd name="T4" fmla="*/ 112639 w 33"/>
                <a:gd name="T5" fmla="*/ 302644 h 21"/>
                <a:gd name="T6" fmla="*/ 0 w 33"/>
                <a:gd name="T7" fmla="*/ 417937 h 21"/>
                <a:gd name="T8" fmla="*/ 0 60000 65536"/>
                <a:gd name="T9" fmla="*/ 0 60000 65536"/>
                <a:gd name="T10" fmla="*/ 0 60000 65536"/>
                <a:gd name="T11" fmla="*/ 0 60000 65536"/>
                <a:gd name="T12" fmla="*/ 0 w 33"/>
                <a:gd name="T13" fmla="*/ 0 h 21"/>
                <a:gd name="T14" fmla="*/ 33 w 33"/>
                <a:gd name="T15" fmla="*/ 21 h 21"/>
              </a:gdLst>
              <a:ahLst/>
              <a:cxnLst>
                <a:cxn ang="T8">
                  <a:pos x="T0" y="T1"/>
                </a:cxn>
                <a:cxn ang="T9">
                  <a:pos x="T2" y="T3"/>
                </a:cxn>
                <a:cxn ang="T10">
                  <a:pos x="T4" y="T5"/>
                </a:cxn>
                <a:cxn ang="T11">
                  <a:pos x="T6" y="T7"/>
                </a:cxn>
              </a:cxnLst>
              <a:rect l="T12" t="T13" r="T14" b="T15"/>
              <a:pathLst>
                <a:path w="33" h="21">
                  <a:moveTo>
                    <a:pt x="0" y="19"/>
                  </a:moveTo>
                  <a:cubicBezTo>
                    <a:pt x="9" y="18"/>
                    <a:pt x="33" y="21"/>
                    <a:pt x="28" y="0"/>
                  </a:cubicBezTo>
                  <a:cubicBezTo>
                    <a:pt x="27" y="7"/>
                    <a:pt x="21" y="12"/>
                    <a:pt x="15" y="14"/>
                  </a:cubicBezTo>
                  <a:cubicBezTo>
                    <a:pt x="10" y="15"/>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5" name="Freeform 1410"/>
            <p:cNvSpPr>
              <a:spLocks/>
            </p:cNvSpPr>
            <p:nvPr/>
          </p:nvSpPr>
          <p:spPr bwMode="auto">
            <a:xfrm>
              <a:off x="1769" y="8594"/>
              <a:ext cx="32" cy="32"/>
            </a:xfrm>
            <a:custGeom>
              <a:avLst/>
              <a:gdLst>
                <a:gd name="T0" fmla="*/ 0 w 24"/>
                <a:gd name="T1" fmla="*/ 656551 h 23"/>
                <a:gd name="T2" fmla="*/ 163668 w 24"/>
                <a:gd name="T3" fmla="*/ 112230 h 23"/>
                <a:gd name="T4" fmla="*/ 112639 w 24"/>
                <a:gd name="T5" fmla="*/ 80665 h 23"/>
                <a:gd name="T6" fmla="*/ 0 w 24"/>
                <a:gd name="T7" fmla="*/ 656551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3"/>
                  </a:moveTo>
                  <a:cubicBezTo>
                    <a:pt x="16" y="18"/>
                    <a:pt x="24" y="7"/>
                    <a:pt x="22" y="4"/>
                  </a:cubicBezTo>
                  <a:cubicBezTo>
                    <a:pt x="21" y="0"/>
                    <a:pt x="16" y="2"/>
                    <a:pt x="15" y="3"/>
                  </a:cubicBezTo>
                  <a:cubicBezTo>
                    <a:pt x="14" y="3"/>
                    <a:pt x="21" y="11"/>
                    <a:pt x="0" y="23"/>
                  </a:cubicBezTo>
                  <a:close/>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6" name="Freeform 1411"/>
            <p:cNvSpPr>
              <a:spLocks/>
            </p:cNvSpPr>
            <p:nvPr/>
          </p:nvSpPr>
          <p:spPr bwMode="auto">
            <a:xfrm>
              <a:off x="1719" y="8482"/>
              <a:ext cx="86" cy="33"/>
            </a:xfrm>
            <a:custGeom>
              <a:avLst/>
              <a:gdLst>
                <a:gd name="T0" fmla="*/ 196194 w 65"/>
                <a:gd name="T1" fmla="*/ 461689 h 24"/>
                <a:gd name="T2" fmla="*/ 352899 w 65"/>
                <a:gd name="T3" fmla="*/ 376663 h 24"/>
                <a:gd name="T4" fmla="*/ 352899 w 65"/>
                <a:gd name="T5" fmla="*/ 61053 h 24"/>
                <a:gd name="T6" fmla="*/ 196194 w 65"/>
                <a:gd name="T7" fmla="*/ 83948 h 24"/>
                <a:gd name="T8" fmla="*/ 196194 w 65"/>
                <a:gd name="T9" fmla="*/ 83948 h 24"/>
                <a:gd name="T10" fmla="*/ 37581 w 65"/>
                <a:gd name="T11" fmla="*/ 61053 h 24"/>
                <a:gd name="T12" fmla="*/ 37581 w 65"/>
                <a:gd name="T13" fmla="*/ 376663 h 24"/>
                <a:gd name="T14" fmla="*/ 196194 w 65"/>
                <a:gd name="T15" fmla="*/ 461689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7" name="Freeform 1412"/>
            <p:cNvSpPr>
              <a:spLocks/>
            </p:cNvSpPr>
            <p:nvPr/>
          </p:nvSpPr>
          <p:spPr bwMode="auto">
            <a:xfrm>
              <a:off x="1719" y="8438"/>
              <a:ext cx="86" cy="39"/>
            </a:xfrm>
            <a:custGeom>
              <a:avLst/>
              <a:gdLst>
                <a:gd name="T0" fmla="*/ 196194 w 65"/>
                <a:gd name="T1" fmla="*/ 798064 h 28"/>
                <a:gd name="T2" fmla="*/ 352899 w 65"/>
                <a:gd name="T3" fmla="*/ 677483 h 28"/>
                <a:gd name="T4" fmla="*/ 352899 w 65"/>
                <a:gd name="T5" fmla="*/ 82429 h 28"/>
                <a:gd name="T6" fmla="*/ 196194 w 65"/>
                <a:gd name="T7" fmla="*/ 114812 h 28"/>
                <a:gd name="T8" fmla="*/ 196194 w 65"/>
                <a:gd name="T9" fmla="*/ 114812 h 28"/>
                <a:gd name="T10" fmla="*/ 37581 w 65"/>
                <a:gd name="T11" fmla="*/ 82429 h 28"/>
                <a:gd name="T12" fmla="*/ 37581 w 65"/>
                <a:gd name="T13" fmla="*/ 677483 h 28"/>
                <a:gd name="T14" fmla="*/ 196194 w 65"/>
                <a:gd name="T15" fmla="*/ 798064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8" name="Freeform 1413"/>
            <p:cNvSpPr>
              <a:spLocks/>
            </p:cNvSpPr>
            <p:nvPr/>
          </p:nvSpPr>
          <p:spPr bwMode="auto">
            <a:xfrm>
              <a:off x="1719" y="8398"/>
              <a:ext cx="86" cy="35"/>
            </a:xfrm>
            <a:custGeom>
              <a:avLst/>
              <a:gdLst>
                <a:gd name="T0" fmla="*/ 196194 w 65"/>
                <a:gd name="T1" fmla="*/ 853961 h 25"/>
                <a:gd name="T2" fmla="*/ 352899 w 65"/>
                <a:gd name="T3" fmla="*/ 676796 h 25"/>
                <a:gd name="T4" fmla="*/ 352899 w 65"/>
                <a:gd name="T5" fmla="*/ 93850 h 25"/>
                <a:gd name="T6" fmla="*/ 196194 w 65"/>
                <a:gd name="T7" fmla="*/ 131390 h 25"/>
                <a:gd name="T8" fmla="*/ 196194 w 65"/>
                <a:gd name="T9" fmla="*/ 131390 h 25"/>
                <a:gd name="T10" fmla="*/ 37581 w 65"/>
                <a:gd name="T11" fmla="*/ 93850 h 25"/>
                <a:gd name="T12" fmla="*/ 37581 w 65"/>
                <a:gd name="T13" fmla="*/ 676796 h 25"/>
                <a:gd name="T14" fmla="*/ 196194 w 65"/>
                <a:gd name="T15" fmla="*/ 853961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69" name="Freeform 1414"/>
            <p:cNvSpPr>
              <a:spLocks/>
            </p:cNvSpPr>
            <p:nvPr/>
          </p:nvSpPr>
          <p:spPr bwMode="auto">
            <a:xfrm>
              <a:off x="1719" y="8353"/>
              <a:ext cx="86" cy="40"/>
            </a:xfrm>
            <a:custGeom>
              <a:avLst/>
              <a:gdLst>
                <a:gd name="T0" fmla="*/ 196194 w 65"/>
                <a:gd name="T1" fmla="*/ 1766529 h 28"/>
                <a:gd name="T2" fmla="*/ 352899 w 65"/>
                <a:gd name="T3" fmla="*/ 1461573 h 28"/>
                <a:gd name="T4" fmla="*/ 352899 w 65"/>
                <a:gd name="T5" fmla="*/ 204471 h 28"/>
                <a:gd name="T6" fmla="*/ 196194 w 65"/>
                <a:gd name="T7" fmla="*/ 292101 h 28"/>
                <a:gd name="T8" fmla="*/ 196194 w 65"/>
                <a:gd name="T9" fmla="*/ 292101 h 28"/>
                <a:gd name="T10" fmla="*/ 37581 w 65"/>
                <a:gd name="T11" fmla="*/ 204471 h 28"/>
                <a:gd name="T12" fmla="*/ 37581 w 65"/>
                <a:gd name="T13" fmla="*/ 1461573 h 28"/>
                <a:gd name="T14" fmla="*/ 196194 w 65"/>
                <a:gd name="T15" fmla="*/ 1766529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0" name="Freeform 1415"/>
            <p:cNvSpPr>
              <a:spLocks/>
            </p:cNvSpPr>
            <p:nvPr/>
          </p:nvSpPr>
          <p:spPr bwMode="auto">
            <a:xfrm>
              <a:off x="1719" y="8314"/>
              <a:ext cx="86" cy="35"/>
            </a:xfrm>
            <a:custGeom>
              <a:avLst/>
              <a:gdLst>
                <a:gd name="T0" fmla="*/ 196194 w 65"/>
                <a:gd name="T1" fmla="*/ 853961 h 25"/>
                <a:gd name="T2" fmla="*/ 352899 w 65"/>
                <a:gd name="T3" fmla="*/ 676796 h 25"/>
                <a:gd name="T4" fmla="*/ 352899 w 65"/>
                <a:gd name="T5" fmla="*/ 93850 h 25"/>
                <a:gd name="T6" fmla="*/ 196194 w 65"/>
                <a:gd name="T7" fmla="*/ 131390 h 25"/>
                <a:gd name="T8" fmla="*/ 196194 w 65"/>
                <a:gd name="T9" fmla="*/ 131390 h 25"/>
                <a:gd name="T10" fmla="*/ 37581 w 65"/>
                <a:gd name="T11" fmla="*/ 93850 h 25"/>
                <a:gd name="T12" fmla="*/ 37581 w 65"/>
                <a:gd name="T13" fmla="*/ 676796 h 25"/>
                <a:gd name="T14" fmla="*/ 196194 w 65"/>
                <a:gd name="T15" fmla="*/ 853961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1" name="Freeform 1416"/>
            <p:cNvSpPr>
              <a:spLocks/>
            </p:cNvSpPr>
            <p:nvPr/>
          </p:nvSpPr>
          <p:spPr bwMode="auto">
            <a:xfrm>
              <a:off x="1719" y="8273"/>
              <a:ext cx="86" cy="35"/>
            </a:xfrm>
            <a:custGeom>
              <a:avLst/>
              <a:gdLst>
                <a:gd name="T0" fmla="*/ 196194 w 65"/>
                <a:gd name="T1" fmla="*/ 853961 h 25"/>
                <a:gd name="T2" fmla="*/ 352899 w 65"/>
                <a:gd name="T3" fmla="*/ 676796 h 25"/>
                <a:gd name="T4" fmla="*/ 352899 w 65"/>
                <a:gd name="T5" fmla="*/ 93850 h 25"/>
                <a:gd name="T6" fmla="*/ 196194 w 65"/>
                <a:gd name="T7" fmla="*/ 131390 h 25"/>
                <a:gd name="T8" fmla="*/ 196194 w 65"/>
                <a:gd name="T9" fmla="*/ 131390 h 25"/>
                <a:gd name="T10" fmla="*/ 37581 w 65"/>
                <a:gd name="T11" fmla="*/ 93850 h 25"/>
                <a:gd name="T12" fmla="*/ 37581 w 65"/>
                <a:gd name="T13" fmla="*/ 676796 h 25"/>
                <a:gd name="T14" fmla="*/ 196194 w 65"/>
                <a:gd name="T15" fmla="*/ 853961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2" name="Freeform 1417"/>
            <p:cNvSpPr>
              <a:spLocks/>
            </p:cNvSpPr>
            <p:nvPr/>
          </p:nvSpPr>
          <p:spPr bwMode="auto">
            <a:xfrm>
              <a:off x="1719" y="8517"/>
              <a:ext cx="86" cy="36"/>
            </a:xfrm>
            <a:custGeom>
              <a:avLst/>
              <a:gdLst>
                <a:gd name="T0" fmla="*/ 196194 w 65"/>
                <a:gd name="T1" fmla="*/ 97254 h 26"/>
                <a:gd name="T2" fmla="*/ 352899 w 65"/>
                <a:gd name="T3" fmla="*/ 70239 h 26"/>
                <a:gd name="T4" fmla="*/ 352899 w 65"/>
                <a:gd name="T5" fmla="*/ 453993 h 26"/>
                <a:gd name="T6" fmla="*/ 196194 w 65"/>
                <a:gd name="T7" fmla="*/ 628606 h 26"/>
                <a:gd name="T8" fmla="*/ 196194 w 65"/>
                <a:gd name="T9" fmla="*/ 628606 h 26"/>
                <a:gd name="T10" fmla="*/ 37581 w 65"/>
                <a:gd name="T11" fmla="*/ 453993 h 26"/>
                <a:gd name="T12" fmla="*/ 37581 w 65"/>
                <a:gd name="T13" fmla="*/ 70239 h 26"/>
                <a:gd name="T14" fmla="*/ 196194 w 65"/>
                <a:gd name="T15" fmla="*/ 97254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3" name="Freeform 1418"/>
            <p:cNvSpPr>
              <a:spLocks/>
            </p:cNvSpPr>
            <p:nvPr/>
          </p:nvSpPr>
          <p:spPr bwMode="auto">
            <a:xfrm>
              <a:off x="1719" y="8552"/>
              <a:ext cx="86" cy="36"/>
            </a:xfrm>
            <a:custGeom>
              <a:avLst/>
              <a:gdLst>
                <a:gd name="T0" fmla="*/ 196194 w 65"/>
                <a:gd name="T1" fmla="*/ 628606 h 26"/>
                <a:gd name="T2" fmla="*/ 352899 w 65"/>
                <a:gd name="T3" fmla="*/ 429348 h 26"/>
                <a:gd name="T4" fmla="*/ 352899 w 65"/>
                <a:gd name="T5" fmla="*/ 50728 h 26"/>
                <a:gd name="T6" fmla="*/ 196194 w 65"/>
                <a:gd name="T7" fmla="*/ 171026 h 26"/>
                <a:gd name="T8" fmla="*/ 196194 w 65"/>
                <a:gd name="T9" fmla="*/ 171026 h 26"/>
                <a:gd name="T10" fmla="*/ 37581 w 65"/>
                <a:gd name="T11" fmla="*/ 50728 h 26"/>
                <a:gd name="T12" fmla="*/ 37581 w 65"/>
                <a:gd name="T13" fmla="*/ 429348 h 26"/>
                <a:gd name="T14" fmla="*/ 196194 w 65"/>
                <a:gd name="T15" fmla="*/ 628606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4" name="Freeform 1419"/>
            <p:cNvSpPr>
              <a:spLocks/>
            </p:cNvSpPr>
            <p:nvPr/>
          </p:nvSpPr>
          <p:spPr bwMode="auto">
            <a:xfrm>
              <a:off x="1719" y="8587"/>
              <a:ext cx="86" cy="43"/>
            </a:xfrm>
            <a:custGeom>
              <a:avLst/>
              <a:gdLst>
                <a:gd name="T0" fmla="*/ 196194 w 65"/>
                <a:gd name="T1" fmla="*/ 792242 h 31"/>
                <a:gd name="T2" fmla="*/ 352899 w 65"/>
                <a:gd name="T3" fmla="*/ 473621 h 31"/>
                <a:gd name="T4" fmla="*/ 352899 w 65"/>
                <a:gd name="T5" fmla="*/ 73419 h 31"/>
                <a:gd name="T6" fmla="*/ 196194 w 65"/>
                <a:gd name="T7" fmla="*/ 177464 h 31"/>
                <a:gd name="T8" fmla="*/ 196194 w 65"/>
                <a:gd name="T9" fmla="*/ 177464 h 31"/>
                <a:gd name="T10" fmla="*/ 37581 w 65"/>
                <a:gd name="T11" fmla="*/ 73419 h 31"/>
                <a:gd name="T12" fmla="*/ 37581 w 65"/>
                <a:gd name="T13" fmla="*/ 473621 h 31"/>
                <a:gd name="T14" fmla="*/ 196194 w 65"/>
                <a:gd name="T15" fmla="*/ 792242 h 3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1"/>
                <a:gd name="T26" fmla="*/ 65 w 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5" name="Freeform 1420"/>
            <p:cNvSpPr>
              <a:spLocks/>
            </p:cNvSpPr>
            <p:nvPr/>
          </p:nvSpPr>
          <p:spPr bwMode="auto">
            <a:xfrm>
              <a:off x="1727" y="8577"/>
              <a:ext cx="71" cy="20"/>
            </a:xfrm>
            <a:custGeom>
              <a:avLst/>
              <a:gdLst>
                <a:gd name="T0" fmla="*/ 133212 w 54"/>
                <a:gd name="T1" fmla="*/ 501320 h 14"/>
                <a:gd name="T2" fmla="*/ 133212 w 54"/>
                <a:gd name="T3" fmla="*/ 501320 h 14"/>
                <a:gd name="T4" fmla="*/ 0 w 54"/>
                <a:gd name="T5" fmla="*/ 0 h 14"/>
                <a:gd name="T6" fmla="*/ 1 w 54"/>
                <a:gd name="T7" fmla="*/ 596124 h 14"/>
                <a:gd name="T8" fmla="*/ 133212 w 54"/>
                <a:gd name="T9" fmla="*/ 893933 h 14"/>
                <a:gd name="T10" fmla="*/ 133212 w 54"/>
                <a:gd name="T11" fmla="*/ 893933 h 14"/>
                <a:gd name="T12" fmla="*/ 257980 w 54"/>
                <a:gd name="T13" fmla="*/ 596124 h 14"/>
                <a:gd name="T14" fmla="*/ 258172 w 54"/>
                <a:gd name="T15" fmla="*/ 0 h 14"/>
                <a:gd name="T16" fmla="*/ 133212 w 54"/>
                <a:gd name="T17" fmla="*/ 50132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6" name="Freeform 1421"/>
            <p:cNvSpPr>
              <a:spLocks/>
            </p:cNvSpPr>
            <p:nvPr/>
          </p:nvSpPr>
          <p:spPr bwMode="auto">
            <a:xfrm>
              <a:off x="1728" y="8542"/>
              <a:ext cx="70" cy="20"/>
            </a:xfrm>
            <a:custGeom>
              <a:avLst/>
              <a:gdLst>
                <a:gd name="T0" fmla="*/ 143010 w 53"/>
                <a:gd name="T1" fmla="*/ 501320 h 14"/>
                <a:gd name="T2" fmla="*/ 143010 w 53"/>
                <a:gd name="T3" fmla="*/ 501320 h 14"/>
                <a:gd name="T4" fmla="*/ 0 w 53"/>
                <a:gd name="T5" fmla="*/ 1 h 14"/>
                <a:gd name="T6" fmla="*/ 0 w 53"/>
                <a:gd name="T7" fmla="*/ 596124 h 14"/>
                <a:gd name="T8" fmla="*/ 143010 w 53"/>
                <a:gd name="T9" fmla="*/ 893933 h 14"/>
                <a:gd name="T10" fmla="*/ 143010 w 53"/>
                <a:gd name="T11" fmla="*/ 893933 h 14"/>
                <a:gd name="T12" fmla="*/ 294495 w 53"/>
                <a:gd name="T13" fmla="*/ 596124 h 14"/>
                <a:gd name="T14" fmla="*/ 294495 w 53"/>
                <a:gd name="T15" fmla="*/ 0 h 14"/>
                <a:gd name="T16" fmla="*/ 294495 w 53"/>
                <a:gd name="T17" fmla="*/ 0 h 14"/>
                <a:gd name="T18" fmla="*/ 294495 w 53"/>
                <a:gd name="T19" fmla="*/ 1 h 14"/>
                <a:gd name="T20" fmla="*/ 143010 w 53"/>
                <a:gd name="T21" fmla="*/ 50132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7" name="Freeform 1422"/>
            <p:cNvSpPr>
              <a:spLocks/>
            </p:cNvSpPr>
            <p:nvPr/>
          </p:nvSpPr>
          <p:spPr bwMode="auto">
            <a:xfrm>
              <a:off x="1727" y="8507"/>
              <a:ext cx="72" cy="15"/>
            </a:xfrm>
            <a:custGeom>
              <a:avLst/>
              <a:gdLst>
                <a:gd name="T0" fmla="*/ 230357 w 55"/>
                <a:gd name="T1" fmla="*/ 1 h 11"/>
                <a:gd name="T2" fmla="*/ 113820 w 55"/>
                <a:gd name="T3" fmla="*/ 85616 h 11"/>
                <a:gd name="T4" fmla="*/ 113820 w 55"/>
                <a:gd name="T5" fmla="*/ 85616 h 11"/>
                <a:gd name="T6" fmla="*/ 0 w 55"/>
                <a:gd name="T7" fmla="*/ 1 h 11"/>
                <a:gd name="T8" fmla="*/ 0 w 55"/>
                <a:gd name="T9" fmla="*/ 151800 h 11"/>
                <a:gd name="T10" fmla="*/ 113820 w 55"/>
                <a:gd name="T11" fmla="*/ 159203 h 11"/>
                <a:gd name="T12" fmla="*/ 113820 w 55"/>
                <a:gd name="T13" fmla="*/ 159203 h 11"/>
                <a:gd name="T14" fmla="*/ 230357 w 55"/>
                <a:gd name="T15" fmla="*/ 151800 h 11"/>
                <a:gd name="T16" fmla="*/ 231688 w 55"/>
                <a:gd name="T17" fmla="*/ 159203 h 11"/>
                <a:gd name="T18" fmla="*/ 231688 w 55"/>
                <a:gd name="T19" fmla="*/ 159203 h 11"/>
                <a:gd name="T20" fmla="*/ 230357 w 55"/>
                <a:gd name="T21" fmla="*/ 0 h 11"/>
                <a:gd name="T22" fmla="*/ 230357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8" name="Freeform 1423"/>
            <p:cNvSpPr>
              <a:spLocks/>
            </p:cNvSpPr>
            <p:nvPr/>
          </p:nvSpPr>
          <p:spPr bwMode="auto">
            <a:xfrm>
              <a:off x="1707" y="8626"/>
              <a:ext cx="57" cy="37"/>
            </a:xfrm>
            <a:custGeom>
              <a:avLst/>
              <a:gdLst>
                <a:gd name="T0" fmla="*/ 24061 w 43"/>
                <a:gd name="T1" fmla="*/ 1 h 26"/>
                <a:gd name="T2" fmla="*/ 106312 w 43"/>
                <a:gd name="T3" fmla="*/ 913960 h 26"/>
                <a:gd name="T4" fmla="*/ 261491 w 43"/>
                <a:gd name="T5" fmla="*/ 932790 h 26"/>
                <a:gd name="T6" fmla="*/ 154608 w 43"/>
                <a:gd name="T7" fmla="*/ 384756 h 26"/>
                <a:gd name="T8" fmla="*/ 42146 w 43"/>
                <a:gd name="T9" fmla="*/ 1 h 26"/>
                <a:gd name="T10" fmla="*/ 24061 w 43"/>
                <a:gd name="T11" fmla="*/ 1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79" name="Freeform 1424"/>
            <p:cNvSpPr>
              <a:spLocks/>
            </p:cNvSpPr>
            <p:nvPr/>
          </p:nvSpPr>
          <p:spPr bwMode="auto">
            <a:xfrm>
              <a:off x="1704" y="8646"/>
              <a:ext cx="60" cy="45"/>
            </a:xfrm>
            <a:custGeom>
              <a:avLst/>
              <a:gdLst>
                <a:gd name="T0" fmla="*/ 20671 w 45"/>
                <a:gd name="T1" fmla="*/ 298084 h 32"/>
                <a:gd name="T2" fmla="*/ 134663 w 45"/>
                <a:gd name="T3" fmla="*/ 765183 h 32"/>
                <a:gd name="T4" fmla="*/ 314043 w 45"/>
                <a:gd name="T5" fmla="*/ 828946 h 32"/>
                <a:gd name="T6" fmla="*/ 186389 w 45"/>
                <a:gd name="T7" fmla="*/ 345928 h 32"/>
                <a:gd name="T8" fmla="*/ 20671 w 45"/>
                <a:gd name="T9" fmla="*/ 298084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0" name="Freeform 1425"/>
            <p:cNvSpPr>
              <a:spLocks/>
            </p:cNvSpPr>
            <p:nvPr/>
          </p:nvSpPr>
          <p:spPr bwMode="auto">
            <a:xfrm>
              <a:off x="1698" y="8671"/>
              <a:ext cx="61" cy="46"/>
            </a:xfrm>
            <a:custGeom>
              <a:avLst/>
              <a:gdLst>
                <a:gd name="T0" fmla="*/ 18244 w 46"/>
                <a:gd name="T1" fmla="*/ 634720 h 32"/>
                <a:gd name="T2" fmla="*/ 113020 w 46"/>
                <a:gd name="T3" fmla="*/ 1551061 h 32"/>
                <a:gd name="T4" fmla="*/ 273344 w 46"/>
                <a:gd name="T5" fmla="*/ 1715977 h 32"/>
                <a:gd name="T6" fmla="*/ 156241 w 46"/>
                <a:gd name="T7" fmla="*/ 703773 h 32"/>
                <a:gd name="T8" fmla="*/ 18244 w 46"/>
                <a:gd name="T9" fmla="*/ 634720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1" name="Freeform 1426"/>
            <p:cNvSpPr>
              <a:spLocks/>
            </p:cNvSpPr>
            <p:nvPr/>
          </p:nvSpPr>
          <p:spPr bwMode="auto">
            <a:xfrm>
              <a:off x="1691" y="8699"/>
              <a:ext cx="61" cy="44"/>
            </a:xfrm>
            <a:custGeom>
              <a:avLst/>
              <a:gdLst>
                <a:gd name="T0" fmla="*/ 18244 w 46"/>
                <a:gd name="T1" fmla="*/ 425804 h 31"/>
                <a:gd name="T2" fmla="*/ 113020 w 46"/>
                <a:gd name="T3" fmla="*/ 982695 h 31"/>
                <a:gd name="T4" fmla="*/ 273344 w 46"/>
                <a:gd name="T5" fmla="*/ 1110231 h 31"/>
                <a:gd name="T6" fmla="*/ 156241 w 46"/>
                <a:gd name="T7" fmla="*/ 472150 h 31"/>
                <a:gd name="T8" fmla="*/ 18244 w 46"/>
                <a:gd name="T9" fmla="*/ 425804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2" name="Freeform 1427"/>
            <p:cNvSpPr>
              <a:spLocks/>
            </p:cNvSpPr>
            <p:nvPr/>
          </p:nvSpPr>
          <p:spPr bwMode="auto">
            <a:xfrm>
              <a:off x="1683" y="8726"/>
              <a:ext cx="60" cy="45"/>
            </a:xfrm>
            <a:custGeom>
              <a:avLst/>
              <a:gdLst>
                <a:gd name="T0" fmla="*/ 20671 w 45"/>
                <a:gd name="T1" fmla="*/ 345928 h 32"/>
                <a:gd name="T2" fmla="*/ 128427 w 45"/>
                <a:gd name="T3" fmla="*/ 765183 h 32"/>
                <a:gd name="T4" fmla="*/ 314043 w 45"/>
                <a:gd name="T5" fmla="*/ 864591 h 32"/>
                <a:gd name="T6" fmla="*/ 179551 w 45"/>
                <a:gd name="T7" fmla="*/ 275155 h 32"/>
                <a:gd name="T8" fmla="*/ 20671 w 45"/>
                <a:gd name="T9" fmla="*/ 345928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3" name="Freeform 1428"/>
            <p:cNvSpPr>
              <a:spLocks/>
            </p:cNvSpPr>
            <p:nvPr/>
          </p:nvSpPr>
          <p:spPr bwMode="auto">
            <a:xfrm>
              <a:off x="1773" y="8644"/>
              <a:ext cx="58" cy="44"/>
            </a:xfrm>
            <a:custGeom>
              <a:avLst/>
              <a:gdLst>
                <a:gd name="T0" fmla="*/ 214729 w 44"/>
                <a:gd name="T1" fmla="*/ 425804 h 31"/>
                <a:gd name="T2" fmla="*/ 142194 w 44"/>
                <a:gd name="T3" fmla="*/ 982695 h 31"/>
                <a:gd name="T4" fmla="*/ 12346 w 44"/>
                <a:gd name="T5" fmla="*/ 1032454 h 31"/>
                <a:gd name="T6" fmla="*/ 99854 w 44"/>
                <a:gd name="T7" fmla="*/ 472150 h 31"/>
                <a:gd name="T8" fmla="*/ 214729 w 44"/>
                <a:gd name="T9" fmla="*/ 425804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4" name="Freeform 1429"/>
            <p:cNvSpPr>
              <a:spLocks/>
            </p:cNvSpPr>
            <p:nvPr/>
          </p:nvSpPr>
          <p:spPr bwMode="auto">
            <a:xfrm>
              <a:off x="1768" y="8618"/>
              <a:ext cx="51" cy="42"/>
            </a:xfrm>
            <a:custGeom>
              <a:avLst/>
              <a:gdLst>
                <a:gd name="T0" fmla="*/ 146161 w 39"/>
                <a:gd name="T1" fmla="*/ 257524 h 30"/>
                <a:gd name="T2" fmla="*/ 101189 w 39"/>
                <a:gd name="T3" fmla="*/ 676796 h 30"/>
                <a:gd name="T4" fmla="*/ 9753 w 39"/>
                <a:gd name="T5" fmla="*/ 740949 h 30"/>
                <a:gd name="T6" fmla="*/ 69236 w 39"/>
                <a:gd name="T7" fmla="*/ 345304 h 30"/>
                <a:gd name="T8" fmla="*/ 146161 w 39"/>
                <a:gd name="T9" fmla="*/ 257524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5" name="Freeform 1430"/>
            <p:cNvSpPr>
              <a:spLocks/>
            </p:cNvSpPr>
            <p:nvPr/>
          </p:nvSpPr>
          <p:spPr bwMode="auto">
            <a:xfrm>
              <a:off x="1786" y="8691"/>
              <a:ext cx="60" cy="45"/>
            </a:xfrm>
            <a:custGeom>
              <a:avLst/>
              <a:gdLst>
                <a:gd name="T0" fmla="*/ 27561 w 45"/>
                <a:gd name="T1" fmla="*/ 887129 h 32"/>
                <a:gd name="T2" fmla="*/ 134663 w 45"/>
                <a:gd name="T3" fmla="*/ 481804 h 32"/>
                <a:gd name="T4" fmla="*/ 314043 w 45"/>
                <a:gd name="T5" fmla="*/ 419181 h 32"/>
                <a:gd name="T6" fmla="*/ 186389 w 45"/>
                <a:gd name="T7" fmla="*/ 887129 h 32"/>
                <a:gd name="T8" fmla="*/ 27561 w 45"/>
                <a:gd name="T9" fmla="*/ 887129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6" name="Freeform 1431"/>
            <p:cNvSpPr>
              <a:spLocks/>
            </p:cNvSpPr>
            <p:nvPr/>
          </p:nvSpPr>
          <p:spPr bwMode="auto">
            <a:xfrm>
              <a:off x="1799" y="8721"/>
              <a:ext cx="52" cy="40"/>
            </a:xfrm>
            <a:custGeom>
              <a:avLst/>
              <a:gdLst>
                <a:gd name="T0" fmla="*/ 20671 w 39"/>
                <a:gd name="T1" fmla="*/ 451080 h 29"/>
                <a:gd name="T2" fmla="*/ 104844 w 39"/>
                <a:gd name="T3" fmla="*/ 189622 h 29"/>
                <a:gd name="T4" fmla="*/ 275295 w 39"/>
                <a:gd name="T5" fmla="*/ 171897 h 29"/>
                <a:gd name="T6" fmla="*/ 154853 w 39"/>
                <a:gd name="T7" fmla="*/ 436950 h 29"/>
                <a:gd name="T8" fmla="*/ 20671 w 39"/>
                <a:gd name="T9" fmla="*/ 45108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7" name="Freeform 1432"/>
            <p:cNvSpPr>
              <a:spLocks/>
            </p:cNvSpPr>
            <p:nvPr/>
          </p:nvSpPr>
          <p:spPr bwMode="auto">
            <a:xfrm>
              <a:off x="1807" y="8746"/>
              <a:ext cx="52" cy="42"/>
            </a:xfrm>
            <a:custGeom>
              <a:avLst/>
              <a:gdLst>
                <a:gd name="T0" fmla="*/ 20671 w 39"/>
                <a:gd name="T1" fmla="*/ 740949 h 30"/>
                <a:gd name="T2" fmla="*/ 112639 w 39"/>
                <a:gd name="T3" fmla="*/ 311210 h 30"/>
                <a:gd name="T4" fmla="*/ 275295 w 39"/>
                <a:gd name="T5" fmla="*/ 257524 h 30"/>
                <a:gd name="T6" fmla="*/ 163668 w 39"/>
                <a:gd name="T7" fmla="*/ 676796 h 30"/>
                <a:gd name="T8" fmla="*/ 20671 w 39"/>
                <a:gd name="T9" fmla="*/ 740949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8" name="Freeform 1433"/>
            <p:cNvSpPr>
              <a:spLocks/>
            </p:cNvSpPr>
            <p:nvPr/>
          </p:nvSpPr>
          <p:spPr bwMode="auto">
            <a:xfrm>
              <a:off x="1778" y="8670"/>
              <a:ext cx="61" cy="44"/>
            </a:xfrm>
            <a:custGeom>
              <a:avLst/>
              <a:gdLst>
                <a:gd name="T0" fmla="*/ 273344 w 46"/>
                <a:gd name="T1" fmla="*/ 425804 h 31"/>
                <a:gd name="T2" fmla="*/ 174461 w 46"/>
                <a:gd name="T3" fmla="*/ 982695 h 31"/>
                <a:gd name="T4" fmla="*/ 18244 w 46"/>
                <a:gd name="T5" fmla="*/ 1110231 h 31"/>
                <a:gd name="T6" fmla="*/ 131561 w 46"/>
                <a:gd name="T7" fmla="*/ 472150 h 31"/>
                <a:gd name="T8" fmla="*/ 273344 w 46"/>
                <a:gd name="T9" fmla="*/ 425804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89" name="Freeform 1434"/>
            <p:cNvSpPr>
              <a:spLocks/>
            </p:cNvSpPr>
            <p:nvPr/>
          </p:nvSpPr>
          <p:spPr bwMode="auto">
            <a:xfrm>
              <a:off x="1728" y="8342"/>
              <a:ext cx="71" cy="17"/>
            </a:xfrm>
            <a:custGeom>
              <a:avLst/>
              <a:gdLst>
                <a:gd name="T0" fmla="*/ 249171 w 54"/>
                <a:gd name="T1" fmla="*/ 0 h 12"/>
                <a:gd name="T2" fmla="*/ 127174 w 54"/>
                <a:gd name="T3" fmla="*/ 244450 h 12"/>
                <a:gd name="T4" fmla="*/ 127174 w 54"/>
                <a:gd name="T5" fmla="*/ 244450 h 12"/>
                <a:gd name="T6" fmla="*/ 1 w 54"/>
                <a:gd name="T7" fmla="*/ 1 h 12"/>
                <a:gd name="T8" fmla="*/ 0 w 54"/>
                <a:gd name="T9" fmla="*/ 490597 h 12"/>
                <a:gd name="T10" fmla="*/ 127174 w 54"/>
                <a:gd name="T11" fmla="*/ 580607 h 12"/>
                <a:gd name="T12" fmla="*/ 127174 w 54"/>
                <a:gd name="T13" fmla="*/ 580607 h 12"/>
                <a:gd name="T14" fmla="*/ 257980 w 54"/>
                <a:gd name="T15" fmla="*/ 576955 h 12"/>
                <a:gd name="T16" fmla="*/ 258172 w 54"/>
                <a:gd name="T17" fmla="*/ 580607 h 12"/>
                <a:gd name="T18" fmla="*/ 258172 w 54"/>
                <a:gd name="T19" fmla="*/ 576955 h 12"/>
                <a:gd name="T20" fmla="*/ 249171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0" name="Freeform 1435"/>
            <p:cNvSpPr>
              <a:spLocks/>
            </p:cNvSpPr>
            <p:nvPr/>
          </p:nvSpPr>
          <p:spPr bwMode="auto">
            <a:xfrm>
              <a:off x="1727" y="8301"/>
              <a:ext cx="72" cy="19"/>
            </a:xfrm>
            <a:custGeom>
              <a:avLst/>
              <a:gdLst>
                <a:gd name="T0" fmla="*/ 221901 w 55"/>
                <a:gd name="T1" fmla="*/ 0 h 13"/>
                <a:gd name="T2" fmla="*/ 113820 w 55"/>
                <a:gd name="T3" fmla="*/ 625348 h 13"/>
                <a:gd name="T4" fmla="*/ 113820 w 55"/>
                <a:gd name="T5" fmla="*/ 625348 h 13"/>
                <a:gd name="T6" fmla="*/ 10080 w 55"/>
                <a:gd name="T7" fmla="*/ 1 h 13"/>
                <a:gd name="T8" fmla="*/ 0 w 55"/>
                <a:gd name="T9" fmla="*/ 1580804 h 13"/>
                <a:gd name="T10" fmla="*/ 113820 w 55"/>
                <a:gd name="T11" fmla="*/ 1702982 h 13"/>
                <a:gd name="T12" fmla="*/ 113820 w 55"/>
                <a:gd name="T13" fmla="*/ 1702982 h 13"/>
                <a:gd name="T14" fmla="*/ 230357 w 55"/>
                <a:gd name="T15" fmla="*/ 1580804 h 13"/>
                <a:gd name="T16" fmla="*/ 231688 w 55"/>
                <a:gd name="T17" fmla="*/ 1580804 h 13"/>
                <a:gd name="T18" fmla="*/ 231688 w 55"/>
                <a:gd name="T19" fmla="*/ 1580804 h 13"/>
                <a:gd name="T20" fmla="*/ 221901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1" name="Freeform 1436"/>
            <p:cNvSpPr>
              <a:spLocks/>
            </p:cNvSpPr>
            <p:nvPr/>
          </p:nvSpPr>
          <p:spPr bwMode="auto">
            <a:xfrm>
              <a:off x="1728" y="8470"/>
              <a:ext cx="70" cy="17"/>
            </a:xfrm>
            <a:custGeom>
              <a:avLst/>
              <a:gdLst>
                <a:gd name="T0" fmla="*/ 143010 w 53"/>
                <a:gd name="T1" fmla="*/ 580607 h 12"/>
                <a:gd name="T2" fmla="*/ 143010 w 53"/>
                <a:gd name="T3" fmla="*/ 580607 h 12"/>
                <a:gd name="T4" fmla="*/ 294495 w 53"/>
                <a:gd name="T5" fmla="*/ 576955 h 12"/>
                <a:gd name="T6" fmla="*/ 289797 w 53"/>
                <a:gd name="T7" fmla="*/ 0 h 12"/>
                <a:gd name="T8" fmla="*/ 143010 w 53"/>
                <a:gd name="T9" fmla="*/ 244450 h 12"/>
                <a:gd name="T10" fmla="*/ 143010 w 53"/>
                <a:gd name="T11" fmla="*/ 244450 h 12"/>
                <a:gd name="T12" fmla="*/ 1 w 53"/>
                <a:gd name="T13" fmla="*/ 1 h 12"/>
                <a:gd name="T14" fmla="*/ 0 w 53"/>
                <a:gd name="T15" fmla="*/ 490597 h 12"/>
                <a:gd name="T16" fmla="*/ 143010 w 53"/>
                <a:gd name="T17" fmla="*/ 58060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2" name="Freeform 1437"/>
            <p:cNvSpPr>
              <a:spLocks/>
            </p:cNvSpPr>
            <p:nvPr/>
          </p:nvSpPr>
          <p:spPr bwMode="auto">
            <a:xfrm>
              <a:off x="1730" y="8424"/>
              <a:ext cx="69" cy="20"/>
            </a:xfrm>
            <a:custGeom>
              <a:avLst/>
              <a:gdLst>
                <a:gd name="T0" fmla="*/ 90247 w 53"/>
                <a:gd name="T1" fmla="*/ 438027 h 14"/>
                <a:gd name="T2" fmla="*/ 90247 w 53"/>
                <a:gd name="T3" fmla="*/ 438027 h 14"/>
                <a:gd name="T4" fmla="*/ 0 w 53"/>
                <a:gd name="T5" fmla="*/ 204471 h 14"/>
                <a:gd name="T6" fmla="*/ 0 w 53"/>
                <a:gd name="T7" fmla="*/ 745090 h 14"/>
                <a:gd name="T8" fmla="*/ 90247 w 53"/>
                <a:gd name="T9" fmla="*/ 893933 h 14"/>
                <a:gd name="T10" fmla="*/ 90247 w 53"/>
                <a:gd name="T11" fmla="*/ 893933 h 14"/>
                <a:gd name="T12" fmla="*/ 180852 w 53"/>
                <a:gd name="T13" fmla="*/ 745090 h 14"/>
                <a:gd name="T14" fmla="*/ 188844 w 53"/>
                <a:gd name="T15" fmla="*/ 0 h 14"/>
                <a:gd name="T16" fmla="*/ 188844 w 53"/>
                <a:gd name="T17" fmla="*/ 0 h 14"/>
                <a:gd name="T18" fmla="*/ 187302 w 53"/>
                <a:gd name="T19" fmla="*/ 143130 h 14"/>
                <a:gd name="T20" fmla="*/ 90247 w 53"/>
                <a:gd name="T21" fmla="*/ 43802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3" name="Freeform 1438"/>
            <p:cNvSpPr>
              <a:spLocks/>
            </p:cNvSpPr>
            <p:nvPr/>
          </p:nvSpPr>
          <p:spPr bwMode="auto">
            <a:xfrm>
              <a:off x="1728" y="8383"/>
              <a:ext cx="71" cy="21"/>
            </a:xfrm>
            <a:custGeom>
              <a:avLst/>
              <a:gdLst>
                <a:gd name="T0" fmla="*/ 258172 w 54"/>
                <a:gd name="T1" fmla="*/ 0 h 15"/>
                <a:gd name="T2" fmla="*/ 257980 w 54"/>
                <a:gd name="T3" fmla="*/ 67036 h 15"/>
                <a:gd name="T4" fmla="*/ 127174 w 54"/>
                <a:gd name="T5" fmla="*/ 246646 h 15"/>
                <a:gd name="T6" fmla="*/ 127174 w 54"/>
                <a:gd name="T7" fmla="*/ 246646 h 15"/>
                <a:gd name="T8" fmla="*/ 1 w 54"/>
                <a:gd name="T9" fmla="*/ 93850 h 15"/>
                <a:gd name="T10" fmla="*/ 0 w 54"/>
                <a:gd name="T11" fmla="*/ 435694 h 15"/>
                <a:gd name="T12" fmla="*/ 127174 w 54"/>
                <a:gd name="T13" fmla="*/ 504748 h 15"/>
                <a:gd name="T14" fmla="*/ 127174 w 54"/>
                <a:gd name="T15" fmla="*/ 504748 h 15"/>
                <a:gd name="T16" fmla="*/ 257980 w 54"/>
                <a:gd name="T17" fmla="*/ 483426 h 15"/>
                <a:gd name="T18" fmla="*/ 258172 w 54"/>
                <a:gd name="T19" fmla="*/ 483426 h 15"/>
                <a:gd name="T20" fmla="*/ 258172 w 54"/>
                <a:gd name="T21" fmla="*/ 483426 h 15"/>
                <a:gd name="T22" fmla="*/ 258172 w 54"/>
                <a:gd name="T23" fmla="*/ 1 h 15"/>
                <a:gd name="T24" fmla="*/ 258172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4" name="Freeform 1439"/>
            <p:cNvSpPr>
              <a:spLocks/>
            </p:cNvSpPr>
            <p:nvPr/>
          </p:nvSpPr>
          <p:spPr bwMode="auto">
            <a:xfrm>
              <a:off x="1773" y="8638"/>
              <a:ext cx="47" cy="26"/>
            </a:xfrm>
            <a:custGeom>
              <a:avLst/>
              <a:gdLst>
                <a:gd name="T0" fmla="*/ 139646 w 36"/>
                <a:gd name="T1" fmla="*/ 143044 h 19"/>
                <a:gd name="T2" fmla="*/ 126118 w 36"/>
                <a:gd name="T3" fmla="*/ 0 h 19"/>
                <a:gd name="T4" fmla="*/ 126118 w 36"/>
                <a:gd name="T5" fmla="*/ 0 h 19"/>
                <a:gd name="T6" fmla="*/ 79854 w 36"/>
                <a:gd name="T7" fmla="*/ 102184 h 19"/>
                <a:gd name="T8" fmla="*/ 0 w 36"/>
                <a:gd name="T9" fmla="*/ 191348 h 19"/>
                <a:gd name="T10" fmla="*/ 12352 w 36"/>
                <a:gd name="T11" fmla="*/ 319656 h 19"/>
                <a:gd name="T12" fmla="*/ 75097 w 36"/>
                <a:gd name="T13" fmla="*/ 233595 h 19"/>
                <a:gd name="T14" fmla="*/ 139646 w 36"/>
                <a:gd name="T15" fmla="*/ 14304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5" name="Freeform 1440"/>
            <p:cNvSpPr>
              <a:spLocks/>
            </p:cNvSpPr>
            <p:nvPr/>
          </p:nvSpPr>
          <p:spPr bwMode="auto">
            <a:xfrm>
              <a:off x="1704" y="8664"/>
              <a:ext cx="50" cy="27"/>
            </a:xfrm>
            <a:custGeom>
              <a:avLst/>
              <a:gdLst>
                <a:gd name="T0" fmla="*/ 0 w 38"/>
                <a:gd name="T1" fmla="*/ 528238 h 19"/>
                <a:gd name="T2" fmla="*/ 98949 w 38"/>
                <a:gd name="T3" fmla="*/ 750654 h 19"/>
                <a:gd name="T4" fmla="*/ 178666 w 38"/>
                <a:gd name="T5" fmla="*/ 1012258 h 19"/>
                <a:gd name="T6" fmla="*/ 188212 w 38"/>
                <a:gd name="T7" fmla="*/ 698980 h 19"/>
                <a:gd name="T8" fmla="*/ 188212 w 38"/>
                <a:gd name="T9" fmla="*/ 634929 h 19"/>
                <a:gd name="T10" fmla="*/ 90399 w 38"/>
                <a:gd name="T11" fmla="*/ 371723 h 19"/>
                <a:gd name="T12" fmla="*/ 15509 w 38"/>
                <a:gd name="T13" fmla="*/ 0 h 19"/>
                <a:gd name="T14" fmla="*/ 15509 w 38"/>
                <a:gd name="T15" fmla="*/ 0 h 19"/>
                <a:gd name="T16" fmla="*/ 0 w 38"/>
                <a:gd name="T17" fmla="*/ 52823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6" name="Freeform 1441"/>
            <p:cNvSpPr>
              <a:spLocks/>
            </p:cNvSpPr>
            <p:nvPr/>
          </p:nvSpPr>
          <p:spPr bwMode="auto">
            <a:xfrm>
              <a:off x="1714" y="8643"/>
              <a:ext cx="45" cy="23"/>
            </a:xfrm>
            <a:custGeom>
              <a:avLst/>
              <a:gdLst>
                <a:gd name="T0" fmla="*/ 27361 w 35"/>
                <a:gd name="T1" fmla="*/ 340578 h 16"/>
                <a:gd name="T2" fmla="*/ 1 w 35"/>
                <a:gd name="T3" fmla="*/ 0 h 16"/>
                <a:gd name="T4" fmla="*/ 0 w 35"/>
                <a:gd name="T5" fmla="*/ 489581 h 16"/>
                <a:gd name="T6" fmla="*/ 43889 w 35"/>
                <a:gd name="T7" fmla="*/ 857257 h 16"/>
                <a:gd name="T8" fmla="*/ 83650 w 35"/>
                <a:gd name="T9" fmla="*/ 1232307 h 16"/>
                <a:gd name="T10" fmla="*/ 84549 w 35"/>
                <a:gd name="T11" fmla="*/ 750608 h 16"/>
                <a:gd name="T12" fmla="*/ 84549 w 35"/>
                <a:gd name="T13" fmla="*/ 703773 h 16"/>
                <a:gd name="T14" fmla="*/ 27361 w 35"/>
                <a:gd name="T15" fmla="*/ 340578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7" name="Freeform 1442"/>
            <p:cNvSpPr>
              <a:spLocks/>
            </p:cNvSpPr>
            <p:nvPr/>
          </p:nvSpPr>
          <p:spPr bwMode="auto">
            <a:xfrm>
              <a:off x="1778" y="8666"/>
              <a:ext cx="52" cy="24"/>
            </a:xfrm>
            <a:custGeom>
              <a:avLst/>
              <a:gdLst>
                <a:gd name="T0" fmla="*/ 154853 w 39"/>
                <a:gd name="T1" fmla="*/ 535275 h 17"/>
                <a:gd name="T2" fmla="*/ 290965 w 39"/>
                <a:gd name="T3" fmla="*/ 311857 h 17"/>
                <a:gd name="T4" fmla="*/ 266996 w 39"/>
                <a:gd name="T5" fmla="*/ 0 h 17"/>
                <a:gd name="T6" fmla="*/ 171236 w 39"/>
                <a:gd name="T7" fmla="*/ 177257 h 17"/>
                <a:gd name="T8" fmla="*/ 0 w 39"/>
                <a:gd name="T9" fmla="*/ 353287 h 17"/>
                <a:gd name="T10" fmla="*/ 0 w 39"/>
                <a:gd name="T11" fmla="*/ 379782 h 17"/>
                <a:gd name="T12" fmla="*/ 27561 w 39"/>
                <a:gd name="T13" fmla="*/ 755682 h 17"/>
                <a:gd name="T14" fmla="*/ 154853 w 39"/>
                <a:gd name="T15" fmla="*/ 53527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8" name="Freeform 1443"/>
            <p:cNvSpPr>
              <a:spLocks/>
            </p:cNvSpPr>
            <p:nvPr/>
          </p:nvSpPr>
          <p:spPr bwMode="auto">
            <a:xfrm>
              <a:off x="1715" y="8608"/>
              <a:ext cx="95" cy="35"/>
            </a:xfrm>
            <a:custGeom>
              <a:avLst/>
              <a:gdLst>
                <a:gd name="T0" fmla="*/ 307700 w 72"/>
                <a:gd name="T1" fmla="*/ 594565 h 25"/>
                <a:gd name="T2" fmla="*/ 388547 w 72"/>
                <a:gd name="T3" fmla="*/ 360534 h 25"/>
                <a:gd name="T4" fmla="*/ 351348 w 72"/>
                <a:gd name="T5" fmla="*/ 0 h 25"/>
                <a:gd name="T6" fmla="*/ 340186 w 72"/>
                <a:gd name="T7" fmla="*/ 131390 h 25"/>
                <a:gd name="T8" fmla="*/ 195404 w 72"/>
                <a:gd name="T9" fmla="*/ 529249 h 25"/>
                <a:gd name="T10" fmla="*/ 195404 w 72"/>
                <a:gd name="T11" fmla="*/ 529249 h 25"/>
                <a:gd name="T12" fmla="*/ 50466 w 72"/>
                <a:gd name="T13" fmla="*/ 131390 h 25"/>
                <a:gd name="T14" fmla="*/ 34602 w 72"/>
                <a:gd name="T15" fmla="*/ 0 h 25"/>
                <a:gd name="T16" fmla="*/ 0 w 72"/>
                <a:gd name="T17" fmla="*/ 483426 h 25"/>
                <a:gd name="T18" fmla="*/ 104843 w 72"/>
                <a:gd name="T19" fmla="*/ 676796 h 25"/>
                <a:gd name="T20" fmla="*/ 195404 w 72"/>
                <a:gd name="T21" fmla="*/ 853961 h 25"/>
                <a:gd name="T22" fmla="*/ 227468 w 72"/>
                <a:gd name="T23" fmla="*/ 740949 h 25"/>
                <a:gd name="T24" fmla="*/ 307700 w 72"/>
                <a:gd name="T25" fmla="*/ 59456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799" name="Freeform 1444"/>
            <p:cNvSpPr>
              <a:spLocks/>
            </p:cNvSpPr>
            <p:nvPr/>
          </p:nvSpPr>
          <p:spPr bwMode="auto">
            <a:xfrm>
              <a:off x="1810" y="8740"/>
              <a:ext cx="42" cy="29"/>
            </a:xfrm>
            <a:custGeom>
              <a:avLst/>
              <a:gdLst>
                <a:gd name="T0" fmla="*/ 1 w 32"/>
                <a:gd name="T1" fmla="*/ 2017836 h 20"/>
                <a:gd name="T2" fmla="*/ 59557 w 32"/>
                <a:gd name="T3" fmla="*/ 1349416 h 20"/>
                <a:gd name="T4" fmla="*/ 146846 w 32"/>
                <a:gd name="T5" fmla="*/ 930632 h 20"/>
                <a:gd name="T6" fmla="*/ 129525 w 32"/>
                <a:gd name="T7" fmla="*/ 0 h 20"/>
                <a:gd name="T8" fmla="*/ 59557 w 32"/>
                <a:gd name="T9" fmla="*/ 641815 h 20"/>
                <a:gd name="T10" fmla="*/ 0 w 32"/>
                <a:gd name="T11" fmla="*/ 1106189 h 20"/>
                <a:gd name="T12" fmla="*/ 1 w 32"/>
                <a:gd name="T13" fmla="*/ 2017836 h 20"/>
                <a:gd name="T14" fmla="*/ 1 w 32"/>
                <a:gd name="T15" fmla="*/ 2017836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0" name="Freeform 1445"/>
            <p:cNvSpPr>
              <a:spLocks/>
            </p:cNvSpPr>
            <p:nvPr/>
          </p:nvSpPr>
          <p:spPr bwMode="auto">
            <a:xfrm>
              <a:off x="1798" y="8715"/>
              <a:ext cx="46" cy="25"/>
            </a:xfrm>
            <a:custGeom>
              <a:avLst/>
              <a:gdLst>
                <a:gd name="T0" fmla="*/ 19879 w 35"/>
                <a:gd name="T1" fmla="*/ 483949 h 18"/>
                <a:gd name="T2" fmla="*/ 72291 w 35"/>
                <a:gd name="T3" fmla="*/ 348443 h 18"/>
                <a:gd name="T4" fmla="*/ 167157 w 35"/>
                <a:gd name="T5" fmla="*/ 206147 h 18"/>
                <a:gd name="T6" fmla="*/ 158971 w 35"/>
                <a:gd name="T7" fmla="*/ 0 h 18"/>
                <a:gd name="T8" fmla="*/ 77956 w 35"/>
                <a:gd name="T9" fmla="*/ 148426 h 18"/>
                <a:gd name="T10" fmla="*/ 0 w 35"/>
                <a:gd name="T11" fmla="*/ 286315 h 18"/>
                <a:gd name="T12" fmla="*/ 0 w 35"/>
                <a:gd name="T13" fmla="*/ 286315 h 18"/>
                <a:gd name="T14" fmla="*/ 19879 w 35"/>
                <a:gd name="T15" fmla="*/ 483949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1" name="Freeform 1446"/>
            <p:cNvSpPr>
              <a:spLocks/>
            </p:cNvSpPr>
            <p:nvPr/>
          </p:nvSpPr>
          <p:spPr bwMode="auto">
            <a:xfrm>
              <a:off x="1779" y="8672"/>
              <a:ext cx="47" cy="27"/>
            </a:xfrm>
            <a:custGeom>
              <a:avLst/>
              <a:gdLst>
                <a:gd name="T0" fmla="*/ 12352 w 36"/>
                <a:gd name="T1" fmla="*/ 1012258 h 19"/>
                <a:gd name="T2" fmla="*/ 12352 w 36"/>
                <a:gd name="T3" fmla="*/ 1012258 h 19"/>
                <a:gd name="T4" fmla="*/ 66458 w 36"/>
                <a:gd name="T5" fmla="*/ 698980 h 19"/>
                <a:gd name="T6" fmla="*/ 139646 w 36"/>
                <a:gd name="T7" fmla="*/ 371723 h 19"/>
                <a:gd name="T8" fmla="*/ 136109 w 36"/>
                <a:gd name="T9" fmla="*/ 0 h 19"/>
                <a:gd name="T10" fmla="*/ 79854 w 36"/>
                <a:gd name="T11" fmla="*/ 261583 h 19"/>
                <a:gd name="T12" fmla="*/ 0 w 36"/>
                <a:gd name="T13" fmla="*/ 621804 h 19"/>
                <a:gd name="T14" fmla="*/ 12352 w 36"/>
                <a:gd name="T15" fmla="*/ 1012258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2" name="Freeform 1447"/>
            <p:cNvSpPr>
              <a:spLocks/>
            </p:cNvSpPr>
            <p:nvPr/>
          </p:nvSpPr>
          <p:spPr bwMode="auto">
            <a:xfrm>
              <a:off x="1701" y="8693"/>
              <a:ext cx="48" cy="28"/>
            </a:xfrm>
            <a:custGeom>
              <a:avLst/>
              <a:gdLst>
                <a:gd name="T0" fmla="*/ 49947 w 37"/>
                <a:gd name="T1" fmla="*/ 176176 h 20"/>
                <a:gd name="T2" fmla="*/ 6956 w 37"/>
                <a:gd name="T3" fmla="*/ 0 h 20"/>
                <a:gd name="T4" fmla="*/ 0 w 37"/>
                <a:gd name="T5" fmla="*/ 311210 h 20"/>
                <a:gd name="T6" fmla="*/ 57622 w 37"/>
                <a:gd name="T7" fmla="*/ 483426 h 20"/>
                <a:gd name="T8" fmla="*/ 114714 w 37"/>
                <a:gd name="T9" fmla="*/ 676796 h 20"/>
                <a:gd name="T10" fmla="*/ 114714 w 37"/>
                <a:gd name="T11" fmla="*/ 676796 h 20"/>
                <a:gd name="T12" fmla="*/ 116893 w 37"/>
                <a:gd name="T13" fmla="*/ 345304 h 20"/>
                <a:gd name="T14" fmla="*/ 49947 w 37"/>
                <a:gd name="T15" fmla="*/ 176176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3" name="Freeform 1448"/>
            <p:cNvSpPr>
              <a:spLocks/>
            </p:cNvSpPr>
            <p:nvPr/>
          </p:nvSpPr>
          <p:spPr bwMode="auto">
            <a:xfrm>
              <a:off x="1690" y="8717"/>
              <a:ext cx="54" cy="36"/>
            </a:xfrm>
            <a:custGeom>
              <a:avLst/>
              <a:gdLst>
                <a:gd name="T0" fmla="*/ 210210 w 41"/>
                <a:gd name="T1" fmla="*/ 310085 h 26"/>
                <a:gd name="T2" fmla="*/ 96404 w 41"/>
                <a:gd name="T3" fmla="*/ 171026 h 26"/>
                <a:gd name="T4" fmla="*/ 21156 w 41"/>
                <a:gd name="T5" fmla="*/ 0 h 26"/>
                <a:gd name="T6" fmla="*/ 1 w 41"/>
                <a:gd name="T7" fmla="*/ 258163 h 26"/>
                <a:gd name="T8" fmla="*/ 0 w 41"/>
                <a:gd name="T9" fmla="*/ 302126 h 26"/>
                <a:gd name="T10" fmla="*/ 96404 w 41"/>
                <a:gd name="T11" fmla="*/ 327884 h 26"/>
                <a:gd name="T12" fmla="*/ 194408 w 41"/>
                <a:gd name="T13" fmla="*/ 628606 h 26"/>
                <a:gd name="T14" fmla="*/ 194408 w 41"/>
                <a:gd name="T15" fmla="*/ 628606 h 26"/>
                <a:gd name="T16" fmla="*/ 210210 w 41"/>
                <a:gd name="T17" fmla="*/ 31008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4" y="9"/>
                    <a:pt x="36" y="17"/>
                    <a:pt x="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4" name="Freeform 1449"/>
            <p:cNvSpPr>
              <a:spLocks/>
            </p:cNvSpPr>
            <p:nvPr/>
          </p:nvSpPr>
          <p:spPr bwMode="auto">
            <a:xfrm>
              <a:off x="1730" y="8275"/>
              <a:ext cx="67" cy="4"/>
            </a:xfrm>
            <a:custGeom>
              <a:avLst/>
              <a:gdLst>
                <a:gd name="T0" fmla="*/ 0 w 51"/>
                <a:gd name="T1" fmla="*/ 0 h 3"/>
                <a:gd name="T2" fmla="*/ 0 w 51"/>
                <a:gd name="T3" fmla="*/ 1 h 3"/>
                <a:gd name="T4" fmla="*/ 116619 w 51"/>
                <a:gd name="T5" fmla="*/ 20671 h 3"/>
                <a:gd name="T6" fmla="*/ 116619 w 51"/>
                <a:gd name="T7" fmla="*/ 20671 h 3"/>
                <a:gd name="T8" fmla="*/ 242201 w 51"/>
                <a:gd name="T9" fmla="*/ 1 h 3"/>
                <a:gd name="T10" fmla="*/ 242201 w 51"/>
                <a:gd name="T11" fmla="*/ 1 h 3"/>
                <a:gd name="T12" fmla="*/ 0 60000 65536"/>
                <a:gd name="T13" fmla="*/ 0 60000 65536"/>
                <a:gd name="T14" fmla="*/ 0 60000 65536"/>
                <a:gd name="T15" fmla="*/ 0 60000 65536"/>
                <a:gd name="T16" fmla="*/ 0 60000 65536"/>
                <a:gd name="T17" fmla="*/ 0 60000 65536"/>
                <a:gd name="T18" fmla="*/ 0 w 51"/>
                <a:gd name="T19" fmla="*/ 0 h 3"/>
                <a:gd name="T20" fmla="*/ 51 w 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 h="3">
                  <a:moveTo>
                    <a:pt x="0" y="0"/>
                  </a:moveTo>
                  <a:cubicBezTo>
                    <a:pt x="0" y="1"/>
                    <a:pt x="0" y="1"/>
                    <a:pt x="0" y="1"/>
                  </a:cubicBezTo>
                  <a:cubicBezTo>
                    <a:pt x="3" y="1"/>
                    <a:pt x="7" y="3"/>
                    <a:pt x="25" y="3"/>
                  </a:cubicBezTo>
                  <a:cubicBezTo>
                    <a:pt x="25" y="3"/>
                    <a:pt x="25" y="3"/>
                    <a:pt x="25" y="3"/>
                  </a:cubicBezTo>
                  <a:cubicBezTo>
                    <a:pt x="44" y="3"/>
                    <a:pt x="47" y="0"/>
                    <a:pt x="51" y="1"/>
                  </a:cubicBezTo>
                  <a:cubicBezTo>
                    <a:pt x="51" y="1"/>
                    <a:pt x="51" y="1"/>
                    <a:pt x="51" y="1"/>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5" name="Freeform 1450"/>
            <p:cNvSpPr>
              <a:spLocks/>
            </p:cNvSpPr>
            <p:nvPr/>
          </p:nvSpPr>
          <p:spPr bwMode="auto">
            <a:xfrm>
              <a:off x="1791" y="8262"/>
              <a:ext cx="7" cy="15"/>
            </a:xfrm>
            <a:custGeom>
              <a:avLst/>
              <a:gdLst>
                <a:gd name="T0" fmla="*/ 93850 w 5"/>
                <a:gd name="T1" fmla="*/ 159203 h 11"/>
                <a:gd name="T2" fmla="*/ 176176 w 5"/>
                <a:gd name="T3" fmla="*/ 130831 h 11"/>
                <a:gd name="T4" fmla="*/ 1 w 5"/>
                <a:gd name="T5" fmla="*/ 0 h 11"/>
                <a:gd name="T6" fmla="*/ 1 w 5"/>
                <a:gd name="T7" fmla="*/ 0 h 11"/>
                <a:gd name="T8" fmla="*/ 93850 w 5"/>
                <a:gd name="T9" fmla="*/ 159203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3" y="11"/>
                  </a:moveTo>
                  <a:cubicBezTo>
                    <a:pt x="5" y="9"/>
                    <a:pt x="5" y="9"/>
                    <a:pt x="5" y="9"/>
                  </a:cubicBezTo>
                  <a:cubicBezTo>
                    <a:pt x="2" y="7"/>
                    <a:pt x="1" y="2"/>
                    <a:pt x="1" y="0"/>
                  </a:cubicBezTo>
                  <a:cubicBezTo>
                    <a:pt x="1" y="0"/>
                    <a:pt x="1" y="0"/>
                    <a:pt x="1" y="0"/>
                  </a:cubicBezTo>
                  <a:cubicBezTo>
                    <a:pt x="1" y="1"/>
                    <a:pt x="0" y="8"/>
                    <a:pt x="3" y="1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6" name="Freeform 1451"/>
            <p:cNvSpPr>
              <a:spLocks/>
            </p:cNvSpPr>
            <p:nvPr/>
          </p:nvSpPr>
          <p:spPr bwMode="auto">
            <a:xfrm>
              <a:off x="1728" y="8262"/>
              <a:ext cx="5" cy="14"/>
            </a:xfrm>
            <a:custGeom>
              <a:avLst/>
              <a:gdLst>
                <a:gd name="T0" fmla="*/ 2713 w 4"/>
                <a:gd name="T1" fmla="*/ 0 h 10"/>
                <a:gd name="T2" fmla="*/ 0 w 4"/>
                <a:gd name="T3" fmla="*/ 311210 h 10"/>
                <a:gd name="T4" fmla="*/ 2713 w 4"/>
                <a:gd name="T5" fmla="*/ 345304 h 10"/>
                <a:gd name="T6" fmla="*/ 2713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2" y="0"/>
                  </a:moveTo>
                  <a:cubicBezTo>
                    <a:pt x="4" y="3"/>
                    <a:pt x="2" y="6"/>
                    <a:pt x="0" y="9"/>
                  </a:cubicBezTo>
                  <a:cubicBezTo>
                    <a:pt x="2" y="10"/>
                    <a:pt x="2" y="10"/>
                    <a:pt x="2" y="10"/>
                  </a:cubicBezTo>
                  <a:cubicBezTo>
                    <a:pt x="4" y="7"/>
                    <a:pt x="4" y="3"/>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7" name="Freeform 1452"/>
            <p:cNvSpPr>
              <a:spLocks/>
            </p:cNvSpPr>
            <p:nvPr/>
          </p:nvSpPr>
          <p:spPr bwMode="auto">
            <a:xfrm>
              <a:off x="1235" y="8309"/>
              <a:ext cx="510" cy="924"/>
            </a:xfrm>
            <a:custGeom>
              <a:avLst/>
              <a:gdLst>
                <a:gd name="T0" fmla="*/ 1516492 w 387"/>
                <a:gd name="T1" fmla="*/ 219387 h 656"/>
                <a:gd name="T2" fmla="*/ 1826202 w 387"/>
                <a:gd name="T3" fmla="*/ 7231203 h 656"/>
                <a:gd name="T4" fmla="*/ 1993951 w 387"/>
                <a:gd name="T5" fmla="*/ 13925624 h 656"/>
                <a:gd name="T6" fmla="*/ 1978899 w 387"/>
                <a:gd name="T7" fmla="*/ 15238738 h 656"/>
                <a:gd name="T8" fmla="*/ 1913382 w 387"/>
                <a:gd name="T9" fmla="*/ 20126005 h 656"/>
                <a:gd name="T10" fmla="*/ 930451 w 387"/>
                <a:gd name="T11" fmla="*/ 24621394 h 656"/>
                <a:gd name="T12" fmla="*/ 790696 w 387"/>
                <a:gd name="T13" fmla="*/ 24725992 h 656"/>
                <a:gd name="T14" fmla="*/ 757197 w 387"/>
                <a:gd name="T15" fmla="*/ 24657761 h 656"/>
                <a:gd name="T16" fmla="*/ 733487 w 387"/>
                <a:gd name="T17" fmla="*/ 24732698 h 656"/>
                <a:gd name="T18" fmla="*/ 111798 w 387"/>
                <a:gd name="T19" fmla="*/ 25373016 h 656"/>
                <a:gd name="T20" fmla="*/ 120102 w 387"/>
                <a:gd name="T21" fmla="*/ 14805858 h 656"/>
                <a:gd name="T22" fmla="*/ 140614 w 387"/>
                <a:gd name="T23" fmla="*/ 14434258 h 656"/>
                <a:gd name="T24" fmla="*/ 227440 w 387"/>
                <a:gd name="T25" fmla="*/ 11421271 h 656"/>
                <a:gd name="T26" fmla="*/ 357175 w 387"/>
                <a:gd name="T27" fmla="*/ 8675559 h 656"/>
                <a:gd name="T28" fmla="*/ 898113 w 387"/>
                <a:gd name="T29" fmla="*/ 3013163 h 656"/>
                <a:gd name="T30" fmla="*/ 1516492 w 387"/>
                <a:gd name="T31" fmla="*/ 219387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8" name="Freeform 1453"/>
            <p:cNvSpPr>
              <a:spLocks/>
            </p:cNvSpPr>
            <p:nvPr/>
          </p:nvSpPr>
          <p:spPr bwMode="auto">
            <a:xfrm>
              <a:off x="1695" y="8556"/>
              <a:ext cx="46" cy="252"/>
            </a:xfrm>
            <a:custGeom>
              <a:avLst/>
              <a:gdLst>
                <a:gd name="T0" fmla="*/ 0 w 35"/>
                <a:gd name="T1" fmla="*/ 0 h 179"/>
                <a:gd name="T2" fmla="*/ 152148 w 35"/>
                <a:gd name="T3" fmla="*/ 7216769 h 179"/>
                <a:gd name="T4" fmla="*/ 0 60000 65536"/>
                <a:gd name="T5" fmla="*/ 0 60000 65536"/>
                <a:gd name="T6" fmla="*/ 0 w 35"/>
                <a:gd name="T7" fmla="*/ 0 h 179"/>
                <a:gd name="T8" fmla="*/ 35 w 35"/>
                <a:gd name="T9" fmla="*/ 179 h 179"/>
              </a:gdLst>
              <a:ahLst/>
              <a:cxnLst>
                <a:cxn ang="T4">
                  <a:pos x="T0" y="T1"/>
                </a:cxn>
                <a:cxn ang="T5">
                  <a:pos x="T2" y="T3"/>
                </a:cxn>
              </a:cxnLst>
              <a:rect l="T6" t="T7" r="T8" b="T9"/>
              <a:pathLst>
                <a:path w="35" h="179">
                  <a:moveTo>
                    <a:pt x="0" y="0"/>
                  </a:moveTo>
                  <a:cubicBezTo>
                    <a:pt x="19" y="46"/>
                    <a:pt x="35" y="128"/>
                    <a:pt x="32" y="179"/>
                  </a:cubicBezTo>
                </a:path>
              </a:pathLst>
            </a:cu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09" name="Freeform 1454"/>
            <p:cNvSpPr>
              <a:spLocks/>
            </p:cNvSpPr>
            <p:nvPr/>
          </p:nvSpPr>
          <p:spPr bwMode="auto">
            <a:xfrm>
              <a:off x="1791" y="8266"/>
              <a:ext cx="487" cy="970"/>
            </a:xfrm>
            <a:custGeom>
              <a:avLst/>
              <a:gdLst>
                <a:gd name="T0" fmla="*/ 408571 w 369"/>
                <a:gd name="T1" fmla="*/ 1659888 h 689"/>
                <a:gd name="T2" fmla="*/ 203413 w 369"/>
                <a:gd name="T3" fmla="*/ 7866052 h 689"/>
                <a:gd name="T4" fmla="*/ 67045 w 369"/>
                <a:gd name="T5" fmla="*/ 13343801 h 689"/>
                <a:gd name="T6" fmla="*/ 241968 w 369"/>
                <a:gd name="T7" fmla="*/ 16641107 h 689"/>
                <a:gd name="T8" fmla="*/ 631651 w 369"/>
                <a:gd name="T9" fmla="*/ 20464163 h 689"/>
                <a:gd name="T10" fmla="*/ 627776 w 369"/>
                <a:gd name="T11" fmla="*/ 24269024 h 689"/>
                <a:gd name="T12" fmla="*/ 930860 w 369"/>
                <a:gd name="T13" fmla="*/ 25000981 h 689"/>
                <a:gd name="T14" fmla="*/ 1211597 w 369"/>
                <a:gd name="T15" fmla="*/ 25901534 h 689"/>
                <a:gd name="T16" fmla="*/ 1922276 w 369"/>
                <a:gd name="T17" fmla="*/ 27437882 h 689"/>
                <a:gd name="T18" fmla="*/ 2008198 w 369"/>
                <a:gd name="T19" fmla="*/ 19444521 h 689"/>
                <a:gd name="T20" fmla="*/ 1962796 w 369"/>
                <a:gd name="T21" fmla="*/ 16841025 h 689"/>
                <a:gd name="T22" fmla="*/ 1970242 w 369"/>
                <a:gd name="T23" fmla="*/ 16428088 h 689"/>
                <a:gd name="T24" fmla="*/ 1687253 w 369"/>
                <a:gd name="T25" fmla="*/ 8820011 h 689"/>
                <a:gd name="T26" fmla="*/ 408571 w 369"/>
                <a:gd name="T27" fmla="*/ 1659888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0" name="Freeform 1455"/>
            <p:cNvSpPr>
              <a:spLocks/>
            </p:cNvSpPr>
            <p:nvPr/>
          </p:nvSpPr>
          <p:spPr bwMode="auto">
            <a:xfrm>
              <a:off x="1280" y="9050"/>
              <a:ext cx="415" cy="166"/>
            </a:xfrm>
            <a:custGeom>
              <a:avLst/>
              <a:gdLst>
                <a:gd name="T0" fmla="*/ 747593 w 315"/>
                <a:gd name="T1" fmla="*/ 2990415 h 118"/>
                <a:gd name="T2" fmla="*/ 604820 w 315"/>
                <a:gd name="T3" fmla="*/ 3085415 h 118"/>
                <a:gd name="T4" fmla="*/ 579747 w 315"/>
                <a:gd name="T5" fmla="*/ 3020710 h 118"/>
                <a:gd name="T6" fmla="*/ 552672 w 315"/>
                <a:gd name="T7" fmla="*/ 3094663 h 118"/>
                <a:gd name="T8" fmla="*/ 0 w 315"/>
                <a:gd name="T9" fmla="*/ 4269634 h 118"/>
                <a:gd name="T10" fmla="*/ 1156977 w 315"/>
                <a:gd name="T11" fmla="*/ 3859887 h 118"/>
                <a:gd name="T12" fmla="*/ 1601550 w 315"/>
                <a:gd name="T13" fmla="*/ 0 h 118"/>
                <a:gd name="T14" fmla="*/ 747593 w 315"/>
                <a:gd name="T15" fmla="*/ 2990415 h 11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18"/>
                <a:gd name="T26" fmla="*/ 315 w 31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1" name="Freeform 1456"/>
            <p:cNvSpPr>
              <a:spLocks/>
            </p:cNvSpPr>
            <p:nvPr/>
          </p:nvSpPr>
          <p:spPr bwMode="auto">
            <a:xfrm>
              <a:off x="1844" y="8852"/>
              <a:ext cx="413" cy="409"/>
            </a:xfrm>
            <a:custGeom>
              <a:avLst/>
              <a:gdLst>
                <a:gd name="T0" fmla="*/ 987796 w 313"/>
                <a:gd name="T1" fmla="*/ 8675829 h 291"/>
                <a:gd name="T2" fmla="*/ 707184 w 313"/>
                <a:gd name="T3" fmla="*/ 7843754 h 291"/>
                <a:gd name="T4" fmla="*/ 406182 w 313"/>
                <a:gd name="T5" fmla="*/ 7107020 h 291"/>
                <a:gd name="T6" fmla="*/ 409985 w 313"/>
                <a:gd name="T7" fmla="*/ 3501126 h 291"/>
                <a:gd name="T8" fmla="*/ 38256 w 313"/>
                <a:gd name="T9" fmla="*/ 0 h 291"/>
                <a:gd name="T10" fmla="*/ 79526 w 313"/>
                <a:gd name="T11" fmla="*/ 4283971 h 291"/>
                <a:gd name="T12" fmla="*/ 79526 w 313"/>
                <a:gd name="T13" fmla="*/ 7925980 h 291"/>
                <a:gd name="T14" fmla="*/ 679484 w 313"/>
                <a:gd name="T15" fmla="*/ 9886933 h 291"/>
                <a:gd name="T16" fmla="*/ 1687723 w 313"/>
                <a:gd name="T17" fmla="*/ 10182170 h 291"/>
                <a:gd name="T18" fmla="*/ 1690829 w 313"/>
                <a:gd name="T19" fmla="*/ 10131248 h 291"/>
                <a:gd name="T20" fmla="*/ 987796 w 313"/>
                <a:gd name="T21" fmla="*/ 8675829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91"/>
                <a:gd name="T35" fmla="*/ 313 w 313"/>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2" name="Freeform 1457"/>
            <p:cNvSpPr>
              <a:spLocks/>
            </p:cNvSpPr>
            <p:nvPr/>
          </p:nvSpPr>
          <p:spPr bwMode="auto">
            <a:xfrm>
              <a:off x="1336" y="8334"/>
              <a:ext cx="246" cy="275"/>
            </a:xfrm>
            <a:custGeom>
              <a:avLst/>
              <a:gdLst>
                <a:gd name="T0" fmla="*/ 0 w 186"/>
                <a:gd name="T1" fmla="*/ 7109795 h 196"/>
                <a:gd name="T2" fmla="*/ 1080677 w 186"/>
                <a:gd name="T3" fmla="*/ 0 h 196"/>
                <a:gd name="T4" fmla="*/ 0 w 186"/>
                <a:gd name="T5" fmla="*/ 7109795 h 196"/>
                <a:gd name="T6" fmla="*/ 0 60000 65536"/>
                <a:gd name="T7" fmla="*/ 0 60000 65536"/>
                <a:gd name="T8" fmla="*/ 0 60000 65536"/>
                <a:gd name="T9" fmla="*/ 0 w 186"/>
                <a:gd name="T10" fmla="*/ 0 h 196"/>
                <a:gd name="T11" fmla="*/ 186 w 186"/>
                <a:gd name="T12" fmla="*/ 196 h 196"/>
              </a:gdLst>
              <a:ahLst/>
              <a:cxnLst>
                <a:cxn ang="T6">
                  <a:pos x="T0" y="T1"/>
                </a:cxn>
                <a:cxn ang="T7">
                  <a:pos x="T2" y="T3"/>
                </a:cxn>
                <a:cxn ang="T8">
                  <a:pos x="T4" y="T5"/>
                </a:cxn>
              </a:cxnLst>
              <a:rect l="T9" t="T10" r="T11" b="T12"/>
              <a:pathLst>
                <a:path w="186" h="196">
                  <a:moveTo>
                    <a:pt x="0" y="196"/>
                  </a:moveTo>
                  <a:cubicBezTo>
                    <a:pt x="20" y="152"/>
                    <a:pt x="119" y="21"/>
                    <a:pt x="186" y="0"/>
                  </a:cubicBezTo>
                  <a:cubicBezTo>
                    <a:pt x="166" y="15"/>
                    <a:pt x="61" y="97"/>
                    <a:pt x="0"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3" name="Freeform 1458"/>
            <p:cNvSpPr>
              <a:spLocks/>
            </p:cNvSpPr>
            <p:nvPr/>
          </p:nvSpPr>
          <p:spPr bwMode="auto">
            <a:xfrm>
              <a:off x="1835" y="8328"/>
              <a:ext cx="75" cy="180"/>
            </a:xfrm>
            <a:custGeom>
              <a:avLst/>
              <a:gdLst>
                <a:gd name="T0" fmla="*/ 282439 w 57"/>
                <a:gd name="T1" fmla="*/ 0 h 128"/>
                <a:gd name="T2" fmla="*/ 39683 w 57"/>
                <a:gd name="T3" fmla="*/ 4985520 h 128"/>
                <a:gd name="T4" fmla="*/ 282439 w 57"/>
                <a:gd name="T5" fmla="*/ 0 h 128"/>
                <a:gd name="T6" fmla="*/ 0 60000 65536"/>
                <a:gd name="T7" fmla="*/ 0 60000 65536"/>
                <a:gd name="T8" fmla="*/ 0 60000 65536"/>
                <a:gd name="T9" fmla="*/ 0 w 57"/>
                <a:gd name="T10" fmla="*/ 0 h 128"/>
                <a:gd name="T11" fmla="*/ 57 w 57"/>
                <a:gd name="T12" fmla="*/ 128 h 128"/>
              </a:gdLst>
              <a:ahLst/>
              <a:cxnLst>
                <a:cxn ang="T6">
                  <a:pos x="T0" y="T1"/>
                </a:cxn>
                <a:cxn ang="T7">
                  <a:pos x="T2" y="T3"/>
                </a:cxn>
                <a:cxn ang="T8">
                  <a:pos x="T4" y="T5"/>
                </a:cxn>
              </a:cxnLst>
              <a:rect l="T9" t="T10" r="T11" b="T12"/>
              <a:pathLst>
                <a:path w="57" h="128">
                  <a:moveTo>
                    <a:pt x="57" y="0"/>
                  </a:moveTo>
                  <a:cubicBezTo>
                    <a:pt x="33" y="6"/>
                    <a:pt x="0" y="26"/>
                    <a:pt x="8" y="128"/>
                  </a:cubicBezTo>
                  <a:cubicBezTo>
                    <a:pt x="10" y="107"/>
                    <a:pt x="14" y="1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4" name="Freeform 1459"/>
            <p:cNvSpPr>
              <a:spLocks/>
            </p:cNvSpPr>
            <p:nvPr/>
          </p:nvSpPr>
          <p:spPr bwMode="auto">
            <a:xfrm>
              <a:off x="1805" y="8482"/>
              <a:ext cx="68" cy="336"/>
            </a:xfrm>
            <a:custGeom>
              <a:avLst/>
              <a:gdLst>
                <a:gd name="T0" fmla="*/ 101189 w 52"/>
                <a:gd name="T1" fmla="*/ 9209133 h 239"/>
                <a:gd name="T2" fmla="*/ 21810 w 52"/>
                <a:gd name="T3" fmla="*/ 6294555 h 239"/>
                <a:gd name="T4" fmla="*/ 101189 w 52"/>
                <a:gd name="T5" fmla="*/ 2111774 h 239"/>
                <a:gd name="T6" fmla="*/ 212677 w 52"/>
                <a:gd name="T7" fmla="*/ 0 h 239"/>
                <a:gd name="T8" fmla="*/ 101189 w 52"/>
                <a:gd name="T9" fmla="*/ 2843929 h 239"/>
                <a:gd name="T10" fmla="*/ 101189 w 52"/>
                <a:gd name="T11" fmla="*/ 9209133 h 239"/>
                <a:gd name="T12" fmla="*/ 0 60000 65536"/>
                <a:gd name="T13" fmla="*/ 0 60000 65536"/>
                <a:gd name="T14" fmla="*/ 0 60000 65536"/>
                <a:gd name="T15" fmla="*/ 0 60000 65536"/>
                <a:gd name="T16" fmla="*/ 0 60000 65536"/>
                <a:gd name="T17" fmla="*/ 0 60000 65536"/>
                <a:gd name="T18" fmla="*/ 0 w 52"/>
                <a:gd name="T19" fmla="*/ 0 h 239"/>
                <a:gd name="T20" fmla="*/ 52 w 5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2" h="239">
                  <a:moveTo>
                    <a:pt x="25" y="239"/>
                  </a:moveTo>
                  <a:cubicBezTo>
                    <a:pt x="16" y="226"/>
                    <a:pt x="10" y="207"/>
                    <a:pt x="5" y="163"/>
                  </a:cubicBezTo>
                  <a:cubicBezTo>
                    <a:pt x="0" y="119"/>
                    <a:pt x="14" y="72"/>
                    <a:pt x="25" y="55"/>
                  </a:cubicBezTo>
                  <a:cubicBezTo>
                    <a:pt x="36" y="38"/>
                    <a:pt x="52" y="17"/>
                    <a:pt x="52" y="0"/>
                  </a:cubicBezTo>
                  <a:cubicBezTo>
                    <a:pt x="51" y="25"/>
                    <a:pt x="34" y="50"/>
                    <a:pt x="25" y="74"/>
                  </a:cubicBezTo>
                  <a:cubicBezTo>
                    <a:pt x="16" y="98"/>
                    <a:pt x="3" y="172"/>
                    <a:pt x="25"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5" name="Freeform 1460"/>
            <p:cNvSpPr>
              <a:spLocks/>
            </p:cNvSpPr>
            <p:nvPr/>
          </p:nvSpPr>
          <p:spPr bwMode="auto">
            <a:xfrm>
              <a:off x="1343" y="8760"/>
              <a:ext cx="367" cy="75"/>
            </a:xfrm>
            <a:custGeom>
              <a:avLst/>
              <a:gdLst>
                <a:gd name="T0" fmla="*/ 0 w 278"/>
                <a:gd name="T1" fmla="*/ 0 h 53"/>
                <a:gd name="T2" fmla="*/ 596547 w 278"/>
                <a:gd name="T3" fmla="*/ 1523986 h 53"/>
                <a:gd name="T4" fmla="*/ 1218452 w 278"/>
                <a:gd name="T5" fmla="*/ 1930695 h 53"/>
                <a:gd name="T6" fmla="*/ 1525113 w 278"/>
                <a:gd name="T7" fmla="*/ 2497207 h 53"/>
                <a:gd name="T8" fmla="*/ 1162680 w 278"/>
                <a:gd name="T9" fmla="*/ 2156584 h 53"/>
                <a:gd name="T10" fmla="*/ 512443 w 278"/>
                <a:gd name="T11" fmla="*/ 1600775 h 53"/>
                <a:gd name="T12" fmla="*/ 0 w 278"/>
                <a:gd name="T13" fmla="*/ 0 h 53"/>
                <a:gd name="T14" fmla="*/ 0 60000 65536"/>
                <a:gd name="T15" fmla="*/ 0 60000 65536"/>
                <a:gd name="T16" fmla="*/ 0 60000 65536"/>
                <a:gd name="T17" fmla="*/ 0 60000 65536"/>
                <a:gd name="T18" fmla="*/ 0 60000 65536"/>
                <a:gd name="T19" fmla="*/ 0 60000 65536"/>
                <a:gd name="T20" fmla="*/ 0 60000 65536"/>
                <a:gd name="T21" fmla="*/ 0 w 278"/>
                <a:gd name="T22" fmla="*/ 0 h 53"/>
                <a:gd name="T23" fmla="*/ 278 w 27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53">
                  <a:moveTo>
                    <a:pt x="0" y="0"/>
                  </a:moveTo>
                  <a:cubicBezTo>
                    <a:pt x="20" y="9"/>
                    <a:pt x="75" y="26"/>
                    <a:pt x="108" y="32"/>
                  </a:cubicBezTo>
                  <a:cubicBezTo>
                    <a:pt x="141" y="38"/>
                    <a:pt x="200" y="40"/>
                    <a:pt x="222" y="41"/>
                  </a:cubicBezTo>
                  <a:cubicBezTo>
                    <a:pt x="244" y="42"/>
                    <a:pt x="270" y="50"/>
                    <a:pt x="278" y="53"/>
                  </a:cubicBezTo>
                  <a:cubicBezTo>
                    <a:pt x="262" y="50"/>
                    <a:pt x="227" y="46"/>
                    <a:pt x="212" y="45"/>
                  </a:cubicBezTo>
                  <a:cubicBezTo>
                    <a:pt x="197" y="44"/>
                    <a:pt x="121" y="43"/>
                    <a:pt x="93" y="34"/>
                  </a:cubicBezTo>
                  <a:cubicBezTo>
                    <a:pt x="65" y="25"/>
                    <a:pt x="19"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6" name="Freeform 1461"/>
            <p:cNvSpPr>
              <a:spLocks/>
            </p:cNvSpPr>
            <p:nvPr/>
          </p:nvSpPr>
          <p:spPr bwMode="auto">
            <a:xfrm>
              <a:off x="1672" y="8372"/>
              <a:ext cx="32" cy="161"/>
            </a:xfrm>
            <a:custGeom>
              <a:avLst/>
              <a:gdLst>
                <a:gd name="T0" fmla="*/ 1 w 25"/>
                <a:gd name="T1" fmla="*/ 1549576 h 115"/>
                <a:gd name="T2" fmla="*/ 33172 w 25"/>
                <a:gd name="T3" fmla="*/ 3890023 h 115"/>
                <a:gd name="T4" fmla="*/ 39712 w 25"/>
                <a:gd name="T5" fmla="*/ 1697707 h 115"/>
                <a:gd name="T6" fmla="*/ 0 w 25"/>
                <a:gd name="T7" fmla="*/ 0 h 115"/>
                <a:gd name="T8" fmla="*/ 6459 w 25"/>
                <a:gd name="T9" fmla="*/ 1549576 h 115"/>
                <a:gd name="T10" fmla="*/ 0 60000 65536"/>
                <a:gd name="T11" fmla="*/ 0 60000 65536"/>
                <a:gd name="T12" fmla="*/ 0 60000 65536"/>
                <a:gd name="T13" fmla="*/ 0 60000 65536"/>
                <a:gd name="T14" fmla="*/ 0 60000 65536"/>
                <a:gd name="T15" fmla="*/ 0 w 25"/>
                <a:gd name="T16" fmla="*/ 0 h 115"/>
                <a:gd name="T17" fmla="*/ 25 w 25"/>
                <a:gd name="T18" fmla="*/ 115 h 115"/>
              </a:gdLst>
              <a:ahLst/>
              <a:cxnLst>
                <a:cxn ang="T10">
                  <a:pos x="T0" y="T1"/>
                </a:cxn>
                <a:cxn ang="T11">
                  <a:pos x="T2" y="T3"/>
                </a:cxn>
                <a:cxn ang="T12">
                  <a:pos x="T4" y="T5"/>
                </a:cxn>
                <a:cxn ang="T13">
                  <a:pos x="T6" y="T7"/>
                </a:cxn>
                <a:cxn ang="T14">
                  <a:pos x="T8" y="T9"/>
                </a:cxn>
              </a:cxnLst>
              <a:rect l="T15" t="T16" r="T17" b="T18"/>
              <a:pathLst>
                <a:path w="25" h="115">
                  <a:moveTo>
                    <a:pt x="1" y="46"/>
                  </a:moveTo>
                  <a:cubicBezTo>
                    <a:pt x="15" y="66"/>
                    <a:pt x="7" y="93"/>
                    <a:pt x="16" y="115"/>
                  </a:cubicBezTo>
                  <a:cubicBezTo>
                    <a:pt x="25" y="97"/>
                    <a:pt x="23" y="70"/>
                    <a:pt x="19" y="50"/>
                  </a:cubicBezTo>
                  <a:cubicBezTo>
                    <a:pt x="17" y="33"/>
                    <a:pt x="13" y="12"/>
                    <a:pt x="0" y="0"/>
                  </a:cubicBezTo>
                  <a:cubicBezTo>
                    <a:pt x="3" y="13"/>
                    <a:pt x="20" y="35"/>
                    <a:pt x="3" y="4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7" name="Freeform 1462"/>
            <p:cNvSpPr>
              <a:spLocks/>
            </p:cNvSpPr>
            <p:nvPr/>
          </p:nvSpPr>
          <p:spPr bwMode="auto">
            <a:xfrm>
              <a:off x="1272" y="8841"/>
              <a:ext cx="162" cy="316"/>
            </a:xfrm>
            <a:custGeom>
              <a:avLst/>
              <a:gdLst>
                <a:gd name="T0" fmla="*/ 627257 w 123"/>
                <a:gd name="T1" fmla="*/ 8411656 h 225"/>
                <a:gd name="T2" fmla="*/ 0 w 123"/>
                <a:gd name="T3" fmla="*/ 0 h 225"/>
                <a:gd name="T4" fmla="*/ 627257 w 123"/>
                <a:gd name="T5" fmla="*/ 8411656 h 225"/>
                <a:gd name="T6" fmla="*/ 0 60000 65536"/>
                <a:gd name="T7" fmla="*/ 0 60000 65536"/>
                <a:gd name="T8" fmla="*/ 0 60000 65536"/>
                <a:gd name="T9" fmla="*/ 0 w 123"/>
                <a:gd name="T10" fmla="*/ 0 h 225"/>
                <a:gd name="T11" fmla="*/ 123 w 123"/>
                <a:gd name="T12" fmla="*/ 225 h 225"/>
              </a:gdLst>
              <a:ahLst/>
              <a:cxnLst>
                <a:cxn ang="T6">
                  <a:pos x="T0" y="T1"/>
                </a:cxn>
                <a:cxn ang="T7">
                  <a:pos x="T2" y="T3"/>
                </a:cxn>
                <a:cxn ang="T8">
                  <a:pos x="T4" y="T5"/>
                </a:cxn>
              </a:cxnLst>
              <a:rect l="T9" t="T10" r="T11" b="T12"/>
              <a:pathLst>
                <a:path w="123" h="225">
                  <a:moveTo>
                    <a:pt x="123" y="225"/>
                  </a:moveTo>
                  <a:cubicBezTo>
                    <a:pt x="28" y="192"/>
                    <a:pt x="0" y="43"/>
                    <a:pt x="0" y="0"/>
                  </a:cubicBezTo>
                  <a:cubicBezTo>
                    <a:pt x="6" y="43"/>
                    <a:pt x="47" y="194"/>
                    <a:pt x="123" y="225"/>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8" name="Freeform 1463"/>
            <p:cNvSpPr>
              <a:spLocks/>
            </p:cNvSpPr>
            <p:nvPr/>
          </p:nvSpPr>
          <p:spPr bwMode="auto">
            <a:xfrm>
              <a:off x="1506" y="8892"/>
              <a:ext cx="229" cy="251"/>
            </a:xfrm>
            <a:custGeom>
              <a:avLst/>
              <a:gdLst>
                <a:gd name="T0" fmla="*/ 0 w 174"/>
                <a:gd name="T1" fmla="*/ 7541972 h 178"/>
                <a:gd name="T2" fmla="*/ 627696 w 174"/>
                <a:gd name="T3" fmla="*/ 4980933 h 178"/>
                <a:gd name="T4" fmla="*/ 862960 w 174"/>
                <a:gd name="T5" fmla="*/ 0 h 178"/>
                <a:gd name="T6" fmla="*/ 600759 w 174"/>
                <a:gd name="T7" fmla="*/ 4671642 h 178"/>
                <a:gd name="T8" fmla="*/ 0 w 174"/>
                <a:gd name="T9" fmla="*/ 7541972 h 178"/>
                <a:gd name="T10" fmla="*/ 0 60000 65536"/>
                <a:gd name="T11" fmla="*/ 0 60000 65536"/>
                <a:gd name="T12" fmla="*/ 0 60000 65536"/>
                <a:gd name="T13" fmla="*/ 0 60000 65536"/>
                <a:gd name="T14" fmla="*/ 0 60000 65536"/>
                <a:gd name="T15" fmla="*/ 0 w 174"/>
                <a:gd name="T16" fmla="*/ 0 h 178"/>
                <a:gd name="T17" fmla="*/ 174 w 174"/>
                <a:gd name="T18" fmla="*/ 178 h 178"/>
              </a:gdLst>
              <a:ahLst/>
              <a:cxnLst>
                <a:cxn ang="T10">
                  <a:pos x="T0" y="T1"/>
                </a:cxn>
                <a:cxn ang="T11">
                  <a:pos x="T2" y="T3"/>
                </a:cxn>
                <a:cxn ang="T12">
                  <a:pos x="T4" y="T5"/>
                </a:cxn>
                <a:cxn ang="T13">
                  <a:pos x="T6" y="T7"/>
                </a:cxn>
                <a:cxn ang="T14">
                  <a:pos x="T8" y="T9"/>
                </a:cxn>
              </a:cxnLst>
              <a:rect l="T15" t="T16" r="T17" b="T18"/>
              <a:pathLst>
                <a:path w="174" h="178">
                  <a:moveTo>
                    <a:pt x="0" y="178"/>
                  </a:moveTo>
                  <a:cubicBezTo>
                    <a:pt x="33" y="174"/>
                    <a:pt x="78" y="163"/>
                    <a:pt x="126" y="118"/>
                  </a:cubicBezTo>
                  <a:cubicBezTo>
                    <a:pt x="174" y="73"/>
                    <a:pt x="171" y="37"/>
                    <a:pt x="173" y="0"/>
                  </a:cubicBezTo>
                  <a:cubicBezTo>
                    <a:pt x="172" y="18"/>
                    <a:pt x="165" y="68"/>
                    <a:pt x="121" y="110"/>
                  </a:cubicBezTo>
                  <a:cubicBezTo>
                    <a:pt x="77" y="152"/>
                    <a:pt x="16" y="178"/>
                    <a:pt x="0" y="178"/>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19" name="Freeform 1464"/>
            <p:cNvSpPr>
              <a:spLocks/>
            </p:cNvSpPr>
            <p:nvPr/>
          </p:nvSpPr>
          <p:spPr bwMode="auto">
            <a:xfrm>
              <a:off x="1320" y="8736"/>
              <a:ext cx="386" cy="88"/>
            </a:xfrm>
            <a:custGeom>
              <a:avLst/>
              <a:gdLst>
                <a:gd name="T0" fmla="*/ 0 w 292"/>
                <a:gd name="T1" fmla="*/ 0 h 62"/>
                <a:gd name="T2" fmla="*/ 393195 w 292"/>
                <a:gd name="T3" fmla="*/ 1394793 h 62"/>
                <a:gd name="T4" fmla="*/ 901511 w 292"/>
                <a:gd name="T5" fmla="*/ 2558058 h 62"/>
                <a:gd name="T6" fmla="*/ 1669143 w 292"/>
                <a:gd name="T7" fmla="*/ 3205684 h 62"/>
                <a:gd name="T8" fmla="*/ 1064977 w 292"/>
                <a:gd name="T9" fmla="*/ 2106382 h 62"/>
                <a:gd name="T10" fmla="*/ 805630 w 292"/>
                <a:gd name="T11" fmla="*/ 1851984 h 62"/>
                <a:gd name="T12" fmla="*/ 367093 w 292"/>
                <a:gd name="T13" fmla="*/ 982695 h 62"/>
                <a:gd name="T14" fmla="*/ 0 w 292"/>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62"/>
                <a:gd name="T26" fmla="*/ 292 w 292"/>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62">
                  <a:moveTo>
                    <a:pt x="0" y="0"/>
                  </a:moveTo>
                  <a:cubicBezTo>
                    <a:pt x="17" y="11"/>
                    <a:pt x="43" y="18"/>
                    <a:pt x="69" y="27"/>
                  </a:cubicBezTo>
                  <a:cubicBezTo>
                    <a:pt x="95" y="35"/>
                    <a:pt x="126" y="45"/>
                    <a:pt x="157" y="49"/>
                  </a:cubicBezTo>
                  <a:cubicBezTo>
                    <a:pt x="188" y="52"/>
                    <a:pt x="247" y="49"/>
                    <a:pt x="292" y="62"/>
                  </a:cubicBezTo>
                  <a:cubicBezTo>
                    <a:pt x="269" y="53"/>
                    <a:pt x="240" y="44"/>
                    <a:pt x="186" y="41"/>
                  </a:cubicBezTo>
                  <a:cubicBezTo>
                    <a:pt x="177" y="40"/>
                    <a:pt x="159" y="39"/>
                    <a:pt x="141" y="36"/>
                  </a:cubicBezTo>
                  <a:cubicBezTo>
                    <a:pt x="111" y="31"/>
                    <a:pt x="78" y="23"/>
                    <a:pt x="64" y="19"/>
                  </a:cubicBezTo>
                  <a:cubicBezTo>
                    <a:pt x="42" y="13"/>
                    <a:pt x="7" y="4"/>
                    <a:pt x="0"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0" name="Freeform 1465"/>
            <p:cNvSpPr>
              <a:spLocks/>
            </p:cNvSpPr>
            <p:nvPr/>
          </p:nvSpPr>
          <p:spPr bwMode="auto">
            <a:xfrm>
              <a:off x="1672" y="8482"/>
              <a:ext cx="64" cy="310"/>
            </a:xfrm>
            <a:custGeom>
              <a:avLst/>
              <a:gdLst>
                <a:gd name="T0" fmla="*/ 179016 w 49"/>
                <a:gd name="T1" fmla="*/ 9115685 h 220"/>
                <a:gd name="T2" fmla="*/ 88097 w 49"/>
                <a:gd name="T3" fmla="*/ 3258159 h 220"/>
                <a:gd name="T4" fmla="*/ 0 w 49"/>
                <a:gd name="T5" fmla="*/ 0 h 220"/>
                <a:gd name="T6" fmla="*/ 67449 w 49"/>
                <a:gd name="T7" fmla="*/ 3973294 h 220"/>
                <a:gd name="T8" fmla="*/ 179016 w 49"/>
                <a:gd name="T9" fmla="*/ 9115685 h 220"/>
                <a:gd name="T10" fmla="*/ 0 60000 65536"/>
                <a:gd name="T11" fmla="*/ 0 60000 65536"/>
                <a:gd name="T12" fmla="*/ 0 60000 65536"/>
                <a:gd name="T13" fmla="*/ 0 60000 65536"/>
                <a:gd name="T14" fmla="*/ 0 60000 65536"/>
                <a:gd name="T15" fmla="*/ 0 w 49"/>
                <a:gd name="T16" fmla="*/ 0 h 220"/>
                <a:gd name="T17" fmla="*/ 49 w 49"/>
                <a:gd name="T18" fmla="*/ 220 h 220"/>
              </a:gdLst>
              <a:ahLst/>
              <a:cxnLst>
                <a:cxn ang="T10">
                  <a:pos x="T0" y="T1"/>
                </a:cxn>
                <a:cxn ang="T11">
                  <a:pos x="T2" y="T3"/>
                </a:cxn>
                <a:cxn ang="T12">
                  <a:pos x="T4" y="T5"/>
                </a:cxn>
                <a:cxn ang="T13">
                  <a:pos x="T6" y="T7"/>
                </a:cxn>
                <a:cxn ang="T14">
                  <a:pos x="T8" y="T9"/>
                </a:cxn>
              </a:cxnLst>
              <a:rect l="T15" t="T16" r="T17" b="T18"/>
              <a:pathLst>
                <a:path w="49" h="220">
                  <a:moveTo>
                    <a:pt x="45" y="220"/>
                  </a:moveTo>
                  <a:cubicBezTo>
                    <a:pt x="46" y="170"/>
                    <a:pt x="34" y="120"/>
                    <a:pt x="22" y="79"/>
                  </a:cubicBezTo>
                  <a:cubicBezTo>
                    <a:pt x="13" y="49"/>
                    <a:pt x="2" y="25"/>
                    <a:pt x="0" y="0"/>
                  </a:cubicBezTo>
                  <a:cubicBezTo>
                    <a:pt x="0" y="32"/>
                    <a:pt x="9" y="68"/>
                    <a:pt x="17" y="96"/>
                  </a:cubicBezTo>
                  <a:cubicBezTo>
                    <a:pt x="24" y="123"/>
                    <a:pt x="49" y="199"/>
                    <a:pt x="45" y="22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1" name="Freeform 1466"/>
            <p:cNvSpPr>
              <a:spLocks/>
            </p:cNvSpPr>
            <p:nvPr/>
          </p:nvSpPr>
          <p:spPr bwMode="auto">
            <a:xfrm>
              <a:off x="1627" y="8721"/>
              <a:ext cx="114" cy="103"/>
            </a:xfrm>
            <a:custGeom>
              <a:avLst/>
              <a:gdLst>
                <a:gd name="T0" fmla="*/ 54582 w 87"/>
                <a:gd name="T1" fmla="*/ 1669058 h 74"/>
                <a:gd name="T2" fmla="*/ 332735 w 87"/>
                <a:gd name="T3" fmla="*/ 0 h 74"/>
                <a:gd name="T4" fmla="*/ 308362 w 87"/>
                <a:gd name="T5" fmla="*/ 1977169 h 74"/>
                <a:gd name="T6" fmla="*/ 204889 w 87"/>
                <a:gd name="T7" fmla="*/ 1889904 h 74"/>
                <a:gd name="T8" fmla="*/ 0 w 87"/>
                <a:gd name="T9" fmla="*/ 1867159 h 74"/>
                <a:gd name="T10" fmla="*/ 0 60000 65536"/>
                <a:gd name="T11" fmla="*/ 0 60000 65536"/>
                <a:gd name="T12" fmla="*/ 0 60000 65536"/>
                <a:gd name="T13" fmla="*/ 0 60000 65536"/>
                <a:gd name="T14" fmla="*/ 0 60000 65536"/>
                <a:gd name="T15" fmla="*/ 0 w 87"/>
                <a:gd name="T16" fmla="*/ 0 h 74"/>
                <a:gd name="T17" fmla="*/ 87 w 87"/>
                <a:gd name="T18" fmla="*/ 74 h 74"/>
              </a:gdLst>
              <a:ahLst/>
              <a:cxnLst>
                <a:cxn ang="T10">
                  <a:pos x="T0" y="T1"/>
                </a:cxn>
                <a:cxn ang="T11">
                  <a:pos x="T2" y="T3"/>
                </a:cxn>
                <a:cxn ang="T12">
                  <a:pos x="T4" y="T5"/>
                </a:cxn>
                <a:cxn ang="T13">
                  <a:pos x="T6" y="T7"/>
                </a:cxn>
                <a:cxn ang="T14">
                  <a:pos x="T8" y="T9"/>
                </a:cxn>
              </a:cxnLst>
              <a:rect l="T15" t="T16" r="T17" b="T18"/>
              <a:pathLst>
                <a:path w="87" h="74">
                  <a:moveTo>
                    <a:pt x="12" y="59"/>
                  </a:moveTo>
                  <a:cubicBezTo>
                    <a:pt x="45" y="70"/>
                    <a:pt x="77" y="31"/>
                    <a:pt x="76" y="0"/>
                  </a:cubicBezTo>
                  <a:cubicBezTo>
                    <a:pt x="75" y="16"/>
                    <a:pt x="87" y="62"/>
                    <a:pt x="70" y="70"/>
                  </a:cubicBezTo>
                  <a:cubicBezTo>
                    <a:pt x="62" y="74"/>
                    <a:pt x="54" y="69"/>
                    <a:pt x="47" y="67"/>
                  </a:cubicBezTo>
                  <a:cubicBezTo>
                    <a:pt x="31" y="64"/>
                    <a:pt x="16" y="67"/>
                    <a:pt x="0" y="6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2" name="Freeform 1467"/>
            <p:cNvSpPr>
              <a:spLocks/>
            </p:cNvSpPr>
            <p:nvPr/>
          </p:nvSpPr>
          <p:spPr bwMode="auto">
            <a:xfrm>
              <a:off x="1269" y="9148"/>
              <a:ext cx="130" cy="47"/>
            </a:xfrm>
            <a:custGeom>
              <a:avLst/>
              <a:gdLst>
                <a:gd name="T0" fmla="*/ 1 w 98"/>
                <a:gd name="T1" fmla="*/ 392453 h 33"/>
                <a:gd name="T2" fmla="*/ 218201 w 98"/>
                <a:gd name="T3" fmla="*/ 1461951 h 33"/>
                <a:gd name="T4" fmla="*/ 622493 w 98"/>
                <a:gd name="T5" fmla="*/ 392453 h 33"/>
                <a:gd name="T6" fmla="*/ 452322 w 98"/>
                <a:gd name="T7" fmla="*/ 458855 h 33"/>
                <a:gd name="T8" fmla="*/ 277389 w 98"/>
                <a:gd name="T9" fmla="*/ 458855 h 33"/>
                <a:gd name="T10" fmla="*/ 164490 w 98"/>
                <a:gd name="T11" fmla="*/ 1133807 h 33"/>
                <a:gd name="T12" fmla="*/ 18378 w 98"/>
                <a:gd name="T13" fmla="*/ 458855 h 33"/>
                <a:gd name="T14" fmla="*/ 0 60000 65536"/>
                <a:gd name="T15" fmla="*/ 0 60000 65536"/>
                <a:gd name="T16" fmla="*/ 0 60000 65536"/>
                <a:gd name="T17" fmla="*/ 0 60000 65536"/>
                <a:gd name="T18" fmla="*/ 0 60000 65536"/>
                <a:gd name="T19" fmla="*/ 0 60000 65536"/>
                <a:gd name="T20" fmla="*/ 0 60000 65536"/>
                <a:gd name="T21" fmla="*/ 0 w 98"/>
                <a:gd name="T22" fmla="*/ 0 h 33"/>
                <a:gd name="T23" fmla="*/ 98 w 9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33">
                  <a:moveTo>
                    <a:pt x="1" y="7"/>
                  </a:moveTo>
                  <a:cubicBezTo>
                    <a:pt x="0" y="33"/>
                    <a:pt x="13" y="33"/>
                    <a:pt x="34" y="25"/>
                  </a:cubicBezTo>
                  <a:cubicBezTo>
                    <a:pt x="53" y="18"/>
                    <a:pt x="78" y="6"/>
                    <a:pt x="98" y="7"/>
                  </a:cubicBezTo>
                  <a:cubicBezTo>
                    <a:pt x="89" y="1"/>
                    <a:pt x="81" y="7"/>
                    <a:pt x="71" y="8"/>
                  </a:cubicBezTo>
                  <a:cubicBezTo>
                    <a:pt x="58" y="9"/>
                    <a:pt x="54" y="0"/>
                    <a:pt x="44" y="8"/>
                  </a:cubicBezTo>
                  <a:cubicBezTo>
                    <a:pt x="37" y="13"/>
                    <a:pt x="36" y="19"/>
                    <a:pt x="26" y="20"/>
                  </a:cubicBezTo>
                  <a:cubicBezTo>
                    <a:pt x="14" y="22"/>
                    <a:pt x="11" y="13"/>
                    <a:pt x="3" y="8"/>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3" name="Freeform 1468"/>
            <p:cNvSpPr>
              <a:spLocks/>
            </p:cNvSpPr>
            <p:nvPr/>
          </p:nvSpPr>
          <p:spPr bwMode="auto">
            <a:xfrm>
              <a:off x="2007" y="8362"/>
              <a:ext cx="268" cy="768"/>
            </a:xfrm>
            <a:custGeom>
              <a:avLst/>
              <a:gdLst>
                <a:gd name="T0" fmla="*/ 50220 w 204"/>
                <a:gd name="T1" fmla="*/ 0 h 546"/>
                <a:gd name="T2" fmla="*/ 787589 w 204"/>
                <a:gd name="T3" fmla="*/ 8279736 h 546"/>
                <a:gd name="T4" fmla="*/ 682576 w 204"/>
                <a:gd name="T5" fmla="*/ 18023591 h 546"/>
                <a:gd name="T6" fmla="*/ 0 w 204"/>
                <a:gd name="T7" fmla="*/ 21299390 h 546"/>
                <a:gd name="T8" fmla="*/ 710655 w 204"/>
                <a:gd name="T9" fmla="*/ 14062280 h 546"/>
                <a:gd name="T10" fmla="*/ 50220 w 204"/>
                <a:gd name="T11" fmla="*/ 0 h 546"/>
                <a:gd name="T12" fmla="*/ 0 60000 65536"/>
                <a:gd name="T13" fmla="*/ 0 60000 65536"/>
                <a:gd name="T14" fmla="*/ 0 60000 65536"/>
                <a:gd name="T15" fmla="*/ 0 60000 65536"/>
                <a:gd name="T16" fmla="*/ 0 60000 65536"/>
                <a:gd name="T17" fmla="*/ 0 60000 65536"/>
                <a:gd name="T18" fmla="*/ 0 w 204"/>
                <a:gd name="T19" fmla="*/ 0 h 546"/>
                <a:gd name="T20" fmla="*/ 204 w 204"/>
                <a:gd name="T21" fmla="*/ 546 h 546"/>
              </a:gdLst>
              <a:ahLst/>
              <a:cxnLst>
                <a:cxn ang="T12">
                  <a:pos x="T0" y="T1"/>
                </a:cxn>
                <a:cxn ang="T13">
                  <a:pos x="T2" y="T3"/>
                </a:cxn>
                <a:cxn ang="T14">
                  <a:pos x="T4" y="T5"/>
                </a:cxn>
                <a:cxn ang="T15">
                  <a:pos x="T6" y="T7"/>
                </a:cxn>
                <a:cxn ang="T16">
                  <a:pos x="T8" y="T9"/>
                </a:cxn>
                <a:cxn ang="T17">
                  <a:pos x="T10" y="T11"/>
                </a:cxn>
              </a:cxnLst>
              <a:rect l="T18" t="T19" r="T20" b="T21"/>
              <a:pathLst>
                <a:path w="204" h="546">
                  <a:moveTo>
                    <a:pt x="11" y="0"/>
                  </a:moveTo>
                  <a:cubicBezTo>
                    <a:pt x="43" y="26"/>
                    <a:pt x="129" y="108"/>
                    <a:pt x="167" y="211"/>
                  </a:cubicBezTo>
                  <a:cubicBezTo>
                    <a:pt x="204" y="314"/>
                    <a:pt x="193" y="388"/>
                    <a:pt x="145" y="460"/>
                  </a:cubicBezTo>
                  <a:cubicBezTo>
                    <a:pt x="97" y="532"/>
                    <a:pt x="32" y="546"/>
                    <a:pt x="0" y="543"/>
                  </a:cubicBezTo>
                  <a:cubicBezTo>
                    <a:pt x="31" y="534"/>
                    <a:pt x="128" y="502"/>
                    <a:pt x="151" y="359"/>
                  </a:cubicBezTo>
                  <a:cubicBezTo>
                    <a:pt x="173" y="216"/>
                    <a:pt x="80" y="56"/>
                    <a:pt x="11"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4" name="Freeform 1469"/>
            <p:cNvSpPr>
              <a:spLocks/>
            </p:cNvSpPr>
            <p:nvPr/>
          </p:nvSpPr>
          <p:spPr bwMode="auto">
            <a:xfrm>
              <a:off x="1535" y="8621"/>
              <a:ext cx="192" cy="191"/>
            </a:xfrm>
            <a:custGeom>
              <a:avLst/>
              <a:gdLst>
                <a:gd name="T0" fmla="*/ 0 w 145"/>
                <a:gd name="T1" fmla="*/ 4442451 h 136"/>
                <a:gd name="T2" fmla="*/ 648693 w 145"/>
                <a:gd name="T3" fmla="*/ 3362370 h 136"/>
                <a:gd name="T4" fmla="*/ 739299 w 145"/>
                <a:gd name="T5" fmla="*/ 0 h 136"/>
                <a:gd name="T6" fmla="*/ 817435 w 145"/>
                <a:gd name="T7" fmla="*/ 1167436 h 136"/>
                <a:gd name="T8" fmla="*/ 871755 w 145"/>
                <a:gd name="T9" fmla="*/ 3538998 h 136"/>
                <a:gd name="T10" fmla="*/ 817435 w 145"/>
                <a:gd name="T11" fmla="*/ 4789854 h 136"/>
                <a:gd name="T12" fmla="*/ 581904 w 145"/>
                <a:gd name="T13" fmla="*/ 5071571 h 136"/>
                <a:gd name="T14" fmla="*/ 0 60000 65536"/>
                <a:gd name="T15" fmla="*/ 0 60000 65536"/>
                <a:gd name="T16" fmla="*/ 0 60000 65536"/>
                <a:gd name="T17" fmla="*/ 0 60000 65536"/>
                <a:gd name="T18" fmla="*/ 0 60000 65536"/>
                <a:gd name="T19" fmla="*/ 0 60000 65536"/>
                <a:gd name="T20" fmla="*/ 0 60000 65536"/>
                <a:gd name="T21" fmla="*/ 0 w 145"/>
                <a:gd name="T22" fmla="*/ 0 h 136"/>
                <a:gd name="T23" fmla="*/ 145 w 145"/>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36">
                  <a:moveTo>
                    <a:pt x="0" y="119"/>
                  </a:moveTo>
                  <a:cubicBezTo>
                    <a:pt x="28" y="123"/>
                    <a:pt x="80" y="124"/>
                    <a:pt x="108" y="90"/>
                  </a:cubicBezTo>
                  <a:cubicBezTo>
                    <a:pt x="136" y="55"/>
                    <a:pt x="125" y="15"/>
                    <a:pt x="122" y="0"/>
                  </a:cubicBezTo>
                  <a:cubicBezTo>
                    <a:pt x="136" y="31"/>
                    <a:pt x="136" y="31"/>
                    <a:pt x="136" y="31"/>
                  </a:cubicBezTo>
                  <a:cubicBezTo>
                    <a:pt x="145" y="95"/>
                    <a:pt x="145" y="95"/>
                    <a:pt x="145" y="95"/>
                  </a:cubicBezTo>
                  <a:cubicBezTo>
                    <a:pt x="136" y="128"/>
                    <a:pt x="136" y="128"/>
                    <a:pt x="136" y="128"/>
                  </a:cubicBezTo>
                  <a:cubicBezTo>
                    <a:pt x="97" y="136"/>
                    <a:pt x="97" y="136"/>
                    <a:pt x="97" y="13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5" name="Freeform 1470"/>
            <p:cNvSpPr>
              <a:spLocks/>
            </p:cNvSpPr>
            <p:nvPr/>
          </p:nvSpPr>
          <p:spPr bwMode="auto">
            <a:xfrm>
              <a:off x="1307" y="9166"/>
              <a:ext cx="101" cy="44"/>
            </a:xfrm>
            <a:custGeom>
              <a:avLst/>
              <a:gdLst>
                <a:gd name="T0" fmla="*/ 0 w 76"/>
                <a:gd name="T1" fmla="*/ 1289409 h 31"/>
                <a:gd name="T2" fmla="*/ 243091 w 76"/>
                <a:gd name="T3" fmla="*/ 617739 h 31"/>
                <a:gd name="T4" fmla="*/ 512552 w 76"/>
                <a:gd name="T5" fmla="*/ 165123 h 31"/>
                <a:gd name="T6" fmla="*/ 416578 w 76"/>
                <a:gd name="T7" fmla="*/ 1110231 h 31"/>
                <a:gd name="T8" fmla="*/ 44129 w 76"/>
                <a:gd name="T9" fmla="*/ 1289409 h 31"/>
                <a:gd name="T10" fmla="*/ 0 60000 65536"/>
                <a:gd name="T11" fmla="*/ 0 60000 65536"/>
                <a:gd name="T12" fmla="*/ 0 60000 65536"/>
                <a:gd name="T13" fmla="*/ 0 60000 65536"/>
                <a:gd name="T14" fmla="*/ 0 60000 65536"/>
                <a:gd name="T15" fmla="*/ 0 w 76"/>
                <a:gd name="T16" fmla="*/ 0 h 31"/>
                <a:gd name="T17" fmla="*/ 76 w 76"/>
                <a:gd name="T18" fmla="*/ 31 h 31"/>
              </a:gdLst>
              <a:ahLst/>
              <a:cxnLst>
                <a:cxn ang="T10">
                  <a:pos x="T0" y="T1"/>
                </a:cxn>
                <a:cxn ang="T11">
                  <a:pos x="T2" y="T3"/>
                </a:cxn>
                <a:cxn ang="T12">
                  <a:pos x="T4" y="T5"/>
                </a:cxn>
                <a:cxn ang="T13">
                  <a:pos x="T6" y="T7"/>
                </a:cxn>
                <a:cxn ang="T14">
                  <a:pos x="T8" y="T9"/>
                </a:cxn>
              </a:cxnLst>
              <a:rect l="T15" t="T16" r="T17" b="T18"/>
              <a:pathLst>
                <a:path w="76" h="31">
                  <a:moveTo>
                    <a:pt x="0" y="25"/>
                  </a:moveTo>
                  <a:cubicBezTo>
                    <a:pt x="10" y="24"/>
                    <a:pt x="25" y="15"/>
                    <a:pt x="36" y="12"/>
                  </a:cubicBezTo>
                  <a:cubicBezTo>
                    <a:pt x="46" y="9"/>
                    <a:pt x="67" y="0"/>
                    <a:pt x="76" y="3"/>
                  </a:cubicBezTo>
                  <a:cubicBezTo>
                    <a:pt x="70" y="6"/>
                    <a:pt x="44" y="14"/>
                    <a:pt x="62" y="21"/>
                  </a:cubicBezTo>
                  <a:cubicBezTo>
                    <a:pt x="57" y="27"/>
                    <a:pt x="9" y="31"/>
                    <a:pt x="6" y="25"/>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6" name="Freeform 1471"/>
            <p:cNvSpPr>
              <a:spLocks/>
            </p:cNvSpPr>
            <p:nvPr/>
          </p:nvSpPr>
          <p:spPr bwMode="auto">
            <a:xfrm>
              <a:off x="1646" y="9063"/>
              <a:ext cx="39" cy="90"/>
            </a:xfrm>
            <a:custGeom>
              <a:avLst/>
              <a:gdLst>
                <a:gd name="T0" fmla="*/ 0 w 29"/>
                <a:gd name="T1" fmla="*/ 1028152 h 64"/>
                <a:gd name="T2" fmla="*/ 276926 w 29"/>
                <a:gd name="T3" fmla="*/ 0 h 64"/>
                <a:gd name="T4" fmla="*/ 248562 w 29"/>
                <a:gd name="T5" fmla="*/ 1028152 h 64"/>
                <a:gd name="T6" fmla="*/ 49421 w 29"/>
                <a:gd name="T7" fmla="*/ 2503571 h 64"/>
                <a:gd name="T8" fmla="*/ 142989 w 29"/>
                <a:gd name="T9" fmla="*/ 1247525 h 64"/>
                <a:gd name="T10" fmla="*/ 20319 w 29"/>
                <a:gd name="T11" fmla="*/ 1047285 h 64"/>
                <a:gd name="T12" fmla="*/ 0 60000 65536"/>
                <a:gd name="T13" fmla="*/ 0 60000 65536"/>
                <a:gd name="T14" fmla="*/ 0 60000 65536"/>
                <a:gd name="T15" fmla="*/ 0 60000 65536"/>
                <a:gd name="T16" fmla="*/ 0 60000 65536"/>
                <a:gd name="T17" fmla="*/ 0 60000 65536"/>
                <a:gd name="T18" fmla="*/ 0 w 29"/>
                <a:gd name="T19" fmla="*/ 0 h 64"/>
                <a:gd name="T20" fmla="*/ 29 w 29"/>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9" h="64">
                  <a:moveTo>
                    <a:pt x="0" y="26"/>
                  </a:moveTo>
                  <a:cubicBezTo>
                    <a:pt x="10" y="18"/>
                    <a:pt x="19" y="8"/>
                    <a:pt x="28" y="0"/>
                  </a:cubicBezTo>
                  <a:cubicBezTo>
                    <a:pt x="29" y="9"/>
                    <a:pt x="28" y="17"/>
                    <a:pt x="25" y="26"/>
                  </a:cubicBezTo>
                  <a:cubicBezTo>
                    <a:pt x="21" y="37"/>
                    <a:pt x="14" y="56"/>
                    <a:pt x="5" y="64"/>
                  </a:cubicBezTo>
                  <a:cubicBezTo>
                    <a:pt x="9" y="54"/>
                    <a:pt x="14" y="43"/>
                    <a:pt x="15" y="32"/>
                  </a:cubicBezTo>
                  <a:cubicBezTo>
                    <a:pt x="16" y="25"/>
                    <a:pt x="9" y="14"/>
                    <a:pt x="2" y="2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7" name="Freeform 1472"/>
            <p:cNvSpPr>
              <a:spLocks/>
            </p:cNvSpPr>
            <p:nvPr/>
          </p:nvSpPr>
          <p:spPr bwMode="auto">
            <a:xfrm>
              <a:off x="1235" y="8309"/>
              <a:ext cx="510" cy="924"/>
            </a:xfrm>
            <a:custGeom>
              <a:avLst/>
              <a:gdLst>
                <a:gd name="T0" fmla="*/ 1516492 w 387"/>
                <a:gd name="T1" fmla="*/ 219387 h 656"/>
                <a:gd name="T2" fmla="*/ 1826202 w 387"/>
                <a:gd name="T3" fmla="*/ 7231203 h 656"/>
                <a:gd name="T4" fmla="*/ 1993951 w 387"/>
                <a:gd name="T5" fmla="*/ 13925624 h 656"/>
                <a:gd name="T6" fmla="*/ 1978899 w 387"/>
                <a:gd name="T7" fmla="*/ 15238738 h 656"/>
                <a:gd name="T8" fmla="*/ 1913382 w 387"/>
                <a:gd name="T9" fmla="*/ 20126005 h 656"/>
                <a:gd name="T10" fmla="*/ 930451 w 387"/>
                <a:gd name="T11" fmla="*/ 24621394 h 656"/>
                <a:gd name="T12" fmla="*/ 790696 w 387"/>
                <a:gd name="T13" fmla="*/ 24725992 h 656"/>
                <a:gd name="T14" fmla="*/ 757197 w 387"/>
                <a:gd name="T15" fmla="*/ 24657761 h 656"/>
                <a:gd name="T16" fmla="*/ 733487 w 387"/>
                <a:gd name="T17" fmla="*/ 24732698 h 656"/>
                <a:gd name="T18" fmla="*/ 111798 w 387"/>
                <a:gd name="T19" fmla="*/ 25373016 h 656"/>
                <a:gd name="T20" fmla="*/ 120102 w 387"/>
                <a:gd name="T21" fmla="*/ 14805858 h 656"/>
                <a:gd name="T22" fmla="*/ 140614 w 387"/>
                <a:gd name="T23" fmla="*/ 14434258 h 656"/>
                <a:gd name="T24" fmla="*/ 227440 w 387"/>
                <a:gd name="T25" fmla="*/ 11421271 h 656"/>
                <a:gd name="T26" fmla="*/ 357175 w 387"/>
                <a:gd name="T27" fmla="*/ 8675559 h 656"/>
                <a:gd name="T28" fmla="*/ 898113 w 387"/>
                <a:gd name="T29" fmla="*/ 3013163 h 656"/>
                <a:gd name="T30" fmla="*/ 1516492 w 387"/>
                <a:gd name="T31" fmla="*/ 219387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8" name="Freeform 1473"/>
            <p:cNvSpPr>
              <a:spLocks/>
            </p:cNvSpPr>
            <p:nvPr/>
          </p:nvSpPr>
          <p:spPr bwMode="auto">
            <a:xfrm>
              <a:off x="1672" y="8459"/>
              <a:ext cx="26" cy="101"/>
            </a:xfrm>
            <a:custGeom>
              <a:avLst/>
              <a:gdLst>
                <a:gd name="T0" fmla="*/ 14703 w 20"/>
                <a:gd name="T1" fmla="*/ 0 h 72"/>
                <a:gd name="T2" fmla="*/ 68270 w 20"/>
                <a:gd name="T3" fmla="*/ 2594234 h 72"/>
                <a:gd name="T4" fmla="*/ 0 60000 65536"/>
                <a:gd name="T5" fmla="*/ 0 60000 65536"/>
                <a:gd name="T6" fmla="*/ 0 w 20"/>
                <a:gd name="T7" fmla="*/ 0 h 72"/>
                <a:gd name="T8" fmla="*/ 20 w 20"/>
                <a:gd name="T9" fmla="*/ 72 h 72"/>
              </a:gdLst>
              <a:ahLst/>
              <a:cxnLst>
                <a:cxn ang="T4">
                  <a:pos x="T0" y="T1"/>
                </a:cxn>
                <a:cxn ang="T5">
                  <a:pos x="T2" y="T3"/>
                </a:cxn>
              </a:cxnLst>
              <a:rect l="T6" t="T7" r="T8" b="T9"/>
              <a:pathLst>
                <a:path w="20" h="72">
                  <a:moveTo>
                    <a:pt x="4" y="0"/>
                  </a:moveTo>
                  <a:cubicBezTo>
                    <a:pt x="0" y="15"/>
                    <a:pt x="12" y="48"/>
                    <a:pt x="20" y="72"/>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29" name="Freeform 1474"/>
            <p:cNvSpPr>
              <a:spLocks/>
            </p:cNvSpPr>
            <p:nvPr/>
          </p:nvSpPr>
          <p:spPr bwMode="auto">
            <a:xfrm>
              <a:off x="1289" y="8702"/>
              <a:ext cx="448" cy="133"/>
            </a:xfrm>
            <a:custGeom>
              <a:avLst/>
              <a:gdLst>
                <a:gd name="T0" fmla="*/ 16158 w 340"/>
                <a:gd name="T1" fmla="*/ 0 h 94"/>
                <a:gd name="T2" fmla="*/ 236565 w 340"/>
                <a:gd name="T3" fmla="*/ 1657188 h 94"/>
                <a:gd name="T4" fmla="*/ 635043 w 340"/>
                <a:gd name="T5" fmla="*/ 2879272 h 94"/>
                <a:gd name="T6" fmla="*/ 1447260 w 340"/>
                <a:gd name="T7" fmla="*/ 3720877 h 94"/>
                <a:gd name="T8" fmla="*/ 1757837 w 340"/>
                <a:gd name="T9" fmla="*/ 4404229 h 94"/>
                <a:gd name="T10" fmla="*/ 0 60000 65536"/>
                <a:gd name="T11" fmla="*/ 0 60000 65536"/>
                <a:gd name="T12" fmla="*/ 0 60000 65536"/>
                <a:gd name="T13" fmla="*/ 0 60000 65536"/>
                <a:gd name="T14" fmla="*/ 0 60000 65536"/>
                <a:gd name="T15" fmla="*/ 0 w 340"/>
                <a:gd name="T16" fmla="*/ 0 h 94"/>
                <a:gd name="T17" fmla="*/ 340 w 340"/>
                <a:gd name="T18" fmla="*/ 94 h 94"/>
              </a:gdLst>
              <a:ahLst/>
              <a:cxnLst>
                <a:cxn ang="T10">
                  <a:pos x="T0" y="T1"/>
                </a:cxn>
                <a:cxn ang="T11">
                  <a:pos x="T2" y="T3"/>
                </a:cxn>
                <a:cxn ang="T12">
                  <a:pos x="T4" y="T5"/>
                </a:cxn>
                <a:cxn ang="T13">
                  <a:pos x="T6" y="T7"/>
                </a:cxn>
                <a:cxn ang="T14">
                  <a:pos x="T8" y="T9"/>
                </a:cxn>
              </a:cxnLst>
              <a:rect l="T15" t="T16" r="T17" b="T18"/>
              <a:pathLst>
                <a:path w="340" h="94">
                  <a:moveTo>
                    <a:pt x="3" y="0"/>
                  </a:moveTo>
                  <a:cubicBezTo>
                    <a:pt x="0" y="9"/>
                    <a:pt x="18" y="25"/>
                    <a:pt x="46" y="35"/>
                  </a:cubicBezTo>
                  <a:cubicBezTo>
                    <a:pt x="73" y="46"/>
                    <a:pt x="94" y="52"/>
                    <a:pt x="123" y="61"/>
                  </a:cubicBezTo>
                  <a:cubicBezTo>
                    <a:pt x="173" y="76"/>
                    <a:pt x="228" y="74"/>
                    <a:pt x="280" y="79"/>
                  </a:cubicBezTo>
                  <a:cubicBezTo>
                    <a:pt x="301" y="81"/>
                    <a:pt x="334" y="94"/>
                    <a:pt x="340" y="93"/>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30" name="Freeform 1475"/>
            <p:cNvSpPr>
              <a:spLocks/>
            </p:cNvSpPr>
            <p:nvPr/>
          </p:nvSpPr>
          <p:spPr bwMode="auto">
            <a:xfrm>
              <a:off x="1267" y="8806"/>
              <a:ext cx="162" cy="352"/>
            </a:xfrm>
            <a:custGeom>
              <a:avLst/>
              <a:gdLst>
                <a:gd name="T0" fmla="*/ 16063 w 123"/>
                <a:gd name="T1" fmla="*/ 0 h 250"/>
                <a:gd name="T2" fmla="*/ 191563 w 123"/>
                <a:gd name="T3" fmla="*/ 6387488 h 250"/>
                <a:gd name="T4" fmla="*/ 627257 w 123"/>
                <a:gd name="T5" fmla="*/ 10114703 h 250"/>
                <a:gd name="T6" fmla="*/ 0 60000 65536"/>
                <a:gd name="T7" fmla="*/ 0 60000 65536"/>
                <a:gd name="T8" fmla="*/ 0 60000 65536"/>
                <a:gd name="T9" fmla="*/ 0 w 123"/>
                <a:gd name="T10" fmla="*/ 0 h 250"/>
                <a:gd name="T11" fmla="*/ 123 w 123"/>
                <a:gd name="T12" fmla="*/ 250 h 250"/>
              </a:gdLst>
              <a:ahLst/>
              <a:cxnLst>
                <a:cxn ang="T6">
                  <a:pos x="T0" y="T1"/>
                </a:cxn>
                <a:cxn ang="T7">
                  <a:pos x="T2" y="T3"/>
                </a:cxn>
                <a:cxn ang="T8">
                  <a:pos x="T4" y="T5"/>
                </a:cxn>
              </a:cxnLst>
              <a:rect l="T9" t="T10" r="T11" b="T12"/>
              <a:pathLst>
                <a:path w="123" h="250">
                  <a:moveTo>
                    <a:pt x="3" y="0"/>
                  </a:moveTo>
                  <a:cubicBezTo>
                    <a:pt x="0" y="28"/>
                    <a:pt x="7" y="97"/>
                    <a:pt x="37" y="158"/>
                  </a:cubicBezTo>
                  <a:cubicBezTo>
                    <a:pt x="67" y="218"/>
                    <a:pt x="108" y="247"/>
                    <a:pt x="123" y="250"/>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31" name="Freeform 1476"/>
            <p:cNvSpPr>
              <a:spLocks/>
            </p:cNvSpPr>
            <p:nvPr/>
          </p:nvSpPr>
          <p:spPr bwMode="auto">
            <a:xfrm>
              <a:off x="1791" y="8266"/>
              <a:ext cx="487" cy="970"/>
            </a:xfrm>
            <a:custGeom>
              <a:avLst/>
              <a:gdLst>
                <a:gd name="T0" fmla="*/ 408571 w 369"/>
                <a:gd name="T1" fmla="*/ 1659888 h 689"/>
                <a:gd name="T2" fmla="*/ 203413 w 369"/>
                <a:gd name="T3" fmla="*/ 7866052 h 689"/>
                <a:gd name="T4" fmla="*/ 67045 w 369"/>
                <a:gd name="T5" fmla="*/ 13343801 h 689"/>
                <a:gd name="T6" fmla="*/ 241968 w 369"/>
                <a:gd name="T7" fmla="*/ 16641107 h 689"/>
                <a:gd name="T8" fmla="*/ 631651 w 369"/>
                <a:gd name="T9" fmla="*/ 20464163 h 689"/>
                <a:gd name="T10" fmla="*/ 627776 w 369"/>
                <a:gd name="T11" fmla="*/ 24269024 h 689"/>
                <a:gd name="T12" fmla="*/ 930860 w 369"/>
                <a:gd name="T13" fmla="*/ 25000981 h 689"/>
                <a:gd name="T14" fmla="*/ 1211597 w 369"/>
                <a:gd name="T15" fmla="*/ 25901534 h 689"/>
                <a:gd name="T16" fmla="*/ 1922276 w 369"/>
                <a:gd name="T17" fmla="*/ 27437882 h 689"/>
                <a:gd name="T18" fmla="*/ 2008198 w 369"/>
                <a:gd name="T19" fmla="*/ 19444521 h 689"/>
                <a:gd name="T20" fmla="*/ 1962796 w 369"/>
                <a:gd name="T21" fmla="*/ 16841025 h 689"/>
                <a:gd name="T22" fmla="*/ 1970242 w 369"/>
                <a:gd name="T23" fmla="*/ 16428088 h 689"/>
                <a:gd name="T24" fmla="*/ 1687253 w 369"/>
                <a:gd name="T25" fmla="*/ 8820011 h 689"/>
                <a:gd name="T26" fmla="*/ 408571 w 369"/>
                <a:gd name="T27" fmla="*/ 1659888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32" name="Freeform 1477"/>
            <p:cNvSpPr>
              <a:spLocks/>
            </p:cNvSpPr>
            <p:nvPr/>
          </p:nvSpPr>
          <p:spPr bwMode="auto">
            <a:xfrm>
              <a:off x="2017" y="8854"/>
              <a:ext cx="250" cy="289"/>
            </a:xfrm>
            <a:custGeom>
              <a:avLst/>
              <a:gdLst>
                <a:gd name="T0" fmla="*/ 0 w 190"/>
                <a:gd name="T1" fmla="*/ 8519430 h 205"/>
                <a:gd name="T2" fmla="*/ 941754 w 190"/>
                <a:gd name="T3" fmla="*/ 0 h 205"/>
                <a:gd name="T4" fmla="*/ 0 60000 65536"/>
                <a:gd name="T5" fmla="*/ 0 60000 65536"/>
                <a:gd name="T6" fmla="*/ 0 w 190"/>
                <a:gd name="T7" fmla="*/ 0 h 205"/>
                <a:gd name="T8" fmla="*/ 190 w 190"/>
                <a:gd name="T9" fmla="*/ 205 h 205"/>
              </a:gdLst>
              <a:ahLst/>
              <a:cxnLst>
                <a:cxn ang="T4">
                  <a:pos x="T0" y="T1"/>
                </a:cxn>
                <a:cxn ang="T5">
                  <a:pos x="T2" y="T3"/>
                </a:cxn>
              </a:cxnLst>
              <a:rect l="T6" t="T7" r="T8" b="T9"/>
              <a:pathLst>
                <a:path w="190" h="205">
                  <a:moveTo>
                    <a:pt x="0" y="203"/>
                  </a:moveTo>
                  <a:cubicBezTo>
                    <a:pt x="40" y="205"/>
                    <a:pt x="161" y="173"/>
                    <a:pt x="190" y="0"/>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33" name="Freeform 1478"/>
            <p:cNvSpPr>
              <a:spLocks/>
            </p:cNvSpPr>
            <p:nvPr/>
          </p:nvSpPr>
          <p:spPr bwMode="auto">
            <a:xfrm>
              <a:off x="1280" y="9050"/>
              <a:ext cx="415" cy="166"/>
            </a:xfrm>
            <a:custGeom>
              <a:avLst/>
              <a:gdLst>
                <a:gd name="T0" fmla="*/ 747593 w 315"/>
                <a:gd name="T1" fmla="*/ 2990415 h 118"/>
                <a:gd name="T2" fmla="*/ 604820 w 315"/>
                <a:gd name="T3" fmla="*/ 3085415 h 118"/>
                <a:gd name="T4" fmla="*/ 579747 w 315"/>
                <a:gd name="T5" fmla="*/ 3020710 h 118"/>
                <a:gd name="T6" fmla="*/ 552672 w 315"/>
                <a:gd name="T7" fmla="*/ 3094663 h 118"/>
                <a:gd name="T8" fmla="*/ 0 w 315"/>
                <a:gd name="T9" fmla="*/ 4269634 h 118"/>
                <a:gd name="T10" fmla="*/ 1156977 w 315"/>
                <a:gd name="T11" fmla="*/ 3859887 h 118"/>
                <a:gd name="T12" fmla="*/ 1601550 w 315"/>
                <a:gd name="T13" fmla="*/ 0 h 118"/>
                <a:gd name="T14" fmla="*/ 747593 w 315"/>
                <a:gd name="T15" fmla="*/ 2990415 h 11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18"/>
                <a:gd name="T26" fmla="*/ 315 w 31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34" name="Freeform 1479"/>
            <p:cNvSpPr>
              <a:spLocks/>
            </p:cNvSpPr>
            <p:nvPr/>
          </p:nvSpPr>
          <p:spPr bwMode="auto">
            <a:xfrm>
              <a:off x="1844" y="8852"/>
              <a:ext cx="413" cy="409"/>
            </a:xfrm>
            <a:custGeom>
              <a:avLst/>
              <a:gdLst>
                <a:gd name="T0" fmla="*/ 987796 w 313"/>
                <a:gd name="T1" fmla="*/ 8675829 h 291"/>
                <a:gd name="T2" fmla="*/ 707184 w 313"/>
                <a:gd name="T3" fmla="*/ 7843754 h 291"/>
                <a:gd name="T4" fmla="*/ 406182 w 313"/>
                <a:gd name="T5" fmla="*/ 7107020 h 291"/>
                <a:gd name="T6" fmla="*/ 409985 w 313"/>
                <a:gd name="T7" fmla="*/ 3501126 h 291"/>
                <a:gd name="T8" fmla="*/ 38256 w 313"/>
                <a:gd name="T9" fmla="*/ 0 h 291"/>
                <a:gd name="T10" fmla="*/ 79526 w 313"/>
                <a:gd name="T11" fmla="*/ 4283971 h 291"/>
                <a:gd name="T12" fmla="*/ 79526 w 313"/>
                <a:gd name="T13" fmla="*/ 7925980 h 291"/>
                <a:gd name="T14" fmla="*/ 679484 w 313"/>
                <a:gd name="T15" fmla="*/ 9886933 h 291"/>
                <a:gd name="T16" fmla="*/ 1687723 w 313"/>
                <a:gd name="T17" fmla="*/ 10182170 h 291"/>
                <a:gd name="T18" fmla="*/ 1690829 w 313"/>
                <a:gd name="T19" fmla="*/ 10131248 h 291"/>
                <a:gd name="T20" fmla="*/ 987796 w 313"/>
                <a:gd name="T21" fmla="*/ 8675829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91"/>
                <a:gd name="T35" fmla="*/ 313 w 313"/>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835" name="Freeform 1480"/>
            <p:cNvSpPr>
              <a:spLocks/>
            </p:cNvSpPr>
            <p:nvPr/>
          </p:nvSpPr>
          <p:spPr bwMode="auto">
            <a:xfrm>
              <a:off x="1659" y="8457"/>
              <a:ext cx="22" cy="19"/>
            </a:xfrm>
            <a:custGeom>
              <a:avLst/>
              <a:gdLst>
                <a:gd name="T0" fmla="*/ 305278 w 16"/>
                <a:gd name="T1" fmla="*/ 797241 h 13"/>
                <a:gd name="T2" fmla="*/ 300070 w 16"/>
                <a:gd name="T3" fmla="*/ 1580804 h 13"/>
                <a:gd name="T4" fmla="*/ 0 60000 65536"/>
                <a:gd name="T5" fmla="*/ 0 60000 65536"/>
                <a:gd name="T6" fmla="*/ 0 w 16"/>
                <a:gd name="T7" fmla="*/ 0 h 13"/>
                <a:gd name="T8" fmla="*/ 16 w 16"/>
                <a:gd name="T9" fmla="*/ 13 h 13"/>
              </a:gdLst>
              <a:ahLst/>
              <a:cxnLst>
                <a:cxn ang="T4">
                  <a:pos x="T0" y="T1"/>
                </a:cxn>
                <a:cxn ang="T5">
                  <a:pos x="T2" y="T3"/>
                </a:cxn>
              </a:cxnLst>
              <a:rect l="T6" t="T7" r="T8" b="T9"/>
              <a:pathLst>
                <a:path w="16" h="13">
                  <a:moveTo>
                    <a:pt x="16" y="6"/>
                  </a:moveTo>
                  <a:cubicBezTo>
                    <a:pt x="5" y="0"/>
                    <a:pt x="0" y="13"/>
                    <a:pt x="15" y="12"/>
                  </a:cubicBezTo>
                </a:path>
              </a:pathLst>
            </a:custGeom>
            <a:noFill/>
            <a:ln w="15875">
              <a:solidFill>
                <a:srgbClr val="E1C0CA"/>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287" name="Text Box 1481"/>
          <p:cNvSpPr txBox="1">
            <a:spLocks noChangeAspect="1" noChangeArrowheads="1"/>
          </p:cNvSpPr>
          <p:nvPr/>
        </p:nvSpPr>
        <p:spPr bwMode="auto">
          <a:xfrm>
            <a:off x="3273425" y="4589464"/>
            <a:ext cx="2444750" cy="584775"/>
          </a:xfrm>
          <a:prstGeom prst="rect">
            <a:avLst/>
          </a:prstGeom>
          <a:solidFill>
            <a:schemeClr val="bg1"/>
          </a:solidFill>
          <a:ln w="9525">
            <a:solidFill>
              <a:srgbClr val="000000"/>
            </a:solidFill>
            <a:miter lim="800000"/>
            <a:headEnd/>
            <a:tailEnd/>
          </a:ln>
        </p:spPr>
        <p:txBody>
          <a:bodyPr>
            <a:spAutoFit/>
          </a:bodyPr>
          <a:lstStyle>
            <a:lvl1pPr defTabSz="449263">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600">
                <a:solidFill>
                  <a:srgbClr val="000000"/>
                </a:solidFill>
                <a:ea typeface="ＭＳ Ｐゴシック" panose="020B0600070205080204" pitchFamily="34" charset="-128"/>
              </a:rPr>
              <a:t>Pathogen of veterinary interest</a:t>
            </a:r>
          </a:p>
        </p:txBody>
      </p:sp>
      <p:grpSp>
        <p:nvGrpSpPr>
          <p:cNvPr id="54288" name="Group 171"/>
          <p:cNvGrpSpPr>
            <a:grpSpLocks/>
          </p:cNvGrpSpPr>
          <p:nvPr/>
        </p:nvGrpSpPr>
        <p:grpSpPr bwMode="auto">
          <a:xfrm>
            <a:off x="1154114" y="1989139"/>
            <a:ext cx="5260975" cy="2257425"/>
            <a:chOff x="64" y="1632"/>
            <a:chExt cx="2946" cy="1422"/>
          </a:xfrm>
        </p:grpSpPr>
        <p:sp>
          <p:nvSpPr>
            <p:cNvPr id="54677" name="Text Box 172"/>
            <p:cNvSpPr txBox="1">
              <a:spLocks noChangeAspect="1" noChangeArrowheads="1"/>
            </p:cNvSpPr>
            <p:nvPr/>
          </p:nvSpPr>
          <p:spPr bwMode="auto">
            <a:xfrm>
              <a:off x="64" y="2430"/>
              <a:ext cx="1274" cy="407"/>
            </a:xfrm>
            <a:prstGeom prst="rect">
              <a:avLst/>
            </a:prstGeom>
            <a:solidFill>
              <a:schemeClr val="hlink"/>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800">
                  <a:solidFill>
                    <a:srgbClr val="000000"/>
                  </a:solidFill>
                  <a:ea typeface="ＭＳ Ｐゴシック" panose="020B0600070205080204" pitchFamily="34" charset="-128"/>
                </a:rPr>
                <a:t>Parenteral antibiotic</a:t>
              </a:r>
            </a:p>
          </p:txBody>
        </p:sp>
        <p:sp>
          <p:nvSpPr>
            <p:cNvPr id="54678" name="AutoShape 173"/>
            <p:cNvSpPr>
              <a:spLocks noChangeArrowheads="1"/>
            </p:cNvSpPr>
            <p:nvPr/>
          </p:nvSpPr>
          <p:spPr bwMode="auto">
            <a:xfrm flipV="1">
              <a:off x="2096" y="2712"/>
              <a:ext cx="163" cy="342"/>
            </a:xfrm>
            <a:prstGeom prst="upArrow">
              <a:avLst>
                <a:gd name="adj1" fmla="val 42500"/>
                <a:gd name="adj2" fmla="val 6680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54679" name="AutoShape 174"/>
            <p:cNvSpPr>
              <a:spLocks noChangeAspect="1" noChangeArrowheads="1"/>
            </p:cNvSpPr>
            <p:nvPr/>
          </p:nvSpPr>
          <p:spPr bwMode="auto">
            <a:xfrm>
              <a:off x="1359" y="2480"/>
              <a:ext cx="362" cy="248"/>
            </a:xfrm>
            <a:prstGeom prst="rightArrow">
              <a:avLst>
                <a:gd name="adj1" fmla="val 50000"/>
                <a:gd name="adj2" fmla="val 36492"/>
              </a:avLst>
            </a:prstGeom>
            <a:solidFill>
              <a:schemeClr val="hlink"/>
            </a:solidFill>
            <a:ln w="9525">
              <a:solidFill>
                <a:schemeClr val="tx1"/>
              </a:solidFill>
              <a:miter lim="800000"/>
              <a:headEnd/>
              <a:tailEnd/>
            </a:ln>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680" name="AutoShape 175"/>
            <p:cNvSpPr>
              <a:spLocks noChangeArrowheads="1"/>
            </p:cNvSpPr>
            <p:nvPr/>
          </p:nvSpPr>
          <p:spPr bwMode="auto">
            <a:xfrm>
              <a:off x="2084" y="1655"/>
              <a:ext cx="181" cy="898"/>
            </a:xfrm>
            <a:prstGeom prst="upArrow">
              <a:avLst>
                <a:gd name="adj1" fmla="val 39287"/>
                <a:gd name="adj2" fmla="val 6750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681" name="AutoShape 176"/>
            <p:cNvSpPr>
              <a:spLocks noChangeAspect="1" noChangeArrowheads="1"/>
            </p:cNvSpPr>
            <p:nvPr/>
          </p:nvSpPr>
          <p:spPr bwMode="auto">
            <a:xfrm>
              <a:off x="2263" y="1632"/>
              <a:ext cx="747" cy="170"/>
            </a:xfrm>
            <a:prstGeom prst="rightArrow">
              <a:avLst>
                <a:gd name="adj1" fmla="val 50000"/>
                <a:gd name="adj2" fmla="val 64854"/>
              </a:avLst>
            </a:prstGeom>
            <a:solidFill>
              <a:schemeClr val="hlink"/>
            </a:solidFill>
            <a:ln w="9525">
              <a:solidFill>
                <a:schemeClr val="tx1"/>
              </a:solidFill>
              <a:miter lim="800000"/>
              <a:headEnd/>
              <a:tailEnd/>
            </a:ln>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grpSp>
      <p:grpSp>
        <p:nvGrpSpPr>
          <p:cNvPr id="54289" name="Group 177"/>
          <p:cNvGrpSpPr>
            <a:grpSpLocks/>
          </p:cNvGrpSpPr>
          <p:nvPr/>
        </p:nvGrpSpPr>
        <p:grpSpPr bwMode="auto">
          <a:xfrm>
            <a:off x="5041900" y="1557338"/>
            <a:ext cx="5995988" cy="844550"/>
            <a:chOff x="2255" y="1390"/>
            <a:chExt cx="3277" cy="532"/>
          </a:xfrm>
        </p:grpSpPr>
        <p:sp>
          <p:nvSpPr>
            <p:cNvPr id="54675" name="AutoShape 178"/>
            <p:cNvSpPr>
              <a:spLocks noChangeAspect="1" noChangeArrowheads="1"/>
            </p:cNvSpPr>
            <p:nvPr/>
          </p:nvSpPr>
          <p:spPr bwMode="auto">
            <a:xfrm>
              <a:off x="2255" y="1392"/>
              <a:ext cx="699" cy="288"/>
            </a:xfrm>
            <a:prstGeom prst="rightArrow">
              <a:avLst>
                <a:gd name="adj1" fmla="val 50000"/>
                <a:gd name="adj2" fmla="val 60677"/>
              </a:avLst>
            </a:prstGeom>
            <a:solidFill>
              <a:srgbClr val="CCFF66"/>
            </a:solidFill>
            <a:ln w="9525">
              <a:solidFill>
                <a:schemeClr val="tx1"/>
              </a:solidFill>
              <a:miter lim="800000"/>
              <a:headEnd/>
              <a:tailEnd/>
            </a:ln>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676" name="Text Box 179"/>
            <p:cNvSpPr txBox="1">
              <a:spLocks noChangeAspect="1" noChangeArrowheads="1"/>
            </p:cNvSpPr>
            <p:nvPr/>
          </p:nvSpPr>
          <p:spPr bwMode="white">
            <a:xfrm>
              <a:off x="2838" y="1390"/>
              <a:ext cx="2694" cy="53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6850" indent="-19685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lnSpc>
                  <a:spcPct val="95000"/>
                </a:lnSpc>
                <a:spcBef>
                  <a:spcPct val="0"/>
                </a:spcBef>
                <a:spcAft>
                  <a:spcPct val="0"/>
                </a:spcAft>
                <a:buNone/>
              </a:pPr>
              <a:r>
                <a:rPr lang="fr-FR" altLang="fr-FR" sz="1800" dirty="0">
                  <a:solidFill>
                    <a:srgbClr val="000000"/>
                  </a:solidFill>
                  <a:ea typeface="ＭＳ Ｐゴシック" panose="020B0600070205080204" pitchFamily="34" charset="-128"/>
                </a:rPr>
                <a:t>	</a:t>
              </a:r>
              <a:r>
                <a:rPr lang="fr-FR" altLang="fr-FR" sz="1800" dirty="0" err="1">
                  <a:solidFill>
                    <a:srgbClr val="000000"/>
                  </a:solidFill>
                  <a:ea typeface="ＭＳ Ｐゴシック" panose="020B0600070205080204" pitchFamily="34" charset="-128"/>
                </a:rPr>
                <a:t>Resistant</a:t>
              </a:r>
              <a:r>
                <a:rPr lang="fr-FR" altLang="fr-FR" sz="1800" dirty="0">
                  <a:solidFill>
                    <a:srgbClr val="000000"/>
                  </a:solidFill>
                  <a:ea typeface="ＭＳ Ｐゴシック" panose="020B0600070205080204" pitchFamily="34" charset="-128"/>
                </a:rPr>
                <a:t> </a:t>
              </a:r>
              <a:r>
                <a:rPr lang="fr-FR" altLang="fr-FR" sz="1800" dirty="0" err="1">
                  <a:solidFill>
                    <a:srgbClr val="000000"/>
                  </a:solidFill>
                  <a:ea typeface="ＭＳ Ｐゴシック" panose="020B0600070205080204" pitchFamily="34" charset="-128"/>
                </a:rPr>
                <a:t>zoonotic</a:t>
              </a:r>
              <a:r>
                <a:rPr lang="fr-FR" altLang="fr-FR" sz="1800" dirty="0">
                  <a:solidFill>
                    <a:srgbClr val="000000"/>
                  </a:solidFill>
                  <a:ea typeface="ＭＳ Ｐゴシック" panose="020B0600070205080204" pitchFamily="34" charset="-128"/>
                </a:rPr>
                <a:t> </a:t>
              </a:r>
              <a:r>
                <a:rPr lang="fr-FR" altLang="fr-FR" sz="1800" dirty="0" err="1">
                  <a:solidFill>
                    <a:srgbClr val="000000"/>
                  </a:solidFill>
                  <a:ea typeface="ＭＳ Ｐゴシック" panose="020B0600070205080204" pitchFamily="34" charset="-128"/>
                </a:rPr>
                <a:t>pathogens</a:t>
              </a:r>
              <a:endParaRPr lang="fr-FR" altLang="fr-FR" sz="1800" dirty="0">
                <a:solidFill>
                  <a:srgbClr val="000000"/>
                </a:solidFill>
                <a:ea typeface="ＭＳ Ｐゴシック" panose="020B0600070205080204" pitchFamily="34" charset="-128"/>
              </a:endParaRPr>
            </a:p>
            <a:p>
              <a:pPr fontAlgn="base">
                <a:lnSpc>
                  <a:spcPct val="95000"/>
                </a:lnSpc>
                <a:spcBef>
                  <a:spcPct val="0"/>
                </a:spcBef>
                <a:spcAft>
                  <a:spcPct val="0"/>
                </a:spcAft>
                <a:buNone/>
              </a:pPr>
              <a:r>
                <a:rPr lang="fr-FR" altLang="fr-FR" sz="1400" dirty="0">
                  <a:solidFill>
                    <a:srgbClr val="000000"/>
                  </a:solidFill>
                  <a:ea typeface="ＭＳ Ｐゴシック" panose="020B0600070205080204" pitchFamily="34" charset="-128"/>
                </a:rPr>
                <a:t>    (Salmonella, </a:t>
              </a:r>
              <a:r>
                <a:rPr lang="fr-FR" altLang="fr-FR" sz="1400" dirty="0" err="1">
                  <a:solidFill>
                    <a:srgbClr val="000000"/>
                  </a:solidFill>
                  <a:ea typeface="ＭＳ Ｐゴシック" panose="020B0600070205080204" pitchFamily="34" charset="-128"/>
                </a:rPr>
                <a:t>Campylobacter</a:t>
              </a:r>
              <a:r>
                <a:rPr lang="fr-FR" altLang="fr-FR" sz="1400" dirty="0">
                  <a:solidFill>
                    <a:srgbClr val="000000"/>
                  </a:solidFill>
                  <a:ea typeface="ＭＳ Ｐゴシック" panose="020B0600070205080204" pitchFamily="34" charset="-128"/>
                </a:rPr>
                <a:t>)</a:t>
              </a:r>
            </a:p>
            <a:p>
              <a:pPr fontAlgn="base">
                <a:lnSpc>
                  <a:spcPct val="95000"/>
                </a:lnSpc>
                <a:spcBef>
                  <a:spcPct val="0"/>
                </a:spcBef>
                <a:spcAft>
                  <a:spcPct val="0"/>
                </a:spcAft>
                <a:buNone/>
              </a:pPr>
              <a:r>
                <a:rPr lang="fr-FR" altLang="fr-FR" sz="1400" dirty="0">
                  <a:solidFill>
                    <a:srgbClr val="000000"/>
                  </a:solidFill>
                  <a:ea typeface="ＭＳ Ｐゴシック" panose="020B0600070205080204" pitchFamily="34" charset="-128"/>
                </a:rPr>
                <a:t>	</a:t>
              </a:r>
              <a:r>
                <a:rPr lang="fr-FR" altLang="fr-FR" sz="1800" dirty="0" smtClean="0">
                  <a:solidFill>
                    <a:srgbClr val="000000"/>
                  </a:solidFill>
                  <a:ea typeface="ＭＳ Ｐゴシック" panose="020B0600070205080204" pitchFamily="34" charset="-128"/>
                </a:rPr>
                <a:t>Commensal </a:t>
              </a:r>
              <a:r>
                <a:rPr lang="fr-FR" altLang="fr-FR" sz="1800" dirty="0" err="1">
                  <a:solidFill>
                    <a:srgbClr val="000000"/>
                  </a:solidFill>
                  <a:ea typeface="ＭＳ Ｐゴシック" panose="020B0600070205080204" pitchFamily="34" charset="-128"/>
                </a:rPr>
                <a:t>flora</a:t>
              </a:r>
              <a:r>
                <a:rPr lang="fr-FR" altLang="fr-FR" sz="1800" dirty="0">
                  <a:solidFill>
                    <a:srgbClr val="000000"/>
                  </a:solidFill>
                  <a:ea typeface="ＭＳ Ｐゴシック" panose="020B0600070205080204" pitchFamily="34" charset="-128"/>
                </a:rPr>
                <a:t> </a:t>
              </a:r>
              <a:r>
                <a:rPr lang="fr-FR" altLang="fr-FR" sz="1400" dirty="0">
                  <a:solidFill>
                    <a:srgbClr val="000000"/>
                  </a:solidFill>
                  <a:ea typeface="ＭＳ Ｐゴシック" panose="020B0600070205080204" pitchFamily="34" charset="-128"/>
                </a:rPr>
                <a:t>(</a:t>
              </a:r>
              <a:r>
                <a:rPr lang="fr-FR" altLang="fr-FR" sz="1400" dirty="0" err="1">
                  <a:solidFill>
                    <a:srgbClr val="000000"/>
                  </a:solidFill>
                  <a:ea typeface="ＭＳ Ｐゴシック" panose="020B0600070205080204" pitchFamily="34" charset="-128"/>
                </a:rPr>
                <a:t>resistance</a:t>
              </a:r>
              <a:r>
                <a:rPr lang="fr-FR" altLang="fr-FR" sz="1400" dirty="0">
                  <a:solidFill>
                    <a:srgbClr val="000000"/>
                  </a:solidFill>
                  <a:ea typeface="ＭＳ Ｐゴシック" panose="020B0600070205080204" pitchFamily="34" charset="-128"/>
                </a:rPr>
                <a:t> </a:t>
              </a:r>
              <a:r>
                <a:rPr lang="fr-FR" altLang="fr-FR" sz="1400" dirty="0" err="1">
                  <a:solidFill>
                    <a:srgbClr val="000000"/>
                  </a:solidFill>
                  <a:ea typeface="ＭＳ Ｐゴシック" panose="020B0600070205080204" pitchFamily="34" charset="-128"/>
                </a:rPr>
                <a:t>genes</a:t>
              </a:r>
              <a:r>
                <a:rPr lang="fr-FR" altLang="fr-FR" sz="1400" dirty="0">
                  <a:solidFill>
                    <a:srgbClr val="000000"/>
                  </a:solidFill>
                  <a:ea typeface="ＭＳ Ｐゴシック" panose="020B0600070205080204" pitchFamily="34" charset="-128"/>
                </a:rPr>
                <a:t>)</a:t>
              </a:r>
            </a:p>
          </p:txBody>
        </p:sp>
      </p:grpSp>
      <p:grpSp>
        <p:nvGrpSpPr>
          <p:cNvPr id="54290" name="Group 533"/>
          <p:cNvGrpSpPr>
            <a:grpSpLocks noChangeAspect="1"/>
          </p:cNvGrpSpPr>
          <p:nvPr/>
        </p:nvGrpSpPr>
        <p:grpSpPr bwMode="auto">
          <a:xfrm>
            <a:off x="1397000" y="5013325"/>
            <a:ext cx="1385888" cy="1023938"/>
            <a:chOff x="2336" y="2251"/>
            <a:chExt cx="1105" cy="919"/>
          </a:xfrm>
        </p:grpSpPr>
        <p:grpSp>
          <p:nvGrpSpPr>
            <p:cNvPr id="54647" name="Group 534"/>
            <p:cNvGrpSpPr>
              <a:grpSpLocks noChangeAspect="1"/>
            </p:cNvGrpSpPr>
            <p:nvPr/>
          </p:nvGrpSpPr>
          <p:grpSpPr bwMode="auto">
            <a:xfrm rot="21024800" flipH="1">
              <a:off x="2869" y="2376"/>
              <a:ext cx="252" cy="677"/>
              <a:chOff x="3947" y="2610"/>
              <a:chExt cx="1462" cy="3937"/>
            </a:xfrm>
          </p:grpSpPr>
          <p:sp>
            <p:nvSpPr>
              <p:cNvPr id="54673" name="Freeform 535"/>
              <p:cNvSpPr>
                <a:spLocks noChangeAspect="1"/>
              </p:cNvSpPr>
              <p:nvPr/>
            </p:nvSpPr>
            <p:spPr bwMode="auto">
              <a:xfrm>
                <a:off x="3947" y="2610"/>
                <a:ext cx="1462" cy="3937"/>
              </a:xfrm>
              <a:custGeom>
                <a:avLst/>
                <a:gdLst>
                  <a:gd name="T0" fmla="*/ 180 w 1462"/>
                  <a:gd name="T1" fmla="*/ 0 h 3937"/>
                  <a:gd name="T2" fmla="*/ 52 w 1462"/>
                  <a:gd name="T3" fmla="*/ 566 h 3937"/>
                  <a:gd name="T4" fmla="*/ 489 w 1462"/>
                  <a:gd name="T5" fmla="*/ 1376 h 3937"/>
                  <a:gd name="T6" fmla="*/ 540 w 1462"/>
                  <a:gd name="T7" fmla="*/ 1684 h 3937"/>
                  <a:gd name="T8" fmla="*/ 427 w 1462"/>
                  <a:gd name="T9" fmla="*/ 2196 h 3937"/>
                  <a:gd name="T10" fmla="*/ 463 w 1462"/>
                  <a:gd name="T11" fmla="*/ 2533 h 3937"/>
                  <a:gd name="T12" fmla="*/ 399 w 1462"/>
                  <a:gd name="T13" fmla="*/ 2790 h 3937"/>
                  <a:gd name="T14" fmla="*/ 399 w 1462"/>
                  <a:gd name="T15" fmla="*/ 3021 h 3937"/>
                  <a:gd name="T16" fmla="*/ 360 w 1462"/>
                  <a:gd name="T17" fmla="*/ 3459 h 3937"/>
                  <a:gd name="T18" fmla="*/ 334 w 1462"/>
                  <a:gd name="T19" fmla="*/ 3587 h 3937"/>
                  <a:gd name="T20" fmla="*/ 208 w 1462"/>
                  <a:gd name="T21" fmla="*/ 3765 h 3937"/>
                  <a:gd name="T22" fmla="*/ 256 w 1462"/>
                  <a:gd name="T23" fmla="*/ 3876 h 3937"/>
                  <a:gd name="T24" fmla="*/ 304 w 1462"/>
                  <a:gd name="T25" fmla="*/ 3810 h 3937"/>
                  <a:gd name="T26" fmla="*/ 360 w 1462"/>
                  <a:gd name="T27" fmla="*/ 3729 h 3937"/>
                  <a:gd name="T28" fmla="*/ 280 w 1462"/>
                  <a:gd name="T29" fmla="*/ 3846 h 3937"/>
                  <a:gd name="T30" fmla="*/ 296 w 1462"/>
                  <a:gd name="T31" fmla="*/ 3909 h 3937"/>
                  <a:gd name="T32" fmla="*/ 463 w 1462"/>
                  <a:gd name="T33" fmla="*/ 3896 h 3937"/>
                  <a:gd name="T34" fmla="*/ 669 w 1462"/>
                  <a:gd name="T35" fmla="*/ 3664 h 3937"/>
                  <a:gd name="T36" fmla="*/ 759 w 1462"/>
                  <a:gd name="T37" fmla="*/ 3369 h 3937"/>
                  <a:gd name="T38" fmla="*/ 862 w 1462"/>
                  <a:gd name="T39" fmla="*/ 2623 h 3937"/>
                  <a:gd name="T40" fmla="*/ 1003 w 1462"/>
                  <a:gd name="T41" fmla="*/ 2186 h 3937"/>
                  <a:gd name="T42" fmla="*/ 1080 w 1462"/>
                  <a:gd name="T43" fmla="*/ 1877 h 3937"/>
                  <a:gd name="T44" fmla="*/ 1183 w 1462"/>
                  <a:gd name="T45" fmla="*/ 1572 h 3937"/>
                  <a:gd name="T46" fmla="*/ 1447 w 1462"/>
                  <a:gd name="T47" fmla="*/ 1194 h 3937"/>
                  <a:gd name="T48" fmla="*/ 1276 w 1462"/>
                  <a:gd name="T49" fmla="*/ 792 h 39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2" h="3937">
                    <a:moveTo>
                      <a:pt x="180" y="0"/>
                    </a:moveTo>
                    <a:cubicBezTo>
                      <a:pt x="90" y="168"/>
                      <a:pt x="0" y="337"/>
                      <a:pt x="52" y="566"/>
                    </a:cubicBezTo>
                    <a:cubicBezTo>
                      <a:pt x="104" y="795"/>
                      <a:pt x="408" y="1190"/>
                      <a:pt x="489" y="1376"/>
                    </a:cubicBezTo>
                    <a:cubicBezTo>
                      <a:pt x="570" y="1562"/>
                      <a:pt x="550" y="1547"/>
                      <a:pt x="540" y="1684"/>
                    </a:cubicBezTo>
                    <a:cubicBezTo>
                      <a:pt x="530" y="1821"/>
                      <a:pt x="440" y="2055"/>
                      <a:pt x="427" y="2196"/>
                    </a:cubicBezTo>
                    <a:cubicBezTo>
                      <a:pt x="414" y="2337"/>
                      <a:pt x="468" y="2434"/>
                      <a:pt x="463" y="2533"/>
                    </a:cubicBezTo>
                    <a:cubicBezTo>
                      <a:pt x="458" y="2632"/>
                      <a:pt x="410" y="2709"/>
                      <a:pt x="399" y="2790"/>
                    </a:cubicBezTo>
                    <a:cubicBezTo>
                      <a:pt x="388" y="2871"/>
                      <a:pt x="405" y="2910"/>
                      <a:pt x="399" y="3021"/>
                    </a:cubicBezTo>
                    <a:cubicBezTo>
                      <a:pt x="393" y="3132"/>
                      <a:pt x="371" y="3365"/>
                      <a:pt x="360" y="3459"/>
                    </a:cubicBezTo>
                    <a:cubicBezTo>
                      <a:pt x="349" y="3553"/>
                      <a:pt x="359" y="3536"/>
                      <a:pt x="334" y="3587"/>
                    </a:cubicBezTo>
                    <a:cubicBezTo>
                      <a:pt x="309" y="3638"/>
                      <a:pt x="221" y="3717"/>
                      <a:pt x="208" y="3765"/>
                    </a:cubicBezTo>
                    <a:cubicBezTo>
                      <a:pt x="195" y="3813"/>
                      <a:pt x="240" y="3869"/>
                      <a:pt x="256" y="3876"/>
                    </a:cubicBezTo>
                    <a:cubicBezTo>
                      <a:pt x="272" y="3883"/>
                      <a:pt x="287" y="3834"/>
                      <a:pt x="304" y="3810"/>
                    </a:cubicBezTo>
                    <a:cubicBezTo>
                      <a:pt x="321" y="3786"/>
                      <a:pt x="364" y="3723"/>
                      <a:pt x="360" y="3729"/>
                    </a:cubicBezTo>
                    <a:cubicBezTo>
                      <a:pt x="356" y="3735"/>
                      <a:pt x="291" y="3816"/>
                      <a:pt x="280" y="3846"/>
                    </a:cubicBezTo>
                    <a:cubicBezTo>
                      <a:pt x="269" y="3876"/>
                      <a:pt x="266" y="3901"/>
                      <a:pt x="296" y="3909"/>
                    </a:cubicBezTo>
                    <a:cubicBezTo>
                      <a:pt x="326" y="3917"/>
                      <a:pt x="401" y="3937"/>
                      <a:pt x="463" y="3896"/>
                    </a:cubicBezTo>
                    <a:cubicBezTo>
                      <a:pt x="525" y="3855"/>
                      <a:pt x="620" y="3752"/>
                      <a:pt x="669" y="3664"/>
                    </a:cubicBezTo>
                    <a:cubicBezTo>
                      <a:pt x="718" y="3576"/>
                      <a:pt x="727" y="3542"/>
                      <a:pt x="759" y="3369"/>
                    </a:cubicBezTo>
                    <a:cubicBezTo>
                      <a:pt x="791" y="3196"/>
                      <a:pt x="821" y="2820"/>
                      <a:pt x="862" y="2623"/>
                    </a:cubicBezTo>
                    <a:cubicBezTo>
                      <a:pt x="903" y="2426"/>
                      <a:pt x="967" y="2310"/>
                      <a:pt x="1003" y="2186"/>
                    </a:cubicBezTo>
                    <a:cubicBezTo>
                      <a:pt x="1039" y="2062"/>
                      <a:pt x="1050" y="1979"/>
                      <a:pt x="1080" y="1877"/>
                    </a:cubicBezTo>
                    <a:cubicBezTo>
                      <a:pt x="1110" y="1775"/>
                      <a:pt x="1122" y="1686"/>
                      <a:pt x="1183" y="1572"/>
                    </a:cubicBezTo>
                    <a:cubicBezTo>
                      <a:pt x="1244" y="1458"/>
                      <a:pt x="1432" y="1324"/>
                      <a:pt x="1447" y="1194"/>
                    </a:cubicBezTo>
                    <a:cubicBezTo>
                      <a:pt x="1462" y="1064"/>
                      <a:pt x="1312" y="876"/>
                      <a:pt x="1276" y="792"/>
                    </a:cubicBezTo>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74" name="Freeform 536"/>
              <p:cNvSpPr>
                <a:spLocks noChangeAspect="1"/>
              </p:cNvSpPr>
              <p:nvPr/>
            </p:nvSpPr>
            <p:spPr bwMode="auto">
              <a:xfrm>
                <a:off x="4152" y="6291"/>
                <a:ext cx="348" cy="240"/>
              </a:xfrm>
              <a:custGeom>
                <a:avLst/>
                <a:gdLst>
                  <a:gd name="T0" fmla="*/ 60 w 348"/>
                  <a:gd name="T1" fmla="*/ 0 h 240"/>
                  <a:gd name="T2" fmla="*/ 21 w 348"/>
                  <a:gd name="T3" fmla="*/ 57 h 240"/>
                  <a:gd name="T4" fmla="*/ 0 w 348"/>
                  <a:gd name="T5" fmla="*/ 93 h 240"/>
                  <a:gd name="T6" fmla="*/ 21 w 348"/>
                  <a:gd name="T7" fmla="*/ 159 h 240"/>
                  <a:gd name="T8" fmla="*/ 51 w 348"/>
                  <a:gd name="T9" fmla="*/ 189 h 240"/>
                  <a:gd name="T10" fmla="*/ 81 w 348"/>
                  <a:gd name="T11" fmla="*/ 126 h 240"/>
                  <a:gd name="T12" fmla="*/ 159 w 348"/>
                  <a:gd name="T13" fmla="*/ 30 h 240"/>
                  <a:gd name="T14" fmla="*/ 135 w 348"/>
                  <a:gd name="T15" fmla="*/ 84 h 240"/>
                  <a:gd name="T16" fmla="*/ 90 w 348"/>
                  <a:gd name="T17" fmla="*/ 144 h 240"/>
                  <a:gd name="T18" fmla="*/ 72 w 348"/>
                  <a:gd name="T19" fmla="*/ 186 h 240"/>
                  <a:gd name="T20" fmla="*/ 72 w 348"/>
                  <a:gd name="T21" fmla="*/ 210 h 240"/>
                  <a:gd name="T22" fmla="*/ 120 w 348"/>
                  <a:gd name="T23" fmla="*/ 234 h 240"/>
                  <a:gd name="T24" fmla="*/ 210 w 348"/>
                  <a:gd name="T25" fmla="*/ 234 h 240"/>
                  <a:gd name="T26" fmla="*/ 270 w 348"/>
                  <a:gd name="T27" fmla="*/ 198 h 240"/>
                  <a:gd name="T28" fmla="*/ 333 w 348"/>
                  <a:gd name="T29" fmla="*/ 144 h 240"/>
                  <a:gd name="T30" fmla="*/ 348 w 348"/>
                  <a:gd name="T31" fmla="*/ 1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40">
                    <a:moveTo>
                      <a:pt x="60" y="0"/>
                    </a:moveTo>
                    <a:cubicBezTo>
                      <a:pt x="45" y="21"/>
                      <a:pt x="31" y="42"/>
                      <a:pt x="21" y="57"/>
                    </a:cubicBezTo>
                    <a:cubicBezTo>
                      <a:pt x="11" y="72"/>
                      <a:pt x="0" y="76"/>
                      <a:pt x="0" y="93"/>
                    </a:cubicBezTo>
                    <a:cubicBezTo>
                      <a:pt x="0" y="110"/>
                      <a:pt x="13" y="143"/>
                      <a:pt x="21" y="159"/>
                    </a:cubicBezTo>
                    <a:cubicBezTo>
                      <a:pt x="29" y="175"/>
                      <a:pt x="41" y="194"/>
                      <a:pt x="51" y="189"/>
                    </a:cubicBezTo>
                    <a:cubicBezTo>
                      <a:pt x="61" y="184"/>
                      <a:pt x="63" y="153"/>
                      <a:pt x="81" y="126"/>
                    </a:cubicBezTo>
                    <a:cubicBezTo>
                      <a:pt x="99" y="99"/>
                      <a:pt x="150" y="37"/>
                      <a:pt x="159" y="30"/>
                    </a:cubicBezTo>
                    <a:cubicBezTo>
                      <a:pt x="168" y="23"/>
                      <a:pt x="146" y="65"/>
                      <a:pt x="135" y="84"/>
                    </a:cubicBezTo>
                    <a:cubicBezTo>
                      <a:pt x="124" y="103"/>
                      <a:pt x="100" y="127"/>
                      <a:pt x="90" y="144"/>
                    </a:cubicBezTo>
                    <a:cubicBezTo>
                      <a:pt x="80" y="161"/>
                      <a:pt x="75" y="175"/>
                      <a:pt x="72" y="186"/>
                    </a:cubicBezTo>
                    <a:cubicBezTo>
                      <a:pt x="69" y="197"/>
                      <a:pt x="64" y="202"/>
                      <a:pt x="72" y="210"/>
                    </a:cubicBezTo>
                    <a:cubicBezTo>
                      <a:pt x="80" y="218"/>
                      <a:pt x="97" y="230"/>
                      <a:pt x="120" y="234"/>
                    </a:cubicBezTo>
                    <a:cubicBezTo>
                      <a:pt x="143" y="238"/>
                      <a:pt x="185" y="240"/>
                      <a:pt x="210" y="234"/>
                    </a:cubicBezTo>
                    <a:cubicBezTo>
                      <a:pt x="235" y="228"/>
                      <a:pt x="250" y="213"/>
                      <a:pt x="270" y="198"/>
                    </a:cubicBezTo>
                    <a:cubicBezTo>
                      <a:pt x="290" y="183"/>
                      <a:pt x="320" y="156"/>
                      <a:pt x="333" y="144"/>
                    </a:cubicBezTo>
                    <a:cubicBezTo>
                      <a:pt x="346" y="132"/>
                      <a:pt x="345" y="127"/>
                      <a:pt x="348" y="123"/>
                    </a:cubicBezTo>
                  </a:path>
                </a:pathLst>
              </a:custGeom>
              <a:solidFill>
                <a:srgbClr val="333333"/>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grpSp>
          <p:nvGrpSpPr>
            <p:cNvPr id="54648" name="Group 537"/>
            <p:cNvGrpSpPr>
              <a:grpSpLocks noChangeAspect="1"/>
            </p:cNvGrpSpPr>
            <p:nvPr/>
          </p:nvGrpSpPr>
          <p:grpSpPr bwMode="auto">
            <a:xfrm flipH="1">
              <a:off x="2336" y="2281"/>
              <a:ext cx="348" cy="798"/>
              <a:chOff x="6531" y="1752"/>
              <a:chExt cx="2021" cy="4637"/>
            </a:xfrm>
          </p:grpSpPr>
          <p:sp>
            <p:nvSpPr>
              <p:cNvPr id="54671" name="Freeform 538"/>
              <p:cNvSpPr>
                <a:spLocks noChangeAspect="1"/>
              </p:cNvSpPr>
              <p:nvPr/>
            </p:nvSpPr>
            <p:spPr bwMode="auto">
              <a:xfrm>
                <a:off x="6531" y="1752"/>
                <a:ext cx="2021" cy="4622"/>
              </a:xfrm>
              <a:custGeom>
                <a:avLst/>
                <a:gdLst>
                  <a:gd name="T0" fmla="*/ 0 w 2021"/>
                  <a:gd name="T1" fmla="*/ 1076 h 4622"/>
                  <a:gd name="T2" fmla="*/ 125 w 2021"/>
                  <a:gd name="T3" fmla="*/ 1644 h 4622"/>
                  <a:gd name="T4" fmla="*/ 537 w 2021"/>
                  <a:gd name="T5" fmla="*/ 2018 h 4622"/>
                  <a:gd name="T6" fmla="*/ 1076 w 2021"/>
                  <a:gd name="T7" fmla="*/ 2384 h 4622"/>
                  <a:gd name="T8" fmla="*/ 1324 w 2021"/>
                  <a:gd name="T9" fmla="*/ 2649 h 4622"/>
                  <a:gd name="T10" fmla="*/ 1500 w 2021"/>
                  <a:gd name="T11" fmla="*/ 2914 h 4622"/>
                  <a:gd name="T12" fmla="*/ 1644 w 2021"/>
                  <a:gd name="T13" fmla="*/ 3221 h 4622"/>
                  <a:gd name="T14" fmla="*/ 1614 w 2021"/>
                  <a:gd name="T15" fmla="*/ 3727 h 4622"/>
                  <a:gd name="T16" fmla="*/ 1623 w 2021"/>
                  <a:gd name="T17" fmla="*/ 4164 h 4622"/>
                  <a:gd name="T18" fmla="*/ 1500 w 2021"/>
                  <a:gd name="T19" fmla="*/ 4344 h 4622"/>
                  <a:gd name="T20" fmla="*/ 1428 w 2021"/>
                  <a:gd name="T21" fmla="*/ 4432 h 4622"/>
                  <a:gd name="T22" fmla="*/ 1455 w 2021"/>
                  <a:gd name="T23" fmla="*/ 4494 h 4622"/>
                  <a:gd name="T24" fmla="*/ 1548 w 2021"/>
                  <a:gd name="T25" fmla="*/ 4500 h 4622"/>
                  <a:gd name="T26" fmla="*/ 1620 w 2021"/>
                  <a:gd name="T27" fmla="*/ 4450 h 4622"/>
                  <a:gd name="T28" fmla="*/ 1491 w 2021"/>
                  <a:gd name="T29" fmla="*/ 4548 h 4622"/>
                  <a:gd name="T30" fmla="*/ 1623 w 2021"/>
                  <a:gd name="T31" fmla="*/ 4611 h 4622"/>
                  <a:gd name="T32" fmla="*/ 1838 w 2021"/>
                  <a:gd name="T33" fmla="*/ 4483 h 4622"/>
                  <a:gd name="T34" fmla="*/ 1884 w 2021"/>
                  <a:gd name="T35" fmla="*/ 4385 h 4622"/>
                  <a:gd name="T36" fmla="*/ 1923 w 2021"/>
                  <a:gd name="T37" fmla="*/ 4251 h 4622"/>
                  <a:gd name="T38" fmla="*/ 1919 w 2021"/>
                  <a:gd name="T39" fmla="*/ 3769 h 4622"/>
                  <a:gd name="T40" fmla="*/ 1918 w 2021"/>
                  <a:gd name="T41" fmla="*/ 3180 h 4622"/>
                  <a:gd name="T42" fmla="*/ 1993 w 2021"/>
                  <a:gd name="T43" fmla="*/ 2855 h 4622"/>
                  <a:gd name="T44" fmla="*/ 1945 w 2021"/>
                  <a:gd name="T45" fmla="*/ 2365 h 4622"/>
                  <a:gd name="T46" fmla="*/ 1973 w 2021"/>
                  <a:gd name="T47" fmla="*/ 2126 h 4622"/>
                  <a:gd name="T48" fmla="*/ 1660 w 2021"/>
                  <a:gd name="T49" fmla="*/ 1940 h 4622"/>
                  <a:gd name="T50" fmla="*/ 1311 w 2021"/>
                  <a:gd name="T51" fmla="*/ 1541 h 4622"/>
                  <a:gd name="T52" fmla="*/ 1143 w 2021"/>
                  <a:gd name="T53" fmla="*/ 803 h 4622"/>
                  <a:gd name="T54" fmla="*/ 1067 w 2021"/>
                  <a:gd name="T55" fmla="*/ 456 h 4622"/>
                  <a:gd name="T56" fmla="*/ 1048 w 2021"/>
                  <a:gd name="T57" fmla="*/ 223 h 4622"/>
                  <a:gd name="T58" fmla="*/ 945 w 2021"/>
                  <a:gd name="T59" fmla="*/ 23 h 4622"/>
                  <a:gd name="T60" fmla="*/ 605 w 2021"/>
                  <a:gd name="T61" fmla="*/ 87 h 46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21" h="4622">
                    <a:moveTo>
                      <a:pt x="0" y="1076"/>
                    </a:moveTo>
                    <a:cubicBezTo>
                      <a:pt x="17" y="1282"/>
                      <a:pt x="36" y="1487"/>
                      <a:pt x="125" y="1644"/>
                    </a:cubicBezTo>
                    <a:cubicBezTo>
                      <a:pt x="215" y="1801"/>
                      <a:pt x="378" y="1895"/>
                      <a:pt x="537" y="2018"/>
                    </a:cubicBezTo>
                    <a:cubicBezTo>
                      <a:pt x="695" y="2142"/>
                      <a:pt x="945" y="2278"/>
                      <a:pt x="1076" y="2384"/>
                    </a:cubicBezTo>
                    <a:cubicBezTo>
                      <a:pt x="1207" y="2488"/>
                      <a:pt x="1254" y="2560"/>
                      <a:pt x="1324" y="2649"/>
                    </a:cubicBezTo>
                    <a:cubicBezTo>
                      <a:pt x="1394" y="2736"/>
                      <a:pt x="1447" y="2819"/>
                      <a:pt x="1500" y="2914"/>
                    </a:cubicBezTo>
                    <a:cubicBezTo>
                      <a:pt x="1553" y="3009"/>
                      <a:pt x="1625" y="3085"/>
                      <a:pt x="1644" y="3221"/>
                    </a:cubicBezTo>
                    <a:cubicBezTo>
                      <a:pt x="1663" y="3356"/>
                      <a:pt x="1617" y="3570"/>
                      <a:pt x="1614" y="3727"/>
                    </a:cubicBezTo>
                    <a:cubicBezTo>
                      <a:pt x="1611" y="3884"/>
                      <a:pt x="1642" y="4061"/>
                      <a:pt x="1623" y="4164"/>
                    </a:cubicBezTo>
                    <a:cubicBezTo>
                      <a:pt x="1604" y="4267"/>
                      <a:pt x="1532" y="4299"/>
                      <a:pt x="1500" y="4344"/>
                    </a:cubicBezTo>
                    <a:cubicBezTo>
                      <a:pt x="1468" y="4389"/>
                      <a:pt x="1435" y="4407"/>
                      <a:pt x="1428" y="4432"/>
                    </a:cubicBezTo>
                    <a:cubicBezTo>
                      <a:pt x="1421" y="4457"/>
                      <a:pt x="1435" y="4483"/>
                      <a:pt x="1455" y="4494"/>
                    </a:cubicBezTo>
                    <a:cubicBezTo>
                      <a:pt x="1475" y="4505"/>
                      <a:pt x="1521" y="4507"/>
                      <a:pt x="1548" y="4500"/>
                    </a:cubicBezTo>
                    <a:cubicBezTo>
                      <a:pt x="1575" y="4493"/>
                      <a:pt x="1629" y="4442"/>
                      <a:pt x="1620" y="4450"/>
                    </a:cubicBezTo>
                    <a:cubicBezTo>
                      <a:pt x="1611" y="4458"/>
                      <a:pt x="1491" y="4521"/>
                      <a:pt x="1491" y="4548"/>
                    </a:cubicBezTo>
                    <a:cubicBezTo>
                      <a:pt x="1491" y="4575"/>
                      <a:pt x="1565" y="4622"/>
                      <a:pt x="1623" y="4611"/>
                    </a:cubicBezTo>
                    <a:cubicBezTo>
                      <a:pt x="1681" y="4600"/>
                      <a:pt x="1795" y="4521"/>
                      <a:pt x="1838" y="4483"/>
                    </a:cubicBezTo>
                    <a:cubicBezTo>
                      <a:pt x="1881" y="4445"/>
                      <a:pt x="1870" y="4424"/>
                      <a:pt x="1884" y="4385"/>
                    </a:cubicBezTo>
                    <a:cubicBezTo>
                      <a:pt x="1898" y="4346"/>
                      <a:pt x="1917" y="4354"/>
                      <a:pt x="1923" y="4251"/>
                    </a:cubicBezTo>
                    <a:cubicBezTo>
                      <a:pt x="1929" y="4148"/>
                      <a:pt x="1920" y="3947"/>
                      <a:pt x="1919" y="3769"/>
                    </a:cubicBezTo>
                    <a:cubicBezTo>
                      <a:pt x="1918" y="3591"/>
                      <a:pt x="1904" y="3332"/>
                      <a:pt x="1918" y="3180"/>
                    </a:cubicBezTo>
                    <a:cubicBezTo>
                      <a:pt x="1930" y="3028"/>
                      <a:pt x="1989" y="2992"/>
                      <a:pt x="1993" y="2855"/>
                    </a:cubicBezTo>
                    <a:cubicBezTo>
                      <a:pt x="1998" y="2719"/>
                      <a:pt x="1949" y="2486"/>
                      <a:pt x="1945" y="2365"/>
                    </a:cubicBezTo>
                    <a:cubicBezTo>
                      <a:pt x="1942" y="2243"/>
                      <a:pt x="2021" y="2198"/>
                      <a:pt x="1973" y="2126"/>
                    </a:cubicBezTo>
                    <a:cubicBezTo>
                      <a:pt x="1925" y="2056"/>
                      <a:pt x="1770" y="2038"/>
                      <a:pt x="1660" y="1940"/>
                    </a:cubicBezTo>
                    <a:cubicBezTo>
                      <a:pt x="1550" y="1843"/>
                      <a:pt x="1397" y="1731"/>
                      <a:pt x="1311" y="1541"/>
                    </a:cubicBezTo>
                    <a:cubicBezTo>
                      <a:pt x="1224" y="1352"/>
                      <a:pt x="1183" y="983"/>
                      <a:pt x="1143" y="803"/>
                    </a:cubicBezTo>
                    <a:cubicBezTo>
                      <a:pt x="1101" y="621"/>
                      <a:pt x="1083" y="552"/>
                      <a:pt x="1067" y="456"/>
                    </a:cubicBezTo>
                    <a:cubicBezTo>
                      <a:pt x="1051" y="361"/>
                      <a:pt x="1068" y="296"/>
                      <a:pt x="1048" y="223"/>
                    </a:cubicBezTo>
                    <a:cubicBezTo>
                      <a:pt x="1028" y="151"/>
                      <a:pt x="1019" y="46"/>
                      <a:pt x="945" y="23"/>
                    </a:cubicBezTo>
                    <a:cubicBezTo>
                      <a:pt x="871" y="0"/>
                      <a:pt x="676" y="74"/>
                      <a:pt x="605" y="87"/>
                    </a:cubicBezTo>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72" name="Freeform 539"/>
              <p:cNvSpPr>
                <a:spLocks noChangeAspect="1"/>
              </p:cNvSpPr>
              <p:nvPr/>
            </p:nvSpPr>
            <p:spPr bwMode="auto">
              <a:xfrm>
                <a:off x="7950" y="6045"/>
                <a:ext cx="324" cy="344"/>
              </a:xfrm>
              <a:custGeom>
                <a:avLst/>
                <a:gdLst>
                  <a:gd name="T0" fmla="*/ 148 w 324"/>
                  <a:gd name="T1" fmla="*/ 0 h 344"/>
                  <a:gd name="T2" fmla="*/ 84 w 324"/>
                  <a:gd name="T3" fmla="*/ 43 h 344"/>
                  <a:gd name="T4" fmla="*/ 37 w 324"/>
                  <a:gd name="T5" fmla="*/ 76 h 344"/>
                  <a:gd name="T6" fmla="*/ 15 w 324"/>
                  <a:gd name="T7" fmla="*/ 136 h 344"/>
                  <a:gd name="T8" fmla="*/ 12 w 324"/>
                  <a:gd name="T9" fmla="*/ 164 h 344"/>
                  <a:gd name="T10" fmla="*/ 24 w 324"/>
                  <a:gd name="T11" fmla="*/ 186 h 344"/>
                  <a:gd name="T12" fmla="*/ 157 w 324"/>
                  <a:gd name="T13" fmla="*/ 118 h 344"/>
                  <a:gd name="T14" fmla="*/ 205 w 324"/>
                  <a:gd name="T15" fmla="*/ 109 h 344"/>
                  <a:gd name="T16" fmla="*/ 143 w 324"/>
                  <a:gd name="T17" fmla="*/ 140 h 344"/>
                  <a:gd name="T18" fmla="*/ 89 w 324"/>
                  <a:gd name="T19" fmla="*/ 169 h 344"/>
                  <a:gd name="T20" fmla="*/ 39 w 324"/>
                  <a:gd name="T21" fmla="*/ 206 h 344"/>
                  <a:gd name="T22" fmla="*/ 65 w 324"/>
                  <a:gd name="T23" fmla="*/ 248 h 344"/>
                  <a:gd name="T24" fmla="*/ 127 w 324"/>
                  <a:gd name="T25" fmla="*/ 320 h 344"/>
                  <a:gd name="T26" fmla="*/ 177 w 324"/>
                  <a:gd name="T27" fmla="*/ 338 h 344"/>
                  <a:gd name="T28" fmla="*/ 252 w 324"/>
                  <a:gd name="T29" fmla="*/ 282 h 344"/>
                  <a:gd name="T30" fmla="*/ 294 w 324"/>
                  <a:gd name="T31" fmla="*/ 279 h 344"/>
                  <a:gd name="T32" fmla="*/ 324 w 324"/>
                  <a:gd name="T33" fmla="*/ 249 h 3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4" h="344">
                    <a:moveTo>
                      <a:pt x="148" y="0"/>
                    </a:moveTo>
                    <a:cubicBezTo>
                      <a:pt x="125" y="14"/>
                      <a:pt x="101" y="30"/>
                      <a:pt x="84" y="43"/>
                    </a:cubicBezTo>
                    <a:cubicBezTo>
                      <a:pt x="65" y="55"/>
                      <a:pt x="49" y="61"/>
                      <a:pt x="37" y="76"/>
                    </a:cubicBezTo>
                    <a:cubicBezTo>
                      <a:pt x="27" y="91"/>
                      <a:pt x="19" y="121"/>
                      <a:pt x="15" y="136"/>
                    </a:cubicBezTo>
                    <a:cubicBezTo>
                      <a:pt x="10" y="150"/>
                      <a:pt x="10" y="156"/>
                      <a:pt x="12" y="164"/>
                    </a:cubicBezTo>
                    <a:cubicBezTo>
                      <a:pt x="14" y="172"/>
                      <a:pt x="0" y="194"/>
                      <a:pt x="24" y="186"/>
                    </a:cubicBezTo>
                    <a:cubicBezTo>
                      <a:pt x="48" y="178"/>
                      <a:pt x="127" y="131"/>
                      <a:pt x="157" y="118"/>
                    </a:cubicBezTo>
                    <a:cubicBezTo>
                      <a:pt x="187" y="105"/>
                      <a:pt x="207" y="105"/>
                      <a:pt x="205" y="109"/>
                    </a:cubicBezTo>
                    <a:cubicBezTo>
                      <a:pt x="203" y="113"/>
                      <a:pt x="162" y="130"/>
                      <a:pt x="143" y="140"/>
                    </a:cubicBezTo>
                    <a:cubicBezTo>
                      <a:pt x="123" y="150"/>
                      <a:pt x="106" y="157"/>
                      <a:pt x="89" y="169"/>
                    </a:cubicBezTo>
                    <a:cubicBezTo>
                      <a:pt x="71" y="179"/>
                      <a:pt x="43" y="192"/>
                      <a:pt x="39" y="206"/>
                    </a:cubicBezTo>
                    <a:cubicBezTo>
                      <a:pt x="34" y="219"/>
                      <a:pt x="49" y="229"/>
                      <a:pt x="65" y="248"/>
                    </a:cubicBezTo>
                    <a:cubicBezTo>
                      <a:pt x="79" y="267"/>
                      <a:pt x="109" y="306"/>
                      <a:pt x="127" y="320"/>
                    </a:cubicBezTo>
                    <a:cubicBezTo>
                      <a:pt x="146" y="335"/>
                      <a:pt x="156" y="344"/>
                      <a:pt x="177" y="338"/>
                    </a:cubicBezTo>
                    <a:cubicBezTo>
                      <a:pt x="198" y="332"/>
                      <a:pt x="233" y="292"/>
                      <a:pt x="252" y="282"/>
                    </a:cubicBezTo>
                    <a:cubicBezTo>
                      <a:pt x="271" y="272"/>
                      <a:pt x="282" y="285"/>
                      <a:pt x="294" y="279"/>
                    </a:cubicBezTo>
                    <a:cubicBezTo>
                      <a:pt x="306" y="273"/>
                      <a:pt x="318" y="255"/>
                      <a:pt x="324" y="249"/>
                    </a:cubicBezTo>
                  </a:path>
                </a:pathLst>
              </a:custGeom>
              <a:solidFill>
                <a:srgbClr val="333333"/>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649" name="Freeform 540"/>
            <p:cNvSpPr>
              <a:spLocks noChangeAspect="1"/>
            </p:cNvSpPr>
            <p:nvPr/>
          </p:nvSpPr>
          <p:spPr bwMode="auto">
            <a:xfrm flipH="1">
              <a:off x="2340" y="2251"/>
              <a:ext cx="1087" cy="446"/>
            </a:xfrm>
            <a:custGeom>
              <a:avLst/>
              <a:gdLst>
                <a:gd name="T0" fmla="*/ 0 w 6305"/>
                <a:gd name="T1" fmla="*/ 0 h 2595"/>
                <a:gd name="T2" fmla="*/ 0 w 6305"/>
                <a:gd name="T3" fmla="*/ 0 h 2595"/>
                <a:gd name="T4" fmla="*/ 0 w 6305"/>
                <a:gd name="T5" fmla="*/ 0 h 2595"/>
                <a:gd name="T6" fmla="*/ 0 w 6305"/>
                <a:gd name="T7" fmla="*/ 0 h 2595"/>
                <a:gd name="T8" fmla="*/ 0 w 6305"/>
                <a:gd name="T9" fmla="*/ 0 h 2595"/>
                <a:gd name="T10" fmla="*/ 0 w 6305"/>
                <a:gd name="T11" fmla="*/ 0 h 2595"/>
                <a:gd name="T12" fmla="*/ 0 w 6305"/>
                <a:gd name="T13" fmla="*/ 0 h 2595"/>
                <a:gd name="T14" fmla="*/ 0 w 6305"/>
                <a:gd name="T15" fmla="*/ 0 h 2595"/>
                <a:gd name="T16" fmla="*/ 0 w 6305"/>
                <a:gd name="T17" fmla="*/ 0 h 2595"/>
                <a:gd name="T18" fmla="*/ 0 w 6305"/>
                <a:gd name="T19" fmla="*/ 0 h 2595"/>
                <a:gd name="T20" fmla="*/ 0 w 6305"/>
                <a:gd name="T21" fmla="*/ 0 h 2595"/>
                <a:gd name="T22" fmla="*/ 0 w 6305"/>
                <a:gd name="T23" fmla="*/ 0 h 2595"/>
                <a:gd name="T24" fmla="*/ 0 w 6305"/>
                <a:gd name="T25" fmla="*/ 0 h 2595"/>
                <a:gd name="T26" fmla="*/ 0 w 6305"/>
                <a:gd name="T27" fmla="*/ 0 h 2595"/>
                <a:gd name="T28" fmla="*/ 0 w 6305"/>
                <a:gd name="T29" fmla="*/ 0 h 2595"/>
                <a:gd name="T30" fmla="*/ 0 w 6305"/>
                <a:gd name="T31" fmla="*/ 0 h 2595"/>
                <a:gd name="T32" fmla="*/ 0 w 6305"/>
                <a:gd name="T33" fmla="*/ 0 h 2595"/>
                <a:gd name="T34" fmla="*/ 0 w 6305"/>
                <a:gd name="T35" fmla="*/ 0 h 2595"/>
                <a:gd name="T36" fmla="*/ 0 w 6305"/>
                <a:gd name="T37" fmla="*/ 0 h 2595"/>
                <a:gd name="T38" fmla="*/ 0 w 6305"/>
                <a:gd name="T39" fmla="*/ 0 h 2595"/>
                <a:gd name="T40" fmla="*/ 0 w 6305"/>
                <a:gd name="T41" fmla="*/ 0 h 2595"/>
                <a:gd name="T42" fmla="*/ 0 w 6305"/>
                <a:gd name="T43" fmla="*/ 0 h 2595"/>
                <a:gd name="T44" fmla="*/ 0 w 6305"/>
                <a:gd name="T45" fmla="*/ 0 h 2595"/>
                <a:gd name="T46" fmla="*/ 0 w 6305"/>
                <a:gd name="T47" fmla="*/ 0 h 2595"/>
                <a:gd name="T48" fmla="*/ 0 w 6305"/>
                <a:gd name="T49" fmla="*/ 0 h 2595"/>
                <a:gd name="T50" fmla="*/ 0 w 6305"/>
                <a:gd name="T51" fmla="*/ 0 h 2595"/>
                <a:gd name="T52" fmla="*/ 0 w 6305"/>
                <a:gd name="T53" fmla="*/ 0 h 2595"/>
                <a:gd name="T54" fmla="*/ 0 w 6305"/>
                <a:gd name="T55" fmla="*/ 0 h 2595"/>
                <a:gd name="T56" fmla="*/ 0 w 6305"/>
                <a:gd name="T57" fmla="*/ 0 h 2595"/>
                <a:gd name="T58" fmla="*/ 0 w 6305"/>
                <a:gd name="T59" fmla="*/ 0 h 2595"/>
                <a:gd name="T60" fmla="*/ 0 w 6305"/>
                <a:gd name="T61" fmla="*/ 0 h 2595"/>
                <a:gd name="T62" fmla="*/ 0 w 6305"/>
                <a:gd name="T63" fmla="*/ 0 h 2595"/>
                <a:gd name="T64" fmla="*/ 0 w 6305"/>
                <a:gd name="T65" fmla="*/ 0 h 2595"/>
                <a:gd name="T66" fmla="*/ 0 w 6305"/>
                <a:gd name="T67" fmla="*/ 0 h 2595"/>
                <a:gd name="T68" fmla="*/ 0 w 6305"/>
                <a:gd name="T69" fmla="*/ 0 h 2595"/>
                <a:gd name="T70" fmla="*/ 0 w 6305"/>
                <a:gd name="T71" fmla="*/ 0 h 2595"/>
                <a:gd name="T72" fmla="*/ 0 w 6305"/>
                <a:gd name="T73" fmla="*/ 0 h 2595"/>
                <a:gd name="T74" fmla="*/ 0 w 6305"/>
                <a:gd name="T75" fmla="*/ 0 h 2595"/>
                <a:gd name="T76" fmla="*/ 0 w 6305"/>
                <a:gd name="T77" fmla="*/ 0 h 2595"/>
                <a:gd name="T78" fmla="*/ 0 w 6305"/>
                <a:gd name="T79" fmla="*/ 0 h 2595"/>
                <a:gd name="T80" fmla="*/ 0 w 6305"/>
                <a:gd name="T81" fmla="*/ 0 h 2595"/>
                <a:gd name="T82" fmla="*/ 0 w 6305"/>
                <a:gd name="T83" fmla="*/ 0 h 2595"/>
                <a:gd name="T84" fmla="*/ 0 w 6305"/>
                <a:gd name="T85" fmla="*/ 0 h 2595"/>
                <a:gd name="T86" fmla="*/ 0 w 6305"/>
                <a:gd name="T87" fmla="*/ 0 h 2595"/>
                <a:gd name="T88" fmla="*/ 0 w 6305"/>
                <a:gd name="T89" fmla="*/ 0 h 2595"/>
                <a:gd name="T90" fmla="*/ 0 w 6305"/>
                <a:gd name="T91" fmla="*/ 0 h 2595"/>
                <a:gd name="T92" fmla="*/ 0 w 6305"/>
                <a:gd name="T93" fmla="*/ 0 h 2595"/>
                <a:gd name="T94" fmla="*/ 0 w 6305"/>
                <a:gd name="T95" fmla="*/ 0 h 2595"/>
                <a:gd name="T96" fmla="*/ 0 w 6305"/>
                <a:gd name="T97" fmla="*/ 0 h 2595"/>
                <a:gd name="T98" fmla="*/ 0 w 6305"/>
                <a:gd name="T99" fmla="*/ 0 h 2595"/>
                <a:gd name="T100" fmla="*/ 0 w 6305"/>
                <a:gd name="T101" fmla="*/ 0 h 2595"/>
                <a:gd name="T102" fmla="*/ 0 w 6305"/>
                <a:gd name="T103" fmla="*/ 0 h 2595"/>
                <a:gd name="T104" fmla="*/ 0 w 6305"/>
                <a:gd name="T105" fmla="*/ 0 h 2595"/>
                <a:gd name="T106" fmla="*/ 0 w 6305"/>
                <a:gd name="T107" fmla="*/ 0 h 2595"/>
                <a:gd name="T108" fmla="*/ 0 w 6305"/>
                <a:gd name="T109" fmla="*/ 0 h 2595"/>
                <a:gd name="T110" fmla="*/ 0 w 6305"/>
                <a:gd name="T111" fmla="*/ 0 h 2595"/>
                <a:gd name="T112" fmla="*/ 0 w 6305"/>
                <a:gd name="T113" fmla="*/ 0 h 2595"/>
                <a:gd name="T114" fmla="*/ 0 w 6305"/>
                <a:gd name="T115" fmla="*/ 0 h 2595"/>
                <a:gd name="T116" fmla="*/ 0 w 6305"/>
                <a:gd name="T117" fmla="*/ 0 h 2595"/>
                <a:gd name="T118" fmla="*/ 0 w 6305"/>
                <a:gd name="T119" fmla="*/ 0 h 2595"/>
                <a:gd name="T120" fmla="*/ 0 w 6305"/>
                <a:gd name="T121" fmla="*/ 0 h 2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05" h="2595">
                  <a:moveTo>
                    <a:pt x="926" y="686"/>
                  </a:moveTo>
                  <a:cubicBezTo>
                    <a:pt x="845" y="682"/>
                    <a:pt x="748" y="660"/>
                    <a:pt x="669" y="660"/>
                  </a:cubicBezTo>
                  <a:cubicBezTo>
                    <a:pt x="590" y="660"/>
                    <a:pt x="534" y="624"/>
                    <a:pt x="450" y="686"/>
                  </a:cubicBezTo>
                  <a:cubicBezTo>
                    <a:pt x="366" y="748"/>
                    <a:pt x="223" y="922"/>
                    <a:pt x="167" y="1033"/>
                  </a:cubicBezTo>
                  <a:cubicBezTo>
                    <a:pt x="111" y="1144"/>
                    <a:pt x="116" y="1241"/>
                    <a:pt x="116" y="1354"/>
                  </a:cubicBezTo>
                  <a:cubicBezTo>
                    <a:pt x="116" y="1467"/>
                    <a:pt x="175" y="1618"/>
                    <a:pt x="167" y="1714"/>
                  </a:cubicBezTo>
                  <a:cubicBezTo>
                    <a:pt x="159" y="1810"/>
                    <a:pt x="91" y="1879"/>
                    <a:pt x="65" y="1933"/>
                  </a:cubicBezTo>
                  <a:cubicBezTo>
                    <a:pt x="39" y="1987"/>
                    <a:pt x="22" y="2000"/>
                    <a:pt x="13" y="2036"/>
                  </a:cubicBezTo>
                  <a:cubicBezTo>
                    <a:pt x="4" y="2072"/>
                    <a:pt x="9" y="2111"/>
                    <a:pt x="13" y="2152"/>
                  </a:cubicBezTo>
                  <a:cubicBezTo>
                    <a:pt x="17" y="2193"/>
                    <a:pt x="0" y="2242"/>
                    <a:pt x="39" y="2280"/>
                  </a:cubicBezTo>
                  <a:cubicBezTo>
                    <a:pt x="78" y="2318"/>
                    <a:pt x="174" y="2372"/>
                    <a:pt x="245" y="2383"/>
                  </a:cubicBezTo>
                  <a:cubicBezTo>
                    <a:pt x="316" y="2394"/>
                    <a:pt x="407" y="2367"/>
                    <a:pt x="463" y="2344"/>
                  </a:cubicBezTo>
                  <a:cubicBezTo>
                    <a:pt x="519" y="2321"/>
                    <a:pt x="577" y="2246"/>
                    <a:pt x="579" y="2242"/>
                  </a:cubicBezTo>
                  <a:cubicBezTo>
                    <a:pt x="581" y="2238"/>
                    <a:pt x="461" y="2313"/>
                    <a:pt x="476" y="2319"/>
                  </a:cubicBezTo>
                  <a:cubicBezTo>
                    <a:pt x="491" y="2325"/>
                    <a:pt x="592" y="2297"/>
                    <a:pt x="669" y="2280"/>
                  </a:cubicBezTo>
                  <a:cubicBezTo>
                    <a:pt x="746" y="2263"/>
                    <a:pt x="851" y="2252"/>
                    <a:pt x="939" y="2216"/>
                  </a:cubicBezTo>
                  <a:cubicBezTo>
                    <a:pt x="1027" y="2180"/>
                    <a:pt x="1115" y="2056"/>
                    <a:pt x="1196" y="2062"/>
                  </a:cubicBezTo>
                  <a:cubicBezTo>
                    <a:pt x="1277" y="2068"/>
                    <a:pt x="1314" y="2186"/>
                    <a:pt x="1427" y="2254"/>
                  </a:cubicBezTo>
                  <a:cubicBezTo>
                    <a:pt x="1540" y="2322"/>
                    <a:pt x="1750" y="2417"/>
                    <a:pt x="1877" y="2473"/>
                  </a:cubicBezTo>
                  <a:cubicBezTo>
                    <a:pt x="2004" y="2529"/>
                    <a:pt x="2053" y="2583"/>
                    <a:pt x="2186" y="2589"/>
                  </a:cubicBezTo>
                  <a:cubicBezTo>
                    <a:pt x="2319" y="2595"/>
                    <a:pt x="2476" y="2585"/>
                    <a:pt x="2675" y="2512"/>
                  </a:cubicBezTo>
                  <a:cubicBezTo>
                    <a:pt x="2874" y="2439"/>
                    <a:pt x="3176" y="2221"/>
                    <a:pt x="3382" y="2152"/>
                  </a:cubicBezTo>
                  <a:cubicBezTo>
                    <a:pt x="3588" y="2083"/>
                    <a:pt x="3802" y="2087"/>
                    <a:pt x="3909" y="2100"/>
                  </a:cubicBezTo>
                  <a:cubicBezTo>
                    <a:pt x="4016" y="2113"/>
                    <a:pt x="3969" y="2203"/>
                    <a:pt x="4025" y="2229"/>
                  </a:cubicBezTo>
                  <a:cubicBezTo>
                    <a:pt x="4081" y="2255"/>
                    <a:pt x="4177" y="2261"/>
                    <a:pt x="4243" y="2254"/>
                  </a:cubicBezTo>
                  <a:cubicBezTo>
                    <a:pt x="4309" y="2247"/>
                    <a:pt x="4350" y="2201"/>
                    <a:pt x="4423" y="2190"/>
                  </a:cubicBezTo>
                  <a:cubicBezTo>
                    <a:pt x="4496" y="2179"/>
                    <a:pt x="4575" y="2181"/>
                    <a:pt x="4680" y="2190"/>
                  </a:cubicBezTo>
                  <a:cubicBezTo>
                    <a:pt x="4785" y="2199"/>
                    <a:pt x="4946" y="2233"/>
                    <a:pt x="5053" y="2242"/>
                  </a:cubicBezTo>
                  <a:cubicBezTo>
                    <a:pt x="5160" y="2251"/>
                    <a:pt x="5222" y="2326"/>
                    <a:pt x="5323" y="2242"/>
                  </a:cubicBezTo>
                  <a:cubicBezTo>
                    <a:pt x="5424" y="2158"/>
                    <a:pt x="5593" y="1858"/>
                    <a:pt x="5657" y="1740"/>
                  </a:cubicBezTo>
                  <a:cubicBezTo>
                    <a:pt x="5721" y="1622"/>
                    <a:pt x="5670" y="1667"/>
                    <a:pt x="5709" y="1534"/>
                  </a:cubicBezTo>
                  <a:cubicBezTo>
                    <a:pt x="5748" y="1401"/>
                    <a:pt x="5866" y="1093"/>
                    <a:pt x="5889" y="943"/>
                  </a:cubicBezTo>
                  <a:cubicBezTo>
                    <a:pt x="5912" y="793"/>
                    <a:pt x="5889" y="709"/>
                    <a:pt x="5850" y="634"/>
                  </a:cubicBezTo>
                  <a:cubicBezTo>
                    <a:pt x="5811" y="559"/>
                    <a:pt x="5644" y="499"/>
                    <a:pt x="5657" y="493"/>
                  </a:cubicBezTo>
                  <a:cubicBezTo>
                    <a:pt x="5670" y="487"/>
                    <a:pt x="5875" y="521"/>
                    <a:pt x="5927" y="596"/>
                  </a:cubicBezTo>
                  <a:cubicBezTo>
                    <a:pt x="5979" y="671"/>
                    <a:pt x="5979" y="819"/>
                    <a:pt x="5966" y="943"/>
                  </a:cubicBezTo>
                  <a:cubicBezTo>
                    <a:pt x="5953" y="1067"/>
                    <a:pt x="5867" y="1207"/>
                    <a:pt x="5850" y="1342"/>
                  </a:cubicBezTo>
                  <a:cubicBezTo>
                    <a:pt x="5833" y="1477"/>
                    <a:pt x="5835" y="1655"/>
                    <a:pt x="5863" y="1753"/>
                  </a:cubicBezTo>
                  <a:cubicBezTo>
                    <a:pt x="5891" y="1851"/>
                    <a:pt x="5955" y="1884"/>
                    <a:pt x="6017" y="1933"/>
                  </a:cubicBezTo>
                  <a:cubicBezTo>
                    <a:pt x="6079" y="1982"/>
                    <a:pt x="6193" y="2047"/>
                    <a:pt x="6236" y="2049"/>
                  </a:cubicBezTo>
                  <a:cubicBezTo>
                    <a:pt x="6279" y="2051"/>
                    <a:pt x="6305" y="1987"/>
                    <a:pt x="6275" y="1946"/>
                  </a:cubicBezTo>
                  <a:cubicBezTo>
                    <a:pt x="6245" y="1905"/>
                    <a:pt x="6101" y="1858"/>
                    <a:pt x="6056" y="1804"/>
                  </a:cubicBezTo>
                  <a:cubicBezTo>
                    <a:pt x="6011" y="1750"/>
                    <a:pt x="5992" y="1701"/>
                    <a:pt x="6005" y="1624"/>
                  </a:cubicBezTo>
                  <a:cubicBezTo>
                    <a:pt x="6018" y="1547"/>
                    <a:pt x="6105" y="1447"/>
                    <a:pt x="6133" y="1342"/>
                  </a:cubicBezTo>
                  <a:cubicBezTo>
                    <a:pt x="6161" y="1237"/>
                    <a:pt x="6178" y="1112"/>
                    <a:pt x="6172" y="994"/>
                  </a:cubicBezTo>
                  <a:cubicBezTo>
                    <a:pt x="6166" y="876"/>
                    <a:pt x="6166" y="750"/>
                    <a:pt x="6095" y="634"/>
                  </a:cubicBezTo>
                  <a:cubicBezTo>
                    <a:pt x="6024" y="518"/>
                    <a:pt x="5880" y="398"/>
                    <a:pt x="5747" y="300"/>
                  </a:cubicBezTo>
                  <a:cubicBezTo>
                    <a:pt x="5614" y="202"/>
                    <a:pt x="5473" y="86"/>
                    <a:pt x="5297" y="43"/>
                  </a:cubicBezTo>
                  <a:cubicBezTo>
                    <a:pt x="5121" y="0"/>
                    <a:pt x="4886" y="32"/>
                    <a:pt x="4693" y="43"/>
                  </a:cubicBezTo>
                  <a:cubicBezTo>
                    <a:pt x="4500" y="54"/>
                    <a:pt x="4292" y="99"/>
                    <a:pt x="4140" y="107"/>
                  </a:cubicBezTo>
                  <a:cubicBezTo>
                    <a:pt x="3988" y="115"/>
                    <a:pt x="3934" y="87"/>
                    <a:pt x="3780" y="94"/>
                  </a:cubicBezTo>
                  <a:cubicBezTo>
                    <a:pt x="3626" y="101"/>
                    <a:pt x="3361" y="133"/>
                    <a:pt x="3215" y="146"/>
                  </a:cubicBezTo>
                  <a:cubicBezTo>
                    <a:pt x="3069" y="159"/>
                    <a:pt x="3062" y="153"/>
                    <a:pt x="2906" y="172"/>
                  </a:cubicBezTo>
                  <a:cubicBezTo>
                    <a:pt x="2750" y="191"/>
                    <a:pt x="2424" y="230"/>
                    <a:pt x="2276" y="262"/>
                  </a:cubicBezTo>
                  <a:cubicBezTo>
                    <a:pt x="2128" y="294"/>
                    <a:pt x="2096" y="336"/>
                    <a:pt x="2019" y="364"/>
                  </a:cubicBezTo>
                  <a:cubicBezTo>
                    <a:pt x="1942" y="392"/>
                    <a:pt x="1880" y="397"/>
                    <a:pt x="1813" y="429"/>
                  </a:cubicBezTo>
                  <a:cubicBezTo>
                    <a:pt x="1746" y="461"/>
                    <a:pt x="1688" y="523"/>
                    <a:pt x="1620" y="557"/>
                  </a:cubicBezTo>
                  <a:cubicBezTo>
                    <a:pt x="1552" y="591"/>
                    <a:pt x="1464" y="617"/>
                    <a:pt x="1402" y="634"/>
                  </a:cubicBezTo>
                  <a:cubicBezTo>
                    <a:pt x="1340" y="651"/>
                    <a:pt x="1288" y="651"/>
                    <a:pt x="1247" y="660"/>
                  </a:cubicBezTo>
                  <a:cubicBezTo>
                    <a:pt x="1206" y="669"/>
                    <a:pt x="1206" y="682"/>
                    <a:pt x="1157" y="686"/>
                  </a:cubicBezTo>
                  <a:cubicBezTo>
                    <a:pt x="1108" y="690"/>
                    <a:pt x="1007" y="690"/>
                    <a:pt x="926" y="686"/>
                  </a:cubicBezTo>
                  <a:close/>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nvGrpSpPr>
            <p:cNvPr id="54650" name="Group 541"/>
            <p:cNvGrpSpPr>
              <a:grpSpLocks noChangeAspect="1"/>
            </p:cNvGrpSpPr>
            <p:nvPr/>
          </p:nvGrpSpPr>
          <p:grpSpPr bwMode="auto">
            <a:xfrm flipH="1">
              <a:off x="2878" y="2429"/>
              <a:ext cx="252" cy="677"/>
              <a:chOff x="3947" y="2610"/>
              <a:chExt cx="1462" cy="3937"/>
            </a:xfrm>
          </p:grpSpPr>
          <p:sp>
            <p:nvSpPr>
              <p:cNvPr id="54669" name="Freeform 542"/>
              <p:cNvSpPr>
                <a:spLocks noChangeAspect="1"/>
              </p:cNvSpPr>
              <p:nvPr/>
            </p:nvSpPr>
            <p:spPr bwMode="auto">
              <a:xfrm>
                <a:off x="3947" y="2610"/>
                <a:ext cx="1462" cy="3937"/>
              </a:xfrm>
              <a:custGeom>
                <a:avLst/>
                <a:gdLst>
                  <a:gd name="T0" fmla="*/ 180 w 1462"/>
                  <a:gd name="T1" fmla="*/ 0 h 3937"/>
                  <a:gd name="T2" fmla="*/ 52 w 1462"/>
                  <a:gd name="T3" fmla="*/ 566 h 3937"/>
                  <a:gd name="T4" fmla="*/ 489 w 1462"/>
                  <a:gd name="T5" fmla="*/ 1376 h 3937"/>
                  <a:gd name="T6" fmla="*/ 540 w 1462"/>
                  <a:gd name="T7" fmla="*/ 1684 h 3937"/>
                  <a:gd name="T8" fmla="*/ 427 w 1462"/>
                  <a:gd name="T9" fmla="*/ 2196 h 3937"/>
                  <a:gd name="T10" fmla="*/ 463 w 1462"/>
                  <a:gd name="T11" fmla="*/ 2533 h 3937"/>
                  <a:gd name="T12" fmla="*/ 399 w 1462"/>
                  <a:gd name="T13" fmla="*/ 2790 h 3937"/>
                  <a:gd name="T14" fmla="*/ 399 w 1462"/>
                  <a:gd name="T15" fmla="*/ 3021 h 3937"/>
                  <a:gd name="T16" fmla="*/ 360 w 1462"/>
                  <a:gd name="T17" fmla="*/ 3459 h 3937"/>
                  <a:gd name="T18" fmla="*/ 334 w 1462"/>
                  <a:gd name="T19" fmla="*/ 3587 h 3937"/>
                  <a:gd name="T20" fmla="*/ 208 w 1462"/>
                  <a:gd name="T21" fmla="*/ 3765 h 3937"/>
                  <a:gd name="T22" fmla="*/ 256 w 1462"/>
                  <a:gd name="T23" fmla="*/ 3876 h 3937"/>
                  <a:gd name="T24" fmla="*/ 304 w 1462"/>
                  <a:gd name="T25" fmla="*/ 3810 h 3937"/>
                  <a:gd name="T26" fmla="*/ 360 w 1462"/>
                  <a:gd name="T27" fmla="*/ 3729 h 3937"/>
                  <a:gd name="T28" fmla="*/ 280 w 1462"/>
                  <a:gd name="T29" fmla="*/ 3846 h 3937"/>
                  <a:gd name="T30" fmla="*/ 296 w 1462"/>
                  <a:gd name="T31" fmla="*/ 3909 h 3937"/>
                  <a:gd name="T32" fmla="*/ 463 w 1462"/>
                  <a:gd name="T33" fmla="*/ 3896 h 3937"/>
                  <a:gd name="T34" fmla="*/ 669 w 1462"/>
                  <a:gd name="T35" fmla="*/ 3664 h 3937"/>
                  <a:gd name="T36" fmla="*/ 759 w 1462"/>
                  <a:gd name="T37" fmla="*/ 3369 h 3937"/>
                  <a:gd name="T38" fmla="*/ 862 w 1462"/>
                  <a:gd name="T39" fmla="*/ 2623 h 3937"/>
                  <a:gd name="T40" fmla="*/ 1003 w 1462"/>
                  <a:gd name="T41" fmla="*/ 2186 h 3937"/>
                  <a:gd name="T42" fmla="*/ 1080 w 1462"/>
                  <a:gd name="T43" fmla="*/ 1877 h 3937"/>
                  <a:gd name="T44" fmla="*/ 1183 w 1462"/>
                  <a:gd name="T45" fmla="*/ 1572 h 3937"/>
                  <a:gd name="T46" fmla="*/ 1447 w 1462"/>
                  <a:gd name="T47" fmla="*/ 1194 h 3937"/>
                  <a:gd name="T48" fmla="*/ 1276 w 1462"/>
                  <a:gd name="T49" fmla="*/ 792 h 39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2" h="3937">
                    <a:moveTo>
                      <a:pt x="180" y="0"/>
                    </a:moveTo>
                    <a:cubicBezTo>
                      <a:pt x="90" y="168"/>
                      <a:pt x="0" y="337"/>
                      <a:pt x="52" y="566"/>
                    </a:cubicBezTo>
                    <a:cubicBezTo>
                      <a:pt x="104" y="795"/>
                      <a:pt x="408" y="1190"/>
                      <a:pt x="489" y="1376"/>
                    </a:cubicBezTo>
                    <a:cubicBezTo>
                      <a:pt x="570" y="1562"/>
                      <a:pt x="550" y="1547"/>
                      <a:pt x="540" y="1684"/>
                    </a:cubicBezTo>
                    <a:cubicBezTo>
                      <a:pt x="530" y="1821"/>
                      <a:pt x="440" y="2055"/>
                      <a:pt x="427" y="2196"/>
                    </a:cubicBezTo>
                    <a:cubicBezTo>
                      <a:pt x="414" y="2337"/>
                      <a:pt x="468" y="2434"/>
                      <a:pt x="463" y="2533"/>
                    </a:cubicBezTo>
                    <a:cubicBezTo>
                      <a:pt x="458" y="2632"/>
                      <a:pt x="410" y="2709"/>
                      <a:pt x="399" y="2790"/>
                    </a:cubicBezTo>
                    <a:cubicBezTo>
                      <a:pt x="388" y="2871"/>
                      <a:pt x="405" y="2910"/>
                      <a:pt x="399" y="3021"/>
                    </a:cubicBezTo>
                    <a:cubicBezTo>
                      <a:pt x="393" y="3132"/>
                      <a:pt x="371" y="3365"/>
                      <a:pt x="360" y="3459"/>
                    </a:cubicBezTo>
                    <a:cubicBezTo>
                      <a:pt x="349" y="3553"/>
                      <a:pt x="359" y="3536"/>
                      <a:pt x="334" y="3587"/>
                    </a:cubicBezTo>
                    <a:cubicBezTo>
                      <a:pt x="309" y="3638"/>
                      <a:pt x="221" y="3717"/>
                      <a:pt x="208" y="3765"/>
                    </a:cubicBezTo>
                    <a:cubicBezTo>
                      <a:pt x="195" y="3813"/>
                      <a:pt x="240" y="3869"/>
                      <a:pt x="256" y="3876"/>
                    </a:cubicBezTo>
                    <a:cubicBezTo>
                      <a:pt x="272" y="3883"/>
                      <a:pt x="287" y="3834"/>
                      <a:pt x="304" y="3810"/>
                    </a:cubicBezTo>
                    <a:cubicBezTo>
                      <a:pt x="321" y="3786"/>
                      <a:pt x="364" y="3723"/>
                      <a:pt x="360" y="3729"/>
                    </a:cubicBezTo>
                    <a:cubicBezTo>
                      <a:pt x="356" y="3735"/>
                      <a:pt x="291" y="3816"/>
                      <a:pt x="280" y="3846"/>
                    </a:cubicBezTo>
                    <a:cubicBezTo>
                      <a:pt x="269" y="3876"/>
                      <a:pt x="266" y="3901"/>
                      <a:pt x="296" y="3909"/>
                    </a:cubicBezTo>
                    <a:cubicBezTo>
                      <a:pt x="326" y="3917"/>
                      <a:pt x="401" y="3937"/>
                      <a:pt x="463" y="3896"/>
                    </a:cubicBezTo>
                    <a:cubicBezTo>
                      <a:pt x="525" y="3855"/>
                      <a:pt x="620" y="3752"/>
                      <a:pt x="669" y="3664"/>
                    </a:cubicBezTo>
                    <a:cubicBezTo>
                      <a:pt x="718" y="3576"/>
                      <a:pt x="727" y="3542"/>
                      <a:pt x="759" y="3369"/>
                    </a:cubicBezTo>
                    <a:cubicBezTo>
                      <a:pt x="791" y="3196"/>
                      <a:pt x="821" y="2820"/>
                      <a:pt x="862" y="2623"/>
                    </a:cubicBezTo>
                    <a:cubicBezTo>
                      <a:pt x="903" y="2426"/>
                      <a:pt x="967" y="2310"/>
                      <a:pt x="1003" y="2186"/>
                    </a:cubicBezTo>
                    <a:cubicBezTo>
                      <a:pt x="1039" y="2062"/>
                      <a:pt x="1050" y="1979"/>
                      <a:pt x="1080" y="1877"/>
                    </a:cubicBezTo>
                    <a:cubicBezTo>
                      <a:pt x="1110" y="1775"/>
                      <a:pt x="1122" y="1686"/>
                      <a:pt x="1183" y="1572"/>
                    </a:cubicBezTo>
                    <a:cubicBezTo>
                      <a:pt x="1244" y="1458"/>
                      <a:pt x="1432" y="1324"/>
                      <a:pt x="1447" y="1194"/>
                    </a:cubicBezTo>
                    <a:cubicBezTo>
                      <a:pt x="1462" y="1064"/>
                      <a:pt x="1312" y="876"/>
                      <a:pt x="1276" y="792"/>
                    </a:cubicBezTo>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70" name="Freeform 543"/>
              <p:cNvSpPr>
                <a:spLocks noChangeAspect="1"/>
              </p:cNvSpPr>
              <p:nvPr/>
            </p:nvSpPr>
            <p:spPr bwMode="auto">
              <a:xfrm>
                <a:off x="4152" y="6291"/>
                <a:ext cx="348" cy="240"/>
              </a:xfrm>
              <a:custGeom>
                <a:avLst/>
                <a:gdLst>
                  <a:gd name="T0" fmla="*/ 60 w 348"/>
                  <a:gd name="T1" fmla="*/ 0 h 240"/>
                  <a:gd name="T2" fmla="*/ 21 w 348"/>
                  <a:gd name="T3" fmla="*/ 57 h 240"/>
                  <a:gd name="T4" fmla="*/ 0 w 348"/>
                  <a:gd name="T5" fmla="*/ 93 h 240"/>
                  <a:gd name="T6" fmla="*/ 21 w 348"/>
                  <a:gd name="T7" fmla="*/ 159 h 240"/>
                  <a:gd name="T8" fmla="*/ 51 w 348"/>
                  <a:gd name="T9" fmla="*/ 189 h 240"/>
                  <a:gd name="T10" fmla="*/ 81 w 348"/>
                  <a:gd name="T11" fmla="*/ 126 h 240"/>
                  <a:gd name="T12" fmla="*/ 159 w 348"/>
                  <a:gd name="T13" fmla="*/ 30 h 240"/>
                  <a:gd name="T14" fmla="*/ 135 w 348"/>
                  <a:gd name="T15" fmla="*/ 84 h 240"/>
                  <a:gd name="T16" fmla="*/ 90 w 348"/>
                  <a:gd name="T17" fmla="*/ 144 h 240"/>
                  <a:gd name="T18" fmla="*/ 72 w 348"/>
                  <a:gd name="T19" fmla="*/ 186 h 240"/>
                  <a:gd name="T20" fmla="*/ 72 w 348"/>
                  <a:gd name="T21" fmla="*/ 210 h 240"/>
                  <a:gd name="T22" fmla="*/ 120 w 348"/>
                  <a:gd name="T23" fmla="*/ 234 h 240"/>
                  <a:gd name="T24" fmla="*/ 210 w 348"/>
                  <a:gd name="T25" fmla="*/ 234 h 240"/>
                  <a:gd name="T26" fmla="*/ 270 w 348"/>
                  <a:gd name="T27" fmla="*/ 198 h 240"/>
                  <a:gd name="T28" fmla="*/ 333 w 348"/>
                  <a:gd name="T29" fmla="*/ 144 h 240"/>
                  <a:gd name="T30" fmla="*/ 348 w 348"/>
                  <a:gd name="T31" fmla="*/ 1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40">
                    <a:moveTo>
                      <a:pt x="60" y="0"/>
                    </a:moveTo>
                    <a:cubicBezTo>
                      <a:pt x="45" y="21"/>
                      <a:pt x="31" y="42"/>
                      <a:pt x="21" y="57"/>
                    </a:cubicBezTo>
                    <a:cubicBezTo>
                      <a:pt x="11" y="72"/>
                      <a:pt x="0" y="76"/>
                      <a:pt x="0" y="93"/>
                    </a:cubicBezTo>
                    <a:cubicBezTo>
                      <a:pt x="0" y="110"/>
                      <a:pt x="13" y="143"/>
                      <a:pt x="21" y="159"/>
                    </a:cubicBezTo>
                    <a:cubicBezTo>
                      <a:pt x="29" y="175"/>
                      <a:pt x="41" y="194"/>
                      <a:pt x="51" y="189"/>
                    </a:cubicBezTo>
                    <a:cubicBezTo>
                      <a:pt x="61" y="184"/>
                      <a:pt x="63" y="153"/>
                      <a:pt x="81" y="126"/>
                    </a:cubicBezTo>
                    <a:cubicBezTo>
                      <a:pt x="99" y="99"/>
                      <a:pt x="150" y="37"/>
                      <a:pt x="159" y="30"/>
                    </a:cubicBezTo>
                    <a:cubicBezTo>
                      <a:pt x="168" y="23"/>
                      <a:pt x="146" y="65"/>
                      <a:pt x="135" y="84"/>
                    </a:cubicBezTo>
                    <a:cubicBezTo>
                      <a:pt x="124" y="103"/>
                      <a:pt x="100" y="127"/>
                      <a:pt x="90" y="144"/>
                    </a:cubicBezTo>
                    <a:cubicBezTo>
                      <a:pt x="80" y="161"/>
                      <a:pt x="75" y="175"/>
                      <a:pt x="72" y="186"/>
                    </a:cubicBezTo>
                    <a:cubicBezTo>
                      <a:pt x="69" y="197"/>
                      <a:pt x="64" y="202"/>
                      <a:pt x="72" y="210"/>
                    </a:cubicBezTo>
                    <a:cubicBezTo>
                      <a:pt x="80" y="218"/>
                      <a:pt x="97" y="230"/>
                      <a:pt x="120" y="234"/>
                    </a:cubicBezTo>
                    <a:cubicBezTo>
                      <a:pt x="143" y="238"/>
                      <a:pt x="185" y="240"/>
                      <a:pt x="210" y="234"/>
                    </a:cubicBezTo>
                    <a:cubicBezTo>
                      <a:pt x="235" y="228"/>
                      <a:pt x="250" y="213"/>
                      <a:pt x="270" y="198"/>
                    </a:cubicBezTo>
                    <a:cubicBezTo>
                      <a:pt x="290" y="183"/>
                      <a:pt x="320" y="156"/>
                      <a:pt x="333" y="144"/>
                    </a:cubicBezTo>
                    <a:cubicBezTo>
                      <a:pt x="346" y="132"/>
                      <a:pt x="345" y="127"/>
                      <a:pt x="348" y="123"/>
                    </a:cubicBezTo>
                  </a:path>
                </a:pathLst>
              </a:custGeom>
              <a:solidFill>
                <a:srgbClr val="333333"/>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grpSp>
          <p:nvGrpSpPr>
            <p:cNvPr id="54651" name="Group 544"/>
            <p:cNvGrpSpPr>
              <a:grpSpLocks noChangeAspect="1"/>
            </p:cNvGrpSpPr>
            <p:nvPr/>
          </p:nvGrpSpPr>
          <p:grpSpPr bwMode="auto">
            <a:xfrm flipH="1">
              <a:off x="2364" y="2334"/>
              <a:ext cx="314" cy="836"/>
              <a:chOff x="6566" y="2057"/>
              <a:chExt cx="1825" cy="4864"/>
            </a:xfrm>
          </p:grpSpPr>
          <p:sp>
            <p:nvSpPr>
              <p:cNvPr id="54667" name="Freeform 545"/>
              <p:cNvSpPr>
                <a:spLocks noChangeAspect="1"/>
              </p:cNvSpPr>
              <p:nvPr/>
            </p:nvSpPr>
            <p:spPr bwMode="auto">
              <a:xfrm>
                <a:off x="6566" y="2057"/>
                <a:ext cx="1825" cy="4864"/>
              </a:xfrm>
              <a:custGeom>
                <a:avLst/>
                <a:gdLst>
                  <a:gd name="T0" fmla="*/ 133 w 1825"/>
                  <a:gd name="T1" fmla="*/ 797 h 4864"/>
                  <a:gd name="T2" fmla="*/ 30 w 1825"/>
                  <a:gd name="T3" fmla="*/ 1389 h 4864"/>
                  <a:gd name="T4" fmla="*/ 313 w 1825"/>
                  <a:gd name="T5" fmla="*/ 1903 h 4864"/>
                  <a:gd name="T6" fmla="*/ 737 w 1825"/>
                  <a:gd name="T7" fmla="*/ 2456 h 4864"/>
                  <a:gd name="T8" fmla="*/ 891 w 1825"/>
                  <a:gd name="T9" fmla="*/ 2803 h 4864"/>
                  <a:gd name="T10" fmla="*/ 968 w 1825"/>
                  <a:gd name="T11" fmla="*/ 3124 h 4864"/>
                  <a:gd name="T12" fmla="*/ 994 w 1825"/>
                  <a:gd name="T13" fmla="*/ 3472 h 4864"/>
                  <a:gd name="T14" fmla="*/ 750 w 1825"/>
                  <a:gd name="T15" fmla="*/ 3947 h 4864"/>
                  <a:gd name="T16" fmla="*/ 441 w 1825"/>
                  <a:gd name="T17" fmla="*/ 4436 h 4864"/>
                  <a:gd name="T18" fmla="*/ 364 w 1825"/>
                  <a:gd name="T19" fmla="*/ 4552 h 4864"/>
                  <a:gd name="T20" fmla="*/ 287 w 1825"/>
                  <a:gd name="T21" fmla="*/ 4667 h 4864"/>
                  <a:gd name="T22" fmla="*/ 300 w 1825"/>
                  <a:gd name="T23" fmla="*/ 4770 h 4864"/>
                  <a:gd name="T24" fmla="*/ 364 w 1825"/>
                  <a:gd name="T25" fmla="*/ 4732 h 4864"/>
                  <a:gd name="T26" fmla="*/ 454 w 1825"/>
                  <a:gd name="T27" fmla="*/ 4642 h 4864"/>
                  <a:gd name="T28" fmla="*/ 364 w 1825"/>
                  <a:gd name="T29" fmla="*/ 4783 h 4864"/>
                  <a:gd name="T30" fmla="*/ 531 w 1825"/>
                  <a:gd name="T31" fmla="*/ 4860 h 4864"/>
                  <a:gd name="T32" fmla="*/ 673 w 1825"/>
                  <a:gd name="T33" fmla="*/ 4757 h 4864"/>
                  <a:gd name="T34" fmla="*/ 763 w 1825"/>
                  <a:gd name="T35" fmla="*/ 4680 h 4864"/>
                  <a:gd name="T36" fmla="*/ 891 w 1825"/>
                  <a:gd name="T37" fmla="*/ 4474 h 4864"/>
                  <a:gd name="T38" fmla="*/ 1058 w 1825"/>
                  <a:gd name="T39" fmla="*/ 4102 h 4864"/>
                  <a:gd name="T40" fmla="*/ 1303 w 1825"/>
                  <a:gd name="T41" fmla="*/ 3536 h 4864"/>
                  <a:gd name="T42" fmla="*/ 1521 w 1825"/>
                  <a:gd name="T43" fmla="*/ 3253 h 4864"/>
                  <a:gd name="T44" fmla="*/ 1675 w 1825"/>
                  <a:gd name="T45" fmla="*/ 2764 h 4864"/>
                  <a:gd name="T46" fmla="*/ 1804 w 1825"/>
                  <a:gd name="T47" fmla="*/ 2546 h 4864"/>
                  <a:gd name="T48" fmla="*/ 1547 w 1825"/>
                  <a:gd name="T49" fmla="*/ 2250 h 4864"/>
                  <a:gd name="T50" fmla="*/ 1341 w 1825"/>
                  <a:gd name="T51" fmla="*/ 1736 h 4864"/>
                  <a:gd name="T52" fmla="*/ 1470 w 1825"/>
                  <a:gd name="T53" fmla="*/ 964 h 4864"/>
                  <a:gd name="T54" fmla="*/ 1534 w 1825"/>
                  <a:gd name="T55" fmla="*/ 604 h 4864"/>
                  <a:gd name="T56" fmla="*/ 1611 w 1825"/>
                  <a:gd name="T57" fmla="*/ 373 h 4864"/>
                  <a:gd name="T58" fmla="*/ 1585 w 1825"/>
                  <a:gd name="T59" fmla="*/ 142 h 4864"/>
                  <a:gd name="T60" fmla="*/ 1431 w 1825"/>
                  <a:gd name="T61" fmla="*/ 0 h 48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25" h="4864">
                    <a:moveTo>
                      <a:pt x="133" y="797"/>
                    </a:moveTo>
                    <a:cubicBezTo>
                      <a:pt x="66" y="1001"/>
                      <a:pt x="0" y="1205"/>
                      <a:pt x="30" y="1389"/>
                    </a:cubicBezTo>
                    <a:cubicBezTo>
                      <a:pt x="60" y="1573"/>
                      <a:pt x="195" y="1725"/>
                      <a:pt x="313" y="1903"/>
                    </a:cubicBezTo>
                    <a:cubicBezTo>
                      <a:pt x="431" y="2081"/>
                      <a:pt x="641" y="2306"/>
                      <a:pt x="737" y="2456"/>
                    </a:cubicBezTo>
                    <a:cubicBezTo>
                      <a:pt x="833" y="2606"/>
                      <a:pt x="853" y="2692"/>
                      <a:pt x="891" y="2803"/>
                    </a:cubicBezTo>
                    <a:cubicBezTo>
                      <a:pt x="929" y="2914"/>
                      <a:pt x="951" y="3013"/>
                      <a:pt x="968" y="3124"/>
                    </a:cubicBezTo>
                    <a:cubicBezTo>
                      <a:pt x="985" y="3235"/>
                      <a:pt x="1030" y="3335"/>
                      <a:pt x="994" y="3472"/>
                    </a:cubicBezTo>
                    <a:cubicBezTo>
                      <a:pt x="958" y="3609"/>
                      <a:pt x="842" y="3786"/>
                      <a:pt x="750" y="3947"/>
                    </a:cubicBezTo>
                    <a:cubicBezTo>
                      <a:pt x="658" y="4108"/>
                      <a:pt x="505" y="4335"/>
                      <a:pt x="441" y="4436"/>
                    </a:cubicBezTo>
                    <a:cubicBezTo>
                      <a:pt x="377" y="4537"/>
                      <a:pt x="390" y="4514"/>
                      <a:pt x="364" y="4552"/>
                    </a:cubicBezTo>
                    <a:cubicBezTo>
                      <a:pt x="338" y="4590"/>
                      <a:pt x="298" y="4631"/>
                      <a:pt x="287" y="4667"/>
                    </a:cubicBezTo>
                    <a:cubicBezTo>
                      <a:pt x="276" y="4703"/>
                      <a:pt x="287" y="4759"/>
                      <a:pt x="300" y="4770"/>
                    </a:cubicBezTo>
                    <a:cubicBezTo>
                      <a:pt x="313" y="4781"/>
                      <a:pt x="338" y="4753"/>
                      <a:pt x="364" y="4732"/>
                    </a:cubicBezTo>
                    <a:cubicBezTo>
                      <a:pt x="390" y="4711"/>
                      <a:pt x="454" y="4634"/>
                      <a:pt x="454" y="4642"/>
                    </a:cubicBezTo>
                    <a:cubicBezTo>
                      <a:pt x="454" y="4650"/>
                      <a:pt x="351" y="4747"/>
                      <a:pt x="364" y="4783"/>
                    </a:cubicBezTo>
                    <a:cubicBezTo>
                      <a:pt x="377" y="4819"/>
                      <a:pt x="480" y="4864"/>
                      <a:pt x="531" y="4860"/>
                    </a:cubicBezTo>
                    <a:cubicBezTo>
                      <a:pt x="582" y="4856"/>
                      <a:pt x="634" y="4787"/>
                      <a:pt x="673" y="4757"/>
                    </a:cubicBezTo>
                    <a:cubicBezTo>
                      <a:pt x="712" y="4727"/>
                      <a:pt x="727" y="4727"/>
                      <a:pt x="763" y="4680"/>
                    </a:cubicBezTo>
                    <a:cubicBezTo>
                      <a:pt x="799" y="4633"/>
                      <a:pt x="842" y="4570"/>
                      <a:pt x="891" y="4474"/>
                    </a:cubicBezTo>
                    <a:cubicBezTo>
                      <a:pt x="940" y="4378"/>
                      <a:pt x="989" y="4258"/>
                      <a:pt x="1058" y="4102"/>
                    </a:cubicBezTo>
                    <a:cubicBezTo>
                      <a:pt x="1127" y="3946"/>
                      <a:pt x="1226" y="3677"/>
                      <a:pt x="1303" y="3536"/>
                    </a:cubicBezTo>
                    <a:cubicBezTo>
                      <a:pt x="1380" y="3395"/>
                      <a:pt x="1459" y="3382"/>
                      <a:pt x="1521" y="3253"/>
                    </a:cubicBezTo>
                    <a:cubicBezTo>
                      <a:pt x="1583" y="3124"/>
                      <a:pt x="1628" y="2882"/>
                      <a:pt x="1675" y="2764"/>
                    </a:cubicBezTo>
                    <a:cubicBezTo>
                      <a:pt x="1722" y="2646"/>
                      <a:pt x="1825" y="2632"/>
                      <a:pt x="1804" y="2546"/>
                    </a:cubicBezTo>
                    <a:cubicBezTo>
                      <a:pt x="1783" y="2460"/>
                      <a:pt x="1624" y="2385"/>
                      <a:pt x="1547" y="2250"/>
                    </a:cubicBezTo>
                    <a:cubicBezTo>
                      <a:pt x="1470" y="2115"/>
                      <a:pt x="1354" y="1950"/>
                      <a:pt x="1341" y="1736"/>
                    </a:cubicBezTo>
                    <a:cubicBezTo>
                      <a:pt x="1328" y="1522"/>
                      <a:pt x="1438" y="1153"/>
                      <a:pt x="1470" y="964"/>
                    </a:cubicBezTo>
                    <a:cubicBezTo>
                      <a:pt x="1502" y="775"/>
                      <a:pt x="1511" y="702"/>
                      <a:pt x="1534" y="604"/>
                    </a:cubicBezTo>
                    <a:cubicBezTo>
                      <a:pt x="1557" y="506"/>
                      <a:pt x="1602" y="450"/>
                      <a:pt x="1611" y="373"/>
                    </a:cubicBezTo>
                    <a:cubicBezTo>
                      <a:pt x="1620" y="296"/>
                      <a:pt x="1615" y="204"/>
                      <a:pt x="1585" y="142"/>
                    </a:cubicBezTo>
                    <a:cubicBezTo>
                      <a:pt x="1555" y="80"/>
                      <a:pt x="1493" y="40"/>
                      <a:pt x="1431" y="0"/>
                    </a:cubicBezTo>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68" name="Freeform 546"/>
              <p:cNvSpPr>
                <a:spLocks noChangeAspect="1"/>
              </p:cNvSpPr>
              <p:nvPr/>
            </p:nvSpPr>
            <p:spPr bwMode="auto">
              <a:xfrm>
                <a:off x="6848" y="6609"/>
                <a:ext cx="424" cy="312"/>
              </a:xfrm>
              <a:custGeom>
                <a:avLst/>
                <a:gdLst>
                  <a:gd name="T0" fmla="*/ 79 w 424"/>
                  <a:gd name="T1" fmla="*/ 0 h 312"/>
                  <a:gd name="T2" fmla="*/ 34 w 424"/>
                  <a:gd name="T3" fmla="*/ 69 h 312"/>
                  <a:gd name="T4" fmla="*/ 4 w 424"/>
                  <a:gd name="T5" fmla="*/ 120 h 312"/>
                  <a:gd name="T6" fmla="*/ 10 w 424"/>
                  <a:gd name="T7" fmla="*/ 186 h 312"/>
                  <a:gd name="T8" fmla="*/ 22 w 424"/>
                  <a:gd name="T9" fmla="*/ 213 h 312"/>
                  <a:gd name="T10" fmla="*/ 70 w 424"/>
                  <a:gd name="T11" fmla="*/ 195 h 312"/>
                  <a:gd name="T12" fmla="*/ 148 w 424"/>
                  <a:gd name="T13" fmla="*/ 105 h 312"/>
                  <a:gd name="T14" fmla="*/ 193 w 424"/>
                  <a:gd name="T15" fmla="*/ 75 h 312"/>
                  <a:gd name="T16" fmla="*/ 145 w 424"/>
                  <a:gd name="T17" fmla="*/ 132 h 312"/>
                  <a:gd name="T18" fmla="*/ 103 w 424"/>
                  <a:gd name="T19" fmla="*/ 183 h 312"/>
                  <a:gd name="T20" fmla="*/ 70 w 424"/>
                  <a:gd name="T21" fmla="*/ 240 h 312"/>
                  <a:gd name="T22" fmla="*/ 118 w 424"/>
                  <a:gd name="T23" fmla="*/ 267 h 312"/>
                  <a:gd name="T24" fmla="*/ 220 w 424"/>
                  <a:gd name="T25" fmla="*/ 306 h 312"/>
                  <a:gd name="T26" fmla="*/ 280 w 424"/>
                  <a:gd name="T27" fmla="*/ 300 h 312"/>
                  <a:gd name="T28" fmla="*/ 352 w 424"/>
                  <a:gd name="T29" fmla="*/ 234 h 312"/>
                  <a:gd name="T30" fmla="*/ 388 w 424"/>
                  <a:gd name="T31" fmla="*/ 207 h 312"/>
                  <a:gd name="T32" fmla="*/ 424 w 424"/>
                  <a:gd name="T33" fmla="*/ 18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4" h="312">
                    <a:moveTo>
                      <a:pt x="79" y="0"/>
                    </a:moveTo>
                    <a:cubicBezTo>
                      <a:pt x="62" y="24"/>
                      <a:pt x="46" y="49"/>
                      <a:pt x="34" y="69"/>
                    </a:cubicBezTo>
                    <a:cubicBezTo>
                      <a:pt x="22" y="89"/>
                      <a:pt x="8" y="101"/>
                      <a:pt x="4" y="120"/>
                    </a:cubicBezTo>
                    <a:cubicBezTo>
                      <a:pt x="0" y="139"/>
                      <a:pt x="7" y="171"/>
                      <a:pt x="10" y="186"/>
                    </a:cubicBezTo>
                    <a:cubicBezTo>
                      <a:pt x="13" y="201"/>
                      <a:pt x="12" y="211"/>
                      <a:pt x="22" y="213"/>
                    </a:cubicBezTo>
                    <a:cubicBezTo>
                      <a:pt x="32" y="215"/>
                      <a:pt x="49" y="213"/>
                      <a:pt x="70" y="195"/>
                    </a:cubicBezTo>
                    <a:cubicBezTo>
                      <a:pt x="91" y="177"/>
                      <a:pt x="127" y="125"/>
                      <a:pt x="148" y="105"/>
                    </a:cubicBezTo>
                    <a:cubicBezTo>
                      <a:pt x="169" y="85"/>
                      <a:pt x="193" y="71"/>
                      <a:pt x="193" y="75"/>
                    </a:cubicBezTo>
                    <a:cubicBezTo>
                      <a:pt x="193" y="79"/>
                      <a:pt x="160" y="114"/>
                      <a:pt x="145" y="132"/>
                    </a:cubicBezTo>
                    <a:cubicBezTo>
                      <a:pt x="130" y="150"/>
                      <a:pt x="115" y="165"/>
                      <a:pt x="103" y="183"/>
                    </a:cubicBezTo>
                    <a:cubicBezTo>
                      <a:pt x="91" y="201"/>
                      <a:pt x="68" y="226"/>
                      <a:pt x="70" y="240"/>
                    </a:cubicBezTo>
                    <a:cubicBezTo>
                      <a:pt x="72" y="254"/>
                      <a:pt x="93" y="256"/>
                      <a:pt x="118" y="267"/>
                    </a:cubicBezTo>
                    <a:cubicBezTo>
                      <a:pt x="143" y="278"/>
                      <a:pt x="193" y="301"/>
                      <a:pt x="220" y="306"/>
                    </a:cubicBezTo>
                    <a:cubicBezTo>
                      <a:pt x="247" y="311"/>
                      <a:pt x="258" y="312"/>
                      <a:pt x="280" y="300"/>
                    </a:cubicBezTo>
                    <a:cubicBezTo>
                      <a:pt x="302" y="288"/>
                      <a:pt x="334" y="249"/>
                      <a:pt x="352" y="234"/>
                    </a:cubicBezTo>
                    <a:cubicBezTo>
                      <a:pt x="370" y="219"/>
                      <a:pt x="376" y="216"/>
                      <a:pt x="388" y="207"/>
                    </a:cubicBezTo>
                    <a:cubicBezTo>
                      <a:pt x="400" y="198"/>
                      <a:pt x="417" y="185"/>
                      <a:pt x="424" y="180"/>
                    </a:cubicBezTo>
                  </a:path>
                </a:pathLst>
              </a:custGeom>
              <a:solidFill>
                <a:srgbClr val="333333"/>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grpSp>
          <p:nvGrpSpPr>
            <p:cNvPr id="54652" name="Group 547"/>
            <p:cNvGrpSpPr>
              <a:grpSpLocks noChangeAspect="1"/>
            </p:cNvGrpSpPr>
            <p:nvPr/>
          </p:nvGrpSpPr>
          <p:grpSpPr bwMode="auto">
            <a:xfrm flipH="1">
              <a:off x="3220" y="2331"/>
              <a:ext cx="221" cy="330"/>
              <a:chOff x="2141" y="2043"/>
              <a:chExt cx="1283" cy="1918"/>
            </a:xfrm>
          </p:grpSpPr>
          <p:grpSp>
            <p:nvGrpSpPr>
              <p:cNvPr id="54657" name="Group 548"/>
              <p:cNvGrpSpPr>
                <a:grpSpLocks noChangeAspect="1"/>
              </p:cNvGrpSpPr>
              <p:nvPr/>
            </p:nvGrpSpPr>
            <p:grpSpPr bwMode="auto">
              <a:xfrm rot="-7977880">
                <a:off x="2060" y="2124"/>
                <a:ext cx="739" cy="577"/>
                <a:chOff x="3435" y="2183"/>
                <a:chExt cx="739" cy="694"/>
              </a:xfrm>
            </p:grpSpPr>
            <p:sp>
              <p:nvSpPr>
                <p:cNvPr id="54665" name="Freeform 549"/>
                <p:cNvSpPr>
                  <a:spLocks noChangeAspect="1"/>
                </p:cNvSpPr>
                <p:nvPr/>
              </p:nvSpPr>
              <p:spPr bwMode="auto">
                <a:xfrm>
                  <a:off x="3435" y="2183"/>
                  <a:ext cx="739" cy="694"/>
                </a:xfrm>
                <a:custGeom>
                  <a:avLst/>
                  <a:gdLst>
                    <a:gd name="T0" fmla="*/ 27 w 739"/>
                    <a:gd name="T1" fmla="*/ 430 h 694"/>
                    <a:gd name="T2" fmla="*/ 12 w 739"/>
                    <a:gd name="T3" fmla="*/ 328 h 694"/>
                    <a:gd name="T4" fmla="*/ 99 w 739"/>
                    <a:gd name="T5" fmla="*/ 184 h 694"/>
                    <a:gd name="T6" fmla="*/ 360 w 739"/>
                    <a:gd name="T7" fmla="*/ 28 h 694"/>
                    <a:gd name="T8" fmla="*/ 567 w 739"/>
                    <a:gd name="T9" fmla="*/ 13 h 694"/>
                    <a:gd name="T10" fmla="*/ 717 w 739"/>
                    <a:gd name="T11" fmla="*/ 52 h 694"/>
                    <a:gd name="T12" fmla="*/ 702 w 739"/>
                    <a:gd name="T13" fmla="*/ 229 h 694"/>
                    <a:gd name="T14" fmla="*/ 624 w 739"/>
                    <a:gd name="T15" fmla="*/ 424 h 694"/>
                    <a:gd name="T16" fmla="*/ 492 w 739"/>
                    <a:gd name="T17" fmla="*/ 547 h 694"/>
                    <a:gd name="T18" fmla="*/ 342 w 739"/>
                    <a:gd name="T19" fmla="*/ 622 h 694"/>
                    <a:gd name="T20" fmla="*/ 210 w 739"/>
                    <a:gd name="T21" fmla="*/ 637 h 694"/>
                    <a:gd name="T22" fmla="*/ 93 w 739"/>
                    <a:gd name="T23" fmla="*/ 694 h 6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9" h="694">
                      <a:moveTo>
                        <a:pt x="27" y="430"/>
                      </a:moveTo>
                      <a:cubicBezTo>
                        <a:pt x="13" y="399"/>
                        <a:pt x="0" y="369"/>
                        <a:pt x="12" y="328"/>
                      </a:cubicBezTo>
                      <a:cubicBezTo>
                        <a:pt x="24" y="287"/>
                        <a:pt x="41" y="234"/>
                        <a:pt x="99" y="184"/>
                      </a:cubicBezTo>
                      <a:cubicBezTo>
                        <a:pt x="157" y="134"/>
                        <a:pt x="282" y="56"/>
                        <a:pt x="360" y="28"/>
                      </a:cubicBezTo>
                      <a:cubicBezTo>
                        <a:pt x="438" y="0"/>
                        <a:pt x="507" y="9"/>
                        <a:pt x="567" y="13"/>
                      </a:cubicBezTo>
                      <a:cubicBezTo>
                        <a:pt x="627" y="17"/>
                        <a:pt x="695" y="16"/>
                        <a:pt x="717" y="52"/>
                      </a:cubicBezTo>
                      <a:cubicBezTo>
                        <a:pt x="739" y="88"/>
                        <a:pt x="717" y="167"/>
                        <a:pt x="702" y="229"/>
                      </a:cubicBezTo>
                      <a:cubicBezTo>
                        <a:pt x="687" y="291"/>
                        <a:pt x="659" y="371"/>
                        <a:pt x="624" y="424"/>
                      </a:cubicBezTo>
                      <a:cubicBezTo>
                        <a:pt x="589" y="477"/>
                        <a:pt x="539" y="514"/>
                        <a:pt x="492" y="547"/>
                      </a:cubicBezTo>
                      <a:cubicBezTo>
                        <a:pt x="445" y="580"/>
                        <a:pt x="389" y="607"/>
                        <a:pt x="342" y="622"/>
                      </a:cubicBezTo>
                      <a:cubicBezTo>
                        <a:pt x="295" y="637"/>
                        <a:pt x="251" y="625"/>
                        <a:pt x="210" y="637"/>
                      </a:cubicBezTo>
                      <a:cubicBezTo>
                        <a:pt x="169" y="649"/>
                        <a:pt x="117" y="682"/>
                        <a:pt x="93" y="694"/>
                      </a:cubicBezTo>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66" name="Freeform 550"/>
                <p:cNvSpPr>
                  <a:spLocks noChangeAspect="1"/>
                </p:cNvSpPr>
                <p:nvPr/>
              </p:nvSpPr>
              <p:spPr bwMode="auto">
                <a:xfrm>
                  <a:off x="3561" y="2322"/>
                  <a:ext cx="457" cy="372"/>
                </a:xfrm>
                <a:custGeom>
                  <a:avLst/>
                  <a:gdLst>
                    <a:gd name="T0" fmla="*/ 0 w 457"/>
                    <a:gd name="T1" fmla="*/ 327 h 372"/>
                    <a:gd name="T2" fmla="*/ 42 w 457"/>
                    <a:gd name="T3" fmla="*/ 312 h 372"/>
                    <a:gd name="T4" fmla="*/ 90 w 457"/>
                    <a:gd name="T5" fmla="*/ 279 h 372"/>
                    <a:gd name="T6" fmla="*/ 66 w 457"/>
                    <a:gd name="T7" fmla="*/ 222 h 372"/>
                    <a:gd name="T8" fmla="*/ 54 w 457"/>
                    <a:gd name="T9" fmla="*/ 204 h 372"/>
                    <a:gd name="T10" fmla="*/ 87 w 457"/>
                    <a:gd name="T11" fmla="*/ 183 h 372"/>
                    <a:gd name="T12" fmla="*/ 102 w 457"/>
                    <a:gd name="T13" fmla="*/ 192 h 372"/>
                    <a:gd name="T14" fmla="*/ 111 w 457"/>
                    <a:gd name="T15" fmla="*/ 201 h 372"/>
                    <a:gd name="T16" fmla="*/ 120 w 457"/>
                    <a:gd name="T17" fmla="*/ 138 h 372"/>
                    <a:gd name="T18" fmla="*/ 132 w 457"/>
                    <a:gd name="T19" fmla="*/ 153 h 372"/>
                    <a:gd name="T20" fmla="*/ 138 w 457"/>
                    <a:gd name="T21" fmla="*/ 123 h 372"/>
                    <a:gd name="T22" fmla="*/ 180 w 457"/>
                    <a:gd name="T23" fmla="*/ 66 h 372"/>
                    <a:gd name="T24" fmla="*/ 195 w 457"/>
                    <a:gd name="T25" fmla="*/ 60 h 372"/>
                    <a:gd name="T26" fmla="*/ 222 w 457"/>
                    <a:gd name="T27" fmla="*/ 39 h 372"/>
                    <a:gd name="T28" fmla="*/ 237 w 457"/>
                    <a:gd name="T29" fmla="*/ 63 h 372"/>
                    <a:gd name="T30" fmla="*/ 240 w 457"/>
                    <a:gd name="T31" fmla="*/ 90 h 372"/>
                    <a:gd name="T32" fmla="*/ 246 w 457"/>
                    <a:gd name="T33" fmla="*/ 81 h 372"/>
                    <a:gd name="T34" fmla="*/ 249 w 457"/>
                    <a:gd name="T35" fmla="*/ 48 h 372"/>
                    <a:gd name="T36" fmla="*/ 288 w 457"/>
                    <a:gd name="T37" fmla="*/ 12 h 372"/>
                    <a:gd name="T38" fmla="*/ 300 w 457"/>
                    <a:gd name="T39" fmla="*/ 39 h 372"/>
                    <a:gd name="T40" fmla="*/ 360 w 457"/>
                    <a:gd name="T41" fmla="*/ 39 h 372"/>
                    <a:gd name="T42" fmla="*/ 354 w 457"/>
                    <a:gd name="T43" fmla="*/ 48 h 372"/>
                    <a:gd name="T44" fmla="*/ 417 w 457"/>
                    <a:gd name="T45" fmla="*/ 0 h 372"/>
                    <a:gd name="T46" fmla="*/ 444 w 457"/>
                    <a:gd name="T47" fmla="*/ 21 h 372"/>
                    <a:gd name="T48" fmla="*/ 408 w 457"/>
                    <a:gd name="T49" fmla="*/ 87 h 372"/>
                    <a:gd name="T50" fmla="*/ 411 w 457"/>
                    <a:gd name="T51" fmla="*/ 102 h 372"/>
                    <a:gd name="T52" fmla="*/ 399 w 457"/>
                    <a:gd name="T53" fmla="*/ 120 h 372"/>
                    <a:gd name="T54" fmla="*/ 417 w 457"/>
                    <a:gd name="T55" fmla="*/ 165 h 372"/>
                    <a:gd name="T56" fmla="*/ 456 w 457"/>
                    <a:gd name="T57" fmla="*/ 183 h 372"/>
                    <a:gd name="T58" fmla="*/ 366 w 457"/>
                    <a:gd name="T59" fmla="*/ 198 h 372"/>
                    <a:gd name="T60" fmla="*/ 336 w 457"/>
                    <a:gd name="T61" fmla="*/ 210 h 372"/>
                    <a:gd name="T62" fmla="*/ 321 w 457"/>
                    <a:gd name="T63" fmla="*/ 222 h 372"/>
                    <a:gd name="T64" fmla="*/ 324 w 457"/>
                    <a:gd name="T65" fmla="*/ 237 h 372"/>
                    <a:gd name="T66" fmla="*/ 264 w 457"/>
                    <a:gd name="T67" fmla="*/ 246 h 372"/>
                    <a:gd name="T68" fmla="*/ 228 w 457"/>
                    <a:gd name="T69" fmla="*/ 309 h 372"/>
                    <a:gd name="T70" fmla="*/ 204 w 457"/>
                    <a:gd name="T71" fmla="*/ 342 h 372"/>
                    <a:gd name="T72" fmla="*/ 144 w 457"/>
                    <a:gd name="T73" fmla="*/ 348 h 372"/>
                    <a:gd name="T74" fmla="*/ 15 w 457"/>
                    <a:gd name="T75" fmla="*/ 372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372">
                      <a:moveTo>
                        <a:pt x="0" y="327"/>
                      </a:moveTo>
                      <a:cubicBezTo>
                        <a:pt x="17" y="323"/>
                        <a:pt x="28" y="321"/>
                        <a:pt x="42" y="312"/>
                      </a:cubicBezTo>
                      <a:cubicBezTo>
                        <a:pt x="54" y="293"/>
                        <a:pt x="71" y="289"/>
                        <a:pt x="90" y="279"/>
                      </a:cubicBezTo>
                      <a:cubicBezTo>
                        <a:pt x="103" y="260"/>
                        <a:pt x="78" y="238"/>
                        <a:pt x="66" y="222"/>
                      </a:cubicBezTo>
                      <a:cubicBezTo>
                        <a:pt x="62" y="216"/>
                        <a:pt x="54" y="204"/>
                        <a:pt x="54" y="204"/>
                      </a:cubicBezTo>
                      <a:cubicBezTo>
                        <a:pt x="63" y="190"/>
                        <a:pt x="70" y="186"/>
                        <a:pt x="87" y="183"/>
                      </a:cubicBezTo>
                      <a:cubicBezTo>
                        <a:pt x="92" y="186"/>
                        <a:pt x="97" y="189"/>
                        <a:pt x="102" y="192"/>
                      </a:cubicBezTo>
                      <a:cubicBezTo>
                        <a:pt x="105" y="195"/>
                        <a:pt x="110" y="205"/>
                        <a:pt x="111" y="201"/>
                      </a:cubicBezTo>
                      <a:cubicBezTo>
                        <a:pt x="134" y="113"/>
                        <a:pt x="100" y="168"/>
                        <a:pt x="120" y="138"/>
                      </a:cubicBezTo>
                      <a:cubicBezTo>
                        <a:pt x="122" y="144"/>
                        <a:pt x="128" y="158"/>
                        <a:pt x="132" y="153"/>
                      </a:cubicBezTo>
                      <a:cubicBezTo>
                        <a:pt x="138" y="145"/>
                        <a:pt x="132" y="131"/>
                        <a:pt x="138" y="123"/>
                      </a:cubicBezTo>
                      <a:cubicBezTo>
                        <a:pt x="152" y="102"/>
                        <a:pt x="156" y="78"/>
                        <a:pt x="180" y="66"/>
                      </a:cubicBezTo>
                      <a:cubicBezTo>
                        <a:pt x="193" y="46"/>
                        <a:pt x="178" y="63"/>
                        <a:pt x="195" y="60"/>
                      </a:cubicBezTo>
                      <a:cubicBezTo>
                        <a:pt x="204" y="58"/>
                        <a:pt x="214" y="44"/>
                        <a:pt x="222" y="39"/>
                      </a:cubicBezTo>
                      <a:cubicBezTo>
                        <a:pt x="235" y="43"/>
                        <a:pt x="233" y="51"/>
                        <a:pt x="237" y="63"/>
                      </a:cubicBezTo>
                      <a:cubicBezTo>
                        <a:pt x="238" y="72"/>
                        <a:pt x="236" y="82"/>
                        <a:pt x="240" y="90"/>
                      </a:cubicBezTo>
                      <a:cubicBezTo>
                        <a:pt x="242" y="93"/>
                        <a:pt x="245" y="85"/>
                        <a:pt x="246" y="81"/>
                      </a:cubicBezTo>
                      <a:cubicBezTo>
                        <a:pt x="248" y="70"/>
                        <a:pt x="246" y="59"/>
                        <a:pt x="249" y="48"/>
                      </a:cubicBezTo>
                      <a:cubicBezTo>
                        <a:pt x="254" y="31"/>
                        <a:pt x="273" y="17"/>
                        <a:pt x="288" y="12"/>
                      </a:cubicBezTo>
                      <a:cubicBezTo>
                        <a:pt x="292" y="30"/>
                        <a:pt x="282" y="30"/>
                        <a:pt x="300" y="39"/>
                      </a:cubicBezTo>
                      <a:cubicBezTo>
                        <a:pt x="322" y="34"/>
                        <a:pt x="330" y="30"/>
                        <a:pt x="360" y="39"/>
                      </a:cubicBezTo>
                      <a:cubicBezTo>
                        <a:pt x="363" y="40"/>
                        <a:pt x="351" y="50"/>
                        <a:pt x="354" y="48"/>
                      </a:cubicBezTo>
                      <a:cubicBezTo>
                        <a:pt x="378" y="36"/>
                        <a:pt x="391" y="9"/>
                        <a:pt x="417" y="0"/>
                      </a:cubicBezTo>
                      <a:cubicBezTo>
                        <a:pt x="408" y="28"/>
                        <a:pt x="405" y="17"/>
                        <a:pt x="444" y="21"/>
                      </a:cubicBezTo>
                      <a:cubicBezTo>
                        <a:pt x="430" y="42"/>
                        <a:pt x="419" y="65"/>
                        <a:pt x="408" y="87"/>
                      </a:cubicBezTo>
                      <a:cubicBezTo>
                        <a:pt x="409" y="92"/>
                        <a:pt x="412" y="97"/>
                        <a:pt x="411" y="102"/>
                      </a:cubicBezTo>
                      <a:cubicBezTo>
                        <a:pt x="409" y="109"/>
                        <a:pt x="399" y="120"/>
                        <a:pt x="399" y="120"/>
                      </a:cubicBezTo>
                      <a:cubicBezTo>
                        <a:pt x="418" y="133"/>
                        <a:pt x="406" y="151"/>
                        <a:pt x="417" y="165"/>
                      </a:cubicBezTo>
                      <a:cubicBezTo>
                        <a:pt x="423" y="173"/>
                        <a:pt x="447" y="179"/>
                        <a:pt x="456" y="183"/>
                      </a:cubicBezTo>
                      <a:cubicBezTo>
                        <a:pt x="434" y="216"/>
                        <a:pt x="457" y="187"/>
                        <a:pt x="366" y="198"/>
                      </a:cubicBezTo>
                      <a:cubicBezTo>
                        <a:pt x="355" y="199"/>
                        <a:pt x="336" y="210"/>
                        <a:pt x="336" y="210"/>
                      </a:cubicBezTo>
                      <a:cubicBezTo>
                        <a:pt x="319" y="198"/>
                        <a:pt x="326" y="178"/>
                        <a:pt x="321" y="222"/>
                      </a:cubicBezTo>
                      <a:cubicBezTo>
                        <a:pt x="322" y="227"/>
                        <a:pt x="326" y="232"/>
                        <a:pt x="324" y="237"/>
                      </a:cubicBezTo>
                      <a:cubicBezTo>
                        <a:pt x="323" y="240"/>
                        <a:pt x="267" y="246"/>
                        <a:pt x="264" y="246"/>
                      </a:cubicBezTo>
                      <a:cubicBezTo>
                        <a:pt x="254" y="275"/>
                        <a:pt x="262" y="298"/>
                        <a:pt x="228" y="309"/>
                      </a:cubicBezTo>
                      <a:cubicBezTo>
                        <a:pt x="221" y="322"/>
                        <a:pt x="214" y="332"/>
                        <a:pt x="204" y="342"/>
                      </a:cubicBezTo>
                      <a:cubicBezTo>
                        <a:pt x="196" y="365"/>
                        <a:pt x="160" y="350"/>
                        <a:pt x="144" y="348"/>
                      </a:cubicBezTo>
                      <a:cubicBezTo>
                        <a:pt x="99" y="358"/>
                        <a:pt x="61" y="372"/>
                        <a:pt x="15" y="372"/>
                      </a:cubicBezTo>
                    </a:path>
                  </a:pathLst>
                </a:custGeom>
                <a:solidFill>
                  <a:srgbClr val="FF99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658" name="Freeform 551"/>
              <p:cNvSpPr>
                <a:spLocks noChangeAspect="1"/>
              </p:cNvSpPr>
              <p:nvPr/>
            </p:nvSpPr>
            <p:spPr bwMode="auto">
              <a:xfrm>
                <a:off x="2741" y="2789"/>
                <a:ext cx="585" cy="659"/>
              </a:xfrm>
              <a:custGeom>
                <a:avLst/>
                <a:gdLst>
                  <a:gd name="T0" fmla="*/ 331 w 585"/>
                  <a:gd name="T1" fmla="*/ 7 h 659"/>
                  <a:gd name="T2" fmla="*/ 280 w 585"/>
                  <a:gd name="T3" fmla="*/ 13 h 659"/>
                  <a:gd name="T4" fmla="*/ 184 w 585"/>
                  <a:gd name="T5" fmla="*/ 88 h 659"/>
                  <a:gd name="T6" fmla="*/ 40 w 585"/>
                  <a:gd name="T7" fmla="*/ 280 h 659"/>
                  <a:gd name="T8" fmla="*/ 52 w 585"/>
                  <a:gd name="T9" fmla="*/ 370 h 659"/>
                  <a:gd name="T10" fmla="*/ 4 w 585"/>
                  <a:gd name="T11" fmla="*/ 496 h 659"/>
                  <a:gd name="T12" fmla="*/ 76 w 585"/>
                  <a:gd name="T13" fmla="*/ 622 h 659"/>
                  <a:gd name="T14" fmla="*/ 256 w 585"/>
                  <a:gd name="T15" fmla="*/ 655 h 659"/>
                  <a:gd name="T16" fmla="*/ 394 w 585"/>
                  <a:gd name="T17" fmla="*/ 601 h 659"/>
                  <a:gd name="T18" fmla="*/ 493 w 585"/>
                  <a:gd name="T19" fmla="*/ 511 h 659"/>
                  <a:gd name="T20" fmla="*/ 505 w 585"/>
                  <a:gd name="T21" fmla="*/ 385 h 659"/>
                  <a:gd name="T22" fmla="*/ 571 w 585"/>
                  <a:gd name="T23" fmla="*/ 274 h 659"/>
                  <a:gd name="T24" fmla="*/ 580 w 585"/>
                  <a:gd name="T25" fmla="*/ 118 h 659"/>
                  <a:gd name="T26" fmla="*/ 541 w 585"/>
                  <a:gd name="T27" fmla="*/ 46 h 659"/>
                  <a:gd name="T28" fmla="*/ 490 w 585"/>
                  <a:gd name="T29" fmla="*/ 58 h 659"/>
                  <a:gd name="T30" fmla="*/ 430 w 585"/>
                  <a:gd name="T31" fmla="*/ 130 h 659"/>
                  <a:gd name="T32" fmla="*/ 364 w 585"/>
                  <a:gd name="T33" fmla="*/ 52 h 659"/>
                  <a:gd name="T34" fmla="*/ 331 w 585"/>
                  <a:gd name="T35" fmla="*/ 7 h 6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5" h="659">
                    <a:moveTo>
                      <a:pt x="331" y="7"/>
                    </a:moveTo>
                    <a:cubicBezTo>
                      <a:pt x="317" y="1"/>
                      <a:pt x="304" y="0"/>
                      <a:pt x="280" y="13"/>
                    </a:cubicBezTo>
                    <a:cubicBezTo>
                      <a:pt x="256" y="26"/>
                      <a:pt x="224" y="43"/>
                      <a:pt x="184" y="88"/>
                    </a:cubicBezTo>
                    <a:cubicBezTo>
                      <a:pt x="144" y="133"/>
                      <a:pt x="62" y="233"/>
                      <a:pt x="40" y="280"/>
                    </a:cubicBezTo>
                    <a:cubicBezTo>
                      <a:pt x="18" y="327"/>
                      <a:pt x="58" y="334"/>
                      <a:pt x="52" y="370"/>
                    </a:cubicBezTo>
                    <a:cubicBezTo>
                      <a:pt x="46" y="406"/>
                      <a:pt x="0" y="454"/>
                      <a:pt x="4" y="496"/>
                    </a:cubicBezTo>
                    <a:cubicBezTo>
                      <a:pt x="8" y="538"/>
                      <a:pt x="34" y="595"/>
                      <a:pt x="76" y="622"/>
                    </a:cubicBezTo>
                    <a:cubicBezTo>
                      <a:pt x="118" y="649"/>
                      <a:pt x="203" y="659"/>
                      <a:pt x="256" y="655"/>
                    </a:cubicBezTo>
                    <a:cubicBezTo>
                      <a:pt x="309" y="651"/>
                      <a:pt x="355" y="625"/>
                      <a:pt x="394" y="601"/>
                    </a:cubicBezTo>
                    <a:cubicBezTo>
                      <a:pt x="433" y="577"/>
                      <a:pt x="475" y="547"/>
                      <a:pt x="493" y="511"/>
                    </a:cubicBezTo>
                    <a:cubicBezTo>
                      <a:pt x="511" y="475"/>
                      <a:pt x="492" y="425"/>
                      <a:pt x="505" y="385"/>
                    </a:cubicBezTo>
                    <a:cubicBezTo>
                      <a:pt x="518" y="345"/>
                      <a:pt x="559" y="318"/>
                      <a:pt x="571" y="274"/>
                    </a:cubicBezTo>
                    <a:cubicBezTo>
                      <a:pt x="583" y="230"/>
                      <a:pt x="585" y="156"/>
                      <a:pt x="580" y="118"/>
                    </a:cubicBezTo>
                    <a:cubicBezTo>
                      <a:pt x="575" y="80"/>
                      <a:pt x="556" y="56"/>
                      <a:pt x="541" y="46"/>
                    </a:cubicBezTo>
                    <a:cubicBezTo>
                      <a:pt x="526" y="36"/>
                      <a:pt x="509" y="44"/>
                      <a:pt x="490" y="58"/>
                    </a:cubicBezTo>
                    <a:cubicBezTo>
                      <a:pt x="471" y="72"/>
                      <a:pt x="451" y="131"/>
                      <a:pt x="430" y="130"/>
                    </a:cubicBezTo>
                    <a:cubicBezTo>
                      <a:pt x="409" y="129"/>
                      <a:pt x="380" y="72"/>
                      <a:pt x="364" y="52"/>
                    </a:cubicBezTo>
                    <a:cubicBezTo>
                      <a:pt x="348" y="32"/>
                      <a:pt x="345" y="13"/>
                      <a:pt x="331" y="7"/>
                    </a:cubicBez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59" name="Freeform 552"/>
              <p:cNvSpPr>
                <a:spLocks noChangeAspect="1"/>
              </p:cNvSpPr>
              <p:nvPr/>
            </p:nvSpPr>
            <p:spPr bwMode="auto">
              <a:xfrm>
                <a:off x="2292" y="2228"/>
                <a:ext cx="1132" cy="1672"/>
              </a:xfrm>
              <a:custGeom>
                <a:avLst/>
                <a:gdLst>
                  <a:gd name="T0" fmla="*/ 114 w 1132"/>
                  <a:gd name="T1" fmla="*/ 1036 h 1672"/>
                  <a:gd name="T2" fmla="*/ 84 w 1132"/>
                  <a:gd name="T3" fmla="*/ 841 h 1672"/>
                  <a:gd name="T4" fmla="*/ 66 w 1132"/>
                  <a:gd name="T5" fmla="*/ 604 h 1672"/>
                  <a:gd name="T6" fmla="*/ 141 w 1132"/>
                  <a:gd name="T7" fmla="*/ 331 h 1672"/>
                  <a:gd name="T8" fmla="*/ 240 w 1132"/>
                  <a:gd name="T9" fmla="*/ 193 h 1672"/>
                  <a:gd name="T10" fmla="*/ 330 w 1132"/>
                  <a:gd name="T11" fmla="*/ 94 h 1672"/>
                  <a:gd name="T12" fmla="*/ 444 w 1132"/>
                  <a:gd name="T13" fmla="*/ 13 h 1672"/>
                  <a:gd name="T14" fmla="*/ 531 w 1132"/>
                  <a:gd name="T15" fmla="*/ 13 h 1672"/>
                  <a:gd name="T16" fmla="*/ 906 w 1132"/>
                  <a:gd name="T17" fmla="*/ 58 h 1672"/>
                  <a:gd name="T18" fmla="*/ 1014 w 1132"/>
                  <a:gd name="T19" fmla="*/ 130 h 1672"/>
                  <a:gd name="T20" fmla="*/ 981 w 1132"/>
                  <a:gd name="T21" fmla="*/ 268 h 1672"/>
                  <a:gd name="T22" fmla="*/ 1107 w 1132"/>
                  <a:gd name="T23" fmla="*/ 505 h 1672"/>
                  <a:gd name="T24" fmla="*/ 1131 w 1132"/>
                  <a:gd name="T25" fmla="*/ 760 h 1672"/>
                  <a:gd name="T26" fmla="*/ 1098 w 1132"/>
                  <a:gd name="T27" fmla="*/ 1060 h 1672"/>
                  <a:gd name="T28" fmla="*/ 1080 w 1132"/>
                  <a:gd name="T29" fmla="*/ 1207 h 1672"/>
                  <a:gd name="T30" fmla="*/ 978 w 1132"/>
                  <a:gd name="T31" fmla="*/ 1456 h 1672"/>
                  <a:gd name="T32" fmla="*/ 708 w 1132"/>
                  <a:gd name="T33" fmla="*/ 1501 h 1672"/>
                  <a:gd name="T34" fmla="*/ 483 w 1132"/>
                  <a:gd name="T35" fmla="*/ 1630 h 1672"/>
                  <a:gd name="T36" fmla="*/ 378 w 1132"/>
                  <a:gd name="T37" fmla="*/ 1645 h 1672"/>
                  <a:gd name="T38" fmla="*/ 333 w 1132"/>
                  <a:gd name="T39" fmla="*/ 1468 h 1672"/>
                  <a:gd name="T40" fmla="*/ 291 w 1132"/>
                  <a:gd name="T41" fmla="*/ 1378 h 1672"/>
                  <a:gd name="T42" fmla="*/ 42 w 1132"/>
                  <a:gd name="T43" fmla="*/ 1435 h 1672"/>
                  <a:gd name="T44" fmla="*/ 42 w 1132"/>
                  <a:gd name="T45" fmla="*/ 1348 h 1672"/>
                  <a:gd name="T46" fmla="*/ 204 w 1132"/>
                  <a:gd name="T47" fmla="*/ 1231 h 1672"/>
                  <a:gd name="T48" fmla="*/ 111 w 1132"/>
                  <a:gd name="T49" fmla="*/ 1006 h 16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32" h="1672">
                    <a:moveTo>
                      <a:pt x="114" y="1036"/>
                    </a:moveTo>
                    <a:cubicBezTo>
                      <a:pt x="109" y="1004"/>
                      <a:pt x="92" y="913"/>
                      <a:pt x="84" y="841"/>
                    </a:cubicBezTo>
                    <a:cubicBezTo>
                      <a:pt x="76" y="769"/>
                      <a:pt x="57" y="689"/>
                      <a:pt x="66" y="604"/>
                    </a:cubicBezTo>
                    <a:cubicBezTo>
                      <a:pt x="75" y="519"/>
                      <a:pt x="112" y="400"/>
                      <a:pt x="141" y="331"/>
                    </a:cubicBezTo>
                    <a:cubicBezTo>
                      <a:pt x="170" y="262"/>
                      <a:pt x="209" y="232"/>
                      <a:pt x="240" y="193"/>
                    </a:cubicBezTo>
                    <a:cubicBezTo>
                      <a:pt x="271" y="154"/>
                      <a:pt x="296" y="124"/>
                      <a:pt x="330" y="94"/>
                    </a:cubicBezTo>
                    <a:cubicBezTo>
                      <a:pt x="364" y="64"/>
                      <a:pt x="411" y="26"/>
                      <a:pt x="444" y="13"/>
                    </a:cubicBezTo>
                    <a:cubicBezTo>
                      <a:pt x="477" y="0"/>
                      <a:pt x="454" y="6"/>
                      <a:pt x="531" y="13"/>
                    </a:cubicBezTo>
                    <a:cubicBezTo>
                      <a:pt x="608" y="20"/>
                      <a:pt x="826" y="39"/>
                      <a:pt x="906" y="58"/>
                    </a:cubicBezTo>
                    <a:cubicBezTo>
                      <a:pt x="986" y="77"/>
                      <a:pt x="1002" y="95"/>
                      <a:pt x="1014" y="130"/>
                    </a:cubicBezTo>
                    <a:cubicBezTo>
                      <a:pt x="1026" y="165"/>
                      <a:pt x="966" y="206"/>
                      <a:pt x="981" y="268"/>
                    </a:cubicBezTo>
                    <a:cubicBezTo>
                      <a:pt x="996" y="330"/>
                      <a:pt x="1082" y="423"/>
                      <a:pt x="1107" y="505"/>
                    </a:cubicBezTo>
                    <a:cubicBezTo>
                      <a:pt x="1132" y="587"/>
                      <a:pt x="1132" y="668"/>
                      <a:pt x="1131" y="760"/>
                    </a:cubicBezTo>
                    <a:cubicBezTo>
                      <a:pt x="1130" y="852"/>
                      <a:pt x="1106" y="986"/>
                      <a:pt x="1098" y="1060"/>
                    </a:cubicBezTo>
                    <a:cubicBezTo>
                      <a:pt x="1090" y="1134"/>
                      <a:pt x="1100" y="1141"/>
                      <a:pt x="1080" y="1207"/>
                    </a:cubicBezTo>
                    <a:cubicBezTo>
                      <a:pt x="1060" y="1273"/>
                      <a:pt x="1040" y="1407"/>
                      <a:pt x="978" y="1456"/>
                    </a:cubicBezTo>
                    <a:cubicBezTo>
                      <a:pt x="916" y="1505"/>
                      <a:pt x="790" y="1472"/>
                      <a:pt x="708" y="1501"/>
                    </a:cubicBezTo>
                    <a:cubicBezTo>
                      <a:pt x="626" y="1530"/>
                      <a:pt x="538" y="1606"/>
                      <a:pt x="483" y="1630"/>
                    </a:cubicBezTo>
                    <a:cubicBezTo>
                      <a:pt x="428" y="1654"/>
                      <a:pt x="403" y="1672"/>
                      <a:pt x="378" y="1645"/>
                    </a:cubicBezTo>
                    <a:cubicBezTo>
                      <a:pt x="353" y="1618"/>
                      <a:pt x="347" y="1512"/>
                      <a:pt x="333" y="1468"/>
                    </a:cubicBezTo>
                    <a:cubicBezTo>
                      <a:pt x="319" y="1424"/>
                      <a:pt x="340" y="1384"/>
                      <a:pt x="291" y="1378"/>
                    </a:cubicBezTo>
                    <a:cubicBezTo>
                      <a:pt x="242" y="1372"/>
                      <a:pt x="84" y="1440"/>
                      <a:pt x="42" y="1435"/>
                    </a:cubicBezTo>
                    <a:cubicBezTo>
                      <a:pt x="0" y="1430"/>
                      <a:pt x="15" y="1382"/>
                      <a:pt x="42" y="1348"/>
                    </a:cubicBezTo>
                    <a:cubicBezTo>
                      <a:pt x="69" y="1314"/>
                      <a:pt x="193" y="1288"/>
                      <a:pt x="204" y="1231"/>
                    </a:cubicBezTo>
                    <a:cubicBezTo>
                      <a:pt x="215" y="1174"/>
                      <a:pt x="130" y="1053"/>
                      <a:pt x="111" y="1006"/>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nvGrpSpPr>
              <p:cNvPr id="54660" name="Group 553"/>
              <p:cNvGrpSpPr>
                <a:grpSpLocks noChangeAspect="1"/>
              </p:cNvGrpSpPr>
              <p:nvPr/>
            </p:nvGrpSpPr>
            <p:grpSpPr bwMode="auto">
              <a:xfrm>
                <a:off x="2933" y="2921"/>
                <a:ext cx="323" cy="246"/>
                <a:chOff x="2933" y="2921"/>
                <a:chExt cx="323" cy="246"/>
              </a:xfrm>
            </p:grpSpPr>
            <p:sp>
              <p:nvSpPr>
                <p:cNvPr id="54663" name="Freeform 554"/>
                <p:cNvSpPr>
                  <a:spLocks noChangeAspect="1"/>
                </p:cNvSpPr>
                <p:nvPr/>
              </p:nvSpPr>
              <p:spPr bwMode="auto">
                <a:xfrm>
                  <a:off x="2933" y="2921"/>
                  <a:ext cx="323" cy="246"/>
                </a:xfrm>
                <a:custGeom>
                  <a:avLst/>
                  <a:gdLst>
                    <a:gd name="T0" fmla="*/ 154 w 323"/>
                    <a:gd name="T1" fmla="*/ 52 h 246"/>
                    <a:gd name="T2" fmla="*/ 88 w 323"/>
                    <a:gd name="T3" fmla="*/ 106 h 246"/>
                    <a:gd name="T4" fmla="*/ 61 w 323"/>
                    <a:gd name="T5" fmla="*/ 184 h 246"/>
                    <a:gd name="T6" fmla="*/ 1 w 323"/>
                    <a:gd name="T7" fmla="*/ 244 h 246"/>
                    <a:gd name="T8" fmla="*/ 64 w 323"/>
                    <a:gd name="T9" fmla="*/ 196 h 246"/>
                    <a:gd name="T10" fmla="*/ 175 w 323"/>
                    <a:gd name="T11" fmla="*/ 211 h 246"/>
                    <a:gd name="T12" fmla="*/ 238 w 323"/>
                    <a:gd name="T13" fmla="*/ 211 h 246"/>
                    <a:gd name="T14" fmla="*/ 310 w 323"/>
                    <a:gd name="T15" fmla="*/ 133 h 246"/>
                    <a:gd name="T16" fmla="*/ 319 w 323"/>
                    <a:gd name="T17" fmla="*/ 25 h 246"/>
                    <a:gd name="T18" fmla="*/ 283 w 323"/>
                    <a:gd name="T19" fmla="*/ 1 h 246"/>
                    <a:gd name="T20" fmla="*/ 226 w 323"/>
                    <a:gd name="T21" fmla="*/ 16 h 246"/>
                    <a:gd name="T22" fmla="*/ 154 w 323"/>
                    <a:gd name="T23" fmla="*/ 52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3" h="246">
                      <a:moveTo>
                        <a:pt x="154" y="52"/>
                      </a:moveTo>
                      <a:cubicBezTo>
                        <a:pt x="131" y="67"/>
                        <a:pt x="103" y="84"/>
                        <a:pt x="88" y="106"/>
                      </a:cubicBezTo>
                      <a:cubicBezTo>
                        <a:pt x="73" y="128"/>
                        <a:pt x="75" y="161"/>
                        <a:pt x="61" y="184"/>
                      </a:cubicBezTo>
                      <a:cubicBezTo>
                        <a:pt x="47" y="207"/>
                        <a:pt x="0" y="242"/>
                        <a:pt x="1" y="244"/>
                      </a:cubicBezTo>
                      <a:cubicBezTo>
                        <a:pt x="2" y="246"/>
                        <a:pt x="35" y="201"/>
                        <a:pt x="64" y="196"/>
                      </a:cubicBezTo>
                      <a:cubicBezTo>
                        <a:pt x="93" y="191"/>
                        <a:pt x="146" y="209"/>
                        <a:pt x="175" y="211"/>
                      </a:cubicBezTo>
                      <a:cubicBezTo>
                        <a:pt x="204" y="213"/>
                        <a:pt x="215" y="224"/>
                        <a:pt x="238" y="211"/>
                      </a:cubicBezTo>
                      <a:cubicBezTo>
                        <a:pt x="261" y="198"/>
                        <a:pt x="297" y="164"/>
                        <a:pt x="310" y="133"/>
                      </a:cubicBezTo>
                      <a:cubicBezTo>
                        <a:pt x="323" y="102"/>
                        <a:pt x="323" y="47"/>
                        <a:pt x="319" y="25"/>
                      </a:cubicBezTo>
                      <a:cubicBezTo>
                        <a:pt x="315" y="3"/>
                        <a:pt x="298" y="2"/>
                        <a:pt x="283" y="1"/>
                      </a:cubicBezTo>
                      <a:cubicBezTo>
                        <a:pt x="268" y="0"/>
                        <a:pt x="247" y="7"/>
                        <a:pt x="226" y="16"/>
                      </a:cubicBezTo>
                      <a:cubicBezTo>
                        <a:pt x="205" y="25"/>
                        <a:pt x="177" y="37"/>
                        <a:pt x="154" y="52"/>
                      </a:cubicBezTo>
                      <a:close/>
                    </a:path>
                  </a:pathLst>
                </a:custGeom>
                <a:solidFill>
                  <a:srgbClr val="FFFFFF"/>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64" name="Freeform 555"/>
                <p:cNvSpPr>
                  <a:spLocks noChangeAspect="1"/>
                </p:cNvSpPr>
                <p:nvPr/>
              </p:nvSpPr>
              <p:spPr bwMode="auto">
                <a:xfrm>
                  <a:off x="3101" y="2986"/>
                  <a:ext cx="103" cy="98"/>
                </a:xfrm>
                <a:custGeom>
                  <a:avLst/>
                  <a:gdLst>
                    <a:gd name="T0" fmla="*/ 31 w 103"/>
                    <a:gd name="T1" fmla="*/ 11 h 98"/>
                    <a:gd name="T2" fmla="*/ 4 w 103"/>
                    <a:gd name="T3" fmla="*/ 41 h 98"/>
                    <a:gd name="T4" fmla="*/ 7 w 103"/>
                    <a:gd name="T5" fmla="*/ 86 h 98"/>
                    <a:gd name="T6" fmla="*/ 43 w 103"/>
                    <a:gd name="T7" fmla="*/ 98 h 98"/>
                    <a:gd name="T8" fmla="*/ 82 w 103"/>
                    <a:gd name="T9" fmla="*/ 83 h 98"/>
                    <a:gd name="T10" fmla="*/ 103 w 103"/>
                    <a:gd name="T11" fmla="*/ 41 h 98"/>
                    <a:gd name="T12" fmla="*/ 79 w 103"/>
                    <a:gd name="T13" fmla="*/ 5 h 98"/>
                    <a:gd name="T14" fmla="*/ 31 w 103"/>
                    <a:gd name="T15" fmla="*/ 11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98">
                      <a:moveTo>
                        <a:pt x="31" y="11"/>
                      </a:moveTo>
                      <a:cubicBezTo>
                        <a:pt x="18" y="16"/>
                        <a:pt x="8" y="28"/>
                        <a:pt x="4" y="41"/>
                      </a:cubicBezTo>
                      <a:cubicBezTo>
                        <a:pt x="0" y="54"/>
                        <a:pt x="1" y="77"/>
                        <a:pt x="7" y="86"/>
                      </a:cubicBezTo>
                      <a:cubicBezTo>
                        <a:pt x="13" y="95"/>
                        <a:pt x="31" y="98"/>
                        <a:pt x="43" y="98"/>
                      </a:cubicBezTo>
                      <a:cubicBezTo>
                        <a:pt x="55" y="98"/>
                        <a:pt x="72" y="92"/>
                        <a:pt x="82" y="83"/>
                      </a:cubicBezTo>
                      <a:cubicBezTo>
                        <a:pt x="92" y="74"/>
                        <a:pt x="103" y="54"/>
                        <a:pt x="103" y="41"/>
                      </a:cubicBezTo>
                      <a:cubicBezTo>
                        <a:pt x="103" y="28"/>
                        <a:pt x="91" y="10"/>
                        <a:pt x="79" y="5"/>
                      </a:cubicBezTo>
                      <a:cubicBezTo>
                        <a:pt x="67" y="0"/>
                        <a:pt x="41" y="10"/>
                        <a:pt x="31" y="11"/>
                      </a:cubicBezTo>
                      <a:close/>
                    </a:path>
                  </a:pathLst>
                </a:custGeom>
                <a:solidFill>
                  <a:srgbClr val="333333"/>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661" name="Freeform 556"/>
              <p:cNvSpPr>
                <a:spLocks noChangeAspect="1"/>
              </p:cNvSpPr>
              <p:nvPr/>
            </p:nvSpPr>
            <p:spPr bwMode="auto">
              <a:xfrm>
                <a:off x="2238" y="3244"/>
                <a:ext cx="461" cy="717"/>
              </a:xfrm>
              <a:custGeom>
                <a:avLst/>
                <a:gdLst>
                  <a:gd name="T0" fmla="*/ 18 w 461"/>
                  <a:gd name="T1" fmla="*/ 575 h 717"/>
                  <a:gd name="T2" fmla="*/ 27 w 461"/>
                  <a:gd name="T3" fmla="*/ 605 h 717"/>
                  <a:gd name="T4" fmla="*/ 111 w 461"/>
                  <a:gd name="T5" fmla="*/ 662 h 717"/>
                  <a:gd name="T6" fmla="*/ 198 w 461"/>
                  <a:gd name="T7" fmla="*/ 701 h 717"/>
                  <a:gd name="T8" fmla="*/ 294 w 461"/>
                  <a:gd name="T9" fmla="*/ 716 h 717"/>
                  <a:gd name="T10" fmla="*/ 399 w 461"/>
                  <a:gd name="T11" fmla="*/ 692 h 717"/>
                  <a:gd name="T12" fmla="*/ 450 w 461"/>
                  <a:gd name="T13" fmla="*/ 671 h 717"/>
                  <a:gd name="T14" fmla="*/ 459 w 461"/>
                  <a:gd name="T15" fmla="*/ 644 h 717"/>
                  <a:gd name="T16" fmla="*/ 438 w 461"/>
                  <a:gd name="T17" fmla="*/ 584 h 717"/>
                  <a:gd name="T18" fmla="*/ 456 w 461"/>
                  <a:gd name="T19" fmla="*/ 491 h 717"/>
                  <a:gd name="T20" fmla="*/ 420 w 461"/>
                  <a:gd name="T21" fmla="*/ 428 h 717"/>
                  <a:gd name="T22" fmla="*/ 366 w 461"/>
                  <a:gd name="T23" fmla="*/ 362 h 717"/>
                  <a:gd name="T24" fmla="*/ 234 w 461"/>
                  <a:gd name="T25" fmla="*/ 359 h 717"/>
                  <a:gd name="T26" fmla="*/ 183 w 461"/>
                  <a:gd name="T27" fmla="*/ 401 h 717"/>
                  <a:gd name="T28" fmla="*/ 114 w 461"/>
                  <a:gd name="T29" fmla="*/ 416 h 717"/>
                  <a:gd name="T30" fmla="*/ 84 w 461"/>
                  <a:gd name="T31" fmla="*/ 374 h 717"/>
                  <a:gd name="T32" fmla="*/ 132 w 461"/>
                  <a:gd name="T33" fmla="*/ 323 h 717"/>
                  <a:gd name="T34" fmla="*/ 291 w 461"/>
                  <a:gd name="T35" fmla="*/ 290 h 717"/>
                  <a:gd name="T36" fmla="*/ 405 w 461"/>
                  <a:gd name="T37" fmla="*/ 170 h 717"/>
                  <a:gd name="T38" fmla="*/ 318 w 461"/>
                  <a:gd name="T39" fmla="*/ 47 h 717"/>
                  <a:gd name="T40" fmla="*/ 237 w 461"/>
                  <a:gd name="T41" fmla="*/ 5 h 717"/>
                  <a:gd name="T42" fmla="*/ 180 w 461"/>
                  <a:gd name="T43" fmla="*/ 17 h 717"/>
                  <a:gd name="T44" fmla="*/ 150 w 461"/>
                  <a:gd name="T45" fmla="*/ 95 h 717"/>
                  <a:gd name="T46" fmla="*/ 114 w 461"/>
                  <a:gd name="T47" fmla="*/ 167 h 717"/>
                  <a:gd name="T48" fmla="*/ 84 w 461"/>
                  <a:gd name="T49" fmla="*/ 224 h 717"/>
                  <a:gd name="T50" fmla="*/ 36 w 461"/>
                  <a:gd name="T51" fmla="*/ 296 h 717"/>
                  <a:gd name="T52" fmla="*/ 6 w 461"/>
                  <a:gd name="T53" fmla="*/ 359 h 717"/>
                  <a:gd name="T54" fmla="*/ 0 w 461"/>
                  <a:gd name="T55" fmla="*/ 416 h 717"/>
                  <a:gd name="T56" fmla="*/ 6 w 461"/>
                  <a:gd name="T57" fmla="*/ 500 h 717"/>
                  <a:gd name="T58" fmla="*/ 18 w 461"/>
                  <a:gd name="T59" fmla="*/ 575 h 7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1" h="717">
                    <a:moveTo>
                      <a:pt x="18" y="575"/>
                    </a:moveTo>
                    <a:cubicBezTo>
                      <a:pt x="21" y="592"/>
                      <a:pt x="12" y="590"/>
                      <a:pt x="27" y="605"/>
                    </a:cubicBezTo>
                    <a:cubicBezTo>
                      <a:pt x="42" y="620"/>
                      <a:pt x="83" y="646"/>
                      <a:pt x="111" y="662"/>
                    </a:cubicBezTo>
                    <a:cubicBezTo>
                      <a:pt x="139" y="678"/>
                      <a:pt x="168" y="692"/>
                      <a:pt x="198" y="701"/>
                    </a:cubicBezTo>
                    <a:cubicBezTo>
                      <a:pt x="228" y="710"/>
                      <a:pt x="261" y="717"/>
                      <a:pt x="294" y="716"/>
                    </a:cubicBezTo>
                    <a:cubicBezTo>
                      <a:pt x="327" y="715"/>
                      <a:pt x="373" y="700"/>
                      <a:pt x="399" y="692"/>
                    </a:cubicBezTo>
                    <a:cubicBezTo>
                      <a:pt x="425" y="684"/>
                      <a:pt x="440" y="679"/>
                      <a:pt x="450" y="671"/>
                    </a:cubicBezTo>
                    <a:cubicBezTo>
                      <a:pt x="460" y="663"/>
                      <a:pt x="461" y="658"/>
                      <a:pt x="459" y="644"/>
                    </a:cubicBezTo>
                    <a:cubicBezTo>
                      <a:pt x="457" y="630"/>
                      <a:pt x="438" y="609"/>
                      <a:pt x="438" y="584"/>
                    </a:cubicBezTo>
                    <a:cubicBezTo>
                      <a:pt x="438" y="559"/>
                      <a:pt x="459" y="517"/>
                      <a:pt x="456" y="491"/>
                    </a:cubicBezTo>
                    <a:cubicBezTo>
                      <a:pt x="453" y="465"/>
                      <a:pt x="435" y="449"/>
                      <a:pt x="420" y="428"/>
                    </a:cubicBezTo>
                    <a:cubicBezTo>
                      <a:pt x="405" y="407"/>
                      <a:pt x="397" y="374"/>
                      <a:pt x="366" y="362"/>
                    </a:cubicBezTo>
                    <a:cubicBezTo>
                      <a:pt x="335" y="350"/>
                      <a:pt x="264" y="353"/>
                      <a:pt x="234" y="359"/>
                    </a:cubicBezTo>
                    <a:cubicBezTo>
                      <a:pt x="204" y="365"/>
                      <a:pt x="203" y="392"/>
                      <a:pt x="183" y="401"/>
                    </a:cubicBezTo>
                    <a:cubicBezTo>
                      <a:pt x="163" y="410"/>
                      <a:pt x="130" y="420"/>
                      <a:pt x="114" y="416"/>
                    </a:cubicBezTo>
                    <a:cubicBezTo>
                      <a:pt x="98" y="412"/>
                      <a:pt x="81" y="389"/>
                      <a:pt x="84" y="374"/>
                    </a:cubicBezTo>
                    <a:cubicBezTo>
                      <a:pt x="87" y="359"/>
                      <a:pt x="98" y="337"/>
                      <a:pt x="132" y="323"/>
                    </a:cubicBezTo>
                    <a:cubicBezTo>
                      <a:pt x="166" y="309"/>
                      <a:pt x="246" y="315"/>
                      <a:pt x="291" y="290"/>
                    </a:cubicBezTo>
                    <a:cubicBezTo>
                      <a:pt x="336" y="265"/>
                      <a:pt x="401" y="210"/>
                      <a:pt x="405" y="170"/>
                    </a:cubicBezTo>
                    <a:cubicBezTo>
                      <a:pt x="409" y="130"/>
                      <a:pt x="346" y="74"/>
                      <a:pt x="318" y="47"/>
                    </a:cubicBezTo>
                    <a:cubicBezTo>
                      <a:pt x="290" y="20"/>
                      <a:pt x="260" y="10"/>
                      <a:pt x="237" y="5"/>
                    </a:cubicBezTo>
                    <a:cubicBezTo>
                      <a:pt x="214" y="0"/>
                      <a:pt x="194" y="2"/>
                      <a:pt x="180" y="17"/>
                    </a:cubicBezTo>
                    <a:cubicBezTo>
                      <a:pt x="166" y="32"/>
                      <a:pt x="161" y="70"/>
                      <a:pt x="150" y="95"/>
                    </a:cubicBezTo>
                    <a:cubicBezTo>
                      <a:pt x="139" y="120"/>
                      <a:pt x="125" y="146"/>
                      <a:pt x="114" y="167"/>
                    </a:cubicBezTo>
                    <a:cubicBezTo>
                      <a:pt x="103" y="188"/>
                      <a:pt x="97" y="203"/>
                      <a:pt x="84" y="224"/>
                    </a:cubicBezTo>
                    <a:cubicBezTo>
                      <a:pt x="71" y="245"/>
                      <a:pt x="49" y="274"/>
                      <a:pt x="36" y="296"/>
                    </a:cubicBezTo>
                    <a:cubicBezTo>
                      <a:pt x="23" y="318"/>
                      <a:pt x="12" y="339"/>
                      <a:pt x="6" y="359"/>
                    </a:cubicBezTo>
                    <a:cubicBezTo>
                      <a:pt x="0" y="379"/>
                      <a:pt x="0" y="393"/>
                      <a:pt x="0" y="416"/>
                    </a:cubicBezTo>
                    <a:cubicBezTo>
                      <a:pt x="0" y="439"/>
                      <a:pt x="5" y="476"/>
                      <a:pt x="6" y="500"/>
                    </a:cubicBezTo>
                    <a:cubicBezTo>
                      <a:pt x="7" y="524"/>
                      <a:pt x="15" y="558"/>
                      <a:pt x="18" y="575"/>
                    </a:cubicBez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62" name="Freeform 557"/>
              <p:cNvSpPr>
                <a:spLocks noChangeAspect="1"/>
              </p:cNvSpPr>
              <p:nvPr/>
            </p:nvSpPr>
            <p:spPr bwMode="auto">
              <a:xfrm>
                <a:off x="2487" y="3683"/>
                <a:ext cx="135" cy="141"/>
              </a:xfrm>
              <a:custGeom>
                <a:avLst/>
                <a:gdLst>
                  <a:gd name="T0" fmla="*/ 0 w 135"/>
                  <a:gd name="T1" fmla="*/ 49 h 141"/>
                  <a:gd name="T2" fmla="*/ 33 w 135"/>
                  <a:gd name="T3" fmla="*/ 13 h 141"/>
                  <a:gd name="T4" fmla="*/ 90 w 135"/>
                  <a:gd name="T5" fmla="*/ 7 h 141"/>
                  <a:gd name="T6" fmla="*/ 129 w 135"/>
                  <a:gd name="T7" fmla="*/ 55 h 141"/>
                  <a:gd name="T8" fmla="*/ 123 w 135"/>
                  <a:gd name="T9" fmla="*/ 91 h 141"/>
                  <a:gd name="T10" fmla="*/ 69 w 135"/>
                  <a:gd name="T11" fmla="*/ 136 h 141"/>
                  <a:gd name="T12" fmla="*/ 27 w 135"/>
                  <a:gd name="T13" fmla="*/ 121 h 141"/>
                  <a:gd name="T14" fmla="*/ 0 w 135"/>
                  <a:gd name="T15" fmla="*/ 49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141">
                    <a:moveTo>
                      <a:pt x="0" y="49"/>
                    </a:moveTo>
                    <a:cubicBezTo>
                      <a:pt x="9" y="7"/>
                      <a:pt x="18" y="20"/>
                      <a:pt x="33" y="13"/>
                    </a:cubicBezTo>
                    <a:cubicBezTo>
                      <a:pt x="48" y="6"/>
                      <a:pt x="74" y="0"/>
                      <a:pt x="90" y="7"/>
                    </a:cubicBezTo>
                    <a:cubicBezTo>
                      <a:pt x="106" y="14"/>
                      <a:pt x="123" y="41"/>
                      <a:pt x="129" y="55"/>
                    </a:cubicBezTo>
                    <a:cubicBezTo>
                      <a:pt x="135" y="69"/>
                      <a:pt x="133" y="78"/>
                      <a:pt x="123" y="91"/>
                    </a:cubicBezTo>
                    <a:cubicBezTo>
                      <a:pt x="113" y="104"/>
                      <a:pt x="85" y="131"/>
                      <a:pt x="69" y="136"/>
                    </a:cubicBezTo>
                    <a:cubicBezTo>
                      <a:pt x="53" y="141"/>
                      <a:pt x="38" y="135"/>
                      <a:pt x="27" y="121"/>
                    </a:cubicBezTo>
                    <a:cubicBezTo>
                      <a:pt x="16" y="107"/>
                      <a:pt x="6" y="64"/>
                      <a:pt x="0" y="49"/>
                    </a:cubicBezTo>
                    <a:close/>
                  </a:path>
                </a:pathLst>
              </a:custGeom>
              <a:gradFill rotWithShape="1">
                <a:gsLst>
                  <a:gs pos="0">
                    <a:srgbClr val="808080"/>
                  </a:gs>
                  <a:gs pos="100000">
                    <a:srgbClr val="3B3B3B"/>
                  </a:gs>
                </a:gsLst>
                <a:path path="rect">
                  <a:fillToRect l="50000" t="50000" r="50000" b="50000"/>
                </a:path>
              </a:gra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grpSp>
          <p:nvGrpSpPr>
            <p:cNvPr id="54653" name="Group 558"/>
            <p:cNvGrpSpPr>
              <a:grpSpLocks noChangeAspect="1"/>
            </p:cNvGrpSpPr>
            <p:nvPr/>
          </p:nvGrpSpPr>
          <p:grpSpPr bwMode="auto">
            <a:xfrm flipH="1">
              <a:off x="3091" y="2355"/>
              <a:ext cx="127" cy="120"/>
              <a:chOff x="3435" y="2183"/>
              <a:chExt cx="739" cy="694"/>
            </a:xfrm>
          </p:grpSpPr>
          <p:sp>
            <p:nvSpPr>
              <p:cNvPr id="54655" name="Freeform 559"/>
              <p:cNvSpPr>
                <a:spLocks noChangeAspect="1"/>
              </p:cNvSpPr>
              <p:nvPr/>
            </p:nvSpPr>
            <p:spPr bwMode="auto">
              <a:xfrm>
                <a:off x="3435" y="2183"/>
                <a:ext cx="739" cy="694"/>
              </a:xfrm>
              <a:custGeom>
                <a:avLst/>
                <a:gdLst>
                  <a:gd name="T0" fmla="*/ 27 w 739"/>
                  <a:gd name="T1" fmla="*/ 430 h 694"/>
                  <a:gd name="T2" fmla="*/ 12 w 739"/>
                  <a:gd name="T3" fmla="*/ 328 h 694"/>
                  <a:gd name="T4" fmla="*/ 99 w 739"/>
                  <a:gd name="T5" fmla="*/ 184 h 694"/>
                  <a:gd name="T6" fmla="*/ 360 w 739"/>
                  <a:gd name="T7" fmla="*/ 28 h 694"/>
                  <a:gd name="T8" fmla="*/ 567 w 739"/>
                  <a:gd name="T9" fmla="*/ 13 h 694"/>
                  <a:gd name="T10" fmla="*/ 717 w 739"/>
                  <a:gd name="T11" fmla="*/ 52 h 694"/>
                  <a:gd name="T12" fmla="*/ 702 w 739"/>
                  <a:gd name="T13" fmla="*/ 229 h 694"/>
                  <a:gd name="T14" fmla="*/ 624 w 739"/>
                  <a:gd name="T15" fmla="*/ 424 h 694"/>
                  <a:gd name="T16" fmla="*/ 492 w 739"/>
                  <a:gd name="T17" fmla="*/ 547 h 694"/>
                  <a:gd name="T18" fmla="*/ 342 w 739"/>
                  <a:gd name="T19" fmla="*/ 622 h 694"/>
                  <a:gd name="T20" fmla="*/ 210 w 739"/>
                  <a:gd name="T21" fmla="*/ 637 h 694"/>
                  <a:gd name="T22" fmla="*/ 93 w 739"/>
                  <a:gd name="T23" fmla="*/ 694 h 6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9" h="694">
                    <a:moveTo>
                      <a:pt x="27" y="430"/>
                    </a:moveTo>
                    <a:cubicBezTo>
                      <a:pt x="13" y="399"/>
                      <a:pt x="0" y="369"/>
                      <a:pt x="12" y="328"/>
                    </a:cubicBezTo>
                    <a:cubicBezTo>
                      <a:pt x="24" y="287"/>
                      <a:pt x="41" y="234"/>
                      <a:pt x="99" y="184"/>
                    </a:cubicBezTo>
                    <a:cubicBezTo>
                      <a:pt x="157" y="134"/>
                      <a:pt x="282" y="56"/>
                      <a:pt x="360" y="28"/>
                    </a:cubicBezTo>
                    <a:cubicBezTo>
                      <a:pt x="438" y="0"/>
                      <a:pt x="507" y="9"/>
                      <a:pt x="567" y="13"/>
                    </a:cubicBezTo>
                    <a:cubicBezTo>
                      <a:pt x="627" y="17"/>
                      <a:pt x="695" y="16"/>
                      <a:pt x="717" y="52"/>
                    </a:cubicBezTo>
                    <a:cubicBezTo>
                      <a:pt x="739" y="88"/>
                      <a:pt x="717" y="167"/>
                      <a:pt x="702" y="229"/>
                    </a:cubicBezTo>
                    <a:cubicBezTo>
                      <a:pt x="687" y="291"/>
                      <a:pt x="659" y="371"/>
                      <a:pt x="624" y="424"/>
                    </a:cubicBezTo>
                    <a:cubicBezTo>
                      <a:pt x="589" y="477"/>
                      <a:pt x="539" y="514"/>
                      <a:pt x="492" y="547"/>
                    </a:cubicBezTo>
                    <a:cubicBezTo>
                      <a:pt x="445" y="580"/>
                      <a:pt x="389" y="607"/>
                      <a:pt x="342" y="622"/>
                    </a:cubicBezTo>
                    <a:cubicBezTo>
                      <a:pt x="295" y="637"/>
                      <a:pt x="251" y="625"/>
                      <a:pt x="210" y="637"/>
                    </a:cubicBezTo>
                    <a:cubicBezTo>
                      <a:pt x="169" y="649"/>
                      <a:pt x="117" y="682"/>
                      <a:pt x="93" y="694"/>
                    </a:cubicBezTo>
                  </a:path>
                </a:pathLst>
              </a:custGeom>
              <a:solidFill>
                <a:srgbClr val="9933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56" name="Freeform 560"/>
              <p:cNvSpPr>
                <a:spLocks noChangeAspect="1"/>
              </p:cNvSpPr>
              <p:nvPr/>
            </p:nvSpPr>
            <p:spPr bwMode="auto">
              <a:xfrm>
                <a:off x="3561" y="2322"/>
                <a:ext cx="457" cy="372"/>
              </a:xfrm>
              <a:custGeom>
                <a:avLst/>
                <a:gdLst>
                  <a:gd name="T0" fmla="*/ 0 w 457"/>
                  <a:gd name="T1" fmla="*/ 327 h 372"/>
                  <a:gd name="T2" fmla="*/ 42 w 457"/>
                  <a:gd name="T3" fmla="*/ 312 h 372"/>
                  <a:gd name="T4" fmla="*/ 90 w 457"/>
                  <a:gd name="T5" fmla="*/ 279 h 372"/>
                  <a:gd name="T6" fmla="*/ 66 w 457"/>
                  <a:gd name="T7" fmla="*/ 222 h 372"/>
                  <a:gd name="T8" fmla="*/ 54 w 457"/>
                  <a:gd name="T9" fmla="*/ 204 h 372"/>
                  <a:gd name="T10" fmla="*/ 87 w 457"/>
                  <a:gd name="T11" fmla="*/ 183 h 372"/>
                  <a:gd name="T12" fmla="*/ 102 w 457"/>
                  <a:gd name="T13" fmla="*/ 192 h 372"/>
                  <a:gd name="T14" fmla="*/ 111 w 457"/>
                  <a:gd name="T15" fmla="*/ 201 h 372"/>
                  <a:gd name="T16" fmla="*/ 120 w 457"/>
                  <a:gd name="T17" fmla="*/ 138 h 372"/>
                  <a:gd name="T18" fmla="*/ 132 w 457"/>
                  <a:gd name="T19" fmla="*/ 153 h 372"/>
                  <a:gd name="T20" fmla="*/ 138 w 457"/>
                  <a:gd name="T21" fmla="*/ 123 h 372"/>
                  <a:gd name="T22" fmla="*/ 180 w 457"/>
                  <a:gd name="T23" fmla="*/ 66 h 372"/>
                  <a:gd name="T24" fmla="*/ 195 w 457"/>
                  <a:gd name="T25" fmla="*/ 60 h 372"/>
                  <a:gd name="T26" fmla="*/ 222 w 457"/>
                  <a:gd name="T27" fmla="*/ 39 h 372"/>
                  <a:gd name="T28" fmla="*/ 237 w 457"/>
                  <a:gd name="T29" fmla="*/ 63 h 372"/>
                  <a:gd name="T30" fmla="*/ 240 w 457"/>
                  <a:gd name="T31" fmla="*/ 90 h 372"/>
                  <a:gd name="T32" fmla="*/ 246 w 457"/>
                  <a:gd name="T33" fmla="*/ 81 h 372"/>
                  <a:gd name="T34" fmla="*/ 249 w 457"/>
                  <a:gd name="T35" fmla="*/ 48 h 372"/>
                  <a:gd name="T36" fmla="*/ 288 w 457"/>
                  <a:gd name="T37" fmla="*/ 12 h 372"/>
                  <a:gd name="T38" fmla="*/ 300 w 457"/>
                  <a:gd name="T39" fmla="*/ 39 h 372"/>
                  <a:gd name="T40" fmla="*/ 360 w 457"/>
                  <a:gd name="T41" fmla="*/ 39 h 372"/>
                  <a:gd name="T42" fmla="*/ 354 w 457"/>
                  <a:gd name="T43" fmla="*/ 48 h 372"/>
                  <a:gd name="T44" fmla="*/ 417 w 457"/>
                  <a:gd name="T45" fmla="*/ 0 h 372"/>
                  <a:gd name="T46" fmla="*/ 444 w 457"/>
                  <a:gd name="T47" fmla="*/ 21 h 372"/>
                  <a:gd name="T48" fmla="*/ 408 w 457"/>
                  <a:gd name="T49" fmla="*/ 87 h 372"/>
                  <a:gd name="T50" fmla="*/ 411 w 457"/>
                  <a:gd name="T51" fmla="*/ 102 h 372"/>
                  <a:gd name="T52" fmla="*/ 399 w 457"/>
                  <a:gd name="T53" fmla="*/ 120 h 372"/>
                  <a:gd name="T54" fmla="*/ 417 w 457"/>
                  <a:gd name="T55" fmla="*/ 165 h 372"/>
                  <a:gd name="T56" fmla="*/ 456 w 457"/>
                  <a:gd name="T57" fmla="*/ 183 h 372"/>
                  <a:gd name="T58" fmla="*/ 366 w 457"/>
                  <a:gd name="T59" fmla="*/ 198 h 372"/>
                  <a:gd name="T60" fmla="*/ 336 w 457"/>
                  <a:gd name="T61" fmla="*/ 210 h 372"/>
                  <a:gd name="T62" fmla="*/ 321 w 457"/>
                  <a:gd name="T63" fmla="*/ 222 h 372"/>
                  <a:gd name="T64" fmla="*/ 324 w 457"/>
                  <a:gd name="T65" fmla="*/ 237 h 372"/>
                  <a:gd name="T66" fmla="*/ 264 w 457"/>
                  <a:gd name="T67" fmla="*/ 246 h 372"/>
                  <a:gd name="T68" fmla="*/ 228 w 457"/>
                  <a:gd name="T69" fmla="*/ 309 h 372"/>
                  <a:gd name="T70" fmla="*/ 204 w 457"/>
                  <a:gd name="T71" fmla="*/ 342 h 372"/>
                  <a:gd name="T72" fmla="*/ 144 w 457"/>
                  <a:gd name="T73" fmla="*/ 348 h 372"/>
                  <a:gd name="T74" fmla="*/ 15 w 457"/>
                  <a:gd name="T75" fmla="*/ 372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372">
                    <a:moveTo>
                      <a:pt x="0" y="327"/>
                    </a:moveTo>
                    <a:cubicBezTo>
                      <a:pt x="17" y="323"/>
                      <a:pt x="28" y="321"/>
                      <a:pt x="42" y="312"/>
                    </a:cubicBezTo>
                    <a:cubicBezTo>
                      <a:pt x="54" y="293"/>
                      <a:pt x="71" y="289"/>
                      <a:pt x="90" y="279"/>
                    </a:cubicBezTo>
                    <a:cubicBezTo>
                      <a:pt x="103" y="260"/>
                      <a:pt x="78" y="238"/>
                      <a:pt x="66" y="222"/>
                    </a:cubicBezTo>
                    <a:cubicBezTo>
                      <a:pt x="62" y="216"/>
                      <a:pt x="54" y="204"/>
                      <a:pt x="54" y="204"/>
                    </a:cubicBezTo>
                    <a:cubicBezTo>
                      <a:pt x="63" y="190"/>
                      <a:pt x="70" y="186"/>
                      <a:pt x="87" y="183"/>
                    </a:cubicBezTo>
                    <a:cubicBezTo>
                      <a:pt x="92" y="186"/>
                      <a:pt x="97" y="189"/>
                      <a:pt x="102" y="192"/>
                    </a:cubicBezTo>
                    <a:cubicBezTo>
                      <a:pt x="105" y="195"/>
                      <a:pt x="110" y="205"/>
                      <a:pt x="111" y="201"/>
                    </a:cubicBezTo>
                    <a:cubicBezTo>
                      <a:pt x="134" y="113"/>
                      <a:pt x="100" y="168"/>
                      <a:pt x="120" y="138"/>
                    </a:cubicBezTo>
                    <a:cubicBezTo>
                      <a:pt x="122" y="144"/>
                      <a:pt x="128" y="158"/>
                      <a:pt x="132" y="153"/>
                    </a:cubicBezTo>
                    <a:cubicBezTo>
                      <a:pt x="138" y="145"/>
                      <a:pt x="132" y="131"/>
                      <a:pt x="138" y="123"/>
                    </a:cubicBezTo>
                    <a:cubicBezTo>
                      <a:pt x="152" y="102"/>
                      <a:pt x="156" y="78"/>
                      <a:pt x="180" y="66"/>
                    </a:cubicBezTo>
                    <a:cubicBezTo>
                      <a:pt x="193" y="46"/>
                      <a:pt x="178" y="63"/>
                      <a:pt x="195" y="60"/>
                    </a:cubicBezTo>
                    <a:cubicBezTo>
                      <a:pt x="204" y="58"/>
                      <a:pt x="214" y="44"/>
                      <a:pt x="222" y="39"/>
                    </a:cubicBezTo>
                    <a:cubicBezTo>
                      <a:pt x="235" y="43"/>
                      <a:pt x="233" y="51"/>
                      <a:pt x="237" y="63"/>
                    </a:cubicBezTo>
                    <a:cubicBezTo>
                      <a:pt x="238" y="72"/>
                      <a:pt x="236" y="82"/>
                      <a:pt x="240" y="90"/>
                    </a:cubicBezTo>
                    <a:cubicBezTo>
                      <a:pt x="242" y="93"/>
                      <a:pt x="245" y="85"/>
                      <a:pt x="246" y="81"/>
                    </a:cubicBezTo>
                    <a:cubicBezTo>
                      <a:pt x="248" y="70"/>
                      <a:pt x="246" y="59"/>
                      <a:pt x="249" y="48"/>
                    </a:cubicBezTo>
                    <a:cubicBezTo>
                      <a:pt x="254" y="31"/>
                      <a:pt x="273" y="17"/>
                      <a:pt x="288" y="12"/>
                    </a:cubicBezTo>
                    <a:cubicBezTo>
                      <a:pt x="292" y="30"/>
                      <a:pt x="282" y="30"/>
                      <a:pt x="300" y="39"/>
                    </a:cubicBezTo>
                    <a:cubicBezTo>
                      <a:pt x="322" y="34"/>
                      <a:pt x="330" y="30"/>
                      <a:pt x="360" y="39"/>
                    </a:cubicBezTo>
                    <a:cubicBezTo>
                      <a:pt x="363" y="40"/>
                      <a:pt x="351" y="50"/>
                      <a:pt x="354" y="48"/>
                    </a:cubicBezTo>
                    <a:cubicBezTo>
                      <a:pt x="378" y="36"/>
                      <a:pt x="391" y="9"/>
                      <a:pt x="417" y="0"/>
                    </a:cubicBezTo>
                    <a:cubicBezTo>
                      <a:pt x="408" y="28"/>
                      <a:pt x="405" y="17"/>
                      <a:pt x="444" y="21"/>
                    </a:cubicBezTo>
                    <a:cubicBezTo>
                      <a:pt x="430" y="42"/>
                      <a:pt x="419" y="65"/>
                      <a:pt x="408" y="87"/>
                    </a:cubicBezTo>
                    <a:cubicBezTo>
                      <a:pt x="409" y="92"/>
                      <a:pt x="412" y="97"/>
                      <a:pt x="411" y="102"/>
                    </a:cubicBezTo>
                    <a:cubicBezTo>
                      <a:pt x="409" y="109"/>
                      <a:pt x="399" y="120"/>
                      <a:pt x="399" y="120"/>
                    </a:cubicBezTo>
                    <a:cubicBezTo>
                      <a:pt x="418" y="133"/>
                      <a:pt x="406" y="151"/>
                      <a:pt x="417" y="165"/>
                    </a:cubicBezTo>
                    <a:cubicBezTo>
                      <a:pt x="423" y="173"/>
                      <a:pt x="447" y="179"/>
                      <a:pt x="456" y="183"/>
                    </a:cubicBezTo>
                    <a:cubicBezTo>
                      <a:pt x="434" y="216"/>
                      <a:pt x="457" y="187"/>
                      <a:pt x="366" y="198"/>
                    </a:cubicBezTo>
                    <a:cubicBezTo>
                      <a:pt x="355" y="199"/>
                      <a:pt x="336" y="210"/>
                      <a:pt x="336" y="210"/>
                    </a:cubicBezTo>
                    <a:cubicBezTo>
                      <a:pt x="319" y="198"/>
                      <a:pt x="326" y="178"/>
                      <a:pt x="321" y="222"/>
                    </a:cubicBezTo>
                    <a:cubicBezTo>
                      <a:pt x="322" y="227"/>
                      <a:pt x="326" y="232"/>
                      <a:pt x="324" y="237"/>
                    </a:cubicBezTo>
                    <a:cubicBezTo>
                      <a:pt x="323" y="240"/>
                      <a:pt x="267" y="246"/>
                      <a:pt x="264" y="246"/>
                    </a:cubicBezTo>
                    <a:cubicBezTo>
                      <a:pt x="254" y="275"/>
                      <a:pt x="262" y="298"/>
                      <a:pt x="228" y="309"/>
                    </a:cubicBezTo>
                    <a:cubicBezTo>
                      <a:pt x="221" y="322"/>
                      <a:pt x="214" y="332"/>
                      <a:pt x="204" y="342"/>
                    </a:cubicBezTo>
                    <a:cubicBezTo>
                      <a:pt x="196" y="365"/>
                      <a:pt x="160" y="350"/>
                      <a:pt x="144" y="348"/>
                    </a:cubicBezTo>
                    <a:cubicBezTo>
                      <a:pt x="99" y="358"/>
                      <a:pt x="61" y="372"/>
                      <a:pt x="15" y="372"/>
                    </a:cubicBezTo>
                  </a:path>
                </a:pathLst>
              </a:custGeom>
              <a:solidFill>
                <a:srgbClr val="FF9900"/>
              </a:solidFill>
              <a:ln w="3175" cmpd="sng">
                <a:solidFill>
                  <a:srgbClr val="000000"/>
                </a:solidFill>
                <a:round/>
                <a:headEnd/>
                <a:tailEnd/>
              </a:ln>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654" name="Freeform 561"/>
            <p:cNvSpPr>
              <a:spLocks noChangeAspect="1"/>
            </p:cNvSpPr>
            <p:nvPr/>
          </p:nvSpPr>
          <p:spPr bwMode="auto">
            <a:xfrm flipH="1">
              <a:off x="2695" y="2639"/>
              <a:ext cx="16" cy="46"/>
            </a:xfrm>
            <a:custGeom>
              <a:avLst/>
              <a:gdLst>
                <a:gd name="T0" fmla="*/ 0 w 90"/>
                <a:gd name="T1" fmla="*/ 0 h 270"/>
                <a:gd name="T2" fmla="*/ 0 w 90"/>
                <a:gd name="T3" fmla="*/ 0 h 270"/>
                <a:gd name="T4" fmla="*/ 0 w 90"/>
                <a:gd name="T5" fmla="*/ 0 h 270"/>
                <a:gd name="T6" fmla="*/ 0 w 90"/>
                <a:gd name="T7" fmla="*/ 0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270">
                  <a:moveTo>
                    <a:pt x="39" y="0"/>
                  </a:moveTo>
                  <a:cubicBezTo>
                    <a:pt x="55" y="51"/>
                    <a:pt x="71" y="103"/>
                    <a:pt x="77" y="142"/>
                  </a:cubicBezTo>
                  <a:cubicBezTo>
                    <a:pt x="83" y="181"/>
                    <a:pt x="90" y="211"/>
                    <a:pt x="77" y="232"/>
                  </a:cubicBezTo>
                  <a:cubicBezTo>
                    <a:pt x="64" y="253"/>
                    <a:pt x="32" y="261"/>
                    <a:pt x="0" y="270"/>
                  </a:cubicBezTo>
                </a:path>
              </a:pathLst>
            </a:custGeom>
            <a:noFill/>
            <a:ln w="12700" cap="flat" cmpd="sng">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grpSp>
        <p:nvGrpSpPr>
          <p:cNvPr id="54291" name="Group 564"/>
          <p:cNvGrpSpPr>
            <a:grpSpLocks/>
          </p:cNvGrpSpPr>
          <p:nvPr/>
        </p:nvGrpSpPr>
        <p:grpSpPr bwMode="auto">
          <a:xfrm>
            <a:off x="6707188" y="2459038"/>
            <a:ext cx="4532312" cy="3562350"/>
            <a:chOff x="3222" y="1549"/>
            <a:chExt cx="2538" cy="2244"/>
          </a:xfrm>
        </p:grpSpPr>
        <p:sp>
          <p:nvSpPr>
            <p:cNvPr id="54295" name="Text Box 181"/>
            <p:cNvSpPr txBox="1">
              <a:spLocks noChangeAspect="1" noChangeArrowheads="1"/>
            </p:cNvSpPr>
            <p:nvPr/>
          </p:nvSpPr>
          <p:spPr bwMode="auto">
            <a:xfrm>
              <a:off x="3446" y="1549"/>
              <a:ext cx="2314" cy="64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000">
                  <a:solidFill>
                    <a:srgbClr val="FF3300"/>
                  </a:solidFill>
                  <a:ea typeface="ＭＳ Ｐゴシック" panose="020B0600070205080204" pitchFamily="34" charset="-128"/>
                </a:rPr>
                <a:t>Foodborne infection</a:t>
              </a:r>
            </a:p>
            <a:p>
              <a:pPr algn="ctr" fontAlgn="base">
                <a:spcBef>
                  <a:spcPct val="0"/>
                </a:spcBef>
                <a:spcAft>
                  <a:spcPct val="0"/>
                </a:spcAft>
                <a:buNone/>
              </a:pPr>
              <a:r>
                <a:rPr lang="fr-FR" altLang="fr-FR" sz="2000">
                  <a:solidFill>
                    <a:srgbClr val="FF3300"/>
                  </a:solidFill>
                  <a:ea typeface="ＭＳ Ｐゴシック" panose="020B0600070205080204" pitchFamily="34" charset="-128"/>
                </a:rPr>
                <a:t>Resistance gene pool</a:t>
              </a:r>
            </a:p>
          </p:txBody>
        </p:sp>
        <p:sp>
          <p:nvSpPr>
            <p:cNvPr id="54296" name="Text Box 182"/>
            <p:cNvSpPr txBox="1">
              <a:spLocks noChangeAspect="1" noChangeArrowheads="1"/>
            </p:cNvSpPr>
            <p:nvPr/>
          </p:nvSpPr>
          <p:spPr bwMode="auto">
            <a:xfrm>
              <a:off x="3766" y="3490"/>
              <a:ext cx="1626" cy="291"/>
            </a:xfrm>
            <a:prstGeom prst="rect">
              <a:avLst/>
            </a:prstGeom>
            <a:solidFill>
              <a:srgbClr val="FFE9BD"/>
            </a:solidFill>
            <a:ln w="19050">
              <a:solidFill>
                <a:srgbClr val="FF33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FF3300"/>
                  </a:solidFill>
                  <a:ea typeface="ＭＳ Ｐゴシック" panose="020B0600070205080204" pitchFamily="34" charset="-128"/>
                </a:rPr>
                <a:t>PUBLIC HEALTH</a:t>
              </a:r>
            </a:p>
          </p:txBody>
        </p:sp>
        <p:sp>
          <p:nvSpPr>
            <p:cNvPr id="54297" name="AutoShape 183"/>
            <p:cNvSpPr>
              <a:spLocks noChangeArrowheads="1"/>
            </p:cNvSpPr>
            <p:nvPr/>
          </p:nvSpPr>
          <p:spPr bwMode="auto">
            <a:xfrm flipV="1">
              <a:off x="4563" y="2162"/>
              <a:ext cx="207" cy="491"/>
            </a:xfrm>
            <a:prstGeom prst="upArrow">
              <a:avLst>
                <a:gd name="adj1" fmla="val 39287"/>
                <a:gd name="adj2" fmla="val 32274"/>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298" name="Text Box 184"/>
            <p:cNvSpPr txBox="1">
              <a:spLocks noChangeAspect="1" noChangeArrowheads="1"/>
            </p:cNvSpPr>
            <p:nvPr/>
          </p:nvSpPr>
          <p:spPr bwMode="auto">
            <a:xfrm>
              <a:off x="4250" y="2676"/>
              <a:ext cx="985" cy="291"/>
            </a:xfrm>
            <a:prstGeom prst="rect">
              <a:avLst/>
            </a:prstGeom>
            <a:solidFill>
              <a:srgbClr val="FFE9BD"/>
            </a:solidFill>
            <a:ln w="19050">
              <a:solidFill>
                <a:srgbClr val="FF33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400">
                  <a:solidFill>
                    <a:srgbClr val="FF3300"/>
                  </a:solidFill>
                  <a:ea typeface="ＭＳ Ｐゴシック" panose="020B0600070205080204" pitchFamily="34" charset="-128"/>
                </a:rPr>
                <a:t>MEN</a:t>
              </a:r>
            </a:p>
          </p:txBody>
        </p:sp>
        <p:sp>
          <p:nvSpPr>
            <p:cNvPr id="54299" name="Line 185"/>
            <p:cNvSpPr>
              <a:spLocks noChangeAspect="1" noChangeShapeType="1"/>
            </p:cNvSpPr>
            <p:nvPr/>
          </p:nvSpPr>
          <p:spPr bwMode="auto">
            <a:xfrm>
              <a:off x="4668" y="3088"/>
              <a:ext cx="0" cy="33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nvGrpSpPr>
            <p:cNvPr id="54300" name="Group 186"/>
            <p:cNvGrpSpPr>
              <a:grpSpLocks/>
            </p:cNvGrpSpPr>
            <p:nvPr/>
          </p:nvGrpSpPr>
          <p:grpSpPr bwMode="auto">
            <a:xfrm>
              <a:off x="3287" y="2644"/>
              <a:ext cx="540" cy="1149"/>
              <a:chOff x="2781" y="722"/>
              <a:chExt cx="1284" cy="3349"/>
            </a:xfrm>
          </p:grpSpPr>
          <p:grpSp>
            <p:nvGrpSpPr>
              <p:cNvPr id="54302" name="Group 187"/>
              <p:cNvGrpSpPr>
                <a:grpSpLocks/>
              </p:cNvGrpSpPr>
              <p:nvPr/>
            </p:nvGrpSpPr>
            <p:grpSpPr bwMode="auto">
              <a:xfrm>
                <a:off x="2781" y="722"/>
                <a:ext cx="1284" cy="3332"/>
                <a:chOff x="2781" y="722"/>
                <a:chExt cx="1284" cy="3332"/>
              </a:xfrm>
            </p:grpSpPr>
            <p:sp>
              <p:nvSpPr>
                <p:cNvPr id="54447" name="Freeform 188"/>
                <p:cNvSpPr>
                  <a:spLocks/>
                </p:cNvSpPr>
                <p:nvPr/>
              </p:nvSpPr>
              <p:spPr bwMode="auto">
                <a:xfrm>
                  <a:off x="3246" y="722"/>
                  <a:ext cx="345" cy="298"/>
                </a:xfrm>
                <a:custGeom>
                  <a:avLst/>
                  <a:gdLst>
                    <a:gd name="T0" fmla="*/ 14561094 w 220"/>
                    <a:gd name="T1" fmla="*/ 123543614 h 192"/>
                    <a:gd name="T2" fmla="*/ 19608295 w 220"/>
                    <a:gd name="T3" fmla="*/ 134012374 h 192"/>
                    <a:gd name="T4" fmla="*/ 25485131 w 220"/>
                    <a:gd name="T5" fmla="*/ 152655358 h 192"/>
                    <a:gd name="T6" fmla="*/ 31893467 w 220"/>
                    <a:gd name="T7" fmla="*/ 151620236 h 192"/>
                    <a:gd name="T8" fmla="*/ 29600569 w 220"/>
                    <a:gd name="T9" fmla="*/ 138353806 h 192"/>
                    <a:gd name="T10" fmla="*/ 38116113 w 220"/>
                    <a:gd name="T11" fmla="*/ 121003029 h 192"/>
                    <a:gd name="T12" fmla="*/ 29600569 w 220"/>
                    <a:gd name="T13" fmla="*/ 94674774 h 192"/>
                    <a:gd name="T14" fmla="*/ 51480434 w 220"/>
                    <a:gd name="T15" fmla="*/ 85351037 h 192"/>
                    <a:gd name="T16" fmla="*/ 68351408 w 220"/>
                    <a:gd name="T17" fmla="*/ 80441862 h 192"/>
                    <a:gd name="T18" fmla="*/ 88685814 w 220"/>
                    <a:gd name="T19" fmla="*/ 68694013 h 192"/>
                    <a:gd name="T20" fmla="*/ 109939210 w 220"/>
                    <a:gd name="T21" fmla="*/ 58172357 h 192"/>
                    <a:gd name="T22" fmla="*/ 120731931 w 220"/>
                    <a:gd name="T23" fmla="*/ 54299733 h 192"/>
                    <a:gd name="T24" fmla="*/ 129095415 w 220"/>
                    <a:gd name="T25" fmla="*/ 68694013 h 192"/>
                    <a:gd name="T26" fmla="*/ 155045489 w 220"/>
                    <a:gd name="T27" fmla="*/ 61105054 h 192"/>
                    <a:gd name="T28" fmla="*/ 157316247 w 220"/>
                    <a:gd name="T29" fmla="*/ 68694013 h 192"/>
                    <a:gd name="T30" fmla="*/ 187010231 w 220"/>
                    <a:gd name="T31" fmla="*/ 69529683 h 192"/>
                    <a:gd name="T32" fmla="*/ 196237557 w 220"/>
                    <a:gd name="T33" fmla="*/ 78368090 h 192"/>
                    <a:gd name="T34" fmla="*/ 196237557 w 220"/>
                    <a:gd name="T35" fmla="*/ 81153399 h 192"/>
                    <a:gd name="T36" fmla="*/ 200949785 w 220"/>
                    <a:gd name="T37" fmla="*/ 81153399 h 192"/>
                    <a:gd name="T38" fmla="*/ 204587390 w 220"/>
                    <a:gd name="T39" fmla="*/ 101670752 h 192"/>
                    <a:gd name="T40" fmla="*/ 225081213 w 220"/>
                    <a:gd name="T41" fmla="*/ 114005945 h 192"/>
                    <a:gd name="T42" fmla="*/ 221284551 w 220"/>
                    <a:gd name="T43" fmla="*/ 120030285 h 192"/>
                    <a:gd name="T44" fmla="*/ 223031669 w 220"/>
                    <a:gd name="T45" fmla="*/ 130337485 h 192"/>
                    <a:gd name="T46" fmla="*/ 226987202 w 220"/>
                    <a:gd name="T47" fmla="*/ 157706140 h 192"/>
                    <a:gd name="T48" fmla="*/ 233361770 w 220"/>
                    <a:gd name="T49" fmla="*/ 150019897 h 192"/>
                    <a:gd name="T50" fmla="*/ 238452174 w 220"/>
                    <a:gd name="T51" fmla="*/ 139367389 h 192"/>
                    <a:gd name="T52" fmla="*/ 244956318 w 220"/>
                    <a:gd name="T53" fmla="*/ 121003029 h 192"/>
                    <a:gd name="T54" fmla="*/ 250983664 w 220"/>
                    <a:gd name="T55" fmla="*/ 120030285 h 192"/>
                    <a:gd name="T56" fmla="*/ 249791843 w 220"/>
                    <a:gd name="T57" fmla="*/ 101670752 h 192"/>
                    <a:gd name="T58" fmla="*/ 249791843 w 220"/>
                    <a:gd name="T59" fmla="*/ 85973809 h 192"/>
                    <a:gd name="T60" fmla="*/ 243139517 w 220"/>
                    <a:gd name="T61" fmla="*/ 66136180 h 192"/>
                    <a:gd name="T62" fmla="*/ 236975657 w 220"/>
                    <a:gd name="T63" fmla="*/ 46494322 h 192"/>
                    <a:gd name="T64" fmla="*/ 218095641 w 220"/>
                    <a:gd name="T65" fmla="*/ 29956073 h 192"/>
                    <a:gd name="T66" fmla="*/ 196237557 w 220"/>
                    <a:gd name="T67" fmla="*/ 20960139 h 192"/>
                    <a:gd name="T68" fmla="*/ 191182222 w 220"/>
                    <a:gd name="T69" fmla="*/ 15558637 h 192"/>
                    <a:gd name="T70" fmla="*/ 181076035 w 220"/>
                    <a:gd name="T71" fmla="*/ 13716557 h 192"/>
                    <a:gd name="T72" fmla="*/ 165113986 w 220"/>
                    <a:gd name="T73" fmla="*/ 3126323 h 192"/>
                    <a:gd name="T74" fmla="*/ 128141892 w 220"/>
                    <a:gd name="T75" fmla="*/ 1727414 h 192"/>
                    <a:gd name="T76" fmla="*/ 120731931 w 220"/>
                    <a:gd name="T77" fmla="*/ 1727414 h 192"/>
                    <a:gd name="T78" fmla="*/ 102638590 w 220"/>
                    <a:gd name="T79" fmla="*/ 0 h 192"/>
                    <a:gd name="T80" fmla="*/ 80730681 w 220"/>
                    <a:gd name="T81" fmla="*/ 7531196 h 192"/>
                    <a:gd name="T82" fmla="*/ 57833209 w 220"/>
                    <a:gd name="T83" fmla="*/ 13716557 h 192"/>
                    <a:gd name="T84" fmla="*/ 68351408 w 220"/>
                    <a:gd name="T85" fmla="*/ 13716557 h 192"/>
                    <a:gd name="T86" fmla="*/ 17723856 w 220"/>
                    <a:gd name="T87" fmla="*/ 54105232 h 192"/>
                    <a:gd name="T88" fmla="*/ 9285335 w 220"/>
                    <a:gd name="T89" fmla="*/ 77111481 h 192"/>
                    <a:gd name="T90" fmla="*/ 3775763 w 220"/>
                    <a:gd name="T91" fmla="*/ 98640828 h 192"/>
                    <a:gd name="T92" fmla="*/ 5921083 w 220"/>
                    <a:gd name="T93" fmla="*/ 109499175 h 192"/>
                    <a:gd name="T94" fmla="*/ 9285335 w 220"/>
                    <a:gd name="T95" fmla="*/ 121003029 h 192"/>
                    <a:gd name="T96" fmla="*/ 14561094 w 220"/>
                    <a:gd name="T97" fmla="*/ 123543614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0" h="192">
                      <a:moveTo>
                        <a:pt x="13" y="149"/>
                      </a:moveTo>
                      <a:cubicBezTo>
                        <a:pt x="14" y="152"/>
                        <a:pt x="17" y="162"/>
                        <a:pt x="17" y="162"/>
                      </a:cubicBezTo>
                      <a:cubicBezTo>
                        <a:pt x="17" y="162"/>
                        <a:pt x="20" y="176"/>
                        <a:pt x="22" y="184"/>
                      </a:cubicBezTo>
                      <a:cubicBezTo>
                        <a:pt x="24" y="189"/>
                        <a:pt x="24" y="183"/>
                        <a:pt x="28" y="183"/>
                      </a:cubicBezTo>
                      <a:cubicBezTo>
                        <a:pt x="22" y="170"/>
                        <a:pt x="29" y="172"/>
                        <a:pt x="26" y="167"/>
                      </a:cubicBezTo>
                      <a:cubicBezTo>
                        <a:pt x="21" y="158"/>
                        <a:pt x="28" y="154"/>
                        <a:pt x="33" y="146"/>
                      </a:cubicBezTo>
                      <a:cubicBezTo>
                        <a:pt x="38" y="137"/>
                        <a:pt x="29" y="124"/>
                        <a:pt x="26" y="114"/>
                      </a:cubicBezTo>
                      <a:cubicBezTo>
                        <a:pt x="32" y="112"/>
                        <a:pt x="43" y="111"/>
                        <a:pt x="45" y="103"/>
                      </a:cubicBezTo>
                      <a:cubicBezTo>
                        <a:pt x="48" y="93"/>
                        <a:pt x="47" y="99"/>
                        <a:pt x="60" y="97"/>
                      </a:cubicBezTo>
                      <a:cubicBezTo>
                        <a:pt x="71" y="95"/>
                        <a:pt x="74" y="93"/>
                        <a:pt x="78" y="83"/>
                      </a:cubicBezTo>
                      <a:cubicBezTo>
                        <a:pt x="81" y="75"/>
                        <a:pt x="89" y="72"/>
                        <a:pt x="96" y="70"/>
                      </a:cubicBezTo>
                      <a:cubicBezTo>
                        <a:pt x="106" y="66"/>
                        <a:pt x="106" y="66"/>
                        <a:pt x="106" y="66"/>
                      </a:cubicBezTo>
                      <a:cubicBezTo>
                        <a:pt x="108" y="71"/>
                        <a:pt x="111" y="77"/>
                        <a:pt x="113" y="83"/>
                      </a:cubicBezTo>
                      <a:cubicBezTo>
                        <a:pt x="116" y="78"/>
                        <a:pt x="130" y="71"/>
                        <a:pt x="136" y="74"/>
                      </a:cubicBezTo>
                      <a:cubicBezTo>
                        <a:pt x="140" y="77"/>
                        <a:pt x="136" y="80"/>
                        <a:pt x="138" y="83"/>
                      </a:cubicBezTo>
                      <a:cubicBezTo>
                        <a:pt x="145" y="78"/>
                        <a:pt x="157" y="80"/>
                        <a:pt x="164" y="84"/>
                      </a:cubicBezTo>
                      <a:cubicBezTo>
                        <a:pt x="169" y="87"/>
                        <a:pt x="168" y="91"/>
                        <a:pt x="172" y="95"/>
                      </a:cubicBezTo>
                      <a:cubicBezTo>
                        <a:pt x="171" y="96"/>
                        <a:pt x="172" y="97"/>
                        <a:pt x="172" y="98"/>
                      </a:cubicBezTo>
                      <a:cubicBezTo>
                        <a:pt x="173" y="98"/>
                        <a:pt x="176" y="97"/>
                        <a:pt x="176" y="98"/>
                      </a:cubicBezTo>
                      <a:cubicBezTo>
                        <a:pt x="182" y="103"/>
                        <a:pt x="184" y="117"/>
                        <a:pt x="179" y="123"/>
                      </a:cubicBezTo>
                      <a:cubicBezTo>
                        <a:pt x="184" y="129"/>
                        <a:pt x="199" y="127"/>
                        <a:pt x="197" y="137"/>
                      </a:cubicBezTo>
                      <a:cubicBezTo>
                        <a:pt x="197" y="140"/>
                        <a:pt x="194" y="142"/>
                        <a:pt x="194" y="145"/>
                      </a:cubicBezTo>
                      <a:cubicBezTo>
                        <a:pt x="193" y="150"/>
                        <a:pt x="195" y="153"/>
                        <a:pt x="196" y="157"/>
                      </a:cubicBezTo>
                      <a:cubicBezTo>
                        <a:pt x="200" y="167"/>
                        <a:pt x="197" y="192"/>
                        <a:pt x="199" y="190"/>
                      </a:cubicBezTo>
                      <a:cubicBezTo>
                        <a:pt x="205" y="181"/>
                        <a:pt x="205" y="181"/>
                        <a:pt x="205" y="181"/>
                      </a:cubicBezTo>
                      <a:cubicBezTo>
                        <a:pt x="209" y="168"/>
                        <a:pt x="209" y="168"/>
                        <a:pt x="209" y="168"/>
                      </a:cubicBezTo>
                      <a:cubicBezTo>
                        <a:pt x="215" y="146"/>
                        <a:pt x="215" y="146"/>
                        <a:pt x="215" y="146"/>
                      </a:cubicBezTo>
                      <a:cubicBezTo>
                        <a:pt x="217" y="144"/>
                        <a:pt x="220" y="149"/>
                        <a:pt x="220" y="145"/>
                      </a:cubicBezTo>
                      <a:cubicBezTo>
                        <a:pt x="220" y="140"/>
                        <a:pt x="218" y="128"/>
                        <a:pt x="219" y="123"/>
                      </a:cubicBezTo>
                      <a:cubicBezTo>
                        <a:pt x="219" y="119"/>
                        <a:pt x="219" y="108"/>
                        <a:pt x="219" y="104"/>
                      </a:cubicBezTo>
                      <a:cubicBezTo>
                        <a:pt x="220" y="96"/>
                        <a:pt x="215" y="88"/>
                        <a:pt x="213" y="80"/>
                      </a:cubicBezTo>
                      <a:cubicBezTo>
                        <a:pt x="211" y="72"/>
                        <a:pt x="211" y="64"/>
                        <a:pt x="208" y="56"/>
                      </a:cubicBezTo>
                      <a:cubicBezTo>
                        <a:pt x="206" y="47"/>
                        <a:pt x="199" y="41"/>
                        <a:pt x="191" y="36"/>
                      </a:cubicBezTo>
                      <a:cubicBezTo>
                        <a:pt x="184" y="32"/>
                        <a:pt x="176" y="32"/>
                        <a:pt x="172" y="25"/>
                      </a:cubicBezTo>
                      <a:cubicBezTo>
                        <a:pt x="170" y="22"/>
                        <a:pt x="172" y="22"/>
                        <a:pt x="168" y="19"/>
                      </a:cubicBezTo>
                      <a:cubicBezTo>
                        <a:pt x="166" y="18"/>
                        <a:pt x="161" y="18"/>
                        <a:pt x="159" y="17"/>
                      </a:cubicBezTo>
                      <a:cubicBezTo>
                        <a:pt x="152" y="15"/>
                        <a:pt x="143" y="12"/>
                        <a:pt x="145" y="4"/>
                      </a:cubicBezTo>
                      <a:cubicBezTo>
                        <a:pt x="136" y="1"/>
                        <a:pt x="120" y="9"/>
                        <a:pt x="112" y="2"/>
                      </a:cubicBezTo>
                      <a:cubicBezTo>
                        <a:pt x="106" y="2"/>
                        <a:pt x="106" y="2"/>
                        <a:pt x="106" y="2"/>
                      </a:cubicBezTo>
                      <a:cubicBezTo>
                        <a:pt x="101" y="3"/>
                        <a:pt x="94" y="2"/>
                        <a:pt x="90" y="0"/>
                      </a:cubicBezTo>
                      <a:cubicBezTo>
                        <a:pt x="87" y="4"/>
                        <a:pt x="77" y="8"/>
                        <a:pt x="71" y="9"/>
                      </a:cubicBezTo>
                      <a:cubicBezTo>
                        <a:pt x="64" y="9"/>
                        <a:pt x="56" y="10"/>
                        <a:pt x="51" y="17"/>
                      </a:cubicBezTo>
                      <a:cubicBezTo>
                        <a:pt x="54" y="16"/>
                        <a:pt x="58" y="15"/>
                        <a:pt x="60" y="17"/>
                      </a:cubicBezTo>
                      <a:cubicBezTo>
                        <a:pt x="40" y="27"/>
                        <a:pt x="17" y="42"/>
                        <a:pt x="15" y="65"/>
                      </a:cubicBezTo>
                      <a:cubicBezTo>
                        <a:pt x="14" y="75"/>
                        <a:pt x="9" y="83"/>
                        <a:pt x="8" y="93"/>
                      </a:cubicBezTo>
                      <a:cubicBezTo>
                        <a:pt x="8" y="104"/>
                        <a:pt x="0" y="109"/>
                        <a:pt x="3" y="119"/>
                      </a:cubicBezTo>
                      <a:cubicBezTo>
                        <a:pt x="2" y="126"/>
                        <a:pt x="5" y="125"/>
                        <a:pt x="5" y="132"/>
                      </a:cubicBezTo>
                      <a:cubicBezTo>
                        <a:pt x="3" y="138"/>
                        <a:pt x="8" y="146"/>
                        <a:pt x="8" y="146"/>
                      </a:cubicBezTo>
                      <a:lnTo>
                        <a:pt x="13" y="149"/>
                      </a:lnTo>
                      <a:close/>
                    </a:path>
                  </a:pathLst>
                </a:custGeom>
                <a:solidFill>
                  <a:srgbClr val="EFD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8" name="Freeform 189"/>
                <p:cNvSpPr>
                  <a:spLocks/>
                </p:cNvSpPr>
                <p:nvPr/>
              </p:nvSpPr>
              <p:spPr bwMode="auto">
                <a:xfrm>
                  <a:off x="3254" y="824"/>
                  <a:ext cx="340" cy="397"/>
                </a:xfrm>
                <a:custGeom>
                  <a:avLst/>
                  <a:gdLst>
                    <a:gd name="T0" fmla="*/ 237601453 w 217"/>
                    <a:gd name="T1" fmla="*/ 73749647 h 255"/>
                    <a:gd name="T2" fmla="*/ 235344258 w 217"/>
                    <a:gd name="T3" fmla="*/ 73331193 h 255"/>
                    <a:gd name="T4" fmla="*/ 232864513 w 217"/>
                    <a:gd name="T5" fmla="*/ 73331193 h 255"/>
                    <a:gd name="T6" fmla="*/ 226636843 w 217"/>
                    <a:gd name="T7" fmla="*/ 93250567 h 255"/>
                    <a:gd name="T8" fmla="*/ 224094119 w 217"/>
                    <a:gd name="T9" fmla="*/ 98579676 h 255"/>
                    <a:gd name="T10" fmla="*/ 217589487 w 217"/>
                    <a:gd name="T11" fmla="*/ 110116380 h 255"/>
                    <a:gd name="T12" fmla="*/ 217589487 w 217"/>
                    <a:gd name="T13" fmla="*/ 110116380 h 255"/>
                    <a:gd name="T14" fmla="*/ 215482099 w 217"/>
                    <a:gd name="T15" fmla="*/ 112773174 h 255"/>
                    <a:gd name="T16" fmla="*/ 211653895 w 217"/>
                    <a:gd name="T17" fmla="*/ 83096153 h 255"/>
                    <a:gd name="T18" fmla="*/ 209968338 w 217"/>
                    <a:gd name="T19" fmla="*/ 71612309 h 255"/>
                    <a:gd name="T20" fmla="*/ 213592575 w 217"/>
                    <a:gd name="T21" fmla="*/ 64974979 h 255"/>
                    <a:gd name="T22" fmla="*/ 193747537 w 217"/>
                    <a:gd name="T23" fmla="*/ 52108777 h 255"/>
                    <a:gd name="T24" fmla="*/ 189943936 w 217"/>
                    <a:gd name="T25" fmla="*/ 29181052 h 255"/>
                    <a:gd name="T26" fmla="*/ 185962195 w 217"/>
                    <a:gd name="T27" fmla="*/ 29181052 h 255"/>
                    <a:gd name="T28" fmla="*/ 185962195 w 217"/>
                    <a:gd name="T29" fmla="*/ 26431729 h 255"/>
                    <a:gd name="T30" fmla="*/ 176322057 w 217"/>
                    <a:gd name="T31" fmla="*/ 16654570 h 255"/>
                    <a:gd name="T32" fmla="*/ 147572445 w 217"/>
                    <a:gd name="T33" fmla="*/ 15047159 h 255"/>
                    <a:gd name="T34" fmla="*/ 145282266 w 217"/>
                    <a:gd name="T35" fmla="*/ 7290882 h 255"/>
                    <a:gd name="T36" fmla="*/ 119724194 w 217"/>
                    <a:gd name="T37" fmla="*/ 15047159 h 255"/>
                    <a:gd name="T38" fmla="*/ 112211063 w 217"/>
                    <a:gd name="T39" fmla="*/ 0 h 255"/>
                    <a:gd name="T40" fmla="*/ 101436640 w 217"/>
                    <a:gd name="T41" fmla="*/ 3407515 h 255"/>
                    <a:gd name="T42" fmla="*/ 80917357 w 217"/>
                    <a:gd name="T43" fmla="*/ 15047159 h 255"/>
                    <a:gd name="T44" fmla="*/ 61185154 w 217"/>
                    <a:gd name="T45" fmla="*/ 28268399 h 255"/>
                    <a:gd name="T46" fmla="*/ 44787791 w 217"/>
                    <a:gd name="T47" fmla="*/ 33807631 h 255"/>
                    <a:gd name="T48" fmla="*/ 23420392 w 217"/>
                    <a:gd name="T49" fmla="*/ 44010017 h 255"/>
                    <a:gd name="T50" fmla="*/ 31126076 w 217"/>
                    <a:gd name="T51" fmla="*/ 73331193 h 255"/>
                    <a:gd name="T52" fmla="*/ 23420392 w 217"/>
                    <a:gd name="T53" fmla="*/ 91847980 h 255"/>
                    <a:gd name="T54" fmla="*/ 25377636 w 217"/>
                    <a:gd name="T55" fmla="*/ 106672430 h 255"/>
                    <a:gd name="T56" fmla="*/ 18935654 w 217"/>
                    <a:gd name="T57" fmla="*/ 107558625 h 255"/>
                    <a:gd name="T58" fmla="*/ 13662945 w 217"/>
                    <a:gd name="T59" fmla="*/ 87173072 h 255"/>
                    <a:gd name="T60" fmla="*/ 11260477 w 217"/>
                    <a:gd name="T61" fmla="*/ 80207783 h 255"/>
                    <a:gd name="T62" fmla="*/ 9776789 w 217"/>
                    <a:gd name="T63" fmla="*/ 76792053 h 255"/>
                    <a:gd name="T64" fmla="*/ 9776789 w 217"/>
                    <a:gd name="T65" fmla="*/ 75542268 h 255"/>
                    <a:gd name="T66" fmla="*/ 6239892 w 217"/>
                    <a:gd name="T67" fmla="*/ 73331193 h 255"/>
                    <a:gd name="T68" fmla="*/ 0 w 217"/>
                    <a:gd name="T69" fmla="*/ 80207783 h 255"/>
                    <a:gd name="T70" fmla="*/ 3982519 w 217"/>
                    <a:gd name="T71" fmla="*/ 98579676 h 255"/>
                    <a:gd name="T72" fmla="*/ 9119112 w 217"/>
                    <a:gd name="T73" fmla="*/ 117608943 h 255"/>
                    <a:gd name="T74" fmla="*/ 13662945 w 217"/>
                    <a:gd name="T75" fmla="*/ 130467327 h 255"/>
                    <a:gd name="T76" fmla="*/ 18935654 w 217"/>
                    <a:gd name="T77" fmla="*/ 139629413 h 255"/>
                    <a:gd name="T78" fmla="*/ 29668767 w 217"/>
                    <a:gd name="T79" fmla="*/ 147103197 h 255"/>
                    <a:gd name="T80" fmla="*/ 37605709 w 217"/>
                    <a:gd name="T81" fmla="*/ 180458643 h 255"/>
                    <a:gd name="T82" fmla="*/ 76412206 w 217"/>
                    <a:gd name="T83" fmla="*/ 217383831 h 255"/>
                    <a:gd name="T84" fmla="*/ 119724194 w 217"/>
                    <a:gd name="T85" fmla="*/ 232428585 h 255"/>
                    <a:gd name="T86" fmla="*/ 162291460 w 217"/>
                    <a:gd name="T87" fmla="*/ 217383831 h 255"/>
                    <a:gd name="T88" fmla="*/ 201285962 w 217"/>
                    <a:gd name="T89" fmla="*/ 180458643 h 255"/>
                    <a:gd name="T90" fmla="*/ 211391169 w 217"/>
                    <a:gd name="T91" fmla="*/ 147103197 h 255"/>
                    <a:gd name="T92" fmla="*/ 221151593 w 217"/>
                    <a:gd name="T93" fmla="*/ 139629413 h 255"/>
                    <a:gd name="T94" fmla="*/ 227631200 w 217"/>
                    <a:gd name="T95" fmla="*/ 130467327 h 255"/>
                    <a:gd name="T96" fmla="*/ 231219499 w 217"/>
                    <a:gd name="T97" fmla="*/ 117608943 h 255"/>
                    <a:gd name="T98" fmla="*/ 235344258 w 217"/>
                    <a:gd name="T99" fmla="*/ 98579676 h 255"/>
                    <a:gd name="T100" fmla="*/ 240987925 w 217"/>
                    <a:gd name="T101" fmla="*/ 80207783 h 255"/>
                    <a:gd name="T102" fmla="*/ 237601453 w 217"/>
                    <a:gd name="T103" fmla="*/ 73749647 h 2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255">
                      <a:moveTo>
                        <a:pt x="214" y="81"/>
                      </a:moveTo>
                      <a:cubicBezTo>
                        <a:pt x="214" y="80"/>
                        <a:pt x="213" y="80"/>
                        <a:pt x="212" y="80"/>
                      </a:cubicBezTo>
                      <a:cubicBezTo>
                        <a:pt x="212" y="80"/>
                        <a:pt x="211" y="80"/>
                        <a:pt x="210" y="80"/>
                      </a:cubicBezTo>
                      <a:cubicBezTo>
                        <a:pt x="204" y="102"/>
                        <a:pt x="204" y="102"/>
                        <a:pt x="204" y="102"/>
                      </a:cubicBezTo>
                      <a:cubicBezTo>
                        <a:pt x="202" y="108"/>
                        <a:pt x="202" y="108"/>
                        <a:pt x="202" y="108"/>
                      </a:cubicBezTo>
                      <a:cubicBezTo>
                        <a:pt x="201" y="114"/>
                        <a:pt x="196" y="121"/>
                        <a:pt x="196" y="121"/>
                      </a:cubicBezTo>
                      <a:cubicBezTo>
                        <a:pt x="196" y="121"/>
                        <a:pt x="196" y="121"/>
                        <a:pt x="196" y="121"/>
                      </a:cubicBezTo>
                      <a:cubicBezTo>
                        <a:pt x="194" y="124"/>
                        <a:pt x="194" y="124"/>
                        <a:pt x="194" y="124"/>
                      </a:cubicBezTo>
                      <a:cubicBezTo>
                        <a:pt x="192" y="126"/>
                        <a:pt x="195" y="101"/>
                        <a:pt x="191" y="91"/>
                      </a:cubicBezTo>
                      <a:cubicBezTo>
                        <a:pt x="190" y="87"/>
                        <a:pt x="188" y="84"/>
                        <a:pt x="189" y="79"/>
                      </a:cubicBezTo>
                      <a:cubicBezTo>
                        <a:pt x="189" y="76"/>
                        <a:pt x="192" y="74"/>
                        <a:pt x="192" y="71"/>
                      </a:cubicBezTo>
                      <a:cubicBezTo>
                        <a:pt x="194" y="61"/>
                        <a:pt x="179" y="63"/>
                        <a:pt x="174" y="57"/>
                      </a:cubicBezTo>
                      <a:cubicBezTo>
                        <a:pt x="179" y="51"/>
                        <a:pt x="177" y="37"/>
                        <a:pt x="171" y="32"/>
                      </a:cubicBezTo>
                      <a:cubicBezTo>
                        <a:pt x="171" y="31"/>
                        <a:pt x="168" y="32"/>
                        <a:pt x="167" y="32"/>
                      </a:cubicBezTo>
                      <a:cubicBezTo>
                        <a:pt x="167" y="31"/>
                        <a:pt x="166" y="30"/>
                        <a:pt x="167" y="29"/>
                      </a:cubicBezTo>
                      <a:cubicBezTo>
                        <a:pt x="163" y="25"/>
                        <a:pt x="164" y="21"/>
                        <a:pt x="159" y="18"/>
                      </a:cubicBezTo>
                      <a:cubicBezTo>
                        <a:pt x="152" y="14"/>
                        <a:pt x="140" y="12"/>
                        <a:pt x="133" y="17"/>
                      </a:cubicBezTo>
                      <a:cubicBezTo>
                        <a:pt x="131" y="14"/>
                        <a:pt x="135" y="11"/>
                        <a:pt x="131" y="8"/>
                      </a:cubicBezTo>
                      <a:cubicBezTo>
                        <a:pt x="125" y="5"/>
                        <a:pt x="111" y="12"/>
                        <a:pt x="108" y="17"/>
                      </a:cubicBezTo>
                      <a:cubicBezTo>
                        <a:pt x="106" y="11"/>
                        <a:pt x="103" y="5"/>
                        <a:pt x="101" y="0"/>
                      </a:cubicBezTo>
                      <a:cubicBezTo>
                        <a:pt x="91" y="4"/>
                        <a:pt x="91" y="4"/>
                        <a:pt x="91" y="4"/>
                      </a:cubicBezTo>
                      <a:cubicBezTo>
                        <a:pt x="84" y="6"/>
                        <a:pt x="76" y="9"/>
                        <a:pt x="73" y="17"/>
                      </a:cubicBezTo>
                      <a:cubicBezTo>
                        <a:pt x="69" y="27"/>
                        <a:pt x="66" y="29"/>
                        <a:pt x="55" y="31"/>
                      </a:cubicBezTo>
                      <a:cubicBezTo>
                        <a:pt x="42" y="33"/>
                        <a:pt x="43" y="27"/>
                        <a:pt x="40" y="37"/>
                      </a:cubicBezTo>
                      <a:cubicBezTo>
                        <a:pt x="38" y="45"/>
                        <a:pt x="27" y="46"/>
                        <a:pt x="21" y="48"/>
                      </a:cubicBezTo>
                      <a:cubicBezTo>
                        <a:pt x="24" y="58"/>
                        <a:pt x="33" y="71"/>
                        <a:pt x="28" y="80"/>
                      </a:cubicBezTo>
                      <a:cubicBezTo>
                        <a:pt x="23" y="88"/>
                        <a:pt x="16" y="92"/>
                        <a:pt x="21" y="101"/>
                      </a:cubicBezTo>
                      <a:cubicBezTo>
                        <a:pt x="24" y="106"/>
                        <a:pt x="17" y="104"/>
                        <a:pt x="23" y="117"/>
                      </a:cubicBezTo>
                      <a:cubicBezTo>
                        <a:pt x="19" y="117"/>
                        <a:pt x="19" y="123"/>
                        <a:pt x="17" y="118"/>
                      </a:cubicBezTo>
                      <a:cubicBezTo>
                        <a:pt x="15" y="110"/>
                        <a:pt x="12" y="96"/>
                        <a:pt x="12" y="96"/>
                      </a:cubicBezTo>
                      <a:cubicBezTo>
                        <a:pt x="12" y="96"/>
                        <a:pt x="11" y="92"/>
                        <a:pt x="10" y="88"/>
                      </a:cubicBezTo>
                      <a:cubicBezTo>
                        <a:pt x="10" y="86"/>
                        <a:pt x="9" y="85"/>
                        <a:pt x="9" y="84"/>
                      </a:cubicBezTo>
                      <a:cubicBezTo>
                        <a:pt x="9" y="84"/>
                        <a:pt x="9" y="84"/>
                        <a:pt x="9" y="83"/>
                      </a:cubicBezTo>
                      <a:cubicBezTo>
                        <a:pt x="9" y="82"/>
                        <a:pt x="6" y="80"/>
                        <a:pt x="6" y="80"/>
                      </a:cubicBezTo>
                      <a:cubicBezTo>
                        <a:pt x="3" y="78"/>
                        <a:pt x="0" y="82"/>
                        <a:pt x="0" y="88"/>
                      </a:cubicBezTo>
                      <a:cubicBezTo>
                        <a:pt x="0" y="94"/>
                        <a:pt x="4" y="104"/>
                        <a:pt x="4" y="108"/>
                      </a:cubicBezTo>
                      <a:cubicBezTo>
                        <a:pt x="4" y="112"/>
                        <a:pt x="6" y="123"/>
                        <a:pt x="8" y="129"/>
                      </a:cubicBezTo>
                      <a:cubicBezTo>
                        <a:pt x="10" y="136"/>
                        <a:pt x="9" y="139"/>
                        <a:pt x="12" y="143"/>
                      </a:cubicBezTo>
                      <a:cubicBezTo>
                        <a:pt x="14" y="147"/>
                        <a:pt x="15" y="150"/>
                        <a:pt x="17" y="153"/>
                      </a:cubicBezTo>
                      <a:cubicBezTo>
                        <a:pt x="20" y="156"/>
                        <a:pt x="25" y="160"/>
                        <a:pt x="27" y="161"/>
                      </a:cubicBezTo>
                      <a:cubicBezTo>
                        <a:pt x="27" y="170"/>
                        <a:pt x="30" y="190"/>
                        <a:pt x="34" y="198"/>
                      </a:cubicBezTo>
                      <a:cubicBezTo>
                        <a:pt x="39" y="207"/>
                        <a:pt x="57" y="230"/>
                        <a:pt x="69" y="238"/>
                      </a:cubicBezTo>
                      <a:cubicBezTo>
                        <a:pt x="80" y="246"/>
                        <a:pt x="87" y="255"/>
                        <a:pt x="108" y="255"/>
                      </a:cubicBezTo>
                      <a:cubicBezTo>
                        <a:pt x="128" y="255"/>
                        <a:pt x="135" y="246"/>
                        <a:pt x="146" y="238"/>
                      </a:cubicBezTo>
                      <a:cubicBezTo>
                        <a:pt x="158" y="230"/>
                        <a:pt x="177" y="208"/>
                        <a:pt x="181" y="198"/>
                      </a:cubicBezTo>
                      <a:cubicBezTo>
                        <a:pt x="185" y="189"/>
                        <a:pt x="189" y="170"/>
                        <a:pt x="190" y="161"/>
                      </a:cubicBezTo>
                      <a:cubicBezTo>
                        <a:pt x="192" y="160"/>
                        <a:pt x="197" y="156"/>
                        <a:pt x="199" y="153"/>
                      </a:cubicBezTo>
                      <a:cubicBezTo>
                        <a:pt x="202" y="150"/>
                        <a:pt x="203" y="147"/>
                        <a:pt x="205" y="143"/>
                      </a:cubicBezTo>
                      <a:cubicBezTo>
                        <a:pt x="207" y="139"/>
                        <a:pt x="206" y="136"/>
                        <a:pt x="208" y="129"/>
                      </a:cubicBezTo>
                      <a:cubicBezTo>
                        <a:pt x="211" y="123"/>
                        <a:pt x="212" y="112"/>
                        <a:pt x="212" y="108"/>
                      </a:cubicBezTo>
                      <a:cubicBezTo>
                        <a:pt x="212" y="104"/>
                        <a:pt x="217" y="94"/>
                        <a:pt x="217" y="88"/>
                      </a:cubicBezTo>
                      <a:cubicBezTo>
                        <a:pt x="217" y="85"/>
                        <a:pt x="216" y="82"/>
                        <a:pt x="214" y="81"/>
                      </a:cubicBezTo>
                    </a:path>
                  </a:pathLst>
                </a:custGeom>
                <a:solidFill>
                  <a:srgbClr val="FEF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9" name="Freeform 190"/>
                <p:cNvSpPr>
                  <a:spLocks/>
                </p:cNvSpPr>
                <p:nvPr/>
              </p:nvSpPr>
              <p:spPr bwMode="auto">
                <a:xfrm>
                  <a:off x="3310" y="954"/>
                  <a:ext cx="94" cy="85"/>
                </a:xfrm>
                <a:custGeom>
                  <a:avLst/>
                  <a:gdLst>
                    <a:gd name="T0" fmla="*/ 6229510 w 60"/>
                    <a:gd name="T1" fmla="*/ 11037942 h 55"/>
                    <a:gd name="T2" fmla="*/ 61060164 w 60"/>
                    <a:gd name="T3" fmla="*/ 12992497 h 55"/>
                    <a:gd name="T4" fmla="*/ 53240807 w 60"/>
                    <a:gd name="T5" fmla="*/ 39660810 h 55"/>
                    <a:gd name="T6" fmla="*/ 52450734 w 60"/>
                    <a:gd name="T7" fmla="*/ 24901785 h 55"/>
                    <a:gd name="T8" fmla="*/ 36612298 w 60"/>
                    <a:gd name="T9" fmla="*/ 26738277 h 55"/>
                    <a:gd name="T10" fmla="*/ 0 w 60"/>
                    <a:gd name="T11" fmla="*/ 1611292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55">
                      <a:moveTo>
                        <a:pt x="6" y="15"/>
                      </a:moveTo>
                      <a:cubicBezTo>
                        <a:pt x="19" y="7"/>
                        <a:pt x="48" y="0"/>
                        <a:pt x="55" y="18"/>
                      </a:cubicBezTo>
                      <a:cubicBezTo>
                        <a:pt x="60" y="28"/>
                        <a:pt x="57" y="49"/>
                        <a:pt x="48" y="55"/>
                      </a:cubicBezTo>
                      <a:cubicBezTo>
                        <a:pt x="48" y="49"/>
                        <a:pt x="52" y="37"/>
                        <a:pt x="47" y="34"/>
                      </a:cubicBezTo>
                      <a:cubicBezTo>
                        <a:pt x="45" y="33"/>
                        <a:pt x="36" y="37"/>
                        <a:pt x="33" y="37"/>
                      </a:cubicBezTo>
                      <a:cubicBezTo>
                        <a:pt x="22" y="36"/>
                        <a:pt x="9" y="28"/>
                        <a:pt x="0" y="22"/>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0" name="Freeform 191"/>
                <p:cNvSpPr>
                  <a:spLocks/>
                </p:cNvSpPr>
                <p:nvPr/>
              </p:nvSpPr>
              <p:spPr bwMode="auto">
                <a:xfrm>
                  <a:off x="2781" y="1134"/>
                  <a:ext cx="1284" cy="2920"/>
                </a:xfrm>
                <a:custGeom>
                  <a:avLst/>
                  <a:gdLst>
                    <a:gd name="T0" fmla="*/ 859353010 w 820"/>
                    <a:gd name="T1" fmla="*/ 779287777 h 1876"/>
                    <a:gd name="T2" fmla="*/ 808877190 w 820"/>
                    <a:gd name="T3" fmla="*/ 676668118 h 1876"/>
                    <a:gd name="T4" fmla="*/ 779559594 w 820"/>
                    <a:gd name="T5" fmla="*/ 416158615 h 1876"/>
                    <a:gd name="T6" fmla="*/ 685467058 w 820"/>
                    <a:gd name="T7" fmla="*/ 117314596 h 1876"/>
                    <a:gd name="T8" fmla="*/ 526199248 w 820"/>
                    <a:gd name="T9" fmla="*/ 0 h 1876"/>
                    <a:gd name="T10" fmla="*/ 404356261 w 820"/>
                    <a:gd name="T11" fmla="*/ 35441715 h 1876"/>
                    <a:gd name="T12" fmla="*/ 258233749 w 820"/>
                    <a:gd name="T13" fmla="*/ 104181488 h 1876"/>
                    <a:gd name="T14" fmla="*/ 134266721 w 820"/>
                    <a:gd name="T15" fmla="*/ 284218331 h 1876"/>
                    <a:gd name="T16" fmla="*/ 88776357 w 820"/>
                    <a:gd name="T17" fmla="*/ 629749973 h 1876"/>
                    <a:gd name="T18" fmla="*/ 77191390 w 820"/>
                    <a:gd name="T19" fmla="*/ 732272169 h 1876"/>
                    <a:gd name="T20" fmla="*/ 7605993 w 820"/>
                    <a:gd name="T21" fmla="*/ 837023756 h 1876"/>
                    <a:gd name="T22" fmla="*/ 55665499 w 820"/>
                    <a:gd name="T23" fmla="*/ 811591014 h 1876"/>
                    <a:gd name="T24" fmla="*/ 77191390 w 820"/>
                    <a:gd name="T25" fmla="*/ 904047226 h 1876"/>
                    <a:gd name="T26" fmla="*/ 119239089 w 820"/>
                    <a:gd name="T27" fmla="*/ 906895929 h 1876"/>
                    <a:gd name="T28" fmla="*/ 144828078 w 820"/>
                    <a:gd name="T29" fmla="*/ 898752491 h 1876"/>
                    <a:gd name="T30" fmla="*/ 172041674 w 820"/>
                    <a:gd name="T31" fmla="*/ 811591014 h 1876"/>
                    <a:gd name="T32" fmla="*/ 162409502 w 820"/>
                    <a:gd name="T33" fmla="*/ 692622014 h 1876"/>
                    <a:gd name="T34" fmla="*/ 231008411 w 820"/>
                    <a:gd name="T35" fmla="*/ 395352163 h 1876"/>
                    <a:gd name="T36" fmla="*/ 235031924 w 820"/>
                    <a:gd name="T37" fmla="*/ 358315597 h 1876"/>
                    <a:gd name="T38" fmla="*/ 262303280 w 820"/>
                    <a:gd name="T39" fmla="*/ 596530940 h 1876"/>
                    <a:gd name="T40" fmla="*/ 265720220 w 820"/>
                    <a:gd name="T41" fmla="*/ 1092832141 h 1876"/>
                    <a:gd name="T42" fmla="*/ 284404768 w 820"/>
                    <a:gd name="T43" fmla="*/ 1348534021 h 1876"/>
                    <a:gd name="T44" fmla="*/ 339143756 w 820"/>
                    <a:gd name="T45" fmla="*/ 1582780252 h 1876"/>
                    <a:gd name="T46" fmla="*/ 275516376 w 820"/>
                    <a:gd name="T47" fmla="*/ 1653816778 h 1876"/>
                    <a:gd name="T48" fmla="*/ 274894028 w 820"/>
                    <a:gd name="T49" fmla="*/ 1671516627 h 1876"/>
                    <a:gd name="T50" fmla="*/ 291237007 w 820"/>
                    <a:gd name="T51" fmla="*/ 1680197026 h 1876"/>
                    <a:gd name="T52" fmla="*/ 350484858 w 820"/>
                    <a:gd name="T53" fmla="*/ 1686743991 h 1876"/>
                    <a:gd name="T54" fmla="*/ 416078979 w 820"/>
                    <a:gd name="T55" fmla="*/ 1665424957 h 1876"/>
                    <a:gd name="T56" fmla="*/ 420328018 w 820"/>
                    <a:gd name="T57" fmla="*/ 1569310720 h 1876"/>
                    <a:gd name="T58" fmla="*/ 425739532 w 820"/>
                    <a:gd name="T59" fmla="*/ 1314167346 h 1876"/>
                    <a:gd name="T60" fmla="*/ 433703369 w 820"/>
                    <a:gd name="T61" fmla="*/ 982027432 h 1876"/>
                    <a:gd name="T62" fmla="*/ 458645296 w 820"/>
                    <a:gd name="T63" fmla="*/ 982027432 h 1876"/>
                    <a:gd name="T64" fmla="*/ 467430946 w 820"/>
                    <a:gd name="T65" fmla="*/ 1314167346 h 1876"/>
                    <a:gd name="T66" fmla="*/ 473403060 w 820"/>
                    <a:gd name="T67" fmla="*/ 1569310720 h 1876"/>
                    <a:gd name="T68" fmla="*/ 476024042 w 820"/>
                    <a:gd name="T69" fmla="*/ 1665424957 h 1876"/>
                    <a:gd name="T70" fmla="*/ 541271478 w 820"/>
                    <a:gd name="T71" fmla="*/ 1686743991 h 1876"/>
                    <a:gd name="T72" fmla="*/ 601451133 w 820"/>
                    <a:gd name="T73" fmla="*/ 1681461208 h 1876"/>
                    <a:gd name="T74" fmla="*/ 618813245 w 820"/>
                    <a:gd name="T75" fmla="*/ 1671516627 h 1876"/>
                    <a:gd name="T76" fmla="*/ 617903343 w 820"/>
                    <a:gd name="T77" fmla="*/ 1653816778 h 1876"/>
                    <a:gd name="T78" fmla="*/ 553152219 w 820"/>
                    <a:gd name="T79" fmla="*/ 1582780252 h 1876"/>
                    <a:gd name="T80" fmla="*/ 608801248 w 820"/>
                    <a:gd name="T81" fmla="*/ 1348534021 h 1876"/>
                    <a:gd name="T82" fmla="*/ 627484017 w 820"/>
                    <a:gd name="T83" fmla="*/ 1092832141 h 1876"/>
                    <a:gd name="T84" fmla="*/ 658172165 w 820"/>
                    <a:gd name="T85" fmla="*/ 705987978 h 1876"/>
                    <a:gd name="T86" fmla="*/ 652699011 w 820"/>
                    <a:gd name="T87" fmla="*/ 408357841 h 1876"/>
                    <a:gd name="T88" fmla="*/ 658933281 w 820"/>
                    <a:gd name="T89" fmla="*/ 377036587 h 1876"/>
                    <a:gd name="T90" fmla="*/ 679116007 w 820"/>
                    <a:gd name="T91" fmla="*/ 566350569 h 1876"/>
                    <a:gd name="T92" fmla="*/ 731928457 w 820"/>
                    <a:gd name="T93" fmla="*/ 743039794 h 1876"/>
                    <a:gd name="T94" fmla="*/ 736780078 w 820"/>
                    <a:gd name="T95" fmla="*/ 871451267 h 1876"/>
                    <a:gd name="T96" fmla="*/ 768327611 w 820"/>
                    <a:gd name="T97" fmla="*/ 913447372 h 1876"/>
                    <a:gd name="T98" fmla="*/ 796940303 w 820"/>
                    <a:gd name="T99" fmla="*/ 910339914 h 1876"/>
                    <a:gd name="T100" fmla="*/ 828036134 w 820"/>
                    <a:gd name="T101" fmla="*/ 840905753 h 1876"/>
                    <a:gd name="T102" fmla="*/ 879602880 w 820"/>
                    <a:gd name="T103" fmla="*/ 853597849 h 18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20" h="1876">
                      <a:moveTo>
                        <a:pt x="813" y="925"/>
                      </a:moveTo>
                      <a:cubicBezTo>
                        <a:pt x="809" y="915"/>
                        <a:pt x="808" y="904"/>
                        <a:pt x="804" y="899"/>
                      </a:cubicBezTo>
                      <a:cubicBezTo>
                        <a:pt x="801" y="894"/>
                        <a:pt x="795" y="869"/>
                        <a:pt x="789" y="861"/>
                      </a:cubicBezTo>
                      <a:cubicBezTo>
                        <a:pt x="782" y="852"/>
                        <a:pt x="757" y="815"/>
                        <a:pt x="751" y="809"/>
                      </a:cubicBezTo>
                      <a:cubicBezTo>
                        <a:pt x="748" y="805"/>
                        <a:pt x="750" y="791"/>
                        <a:pt x="747" y="781"/>
                      </a:cubicBezTo>
                      <a:cubicBezTo>
                        <a:pt x="744" y="771"/>
                        <a:pt x="745" y="760"/>
                        <a:pt x="742" y="748"/>
                      </a:cubicBezTo>
                      <a:cubicBezTo>
                        <a:pt x="739" y="736"/>
                        <a:pt x="739" y="713"/>
                        <a:pt x="738" y="696"/>
                      </a:cubicBezTo>
                      <a:cubicBezTo>
                        <a:pt x="737" y="669"/>
                        <a:pt x="737" y="560"/>
                        <a:pt x="721" y="521"/>
                      </a:cubicBezTo>
                      <a:cubicBezTo>
                        <a:pt x="717" y="508"/>
                        <a:pt x="714" y="488"/>
                        <a:pt x="715" y="460"/>
                      </a:cubicBezTo>
                      <a:cubicBezTo>
                        <a:pt x="713" y="383"/>
                        <a:pt x="696" y="338"/>
                        <a:pt x="697" y="314"/>
                      </a:cubicBezTo>
                      <a:cubicBezTo>
                        <a:pt x="702" y="279"/>
                        <a:pt x="695" y="242"/>
                        <a:pt x="688" y="212"/>
                      </a:cubicBezTo>
                      <a:cubicBezTo>
                        <a:pt x="674" y="149"/>
                        <a:pt x="643" y="133"/>
                        <a:pt x="629" y="130"/>
                      </a:cubicBezTo>
                      <a:cubicBezTo>
                        <a:pt x="615" y="127"/>
                        <a:pt x="593" y="125"/>
                        <a:pt x="583" y="115"/>
                      </a:cubicBezTo>
                      <a:cubicBezTo>
                        <a:pt x="576" y="109"/>
                        <a:pt x="527" y="87"/>
                        <a:pt x="513" y="85"/>
                      </a:cubicBezTo>
                      <a:cubicBezTo>
                        <a:pt x="476" y="78"/>
                        <a:pt x="483" y="13"/>
                        <a:pt x="483" y="0"/>
                      </a:cubicBezTo>
                      <a:cubicBezTo>
                        <a:pt x="479" y="10"/>
                        <a:pt x="460" y="31"/>
                        <a:pt x="448" y="39"/>
                      </a:cubicBezTo>
                      <a:cubicBezTo>
                        <a:pt x="437" y="47"/>
                        <a:pt x="430" y="56"/>
                        <a:pt x="410" y="56"/>
                      </a:cubicBezTo>
                      <a:cubicBezTo>
                        <a:pt x="389" y="56"/>
                        <a:pt x="382" y="47"/>
                        <a:pt x="371" y="39"/>
                      </a:cubicBezTo>
                      <a:cubicBezTo>
                        <a:pt x="360" y="31"/>
                        <a:pt x="343" y="11"/>
                        <a:pt x="337" y="1"/>
                      </a:cubicBezTo>
                      <a:cubicBezTo>
                        <a:pt x="338" y="17"/>
                        <a:pt x="343" y="79"/>
                        <a:pt x="307" y="85"/>
                      </a:cubicBezTo>
                      <a:cubicBezTo>
                        <a:pt x="293" y="87"/>
                        <a:pt x="244" y="109"/>
                        <a:pt x="237" y="115"/>
                      </a:cubicBezTo>
                      <a:cubicBezTo>
                        <a:pt x="227" y="125"/>
                        <a:pt x="205" y="127"/>
                        <a:pt x="191" y="130"/>
                      </a:cubicBezTo>
                      <a:cubicBezTo>
                        <a:pt x="177" y="133"/>
                        <a:pt x="146" y="149"/>
                        <a:pt x="132" y="212"/>
                      </a:cubicBezTo>
                      <a:cubicBezTo>
                        <a:pt x="125" y="242"/>
                        <a:pt x="118" y="279"/>
                        <a:pt x="123" y="314"/>
                      </a:cubicBezTo>
                      <a:cubicBezTo>
                        <a:pt x="124" y="338"/>
                        <a:pt x="107" y="383"/>
                        <a:pt x="105" y="460"/>
                      </a:cubicBezTo>
                      <a:cubicBezTo>
                        <a:pt x="106" y="488"/>
                        <a:pt x="103" y="508"/>
                        <a:pt x="99" y="521"/>
                      </a:cubicBezTo>
                      <a:cubicBezTo>
                        <a:pt x="83" y="560"/>
                        <a:pt x="83" y="669"/>
                        <a:pt x="82" y="696"/>
                      </a:cubicBezTo>
                      <a:cubicBezTo>
                        <a:pt x="81" y="713"/>
                        <a:pt x="81" y="736"/>
                        <a:pt x="78" y="748"/>
                      </a:cubicBezTo>
                      <a:cubicBezTo>
                        <a:pt x="75" y="760"/>
                        <a:pt x="78" y="771"/>
                        <a:pt x="74" y="781"/>
                      </a:cubicBezTo>
                      <a:cubicBezTo>
                        <a:pt x="71" y="791"/>
                        <a:pt x="73" y="805"/>
                        <a:pt x="71" y="809"/>
                      </a:cubicBezTo>
                      <a:cubicBezTo>
                        <a:pt x="64" y="815"/>
                        <a:pt x="39" y="852"/>
                        <a:pt x="33" y="861"/>
                      </a:cubicBezTo>
                      <a:cubicBezTo>
                        <a:pt x="26" y="869"/>
                        <a:pt x="19" y="894"/>
                        <a:pt x="16" y="899"/>
                      </a:cubicBezTo>
                      <a:cubicBezTo>
                        <a:pt x="12" y="904"/>
                        <a:pt x="11" y="915"/>
                        <a:pt x="7" y="925"/>
                      </a:cubicBezTo>
                      <a:cubicBezTo>
                        <a:pt x="4" y="935"/>
                        <a:pt x="0" y="944"/>
                        <a:pt x="13" y="943"/>
                      </a:cubicBezTo>
                      <a:cubicBezTo>
                        <a:pt x="23" y="942"/>
                        <a:pt x="34" y="925"/>
                        <a:pt x="36" y="913"/>
                      </a:cubicBezTo>
                      <a:cubicBezTo>
                        <a:pt x="39" y="912"/>
                        <a:pt x="45" y="904"/>
                        <a:pt x="51" y="897"/>
                      </a:cubicBezTo>
                      <a:cubicBezTo>
                        <a:pt x="50" y="903"/>
                        <a:pt x="55" y="909"/>
                        <a:pt x="60" y="929"/>
                      </a:cubicBezTo>
                      <a:cubicBezTo>
                        <a:pt x="60" y="936"/>
                        <a:pt x="65" y="952"/>
                        <a:pt x="65" y="960"/>
                      </a:cubicBezTo>
                      <a:cubicBezTo>
                        <a:pt x="64" y="968"/>
                        <a:pt x="69" y="988"/>
                        <a:pt x="71" y="999"/>
                      </a:cubicBezTo>
                      <a:cubicBezTo>
                        <a:pt x="74" y="1009"/>
                        <a:pt x="83" y="1010"/>
                        <a:pt x="89" y="1006"/>
                      </a:cubicBezTo>
                      <a:cubicBezTo>
                        <a:pt x="89" y="1006"/>
                        <a:pt x="89" y="1015"/>
                        <a:pt x="98" y="1017"/>
                      </a:cubicBezTo>
                      <a:cubicBezTo>
                        <a:pt x="107" y="1018"/>
                        <a:pt x="109" y="1002"/>
                        <a:pt x="109" y="1002"/>
                      </a:cubicBezTo>
                      <a:cubicBezTo>
                        <a:pt x="109" y="1002"/>
                        <a:pt x="109" y="1008"/>
                        <a:pt x="115" y="1009"/>
                      </a:cubicBezTo>
                      <a:cubicBezTo>
                        <a:pt x="125" y="1009"/>
                        <a:pt x="127" y="989"/>
                        <a:pt x="127" y="989"/>
                      </a:cubicBezTo>
                      <a:cubicBezTo>
                        <a:pt x="127" y="991"/>
                        <a:pt x="128" y="993"/>
                        <a:pt x="133" y="993"/>
                      </a:cubicBezTo>
                      <a:cubicBezTo>
                        <a:pt x="138" y="993"/>
                        <a:pt x="142" y="972"/>
                        <a:pt x="144" y="963"/>
                      </a:cubicBezTo>
                      <a:cubicBezTo>
                        <a:pt x="147" y="954"/>
                        <a:pt x="150" y="946"/>
                        <a:pt x="151" y="940"/>
                      </a:cubicBezTo>
                      <a:cubicBezTo>
                        <a:pt x="152" y="933"/>
                        <a:pt x="152" y="929"/>
                        <a:pt x="158" y="897"/>
                      </a:cubicBezTo>
                      <a:cubicBezTo>
                        <a:pt x="164" y="865"/>
                        <a:pt x="146" y="832"/>
                        <a:pt x="148" y="821"/>
                      </a:cubicBezTo>
                      <a:cubicBezTo>
                        <a:pt x="151" y="811"/>
                        <a:pt x="141" y="794"/>
                        <a:pt x="143" y="792"/>
                      </a:cubicBezTo>
                      <a:cubicBezTo>
                        <a:pt x="144" y="789"/>
                        <a:pt x="147" y="777"/>
                        <a:pt x="149" y="765"/>
                      </a:cubicBezTo>
                      <a:cubicBezTo>
                        <a:pt x="151" y="753"/>
                        <a:pt x="194" y="650"/>
                        <a:pt x="198" y="626"/>
                      </a:cubicBezTo>
                      <a:cubicBezTo>
                        <a:pt x="206" y="582"/>
                        <a:pt x="205" y="563"/>
                        <a:pt x="201" y="532"/>
                      </a:cubicBezTo>
                      <a:cubicBezTo>
                        <a:pt x="202" y="509"/>
                        <a:pt x="211" y="448"/>
                        <a:pt x="212" y="437"/>
                      </a:cubicBezTo>
                      <a:cubicBezTo>
                        <a:pt x="213" y="435"/>
                        <a:pt x="213" y="424"/>
                        <a:pt x="215" y="416"/>
                      </a:cubicBezTo>
                      <a:cubicBezTo>
                        <a:pt x="215" y="412"/>
                        <a:pt x="216" y="404"/>
                        <a:pt x="216" y="395"/>
                      </a:cubicBezTo>
                      <a:cubicBezTo>
                        <a:pt x="216" y="396"/>
                        <a:pt x="216" y="396"/>
                        <a:pt x="216" y="396"/>
                      </a:cubicBezTo>
                      <a:cubicBezTo>
                        <a:pt x="217" y="406"/>
                        <a:pt x="220" y="424"/>
                        <a:pt x="221" y="451"/>
                      </a:cubicBezTo>
                      <a:cubicBezTo>
                        <a:pt x="220" y="475"/>
                        <a:pt x="231" y="516"/>
                        <a:pt x="233" y="537"/>
                      </a:cubicBezTo>
                      <a:cubicBezTo>
                        <a:pt x="230" y="544"/>
                        <a:pt x="241" y="659"/>
                        <a:pt x="241" y="659"/>
                      </a:cubicBezTo>
                      <a:cubicBezTo>
                        <a:pt x="237" y="666"/>
                        <a:pt x="217" y="753"/>
                        <a:pt x="217" y="780"/>
                      </a:cubicBezTo>
                      <a:cubicBezTo>
                        <a:pt x="214" y="793"/>
                        <a:pt x="219" y="811"/>
                        <a:pt x="218" y="841"/>
                      </a:cubicBezTo>
                      <a:cubicBezTo>
                        <a:pt x="216" y="877"/>
                        <a:pt x="184" y="1023"/>
                        <a:pt x="244" y="1208"/>
                      </a:cubicBezTo>
                      <a:cubicBezTo>
                        <a:pt x="247" y="1218"/>
                        <a:pt x="248" y="1255"/>
                        <a:pt x="252" y="1275"/>
                      </a:cubicBezTo>
                      <a:cubicBezTo>
                        <a:pt x="253" y="1281"/>
                        <a:pt x="263" y="1304"/>
                        <a:pt x="264" y="1335"/>
                      </a:cubicBezTo>
                      <a:cubicBezTo>
                        <a:pt x="265" y="1387"/>
                        <a:pt x="259" y="1453"/>
                        <a:pt x="261" y="1490"/>
                      </a:cubicBezTo>
                      <a:cubicBezTo>
                        <a:pt x="263" y="1549"/>
                        <a:pt x="288" y="1604"/>
                        <a:pt x="298" y="1642"/>
                      </a:cubicBezTo>
                      <a:cubicBezTo>
                        <a:pt x="307" y="1681"/>
                        <a:pt x="311" y="1711"/>
                        <a:pt x="309" y="1719"/>
                      </a:cubicBezTo>
                      <a:cubicBezTo>
                        <a:pt x="307" y="1726"/>
                        <a:pt x="306" y="1738"/>
                        <a:pt x="311" y="1749"/>
                      </a:cubicBezTo>
                      <a:cubicBezTo>
                        <a:pt x="312" y="1750"/>
                        <a:pt x="294" y="1788"/>
                        <a:pt x="285" y="1795"/>
                      </a:cubicBezTo>
                      <a:cubicBezTo>
                        <a:pt x="276" y="1802"/>
                        <a:pt x="273" y="1808"/>
                        <a:pt x="266" y="1812"/>
                      </a:cubicBezTo>
                      <a:cubicBezTo>
                        <a:pt x="259" y="1816"/>
                        <a:pt x="256" y="1819"/>
                        <a:pt x="253" y="1827"/>
                      </a:cubicBezTo>
                      <a:cubicBezTo>
                        <a:pt x="251" y="1833"/>
                        <a:pt x="244" y="1841"/>
                        <a:pt x="249" y="1846"/>
                      </a:cubicBezTo>
                      <a:cubicBezTo>
                        <a:pt x="250" y="1847"/>
                        <a:pt x="250" y="1847"/>
                        <a:pt x="251" y="1848"/>
                      </a:cubicBezTo>
                      <a:cubicBezTo>
                        <a:pt x="252" y="1847"/>
                        <a:pt x="252" y="1847"/>
                        <a:pt x="252" y="1847"/>
                      </a:cubicBezTo>
                      <a:cubicBezTo>
                        <a:pt x="251" y="1850"/>
                        <a:pt x="251" y="1851"/>
                        <a:pt x="252" y="1853"/>
                      </a:cubicBezTo>
                      <a:cubicBezTo>
                        <a:pt x="255" y="1858"/>
                        <a:pt x="260" y="1859"/>
                        <a:pt x="267" y="1858"/>
                      </a:cubicBezTo>
                      <a:cubicBezTo>
                        <a:pt x="267" y="1857"/>
                        <a:pt x="267" y="1857"/>
                        <a:pt x="267" y="1857"/>
                      </a:cubicBezTo>
                      <a:cubicBezTo>
                        <a:pt x="268" y="1859"/>
                        <a:pt x="268" y="1861"/>
                        <a:pt x="270" y="1863"/>
                      </a:cubicBezTo>
                      <a:cubicBezTo>
                        <a:pt x="274" y="1869"/>
                        <a:pt x="288" y="1872"/>
                        <a:pt x="294" y="1866"/>
                      </a:cubicBezTo>
                      <a:cubicBezTo>
                        <a:pt x="302" y="1871"/>
                        <a:pt x="317" y="1871"/>
                        <a:pt x="322" y="1864"/>
                      </a:cubicBezTo>
                      <a:cubicBezTo>
                        <a:pt x="326" y="1876"/>
                        <a:pt x="344" y="1874"/>
                        <a:pt x="354" y="1872"/>
                      </a:cubicBezTo>
                      <a:cubicBezTo>
                        <a:pt x="364" y="1870"/>
                        <a:pt x="368" y="1864"/>
                        <a:pt x="374" y="1859"/>
                      </a:cubicBezTo>
                      <a:cubicBezTo>
                        <a:pt x="380" y="1855"/>
                        <a:pt x="384" y="1851"/>
                        <a:pt x="382" y="1840"/>
                      </a:cubicBezTo>
                      <a:cubicBezTo>
                        <a:pt x="381" y="1829"/>
                        <a:pt x="382" y="1829"/>
                        <a:pt x="384" y="1816"/>
                      </a:cubicBezTo>
                      <a:cubicBezTo>
                        <a:pt x="384" y="1808"/>
                        <a:pt x="391" y="1806"/>
                        <a:pt x="392" y="1793"/>
                      </a:cubicBezTo>
                      <a:cubicBezTo>
                        <a:pt x="393" y="1783"/>
                        <a:pt x="385" y="1740"/>
                        <a:pt x="386" y="1734"/>
                      </a:cubicBezTo>
                      <a:cubicBezTo>
                        <a:pt x="388" y="1720"/>
                        <a:pt x="378" y="1709"/>
                        <a:pt x="375" y="1687"/>
                      </a:cubicBezTo>
                      <a:cubicBezTo>
                        <a:pt x="372" y="1665"/>
                        <a:pt x="381" y="1589"/>
                        <a:pt x="381" y="1575"/>
                      </a:cubicBezTo>
                      <a:cubicBezTo>
                        <a:pt x="381" y="1549"/>
                        <a:pt x="395" y="1506"/>
                        <a:pt x="391" y="1452"/>
                      </a:cubicBezTo>
                      <a:cubicBezTo>
                        <a:pt x="389" y="1421"/>
                        <a:pt x="374" y="1327"/>
                        <a:pt x="374" y="1305"/>
                      </a:cubicBezTo>
                      <a:cubicBezTo>
                        <a:pt x="374" y="1302"/>
                        <a:pt x="373" y="1278"/>
                        <a:pt x="374" y="1274"/>
                      </a:cubicBezTo>
                      <a:cubicBezTo>
                        <a:pt x="378" y="1260"/>
                        <a:pt x="398" y="1087"/>
                        <a:pt x="398" y="1085"/>
                      </a:cubicBezTo>
                      <a:cubicBezTo>
                        <a:pt x="401" y="1065"/>
                        <a:pt x="409" y="929"/>
                        <a:pt x="409" y="929"/>
                      </a:cubicBezTo>
                      <a:cubicBezTo>
                        <a:pt x="411" y="929"/>
                        <a:pt x="411" y="929"/>
                        <a:pt x="411" y="929"/>
                      </a:cubicBezTo>
                      <a:cubicBezTo>
                        <a:pt x="411" y="929"/>
                        <a:pt x="419" y="1065"/>
                        <a:pt x="421" y="1085"/>
                      </a:cubicBezTo>
                      <a:cubicBezTo>
                        <a:pt x="421" y="1087"/>
                        <a:pt x="441" y="1260"/>
                        <a:pt x="446" y="1274"/>
                      </a:cubicBezTo>
                      <a:cubicBezTo>
                        <a:pt x="447" y="1278"/>
                        <a:pt x="446" y="1302"/>
                        <a:pt x="446" y="1305"/>
                      </a:cubicBezTo>
                      <a:cubicBezTo>
                        <a:pt x="446" y="1327"/>
                        <a:pt x="431" y="1421"/>
                        <a:pt x="429" y="1452"/>
                      </a:cubicBezTo>
                      <a:cubicBezTo>
                        <a:pt x="425" y="1506"/>
                        <a:pt x="439" y="1549"/>
                        <a:pt x="439" y="1575"/>
                      </a:cubicBezTo>
                      <a:cubicBezTo>
                        <a:pt x="439" y="1589"/>
                        <a:pt x="448" y="1665"/>
                        <a:pt x="445" y="1687"/>
                      </a:cubicBezTo>
                      <a:cubicBezTo>
                        <a:pt x="441" y="1709"/>
                        <a:pt x="432" y="1720"/>
                        <a:pt x="434" y="1734"/>
                      </a:cubicBezTo>
                      <a:cubicBezTo>
                        <a:pt x="435" y="1740"/>
                        <a:pt x="427" y="1783"/>
                        <a:pt x="428" y="1793"/>
                      </a:cubicBezTo>
                      <a:cubicBezTo>
                        <a:pt x="429" y="1806"/>
                        <a:pt x="435" y="1808"/>
                        <a:pt x="436" y="1816"/>
                      </a:cubicBezTo>
                      <a:cubicBezTo>
                        <a:pt x="437" y="1829"/>
                        <a:pt x="439" y="1829"/>
                        <a:pt x="437" y="1840"/>
                      </a:cubicBezTo>
                      <a:cubicBezTo>
                        <a:pt x="436" y="1851"/>
                        <a:pt x="440" y="1855"/>
                        <a:pt x="446" y="1859"/>
                      </a:cubicBezTo>
                      <a:cubicBezTo>
                        <a:pt x="451" y="1864"/>
                        <a:pt x="456" y="1870"/>
                        <a:pt x="466" y="1872"/>
                      </a:cubicBezTo>
                      <a:cubicBezTo>
                        <a:pt x="476" y="1874"/>
                        <a:pt x="493" y="1876"/>
                        <a:pt x="497" y="1864"/>
                      </a:cubicBezTo>
                      <a:cubicBezTo>
                        <a:pt x="503" y="1871"/>
                        <a:pt x="518" y="1871"/>
                        <a:pt x="526" y="1866"/>
                      </a:cubicBezTo>
                      <a:cubicBezTo>
                        <a:pt x="531" y="1872"/>
                        <a:pt x="546" y="1869"/>
                        <a:pt x="550" y="1863"/>
                      </a:cubicBezTo>
                      <a:cubicBezTo>
                        <a:pt x="552" y="1861"/>
                        <a:pt x="552" y="1859"/>
                        <a:pt x="552" y="1858"/>
                      </a:cubicBezTo>
                      <a:cubicBezTo>
                        <a:pt x="553" y="1858"/>
                        <a:pt x="553" y="1858"/>
                        <a:pt x="553" y="1858"/>
                      </a:cubicBezTo>
                      <a:cubicBezTo>
                        <a:pt x="559" y="1859"/>
                        <a:pt x="567" y="1857"/>
                        <a:pt x="568" y="1853"/>
                      </a:cubicBezTo>
                      <a:cubicBezTo>
                        <a:pt x="569" y="1851"/>
                        <a:pt x="569" y="1850"/>
                        <a:pt x="568" y="1847"/>
                      </a:cubicBezTo>
                      <a:cubicBezTo>
                        <a:pt x="568" y="1848"/>
                        <a:pt x="568" y="1848"/>
                        <a:pt x="568" y="1848"/>
                      </a:cubicBezTo>
                      <a:cubicBezTo>
                        <a:pt x="569" y="1847"/>
                        <a:pt x="570" y="1847"/>
                        <a:pt x="571" y="1846"/>
                      </a:cubicBezTo>
                      <a:cubicBezTo>
                        <a:pt x="576" y="1841"/>
                        <a:pt x="569" y="1833"/>
                        <a:pt x="567" y="1827"/>
                      </a:cubicBezTo>
                      <a:cubicBezTo>
                        <a:pt x="564" y="1819"/>
                        <a:pt x="560" y="1816"/>
                        <a:pt x="553" y="1812"/>
                      </a:cubicBezTo>
                      <a:cubicBezTo>
                        <a:pt x="546" y="1808"/>
                        <a:pt x="544" y="1802"/>
                        <a:pt x="535" y="1795"/>
                      </a:cubicBezTo>
                      <a:cubicBezTo>
                        <a:pt x="525" y="1788"/>
                        <a:pt x="508" y="1750"/>
                        <a:pt x="508" y="1749"/>
                      </a:cubicBezTo>
                      <a:cubicBezTo>
                        <a:pt x="514" y="1738"/>
                        <a:pt x="512" y="1726"/>
                        <a:pt x="511" y="1719"/>
                      </a:cubicBezTo>
                      <a:cubicBezTo>
                        <a:pt x="509" y="1711"/>
                        <a:pt x="513" y="1681"/>
                        <a:pt x="522" y="1642"/>
                      </a:cubicBezTo>
                      <a:cubicBezTo>
                        <a:pt x="532" y="1604"/>
                        <a:pt x="557" y="1549"/>
                        <a:pt x="559" y="1490"/>
                      </a:cubicBezTo>
                      <a:cubicBezTo>
                        <a:pt x="561" y="1453"/>
                        <a:pt x="555" y="1387"/>
                        <a:pt x="556" y="1335"/>
                      </a:cubicBezTo>
                      <a:cubicBezTo>
                        <a:pt x="557" y="1304"/>
                        <a:pt x="567" y="1281"/>
                        <a:pt x="568" y="1275"/>
                      </a:cubicBezTo>
                      <a:cubicBezTo>
                        <a:pt x="572" y="1255"/>
                        <a:pt x="572" y="1218"/>
                        <a:pt x="576" y="1208"/>
                      </a:cubicBezTo>
                      <a:cubicBezTo>
                        <a:pt x="636" y="1023"/>
                        <a:pt x="603" y="877"/>
                        <a:pt x="602" y="841"/>
                      </a:cubicBezTo>
                      <a:cubicBezTo>
                        <a:pt x="602" y="841"/>
                        <a:pt x="602" y="841"/>
                        <a:pt x="602" y="841"/>
                      </a:cubicBezTo>
                      <a:cubicBezTo>
                        <a:pt x="601" y="811"/>
                        <a:pt x="606" y="793"/>
                        <a:pt x="604" y="780"/>
                      </a:cubicBezTo>
                      <a:cubicBezTo>
                        <a:pt x="603" y="753"/>
                        <a:pt x="583" y="666"/>
                        <a:pt x="579" y="659"/>
                      </a:cubicBezTo>
                      <a:cubicBezTo>
                        <a:pt x="579" y="659"/>
                        <a:pt x="590" y="544"/>
                        <a:pt x="587" y="537"/>
                      </a:cubicBezTo>
                      <a:cubicBezTo>
                        <a:pt x="589" y="516"/>
                        <a:pt x="600" y="475"/>
                        <a:pt x="599" y="451"/>
                      </a:cubicBezTo>
                      <a:cubicBezTo>
                        <a:pt x="600" y="424"/>
                        <a:pt x="603" y="406"/>
                        <a:pt x="604" y="396"/>
                      </a:cubicBezTo>
                      <a:cubicBezTo>
                        <a:pt x="604" y="395"/>
                        <a:pt x="604" y="395"/>
                        <a:pt x="604" y="395"/>
                      </a:cubicBezTo>
                      <a:cubicBezTo>
                        <a:pt x="604" y="404"/>
                        <a:pt x="605" y="412"/>
                        <a:pt x="605" y="416"/>
                      </a:cubicBezTo>
                      <a:cubicBezTo>
                        <a:pt x="607" y="424"/>
                        <a:pt x="607" y="435"/>
                        <a:pt x="608" y="437"/>
                      </a:cubicBezTo>
                      <a:cubicBezTo>
                        <a:pt x="609" y="448"/>
                        <a:pt x="618" y="509"/>
                        <a:pt x="619" y="532"/>
                      </a:cubicBezTo>
                      <a:cubicBezTo>
                        <a:pt x="615" y="563"/>
                        <a:pt x="614" y="582"/>
                        <a:pt x="623" y="626"/>
                      </a:cubicBezTo>
                      <a:cubicBezTo>
                        <a:pt x="626" y="650"/>
                        <a:pt x="669" y="753"/>
                        <a:pt x="671" y="765"/>
                      </a:cubicBezTo>
                      <a:cubicBezTo>
                        <a:pt x="673" y="777"/>
                        <a:pt x="676" y="789"/>
                        <a:pt x="677" y="792"/>
                      </a:cubicBezTo>
                      <a:cubicBezTo>
                        <a:pt x="679" y="794"/>
                        <a:pt x="669" y="811"/>
                        <a:pt x="672" y="821"/>
                      </a:cubicBezTo>
                      <a:cubicBezTo>
                        <a:pt x="674" y="832"/>
                        <a:pt x="656" y="865"/>
                        <a:pt x="662" y="897"/>
                      </a:cubicBezTo>
                      <a:cubicBezTo>
                        <a:pt x="668" y="929"/>
                        <a:pt x="668" y="933"/>
                        <a:pt x="669" y="940"/>
                      </a:cubicBezTo>
                      <a:cubicBezTo>
                        <a:pt x="670" y="946"/>
                        <a:pt x="673" y="954"/>
                        <a:pt x="676" y="963"/>
                      </a:cubicBezTo>
                      <a:cubicBezTo>
                        <a:pt x="678" y="972"/>
                        <a:pt x="682" y="993"/>
                        <a:pt x="687" y="993"/>
                      </a:cubicBezTo>
                      <a:cubicBezTo>
                        <a:pt x="692" y="993"/>
                        <a:pt x="693" y="991"/>
                        <a:pt x="693" y="989"/>
                      </a:cubicBezTo>
                      <a:cubicBezTo>
                        <a:pt x="693" y="989"/>
                        <a:pt x="695" y="1009"/>
                        <a:pt x="705" y="1009"/>
                      </a:cubicBezTo>
                      <a:cubicBezTo>
                        <a:pt x="711" y="1008"/>
                        <a:pt x="711" y="1002"/>
                        <a:pt x="711" y="1002"/>
                      </a:cubicBezTo>
                      <a:cubicBezTo>
                        <a:pt x="711" y="1002"/>
                        <a:pt x="713" y="1018"/>
                        <a:pt x="722" y="1017"/>
                      </a:cubicBezTo>
                      <a:cubicBezTo>
                        <a:pt x="731" y="1015"/>
                        <a:pt x="731" y="1006"/>
                        <a:pt x="731" y="1006"/>
                      </a:cubicBezTo>
                      <a:cubicBezTo>
                        <a:pt x="737" y="1010"/>
                        <a:pt x="746" y="1009"/>
                        <a:pt x="749" y="999"/>
                      </a:cubicBezTo>
                      <a:cubicBezTo>
                        <a:pt x="751" y="988"/>
                        <a:pt x="756" y="968"/>
                        <a:pt x="755" y="960"/>
                      </a:cubicBezTo>
                      <a:cubicBezTo>
                        <a:pt x="755" y="952"/>
                        <a:pt x="760" y="936"/>
                        <a:pt x="760" y="929"/>
                      </a:cubicBezTo>
                      <a:cubicBezTo>
                        <a:pt x="765" y="909"/>
                        <a:pt x="770" y="903"/>
                        <a:pt x="769" y="897"/>
                      </a:cubicBezTo>
                      <a:cubicBezTo>
                        <a:pt x="775" y="904"/>
                        <a:pt x="781" y="912"/>
                        <a:pt x="784" y="913"/>
                      </a:cubicBezTo>
                      <a:cubicBezTo>
                        <a:pt x="786" y="925"/>
                        <a:pt x="797" y="942"/>
                        <a:pt x="807" y="943"/>
                      </a:cubicBezTo>
                      <a:cubicBezTo>
                        <a:pt x="820" y="944"/>
                        <a:pt x="816" y="935"/>
                        <a:pt x="813" y="925"/>
                      </a:cubicBezTo>
                    </a:path>
                  </a:pathLst>
                </a:custGeom>
                <a:solidFill>
                  <a:srgbClr val="FEF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1" name="Freeform 192"/>
                <p:cNvSpPr>
                  <a:spLocks/>
                </p:cNvSpPr>
                <p:nvPr/>
              </p:nvSpPr>
              <p:spPr bwMode="auto">
                <a:xfrm>
                  <a:off x="3367" y="1120"/>
                  <a:ext cx="106" cy="19"/>
                </a:xfrm>
                <a:custGeom>
                  <a:avLst/>
                  <a:gdLst>
                    <a:gd name="T0" fmla="*/ 0 w 68"/>
                    <a:gd name="T1" fmla="*/ 2018685 h 12"/>
                    <a:gd name="T2" fmla="*/ 8513454 w 68"/>
                    <a:gd name="T3" fmla="*/ 13495163 h 12"/>
                    <a:gd name="T4" fmla="*/ 26942488 w 68"/>
                    <a:gd name="T5" fmla="*/ 18553342 h 12"/>
                    <a:gd name="T6" fmla="*/ 50268229 w 68"/>
                    <a:gd name="T7" fmla="*/ 15413562 h 12"/>
                    <a:gd name="T8" fmla="*/ 61326562 w 68"/>
                    <a:gd name="T9" fmla="*/ 6148346 h 12"/>
                    <a:gd name="T10" fmla="*/ 64319882 w 68"/>
                    <a:gd name="T11" fmla="*/ 0 h 12"/>
                    <a:gd name="T12" fmla="*/ 47488959 w 68"/>
                    <a:gd name="T13" fmla="*/ 2018685 h 12"/>
                    <a:gd name="T14" fmla="*/ 39033368 w 68"/>
                    <a:gd name="T15" fmla="*/ 0 h 12"/>
                    <a:gd name="T16" fmla="*/ 32247543 w 68"/>
                    <a:gd name="T17" fmla="*/ 2018685 h 12"/>
                    <a:gd name="T18" fmla="*/ 20687103 w 68"/>
                    <a:gd name="T19" fmla="*/ 0 h 12"/>
                    <a:gd name="T20" fmla="*/ 1274909 w 6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12">
                      <a:moveTo>
                        <a:pt x="0" y="1"/>
                      </a:moveTo>
                      <a:cubicBezTo>
                        <a:pt x="1" y="3"/>
                        <a:pt x="7" y="6"/>
                        <a:pt x="9" y="9"/>
                      </a:cubicBezTo>
                      <a:cubicBezTo>
                        <a:pt x="13" y="11"/>
                        <a:pt x="20" y="12"/>
                        <a:pt x="28" y="12"/>
                      </a:cubicBezTo>
                      <a:cubicBezTo>
                        <a:pt x="36" y="12"/>
                        <a:pt x="48" y="12"/>
                        <a:pt x="53" y="10"/>
                      </a:cubicBezTo>
                      <a:cubicBezTo>
                        <a:pt x="58" y="8"/>
                        <a:pt x="62" y="5"/>
                        <a:pt x="65" y="4"/>
                      </a:cubicBezTo>
                      <a:cubicBezTo>
                        <a:pt x="65" y="4"/>
                        <a:pt x="68" y="2"/>
                        <a:pt x="68" y="0"/>
                      </a:cubicBezTo>
                      <a:cubicBezTo>
                        <a:pt x="66" y="1"/>
                        <a:pt x="55" y="1"/>
                        <a:pt x="50" y="1"/>
                      </a:cubicBezTo>
                      <a:cubicBezTo>
                        <a:pt x="48" y="0"/>
                        <a:pt x="44" y="0"/>
                        <a:pt x="41" y="0"/>
                      </a:cubicBezTo>
                      <a:cubicBezTo>
                        <a:pt x="38" y="0"/>
                        <a:pt x="37" y="1"/>
                        <a:pt x="34" y="1"/>
                      </a:cubicBezTo>
                      <a:cubicBezTo>
                        <a:pt x="31" y="0"/>
                        <a:pt x="26" y="0"/>
                        <a:pt x="22" y="0"/>
                      </a:cubicBezTo>
                      <a:cubicBezTo>
                        <a:pt x="18" y="1"/>
                        <a:pt x="5" y="1"/>
                        <a:pt x="1" y="0"/>
                      </a:cubicBezTo>
                    </a:path>
                  </a:pathLst>
                </a:custGeom>
                <a:solidFill>
                  <a:srgbClr val="FEE7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2" name="Freeform 193"/>
                <p:cNvSpPr>
                  <a:spLocks/>
                </p:cNvSpPr>
                <p:nvPr/>
              </p:nvSpPr>
              <p:spPr bwMode="auto">
                <a:xfrm>
                  <a:off x="3328" y="977"/>
                  <a:ext cx="62" cy="25"/>
                </a:xfrm>
                <a:custGeom>
                  <a:avLst/>
                  <a:gdLst>
                    <a:gd name="T0" fmla="*/ 0 w 40"/>
                    <a:gd name="T1" fmla="*/ 8210259 h 16"/>
                    <a:gd name="T2" fmla="*/ 13235094 w 40"/>
                    <a:gd name="T3" fmla="*/ 1377453 h 16"/>
                    <a:gd name="T4" fmla="*/ 28767754 w 40"/>
                    <a:gd name="T5" fmla="*/ 8210259 h 16"/>
                    <a:gd name="T6" fmla="*/ 27819907 w 40"/>
                    <a:gd name="T7" fmla="*/ 12828530 h 16"/>
                    <a:gd name="T8" fmla="*/ 16794799 w 40"/>
                    <a:gd name="T9" fmla="*/ 15152383 h 16"/>
                    <a:gd name="T10" fmla="*/ 0 w 40"/>
                    <a:gd name="T11" fmla="*/ 8210259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6">
                      <a:moveTo>
                        <a:pt x="0" y="8"/>
                      </a:moveTo>
                      <a:cubicBezTo>
                        <a:pt x="5" y="5"/>
                        <a:pt x="6" y="2"/>
                        <a:pt x="17" y="1"/>
                      </a:cubicBezTo>
                      <a:cubicBezTo>
                        <a:pt x="28" y="0"/>
                        <a:pt x="33" y="7"/>
                        <a:pt x="36" y="8"/>
                      </a:cubicBezTo>
                      <a:cubicBezTo>
                        <a:pt x="40" y="9"/>
                        <a:pt x="38" y="12"/>
                        <a:pt x="35" y="13"/>
                      </a:cubicBezTo>
                      <a:cubicBezTo>
                        <a:pt x="32" y="14"/>
                        <a:pt x="24" y="13"/>
                        <a:pt x="21" y="15"/>
                      </a:cubicBezTo>
                      <a:cubicBezTo>
                        <a:pt x="17" y="16"/>
                        <a:pt x="7" y="13"/>
                        <a:pt x="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3" name="Freeform 194"/>
                <p:cNvSpPr>
                  <a:spLocks/>
                </p:cNvSpPr>
                <p:nvPr/>
              </p:nvSpPr>
              <p:spPr bwMode="auto">
                <a:xfrm>
                  <a:off x="3342" y="978"/>
                  <a:ext cx="25" cy="22"/>
                </a:xfrm>
                <a:custGeom>
                  <a:avLst/>
                  <a:gdLst>
                    <a:gd name="T0" fmla="*/ 8210259 w 16"/>
                    <a:gd name="T1" fmla="*/ 0 h 14"/>
                    <a:gd name="T2" fmla="*/ 2152270 w 16"/>
                    <a:gd name="T3" fmla="*/ 1604941 h 14"/>
                    <a:gd name="T4" fmla="*/ 0 w 16"/>
                    <a:gd name="T5" fmla="*/ 6931747 h 14"/>
                    <a:gd name="T6" fmla="*/ 3723316 w 16"/>
                    <a:gd name="T7" fmla="*/ 15379147 h 14"/>
                    <a:gd name="T8" fmla="*/ 9090127 w 16"/>
                    <a:gd name="T9" fmla="*/ 17117171 h 14"/>
                    <a:gd name="T10" fmla="*/ 16193658 w 16"/>
                    <a:gd name="T11" fmla="*/ 6931747 h 14"/>
                    <a:gd name="T12" fmla="*/ 12828530 w 16"/>
                    <a:gd name="T13" fmla="*/ 0 h 14"/>
                    <a:gd name="T14" fmla="*/ 8210259 w 16"/>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4">
                      <a:moveTo>
                        <a:pt x="8" y="0"/>
                      </a:moveTo>
                      <a:cubicBezTo>
                        <a:pt x="6" y="0"/>
                        <a:pt x="4" y="0"/>
                        <a:pt x="2" y="1"/>
                      </a:cubicBezTo>
                      <a:cubicBezTo>
                        <a:pt x="1" y="2"/>
                        <a:pt x="0" y="4"/>
                        <a:pt x="0" y="6"/>
                      </a:cubicBezTo>
                      <a:cubicBezTo>
                        <a:pt x="0" y="9"/>
                        <a:pt x="2" y="12"/>
                        <a:pt x="4" y="13"/>
                      </a:cubicBezTo>
                      <a:cubicBezTo>
                        <a:pt x="6" y="14"/>
                        <a:pt x="8" y="14"/>
                        <a:pt x="9" y="14"/>
                      </a:cubicBezTo>
                      <a:cubicBezTo>
                        <a:pt x="13" y="13"/>
                        <a:pt x="16" y="10"/>
                        <a:pt x="16" y="6"/>
                      </a:cubicBezTo>
                      <a:cubicBezTo>
                        <a:pt x="16" y="4"/>
                        <a:pt x="15" y="1"/>
                        <a:pt x="13" y="0"/>
                      </a:cubicBezTo>
                      <a:cubicBezTo>
                        <a:pt x="11" y="0"/>
                        <a:pt x="10" y="0"/>
                        <a:pt x="8" y="0"/>
                      </a:cubicBezTo>
                    </a:path>
                  </a:pathLst>
                </a:custGeom>
                <a:solidFill>
                  <a:srgbClr val="6B59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4" name="Freeform 195"/>
                <p:cNvSpPr>
                  <a:spLocks/>
                </p:cNvSpPr>
                <p:nvPr/>
              </p:nvSpPr>
              <p:spPr bwMode="auto">
                <a:xfrm>
                  <a:off x="3456" y="977"/>
                  <a:ext cx="64" cy="25"/>
                </a:xfrm>
                <a:custGeom>
                  <a:avLst/>
                  <a:gdLst>
                    <a:gd name="T0" fmla="*/ 40675714 w 41"/>
                    <a:gd name="T1" fmla="*/ 8210259 h 16"/>
                    <a:gd name="T2" fmla="*/ 22647939 w 41"/>
                    <a:gd name="T3" fmla="*/ 1377453 h 16"/>
                    <a:gd name="T4" fmla="*/ 3654417 w 41"/>
                    <a:gd name="T5" fmla="*/ 8210259 h 16"/>
                    <a:gd name="T6" fmla="*/ 4996725 w 41"/>
                    <a:gd name="T7" fmla="*/ 12828530 h 16"/>
                    <a:gd name="T8" fmla="*/ 19521705 w 41"/>
                    <a:gd name="T9" fmla="*/ 15152383 h 16"/>
                    <a:gd name="T10" fmla="*/ 40675714 w 41"/>
                    <a:gd name="T11" fmla="*/ 8210259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41" y="8"/>
                      </a:moveTo>
                      <a:cubicBezTo>
                        <a:pt x="36" y="5"/>
                        <a:pt x="34" y="2"/>
                        <a:pt x="23" y="1"/>
                      </a:cubicBezTo>
                      <a:cubicBezTo>
                        <a:pt x="12" y="0"/>
                        <a:pt x="7" y="7"/>
                        <a:pt x="4" y="8"/>
                      </a:cubicBezTo>
                      <a:cubicBezTo>
                        <a:pt x="0" y="9"/>
                        <a:pt x="3" y="12"/>
                        <a:pt x="5" y="13"/>
                      </a:cubicBezTo>
                      <a:cubicBezTo>
                        <a:pt x="8" y="14"/>
                        <a:pt x="16" y="13"/>
                        <a:pt x="20" y="15"/>
                      </a:cubicBezTo>
                      <a:cubicBezTo>
                        <a:pt x="23" y="16"/>
                        <a:pt x="33" y="13"/>
                        <a:pt x="4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5" name="Freeform 196"/>
                <p:cNvSpPr>
                  <a:spLocks/>
                </p:cNvSpPr>
                <p:nvPr/>
              </p:nvSpPr>
              <p:spPr bwMode="auto">
                <a:xfrm>
                  <a:off x="3479" y="978"/>
                  <a:ext cx="26" cy="22"/>
                </a:xfrm>
                <a:custGeom>
                  <a:avLst/>
                  <a:gdLst>
                    <a:gd name="T0" fmla="*/ 27168295 w 16"/>
                    <a:gd name="T1" fmla="*/ 0 h 14"/>
                    <a:gd name="T2" fmla="*/ 48184680 w 16"/>
                    <a:gd name="T3" fmla="*/ 1604941 h 14"/>
                    <a:gd name="T4" fmla="*/ 54761062 w 16"/>
                    <a:gd name="T5" fmla="*/ 6931747 h 14"/>
                    <a:gd name="T6" fmla="*/ 43368978 w 16"/>
                    <a:gd name="T7" fmla="*/ 15379147 h 14"/>
                    <a:gd name="T8" fmla="*/ 23190838 w 16"/>
                    <a:gd name="T9" fmla="*/ 17117171 h 14"/>
                    <a:gd name="T10" fmla="*/ 0 w 16"/>
                    <a:gd name="T11" fmla="*/ 6931747 h 14"/>
                    <a:gd name="T12" fmla="*/ 14271285 w 16"/>
                    <a:gd name="T13" fmla="*/ 0 h 14"/>
                    <a:gd name="T14" fmla="*/ 27168295 w 16"/>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4">
                      <a:moveTo>
                        <a:pt x="8" y="0"/>
                      </a:moveTo>
                      <a:cubicBezTo>
                        <a:pt x="10" y="0"/>
                        <a:pt x="12" y="0"/>
                        <a:pt x="14" y="1"/>
                      </a:cubicBezTo>
                      <a:cubicBezTo>
                        <a:pt x="16" y="2"/>
                        <a:pt x="16" y="4"/>
                        <a:pt x="16" y="6"/>
                      </a:cubicBezTo>
                      <a:cubicBezTo>
                        <a:pt x="16" y="9"/>
                        <a:pt x="15" y="12"/>
                        <a:pt x="12" y="13"/>
                      </a:cubicBezTo>
                      <a:cubicBezTo>
                        <a:pt x="10" y="14"/>
                        <a:pt x="8" y="14"/>
                        <a:pt x="7" y="14"/>
                      </a:cubicBezTo>
                      <a:cubicBezTo>
                        <a:pt x="3" y="13"/>
                        <a:pt x="0" y="10"/>
                        <a:pt x="0" y="6"/>
                      </a:cubicBezTo>
                      <a:cubicBezTo>
                        <a:pt x="0" y="4"/>
                        <a:pt x="1" y="1"/>
                        <a:pt x="4" y="0"/>
                      </a:cubicBezTo>
                      <a:cubicBezTo>
                        <a:pt x="5" y="0"/>
                        <a:pt x="6" y="0"/>
                        <a:pt x="8" y="0"/>
                      </a:cubicBezTo>
                    </a:path>
                  </a:pathLst>
                </a:custGeom>
                <a:solidFill>
                  <a:srgbClr val="6B59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6" name="Freeform 197"/>
                <p:cNvSpPr>
                  <a:spLocks/>
                </p:cNvSpPr>
                <p:nvPr/>
              </p:nvSpPr>
              <p:spPr bwMode="auto">
                <a:xfrm>
                  <a:off x="3251" y="3086"/>
                  <a:ext cx="75" cy="78"/>
                </a:xfrm>
                <a:custGeom>
                  <a:avLst/>
                  <a:gdLst>
                    <a:gd name="T0" fmla="*/ 0 w 48"/>
                    <a:gd name="T1" fmla="*/ 34268478 h 50"/>
                    <a:gd name="T2" fmla="*/ 43825095 w 48"/>
                    <a:gd name="T3" fmla="*/ 0 h 50"/>
                    <a:gd name="T4" fmla="*/ 40828872 w 48"/>
                    <a:gd name="T5" fmla="*/ 27520417 h 50"/>
                    <a:gd name="T6" fmla="*/ 8210259 w 48"/>
                    <a:gd name="T7" fmla="*/ 37836905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50">
                      <a:moveTo>
                        <a:pt x="0" y="35"/>
                      </a:moveTo>
                      <a:cubicBezTo>
                        <a:pt x="20" y="50"/>
                        <a:pt x="39" y="13"/>
                        <a:pt x="43" y="0"/>
                      </a:cubicBezTo>
                      <a:cubicBezTo>
                        <a:pt x="45" y="10"/>
                        <a:pt x="48" y="20"/>
                        <a:pt x="40" y="28"/>
                      </a:cubicBezTo>
                      <a:cubicBezTo>
                        <a:pt x="32" y="36"/>
                        <a:pt x="18" y="39"/>
                        <a:pt x="8" y="39"/>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7" name="Freeform 198"/>
                <p:cNvSpPr>
                  <a:spLocks/>
                </p:cNvSpPr>
                <p:nvPr/>
              </p:nvSpPr>
              <p:spPr bwMode="auto">
                <a:xfrm>
                  <a:off x="3580" y="3083"/>
                  <a:ext cx="53" cy="78"/>
                </a:xfrm>
                <a:custGeom>
                  <a:avLst/>
                  <a:gdLst>
                    <a:gd name="T0" fmla="*/ 0 w 34"/>
                    <a:gd name="T1" fmla="*/ 37836905 h 50"/>
                    <a:gd name="T2" fmla="*/ 25040274 w 34"/>
                    <a:gd name="T3" fmla="*/ 0 h 50"/>
                    <a:gd name="T4" fmla="*/ 3097940 w 34"/>
                    <a:gd name="T5" fmla="*/ 39765119 h 50"/>
                    <a:gd name="T6" fmla="*/ 0 60000 65536"/>
                    <a:gd name="T7" fmla="*/ 0 60000 65536"/>
                    <a:gd name="T8" fmla="*/ 0 60000 65536"/>
                  </a:gdLst>
                  <a:ahLst/>
                  <a:cxnLst>
                    <a:cxn ang="T6">
                      <a:pos x="T0" y="T1"/>
                    </a:cxn>
                    <a:cxn ang="T7">
                      <a:pos x="T2" y="T3"/>
                    </a:cxn>
                    <a:cxn ang="T8">
                      <a:pos x="T4" y="T5"/>
                    </a:cxn>
                  </a:cxnLst>
                  <a:rect l="0" t="0" r="r" b="b"/>
                  <a:pathLst>
                    <a:path w="34" h="50">
                      <a:moveTo>
                        <a:pt x="0" y="39"/>
                      </a:moveTo>
                      <a:cubicBezTo>
                        <a:pt x="20" y="48"/>
                        <a:pt x="27" y="11"/>
                        <a:pt x="26" y="0"/>
                      </a:cubicBezTo>
                      <a:cubicBezTo>
                        <a:pt x="34" y="16"/>
                        <a:pt x="27" y="50"/>
                        <a:pt x="3" y="41"/>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8" name="Freeform 199"/>
                <p:cNvSpPr>
                  <a:spLocks/>
                </p:cNvSpPr>
                <p:nvPr/>
              </p:nvSpPr>
              <p:spPr bwMode="auto">
                <a:xfrm>
                  <a:off x="3270" y="731"/>
                  <a:ext cx="114" cy="157"/>
                </a:xfrm>
                <a:custGeom>
                  <a:avLst/>
                  <a:gdLst>
                    <a:gd name="T0" fmla="*/ 39001552 w 73"/>
                    <a:gd name="T1" fmla="*/ 18297576 h 101"/>
                    <a:gd name="T2" fmla="*/ 8982177 w 73"/>
                    <a:gd name="T3" fmla="*/ 39172953 h 101"/>
                    <a:gd name="T4" fmla="*/ 18221730 w 73"/>
                    <a:gd name="T5" fmla="*/ 38106322 h 101"/>
                    <a:gd name="T6" fmla="*/ 7881985 w 73"/>
                    <a:gd name="T7" fmla="*/ 51305044 h 101"/>
                    <a:gd name="T8" fmla="*/ 12308853 w 73"/>
                    <a:gd name="T9" fmla="*/ 52093037 h 101"/>
                    <a:gd name="T10" fmla="*/ 0 w 73"/>
                    <a:gd name="T11" fmla="*/ 70554106 h 101"/>
                    <a:gd name="T12" fmla="*/ 12308853 w 73"/>
                    <a:gd name="T13" fmla="*/ 67303444 h 101"/>
                    <a:gd name="T14" fmla="*/ 3232002 w 73"/>
                    <a:gd name="T15" fmla="*/ 87708642 h 101"/>
                    <a:gd name="T16" fmla="*/ 23976386 w 73"/>
                    <a:gd name="T17" fmla="*/ 70822507 h 101"/>
                    <a:gd name="T18" fmla="*/ 24974678 w 73"/>
                    <a:gd name="T19" fmla="*/ 77215829 h 101"/>
                    <a:gd name="T20" fmla="*/ 44689705 w 73"/>
                    <a:gd name="T21" fmla="*/ 69303374 h 101"/>
                    <a:gd name="T22" fmla="*/ 65174874 w 73"/>
                    <a:gd name="T23" fmla="*/ 52093037 h 101"/>
                    <a:gd name="T24" fmla="*/ 35214644 w 73"/>
                    <a:gd name="T25" fmla="*/ 58320317 h 101"/>
                    <a:gd name="T26" fmla="*/ 43193727 w 73"/>
                    <a:gd name="T27" fmla="*/ 38106322 h 101"/>
                    <a:gd name="T28" fmla="*/ 69396182 w 73"/>
                    <a:gd name="T29" fmla="*/ 20871616 h 101"/>
                    <a:gd name="T30" fmla="*/ 73205809 w 73"/>
                    <a:gd name="T31" fmla="*/ 6984304 h 101"/>
                    <a:gd name="T32" fmla="*/ 44689705 w 73"/>
                    <a:gd name="T33" fmla="*/ 14169379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1">
                      <a:moveTo>
                        <a:pt x="39" y="21"/>
                      </a:moveTo>
                      <a:cubicBezTo>
                        <a:pt x="27" y="24"/>
                        <a:pt x="14" y="33"/>
                        <a:pt x="9" y="45"/>
                      </a:cubicBezTo>
                      <a:cubicBezTo>
                        <a:pt x="12" y="44"/>
                        <a:pt x="16" y="45"/>
                        <a:pt x="18" y="44"/>
                      </a:cubicBezTo>
                      <a:cubicBezTo>
                        <a:pt x="16" y="49"/>
                        <a:pt x="9" y="53"/>
                        <a:pt x="8" y="59"/>
                      </a:cubicBezTo>
                      <a:cubicBezTo>
                        <a:pt x="9" y="59"/>
                        <a:pt x="11" y="60"/>
                        <a:pt x="12" y="60"/>
                      </a:cubicBezTo>
                      <a:cubicBezTo>
                        <a:pt x="8" y="67"/>
                        <a:pt x="2" y="73"/>
                        <a:pt x="0" y="81"/>
                      </a:cubicBezTo>
                      <a:cubicBezTo>
                        <a:pt x="4" y="80"/>
                        <a:pt x="8" y="78"/>
                        <a:pt x="12" y="77"/>
                      </a:cubicBezTo>
                      <a:cubicBezTo>
                        <a:pt x="13" y="85"/>
                        <a:pt x="5" y="92"/>
                        <a:pt x="3" y="101"/>
                      </a:cubicBezTo>
                      <a:cubicBezTo>
                        <a:pt x="6" y="95"/>
                        <a:pt x="16" y="85"/>
                        <a:pt x="24" y="82"/>
                      </a:cubicBezTo>
                      <a:cubicBezTo>
                        <a:pt x="24" y="84"/>
                        <a:pt x="26" y="86"/>
                        <a:pt x="25" y="89"/>
                      </a:cubicBezTo>
                      <a:cubicBezTo>
                        <a:pt x="31" y="80"/>
                        <a:pt x="37" y="84"/>
                        <a:pt x="45" y="80"/>
                      </a:cubicBezTo>
                      <a:cubicBezTo>
                        <a:pt x="53" y="76"/>
                        <a:pt x="57" y="65"/>
                        <a:pt x="65" y="60"/>
                      </a:cubicBezTo>
                      <a:cubicBezTo>
                        <a:pt x="60" y="61"/>
                        <a:pt x="39" y="72"/>
                        <a:pt x="35" y="67"/>
                      </a:cubicBezTo>
                      <a:cubicBezTo>
                        <a:pt x="32" y="62"/>
                        <a:pt x="40" y="47"/>
                        <a:pt x="43" y="44"/>
                      </a:cubicBezTo>
                      <a:cubicBezTo>
                        <a:pt x="28" y="39"/>
                        <a:pt x="66" y="26"/>
                        <a:pt x="69" y="24"/>
                      </a:cubicBezTo>
                      <a:cubicBezTo>
                        <a:pt x="56" y="24"/>
                        <a:pt x="63" y="9"/>
                        <a:pt x="73" y="8"/>
                      </a:cubicBezTo>
                      <a:cubicBezTo>
                        <a:pt x="63" y="0"/>
                        <a:pt x="55" y="13"/>
                        <a:pt x="45" y="16"/>
                      </a:cubicBezTo>
                    </a:path>
                  </a:pathLst>
                </a:custGeom>
                <a:solidFill>
                  <a:srgbClr val="F7E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59" name="Freeform 200"/>
                <p:cNvSpPr>
                  <a:spLocks/>
                </p:cNvSpPr>
                <p:nvPr/>
              </p:nvSpPr>
              <p:spPr bwMode="auto">
                <a:xfrm>
                  <a:off x="3522" y="793"/>
                  <a:ext cx="64" cy="187"/>
                </a:xfrm>
                <a:custGeom>
                  <a:avLst/>
                  <a:gdLst>
                    <a:gd name="T0" fmla="*/ 0 w 41"/>
                    <a:gd name="T1" fmla="*/ 43395278 h 120"/>
                    <a:gd name="T2" fmla="*/ 7799766 w 41"/>
                    <a:gd name="T3" fmla="*/ 49787919 h 120"/>
                    <a:gd name="T4" fmla="*/ 7799766 w 41"/>
                    <a:gd name="T5" fmla="*/ 59060288 h 120"/>
                    <a:gd name="T6" fmla="*/ 15823333 w 41"/>
                    <a:gd name="T7" fmla="*/ 70443288 h 120"/>
                    <a:gd name="T8" fmla="*/ 23750537 w 41"/>
                    <a:gd name="T9" fmla="*/ 112329585 h 120"/>
                    <a:gd name="T10" fmla="*/ 37074009 w 41"/>
                    <a:gd name="T11" fmla="*/ 47081740 h 120"/>
                    <a:gd name="T12" fmla="*/ 28167789 w 41"/>
                    <a:gd name="T13" fmla="*/ 19583463 h 120"/>
                    <a:gd name="T14" fmla="*/ 21697146 w 41"/>
                    <a:gd name="T15" fmla="*/ 0 h 120"/>
                    <a:gd name="T16" fmla="*/ 22647939 w 41"/>
                    <a:gd name="T17" fmla="*/ 33305437 h 120"/>
                    <a:gd name="T18" fmla="*/ 7044360 w 41"/>
                    <a:gd name="T19" fmla="*/ 26737525 h 120"/>
                    <a:gd name="T20" fmla="*/ 3201027 w 41"/>
                    <a:gd name="T21" fmla="*/ 4708174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120">
                      <a:moveTo>
                        <a:pt x="0" y="46"/>
                      </a:moveTo>
                      <a:cubicBezTo>
                        <a:pt x="2" y="51"/>
                        <a:pt x="6" y="49"/>
                        <a:pt x="8" y="53"/>
                      </a:cubicBezTo>
                      <a:cubicBezTo>
                        <a:pt x="9" y="56"/>
                        <a:pt x="8" y="59"/>
                        <a:pt x="8" y="63"/>
                      </a:cubicBezTo>
                      <a:cubicBezTo>
                        <a:pt x="10" y="72"/>
                        <a:pt x="10" y="69"/>
                        <a:pt x="16" y="75"/>
                      </a:cubicBezTo>
                      <a:cubicBezTo>
                        <a:pt x="25" y="83"/>
                        <a:pt x="31" y="109"/>
                        <a:pt x="24" y="120"/>
                      </a:cubicBezTo>
                      <a:cubicBezTo>
                        <a:pt x="34" y="97"/>
                        <a:pt x="41" y="76"/>
                        <a:pt x="37" y="50"/>
                      </a:cubicBezTo>
                      <a:cubicBezTo>
                        <a:pt x="35" y="40"/>
                        <a:pt x="30" y="31"/>
                        <a:pt x="28" y="21"/>
                      </a:cubicBezTo>
                      <a:cubicBezTo>
                        <a:pt x="27" y="15"/>
                        <a:pt x="27" y="4"/>
                        <a:pt x="22" y="0"/>
                      </a:cubicBezTo>
                      <a:cubicBezTo>
                        <a:pt x="30" y="8"/>
                        <a:pt x="27" y="25"/>
                        <a:pt x="23" y="35"/>
                      </a:cubicBezTo>
                      <a:cubicBezTo>
                        <a:pt x="17" y="34"/>
                        <a:pt x="11" y="32"/>
                        <a:pt x="7" y="28"/>
                      </a:cubicBezTo>
                      <a:cubicBezTo>
                        <a:pt x="17" y="34"/>
                        <a:pt x="15" y="54"/>
                        <a:pt x="3" y="50"/>
                      </a:cubicBezTo>
                    </a:path>
                  </a:pathLst>
                </a:custGeom>
                <a:solidFill>
                  <a:srgbClr val="E8C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0" name="Freeform 201"/>
                <p:cNvSpPr>
                  <a:spLocks/>
                </p:cNvSpPr>
                <p:nvPr/>
              </p:nvSpPr>
              <p:spPr bwMode="auto">
                <a:xfrm>
                  <a:off x="3415" y="982"/>
                  <a:ext cx="130" cy="235"/>
                </a:xfrm>
                <a:custGeom>
                  <a:avLst/>
                  <a:gdLst>
                    <a:gd name="T0" fmla="*/ 39368536 w 83"/>
                    <a:gd name="T1" fmla="*/ 19634063 h 151"/>
                    <a:gd name="T2" fmla="*/ 85426566 w 83"/>
                    <a:gd name="T3" fmla="*/ 24100265 h 151"/>
                    <a:gd name="T4" fmla="*/ 83195312 w 83"/>
                    <a:gd name="T5" fmla="*/ 74008724 h 151"/>
                    <a:gd name="T6" fmla="*/ 50609094 w 83"/>
                    <a:gd name="T7" fmla="*/ 112885974 h 151"/>
                    <a:gd name="T8" fmla="*/ 0 w 83"/>
                    <a:gd name="T9" fmla="*/ 125072883 h 151"/>
                    <a:gd name="T10" fmla="*/ 23248868 w 83"/>
                    <a:gd name="T11" fmla="*/ 116422145 h 151"/>
                    <a:gd name="T12" fmla="*/ 21202563 w 83"/>
                    <a:gd name="T13" fmla="*/ 103655227 h 151"/>
                    <a:gd name="T14" fmla="*/ 44397587 w 83"/>
                    <a:gd name="T15" fmla="*/ 90320280 h 151"/>
                    <a:gd name="T16" fmla="*/ 64602989 w 83"/>
                    <a:gd name="T17" fmla="*/ 67602637 h 151"/>
                    <a:gd name="T18" fmla="*/ 50609094 w 83"/>
                    <a:gd name="T19" fmla="*/ 31271932 h 151"/>
                    <a:gd name="T20" fmla="*/ 19712890 w 83"/>
                    <a:gd name="T21" fmla="*/ 17431452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151">
                      <a:moveTo>
                        <a:pt x="36" y="22"/>
                      </a:moveTo>
                      <a:cubicBezTo>
                        <a:pt x="54" y="26"/>
                        <a:pt x="71" y="0"/>
                        <a:pt x="78" y="27"/>
                      </a:cubicBezTo>
                      <a:cubicBezTo>
                        <a:pt x="83" y="44"/>
                        <a:pt x="82" y="65"/>
                        <a:pt x="76" y="82"/>
                      </a:cubicBezTo>
                      <a:cubicBezTo>
                        <a:pt x="70" y="98"/>
                        <a:pt x="60" y="113"/>
                        <a:pt x="46" y="125"/>
                      </a:cubicBezTo>
                      <a:cubicBezTo>
                        <a:pt x="37" y="133"/>
                        <a:pt x="12" y="151"/>
                        <a:pt x="0" y="139"/>
                      </a:cubicBezTo>
                      <a:cubicBezTo>
                        <a:pt x="6" y="136"/>
                        <a:pt x="17" y="134"/>
                        <a:pt x="21" y="129"/>
                      </a:cubicBezTo>
                      <a:cubicBezTo>
                        <a:pt x="25" y="124"/>
                        <a:pt x="27" y="116"/>
                        <a:pt x="19" y="115"/>
                      </a:cubicBezTo>
                      <a:cubicBezTo>
                        <a:pt x="24" y="108"/>
                        <a:pt x="34" y="105"/>
                        <a:pt x="40" y="100"/>
                      </a:cubicBezTo>
                      <a:cubicBezTo>
                        <a:pt x="49" y="93"/>
                        <a:pt x="54" y="86"/>
                        <a:pt x="59" y="75"/>
                      </a:cubicBezTo>
                      <a:cubicBezTo>
                        <a:pt x="67" y="56"/>
                        <a:pt x="67" y="42"/>
                        <a:pt x="46" y="35"/>
                      </a:cubicBezTo>
                      <a:cubicBezTo>
                        <a:pt x="39" y="32"/>
                        <a:pt x="18" y="26"/>
                        <a:pt x="18" y="19"/>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1" name="Freeform 202"/>
                <p:cNvSpPr>
                  <a:spLocks/>
                </p:cNvSpPr>
                <p:nvPr/>
              </p:nvSpPr>
              <p:spPr bwMode="auto">
                <a:xfrm>
                  <a:off x="3431" y="966"/>
                  <a:ext cx="105" cy="110"/>
                </a:xfrm>
                <a:custGeom>
                  <a:avLst/>
                  <a:gdLst>
                    <a:gd name="T0" fmla="*/ 59241542 w 67"/>
                    <a:gd name="T1" fmla="*/ 22702833 h 71"/>
                    <a:gd name="T2" fmla="*/ 62822464 w 67"/>
                    <a:gd name="T3" fmla="*/ 6104879 h 71"/>
                    <a:gd name="T4" fmla="*/ 35405939 w 67"/>
                    <a:gd name="T5" fmla="*/ 0 h 71"/>
                    <a:gd name="T6" fmla="*/ 59241542 w 67"/>
                    <a:gd name="T7" fmla="*/ 11175610 h 71"/>
                    <a:gd name="T8" fmla="*/ 43562035 w 67"/>
                    <a:gd name="T9" fmla="*/ 18365580 h 71"/>
                    <a:gd name="T10" fmla="*/ 13752991 w 67"/>
                    <a:gd name="T11" fmla="*/ 4655888 h 71"/>
                    <a:gd name="T12" fmla="*/ 2380312 w 67"/>
                    <a:gd name="T13" fmla="*/ 32243739 h 71"/>
                    <a:gd name="T14" fmla="*/ 9821286 w 67"/>
                    <a:gd name="T15" fmla="*/ 40928087 h 71"/>
                    <a:gd name="T16" fmla="*/ 15391568 w 67"/>
                    <a:gd name="T17" fmla="*/ 55406730 h 71"/>
                    <a:gd name="T18" fmla="*/ 19989190 w 67"/>
                    <a:gd name="T19" fmla="*/ 46968149 h 71"/>
                    <a:gd name="T20" fmla="*/ 19020692 w 67"/>
                    <a:gd name="T21" fmla="*/ 36903843 h 71"/>
                    <a:gd name="T22" fmla="*/ 42571747 w 67"/>
                    <a:gd name="T23" fmla="*/ 28708603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71">
                      <a:moveTo>
                        <a:pt x="53" y="29"/>
                      </a:moveTo>
                      <a:cubicBezTo>
                        <a:pt x="67" y="31"/>
                        <a:pt x="62" y="12"/>
                        <a:pt x="56" y="8"/>
                      </a:cubicBezTo>
                      <a:cubicBezTo>
                        <a:pt x="50" y="2"/>
                        <a:pt x="40" y="1"/>
                        <a:pt x="32" y="0"/>
                      </a:cubicBezTo>
                      <a:cubicBezTo>
                        <a:pt x="36" y="5"/>
                        <a:pt x="52" y="7"/>
                        <a:pt x="53" y="14"/>
                      </a:cubicBezTo>
                      <a:cubicBezTo>
                        <a:pt x="53" y="21"/>
                        <a:pt x="44" y="22"/>
                        <a:pt x="39" y="23"/>
                      </a:cubicBezTo>
                      <a:cubicBezTo>
                        <a:pt x="23" y="25"/>
                        <a:pt x="8" y="23"/>
                        <a:pt x="12" y="6"/>
                      </a:cubicBezTo>
                      <a:cubicBezTo>
                        <a:pt x="2" y="9"/>
                        <a:pt x="0" y="32"/>
                        <a:pt x="2" y="41"/>
                      </a:cubicBezTo>
                      <a:cubicBezTo>
                        <a:pt x="3" y="47"/>
                        <a:pt x="6" y="48"/>
                        <a:pt x="9" y="52"/>
                      </a:cubicBezTo>
                      <a:cubicBezTo>
                        <a:pt x="13" y="59"/>
                        <a:pt x="13" y="62"/>
                        <a:pt x="14" y="71"/>
                      </a:cubicBezTo>
                      <a:cubicBezTo>
                        <a:pt x="15" y="68"/>
                        <a:pt x="18" y="64"/>
                        <a:pt x="18" y="60"/>
                      </a:cubicBezTo>
                      <a:cubicBezTo>
                        <a:pt x="19" y="56"/>
                        <a:pt x="16" y="51"/>
                        <a:pt x="17" y="47"/>
                      </a:cubicBezTo>
                      <a:cubicBezTo>
                        <a:pt x="20" y="38"/>
                        <a:pt x="32" y="40"/>
                        <a:pt x="38" y="37"/>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2" name="Freeform 203"/>
                <p:cNvSpPr>
                  <a:spLocks/>
                </p:cNvSpPr>
                <p:nvPr/>
              </p:nvSpPr>
              <p:spPr bwMode="auto">
                <a:xfrm>
                  <a:off x="3414" y="1095"/>
                  <a:ext cx="14" cy="17"/>
                </a:xfrm>
                <a:custGeom>
                  <a:avLst/>
                  <a:gdLst>
                    <a:gd name="T0" fmla="*/ 1894749 w 9"/>
                    <a:gd name="T1" fmla="*/ 0 h 11"/>
                    <a:gd name="T2" fmla="*/ 0 w 9"/>
                    <a:gd name="T3" fmla="*/ 7142198 h 11"/>
                    <a:gd name="T4" fmla="*/ 8027194 w 9"/>
                    <a:gd name="T5" fmla="*/ 7142198 h 11"/>
                    <a:gd name="T6" fmla="*/ 601908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2" y="0"/>
                      </a:moveTo>
                      <a:cubicBezTo>
                        <a:pt x="4" y="4"/>
                        <a:pt x="3" y="7"/>
                        <a:pt x="0" y="10"/>
                      </a:cubicBezTo>
                      <a:cubicBezTo>
                        <a:pt x="3" y="11"/>
                        <a:pt x="6" y="11"/>
                        <a:pt x="9" y="10"/>
                      </a:cubicBezTo>
                      <a:cubicBezTo>
                        <a:pt x="9" y="6"/>
                        <a:pt x="7" y="2"/>
                        <a:pt x="7"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3" name="Freeform 204"/>
                <p:cNvSpPr>
                  <a:spLocks/>
                </p:cNvSpPr>
                <p:nvPr/>
              </p:nvSpPr>
              <p:spPr bwMode="auto">
                <a:xfrm>
                  <a:off x="3479" y="849"/>
                  <a:ext cx="65" cy="134"/>
                </a:xfrm>
                <a:custGeom>
                  <a:avLst/>
                  <a:gdLst>
                    <a:gd name="T0" fmla="*/ 19124736 w 41"/>
                    <a:gd name="T1" fmla="*/ 9687466 h 86"/>
                    <a:gd name="T2" fmla="*/ 34948157 w 41"/>
                    <a:gd name="T3" fmla="*/ 24943952 h 86"/>
                    <a:gd name="T4" fmla="*/ 41162560 w 41"/>
                    <a:gd name="T5" fmla="*/ 41555144 h 86"/>
                    <a:gd name="T6" fmla="*/ 57518341 w 41"/>
                    <a:gd name="T7" fmla="*/ 52352689 h 86"/>
                    <a:gd name="T8" fmla="*/ 55405615 w 41"/>
                    <a:gd name="T9" fmla="*/ 80619131 h 86"/>
                    <a:gd name="T10" fmla="*/ 55405615 w 41"/>
                    <a:gd name="T11" fmla="*/ 64748713 h 86"/>
                    <a:gd name="T12" fmla="*/ 29422586 w 41"/>
                    <a:gd name="T13" fmla="*/ 60176701 h 86"/>
                    <a:gd name="T14" fmla="*/ 0 w 41"/>
                    <a:gd name="T15" fmla="*/ 4787881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86">
                      <a:moveTo>
                        <a:pt x="12" y="10"/>
                      </a:moveTo>
                      <a:cubicBezTo>
                        <a:pt x="23" y="16"/>
                        <a:pt x="21" y="16"/>
                        <a:pt x="22" y="27"/>
                      </a:cubicBezTo>
                      <a:cubicBezTo>
                        <a:pt x="22" y="33"/>
                        <a:pt x="22" y="39"/>
                        <a:pt x="26" y="44"/>
                      </a:cubicBezTo>
                      <a:cubicBezTo>
                        <a:pt x="29" y="49"/>
                        <a:pt x="34" y="51"/>
                        <a:pt x="36" y="56"/>
                      </a:cubicBezTo>
                      <a:cubicBezTo>
                        <a:pt x="41" y="64"/>
                        <a:pt x="36" y="78"/>
                        <a:pt x="35" y="86"/>
                      </a:cubicBezTo>
                      <a:cubicBezTo>
                        <a:pt x="34" y="81"/>
                        <a:pt x="38" y="74"/>
                        <a:pt x="35" y="69"/>
                      </a:cubicBezTo>
                      <a:cubicBezTo>
                        <a:pt x="31" y="63"/>
                        <a:pt x="25" y="66"/>
                        <a:pt x="18" y="64"/>
                      </a:cubicBezTo>
                      <a:cubicBezTo>
                        <a:pt x="18" y="55"/>
                        <a:pt x="13" y="0"/>
                        <a:pt x="0" y="5"/>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4" name="Freeform 205"/>
                <p:cNvSpPr>
                  <a:spLocks/>
                </p:cNvSpPr>
                <p:nvPr/>
              </p:nvSpPr>
              <p:spPr bwMode="auto">
                <a:xfrm>
                  <a:off x="3259" y="989"/>
                  <a:ext cx="20" cy="44"/>
                </a:xfrm>
                <a:custGeom>
                  <a:avLst/>
                  <a:gdLst>
                    <a:gd name="T0" fmla="*/ 8320303 w 13"/>
                    <a:gd name="T1" fmla="*/ 6227919 h 28"/>
                    <a:gd name="T2" fmla="*/ 6939538 w 13"/>
                    <a:gd name="T3" fmla="*/ 33925447 h 28"/>
                    <a:gd name="T4" fmla="*/ 0 60000 65536"/>
                    <a:gd name="T5" fmla="*/ 0 60000 65536"/>
                  </a:gdLst>
                  <a:ahLst/>
                  <a:cxnLst>
                    <a:cxn ang="T4">
                      <a:pos x="T0" y="T1"/>
                    </a:cxn>
                    <a:cxn ang="T5">
                      <a:pos x="T2" y="T3"/>
                    </a:cxn>
                  </a:cxnLst>
                  <a:rect l="0" t="0" r="r" b="b"/>
                  <a:pathLst>
                    <a:path w="13" h="28">
                      <a:moveTo>
                        <a:pt x="13" y="5"/>
                      </a:moveTo>
                      <a:cubicBezTo>
                        <a:pt x="0" y="0"/>
                        <a:pt x="8" y="26"/>
                        <a:pt x="11" y="28"/>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5" name="Freeform 206"/>
                <p:cNvSpPr>
                  <a:spLocks/>
                </p:cNvSpPr>
                <p:nvPr/>
              </p:nvSpPr>
              <p:spPr bwMode="auto">
                <a:xfrm>
                  <a:off x="3569" y="1002"/>
                  <a:ext cx="14" cy="32"/>
                </a:xfrm>
                <a:custGeom>
                  <a:avLst/>
                  <a:gdLst>
                    <a:gd name="T0" fmla="*/ 1894749 w 9"/>
                    <a:gd name="T1" fmla="*/ 0 h 21"/>
                    <a:gd name="T2" fmla="*/ 0 w 9"/>
                    <a:gd name="T3" fmla="*/ 9937082 h 21"/>
                    <a:gd name="T4" fmla="*/ 0 60000 65536"/>
                    <a:gd name="T5" fmla="*/ 0 60000 65536"/>
                  </a:gdLst>
                  <a:ahLst/>
                  <a:cxnLst>
                    <a:cxn ang="T4">
                      <a:pos x="T0" y="T1"/>
                    </a:cxn>
                    <a:cxn ang="T5">
                      <a:pos x="T2" y="T3"/>
                    </a:cxn>
                  </a:cxnLst>
                  <a:rect l="0" t="0" r="r" b="b"/>
                  <a:pathLst>
                    <a:path w="9" h="21">
                      <a:moveTo>
                        <a:pt x="2" y="0"/>
                      </a:moveTo>
                      <a:cubicBezTo>
                        <a:pt x="9" y="3"/>
                        <a:pt x="5" y="17"/>
                        <a:pt x="0" y="21"/>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6" name="Freeform 207"/>
                <p:cNvSpPr>
                  <a:spLocks/>
                </p:cNvSpPr>
                <p:nvPr/>
              </p:nvSpPr>
              <p:spPr bwMode="auto">
                <a:xfrm>
                  <a:off x="3326" y="1173"/>
                  <a:ext cx="116" cy="195"/>
                </a:xfrm>
                <a:custGeom>
                  <a:avLst/>
                  <a:gdLst>
                    <a:gd name="T0" fmla="*/ 6318457 w 74"/>
                    <a:gd name="T1" fmla="*/ 10853430 h 125"/>
                    <a:gd name="T2" fmla="*/ 43809463 w 74"/>
                    <a:gd name="T3" fmla="*/ 95462623 h 125"/>
                    <a:gd name="T4" fmla="*/ 83506248 w 74"/>
                    <a:gd name="T5" fmla="*/ 100274385 h 125"/>
                    <a:gd name="T6" fmla="*/ 60878226 w 74"/>
                    <a:gd name="T7" fmla="*/ 93999811 h 125"/>
                    <a:gd name="T8" fmla="*/ 45356401 w 74"/>
                    <a:gd name="T9" fmla="*/ 42931851 h 125"/>
                    <a:gd name="T10" fmla="*/ 33983369 w 74"/>
                    <a:gd name="T11" fmla="*/ 22871486 h 125"/>
                    <a:gd name="T12" fmla="*/ 0 w 74"/>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125">
                      <a:moveTo>
                        <a:pt x="6" y="11"/>
                      </a:moveTo>
                      <a:cubicBezTo>
                        <a:pt x="12" y="34"/>
                        <a:pt x="26" y="79"/>
                        <a:pt x="39" y="99"/>
                      </a:cubicBezTo>
                      <a:cubicBezTo>
                        <a:pt x="50" y="116"/>
                        <a:pt x="64" y="125"/>
                        <a:pt x="74" y="103"/>
                      </a:cubicBezTo>
                      <a:cubicBezTo>
                        <a:pt x="68" y="113"/>
                        <a:pt x="59" y="104"/>
                        <a:pt x="54" y="97"/>
                      </a:cubicBezTo>
                      <a:cubicBezTo>
                        <a:pt x="45" y="82"/>
                        <a:pt x="32" y="58"/>
                        <a:pt x="40" y="44"/>
                      </a:cubicBezTo>
                      <a:cubicBezTo>
                        <a:pt x="48" y="32"/>
                        <a:pt x="44" y="32"/>
                        <a:pt x="30" y="24"/>
                      </a:cubicBezTo>
                      <a:cubicBezTo>
                        <a:pt x="22" y="19"/>
                        <a:pt x="6" y="7"/>
                        <a:pt x="0"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7" name="Freeform 208"/>
                <p:cNvSpPr>
                  <a:spLocks/>
                </p:cNvSpPr>
                <p:nvPr/>
              </p:nvSpPr>
              <p:spPr bwMode="auto">
                <a:xfrm>
                  <a:off x="3475" y="1173"/>
                  <a:ext cx="136" cy="112"/>
                </a:xfrm>
                <a:custGeom>
                  <a:avLst/>
                  <a:gdLst>
                    <a:gd name="T0" fmla="*/ 3397710 w 87"/>
                    <a:gd name="T1" fmla="*/ 22431511 h 72"/>
                    <a:gd name="T2" fmla="*/ 33106113 w 87"/>
                    <a:gd name="T3" fmla="*/ 0 h 72"/>
                    <a:gd name="T4" fmla="*/ 42263927 w 87"/>
                    <a:gd name="T5" fmla="*/ 42859051 h 72"/>
                    <a:gd name="T6" fmla="*/ 90132191 w 87"/>
                    <a:gd name="T7" fmla="*/ 63960314 h 72"/>
                    <a:gd name="T8" fmla="*/ 35123574 w 87"/>
                    <a:gd name="T9" fmla="*/ 52359404 h 72"/>
                    <a:gd name="T10" fmla="*/ 22040953 w 87"/>
                    <a:gd name="T11" fmla="*/ 31908277 h 72"/>
                    <a:gd name="T12" fmla="*/ 0 w 87"/>
                    <a:gd name="T13" fmla="*/ 26845082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72">
                      <a:moveTo>
                        <a:pt x="3" y="25"/>
                      </a:moveTo>
                      <a:cubicBezTo>
                        <a:pt x="16" y="22"/>
                        <a:pt x="22" y="2"/>
                        <a:pt x="32" y="0"/>
                      </a:cubicBezTo>
                      <a:cubicBezTo>
                        <a:pt x="35" y="18"/>
                        <a:pt x="29" y="32"/>
                        <a:pt x="41" y="48"/>
                      </a:cubicBezTo>
                      <a:cubicBezTo>
                        <a:pt x="54" y="63"/>
                        <a:pt x="71" y="63"/>
                        <a:pt x="87" y="72"/>
                      </a:cubicBezTo>
                      <a:cubicBezTo>
                        <a:pt x="72" y="71"/>
                        <a:pt x="45" y="72"/>
                        <a:pt x="34" y="59"/>
                      </a:cubicBezTo>
                      <a:cubicBezTo>
                        <a:pt x="28" y="52"/>
                        <a:pt x="29" y="41"/>
                        <a:pt x="21" y="36"/>
                      </a:cubicBezTo>
                      <a:cubicBezTo>
                        <a:pt x="15" y="32"/>
                        <a:pt x="6" y="34"/>
                        <a:pt x="0" y="3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8" name="Freeform 209"/>
                <p:cNvSpPr>
                  <a:spLocks/>
                </p:cNvSpPr>
                <p:nvPr/>
              </p:nvSpPr>
              <p:spPr bwMode="auto">
                <a:xfrm>
                  <a:off x="3174" y="1332"/>
                  <a:ext cx="212" cy="43"/>
                </a:xfrm>
                <a:custGeom>
                  <a:avLst/>
                  <a:gdLst>
                    <a:gd name="T0" fmla="*/ 34679712 w 135"/>
                    <a:gd name="T1" fmla="*/ 6542120 h 28"/>
                    <a:gd name="T2" fmla="*/ 100868345 w 135"/>
                    <a:gd name="T3" fmla="*/ 12379470 h 28"/>
                    <a:gd name="T4" fmla="*/ 160795543 w 135"/>
                    <a:gd name="T5" fmla="*/ 12230757 h 28"/>
                    <a:gd name="T6" fmla="*/ 81345515 w 135"/>
                    <a:gd name="T7" fmla="*/ 3635681 h 28"/>
                    <a:gd name="T8" fmla="*/ 0 w 135"/>
                    <a:gd name="T9" fmla="*/ 558336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28">
                      <a:moveTo>
                        <a:pt x="29" y="11"/>
                      </a:moveTo>
                      <a:cubicBezTo>
                        <a:pt x="48" y="12"/>
                        <a:pt x="66" y="18"/>
                        <a:pt x="85" y="21"/>
                      </a:cubicBezTo>
                      <a:cubicBezTo>
                        <a:pt x="99" y="23"/>
                        <a:pt x="123" y="28"/>
                        <a:pt x="135" y="20"/>
                      </a:cubicBezTo>
                      <a:cubicBezTo>
                        <a:pt x="114" y="20"/>
                        <a:pt x="88" y="10"/>
                        <a:pt x="68" y="6"/>
                      </a:cubicBezTo>
                      <a:cubicBezTo>
                        <a:pt x="44" y="1"/>
                        <a:pt x="20" y="0"/>
                        <a:pt x="0" y="9"/>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69" name="Freeform 210"/>
                <p:cNvSpPr>
                  <a:spLocks/>
                </p:cNvSpPr>
                <p:nvPr/>
              </p:nvSpPr>
              <p:spPr bwMode="auto">
                <a:xfrm>
                  <a:off x="3600" y="1598"/>
                  <a:ext cx="127" cy="328"/>
                </a:xfrm>
                <a:custGeom>
                  <a:avLst/>
                  <a:gdLst>
                    <a:gd name="T0" fmla="*/ 85411834 w 81"/>
                    <a:gd name="T1" fmla="*/ 1860408 h 211"/>
                    <a:gd name="T2" fmla="*/ 86215968 w 81"/>
                    <a:gd name="T3" fmla="*/ 90712487 h 211"/>
                    <a:gd name="T4" fmla="*/ 79446938 w 81"/>
                    <a:gd name="T5" fmla="*/ 131269144 h 211"/>
                    <a:gd name="T6" fmla="*/ 74135758 w 81"/>
                    <a:gd name="T7" fmla="*/ 153623136 h 211"/>
                    <a:gd name="T8" fmla="*/ 67409160 w 81"/>
                    <a:gd name="T9" fmla="*/ 183619306 h 211"/>
                    <a:gd name="T10" fmla="*/ 71524829 w 81"/>
                    <a:gd name="T11" fmla="*/ 145338384 h 211"/>
                    <a:gd name="T12" fmla="*/ 69816723 w 81"/>
                    <a:gd name="T13" fmla="*/ 94006451 h 211"/>
                    <a:gd name="T14" fmla="*/ 37923191 w 81"/>
                    <a:gd name="T15" fmla="*/ 83577066 h 211"/>
                    <a:gd name="T16" fmla="*/ 0 w 81"/>
                    <a:gd name="T17" fmla="*/ 73905845 h 211"/>
                    <a:gd name="T18" fmla="*/ 29484972 w 81"/>
                    <a:gd name="T19" fmla="*/ 70613719 h 211"/>
                    <a:gd name="T20" fmla="*/ 61585538 w 81"/>
                    <a:gd name="T21" fmla="*/ 55387910 h 211"/>
                    <a:gd name="T22" fmla="*/ 25920103 w 81"/>
                    <a:gd name="T23" fmla="*/ 40808249 h 211"/>
                    <a:gd name="T24" fmla="*/ 55925896 w 81"/>
                    <a:gd name="T25" fmla="*/ 6988475 h 211"/>
                    <a:gd name="T26" fmla="*/ 81898452 w 81"/>
                    <a:gd name="T27" fmla="*/ 0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211">
                      <a:moveTo>
                        <a:pt x="75" y="2"/>
                      </a:moveTo>
                      <a:cubicBezTo>
                        <a:pt x="65" y="35"/>
                        <a:pt x="81" y="71"/>
                        <a:pt x="76" y="104"/>
                      </a:cubicBezTo>
                      <a:cubicBezTo>
                        <a:pt x="74" y="120"/>
                        <a:pt x="72" y="135"/>
                        <a:pt x="70" y="151"/>
                      </a:cubicBezTo>
                      <a:cubicBezTo>
                        <a:pt x="70" y="160"/>
                        <a:pt x="67" y="168"/>
                        <a:pt x="66" y="177"/>
                      </a:cubicBezTo>
                      <a:cubicBezTo>
                        <a:pt x="66" y="188"/>
                        <a:pt x="66" y="202"/>
                        <a:pt x="59" y="211"/>
                      </a:cubicBezTo>
                      <a:cubicBezTo>
                        <a:pt x="65" y="197"/>
                        <a:pt x="62" y="181"/>
                        <a:pt x="63" y="167"/>
                      </a:cubicBezTo>
                      <a:cubicBezTo>
                        <a:pt x="64" y="148"/>
                        <a:pt x="70" y="126"/>
                        <a:pt x="61" y="108"/>
                      </a:cubicBezTo>
                      <a:cubicBezTo>
                        <a:pt x="56" y="97"/>
                        <a:pt x="45" y="99"/>
                        <a:pt x="33" y="96"/>
                      </a:cubicBezTo>
                      <a:cubicBezTo>
                        <a:pt x="22" y="93"/>
                        <a:pt x="11" y="88"/>
                        <a:pt x="0" y="85"/>
                      </a:cubicBezTo>
                      <a:cubicBezTo>
                        <a:pt x="7" y="81"/>
                        <a:pt x="17" y="84"/>
                        <a:pt x="26" y="81"/>
                      </a:cubicBezTo>
                      <a:cubicBezTo>
                        <a:pt x="36" y="78"/>
                        <a:pt x="47" y="73"/>
                        <a:pt x="54" y="64"/>
                      </a:cubicBezTo>
                      <a:cubicBezTo>
                        <a:pt x="72" y="37"/>
                        <a:pt x="39" y="40"/>
                        <a:pt x="23" y="47"/>
                      </a:cubicBezTo>
                      <a:cubicBezTo>
                        <a:pt x="31" y="36"/>
                        <a:pt x="36" y="14"/>
                        <a:pt x="49" y="8"/>
                      </a:cubicBezTo>
                      <a:cubicBezTo>
                        <a:pt x="56" y="5"/>
                        <a:pt x="70" y="8"/>
                        <a:pt x="72"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0" name="Freeform 211"/>
                <p:cNvSpPr>
                  <a:spLocks/>
                </p:cNvSpPr>
                <p:nvPr/>
              </p:nvSpPr>
              <p:spPr bwMode="auto">
                <a:xfrm>
                  <a:off x="3633" y="1950"/>
                  <a:ext cx="66" cy="264"/>
                </a:xfrm>
                <a:custGeom>
                  <a:avLst/>
                  <a:gdLst>
                    <a:gd name="T0" fmla="*/ 42268933 w 42"/>
                    <a:gd name="T1" fmla="*/ 28557818 h 170"/>
                    <a:gd name="T2" fmla="*/ 44262867 w 42"/>
                    <a:gd name="T3" fmla="*/ 63913943 h 170"/>
                    <a:gd name="T4" fmla="*/ 38878977 w 42"/>
                    <a:gd name="T5" fmla="*/ 88395302 h 170"/>
                    <a:gd name="T6" fmla="*/ 32475573 w 42"/>
                    <a:gd name="T7" fmla="*/ 113939272 h 170"/>
                    <a:gd name="T8" fmla="*/ 0 w 42"/>
                    <a:gd name="T9" fmla="*/ 143345788 h 170"/>
                    <a:gd name="T10" fmla="*/ 24167231 w 42"/>
                    <a:gd name="T11" fmla="*/ 100990874 h 170"/>
                    <a:gd name="T12" fmla="*/ 6931747 w 42"/>
                    <a:gd name="T13" fmla="*/ 92846648 h 170"/>
                    <a:gd name="T14" fmla="*/ 25757525 w 42"/>
                    <a:gd name="T15" fmla="*/ 75779989 h 170"/>
                    <a:gd name="T16" fmla="*/ 38878977 w 42"/>
                    <a:gd name="T17" fmla="*/ 38499600 h 170"/>
                    <a:gd name="T18" fmla="*/ 44927831 w 42"/>
                    <a:gd name="T19" fmla="*/ 21442619 h 170"/>
                    <a:gd name="T20" fmla="*/ 51033043 w 42"/>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170">
                      <a:moveTo>
                        <a:pt x="35" y="34"/>
                      </a:moveTo>
                      <a:cubicBezTo>
                        <a:pt x="39" y="45"/>
                        <a:pt x="37" y="64"/>
                        <a:pt x="36" y="76"/>
                      </a:cubicBezTo>
                      <a:cubicBezTo>
                        <a:pt x="36" y="86"/>
                        <a:pt x="34" y="95"/>
                        <a:pt x="32" y="105"/>
                      </a:cubicBezTo>
                      <a:cubicBezTo>
                        <a:pt x="31" y="115"/>
                        <a:pt x="30" y="125"/>
                        <a:pt x="27" y="135"/>
                      </a:cubicBezTo>
                      <a:cubicBezTo>
                        <a:pt x="23" y="152"/>
                        <a:pt x="14" y="160"/>
                        <a:pt x="0" y="170"/>
                      </a:cubicBezTo>
                      <a:cubicBezTo>
                        <a:pt x="11" y="163"/>
                        <a:pt x="32" y="133"/>
                        <a:pt x="20" y="120"/>
                      </a:cubicBezTo>
                      <a:cubicBezTo>
                        <a:pt x="16" y="116"/>
                        <a:pt x="6" y="118"/>
                        <a:pt x="6" y="110"/>
                      </a:cubicBezTo>
                      <a:cubicBezTo>
                        <a:pt x="6" y="105"/>
                        <a:pt x="19" y="94"/>
                        <a:pt x="21" y="90"/>
                      </a:cubicBezTo>
                      <a:cubicBezTo>
                        <a:pt x="33" y="76"/>
                        <a:pt x="30" y="63"/>
                        <a:pt x="32" y="46"/>
                      </a:cubicBezTo>
                      <a:cubicBezTo>
                        <a:pt x="34" y="39"/>
                        <a:pt x="36" y="32"/>
                        <a:pt x="37" y="25"/>
                      </a:cubicBezTo>
                      <a:cubicBezTo>
                        <a:pt x="38" y="16"/>
                        <a:pt x="35" y="6"/>
                        <a:pt x="42"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1" name="Freeform 212"/>
                <p:cNvSpPr>
                  <a:spLocks/>
                </p:cNvSpPr>
                <p:nvPr/>
              </p:nvSpPr>
              <p:spPr bwMode="auto">
                <a:xfrm>
                  <a:off x="3395" y="2487"/>
                  <a:ext cx="64" cy="90"/>
                </a:xfrm>
                <a:custGeom>
                  <a:avLst/>
                  <a:gdLst>
                    <a:gd name="T0" fmla="*/ 40675714 w 41"/>
                    <a:gd name="T1" fmla="*/ 0 h 58"/>
                    <a:gd name="T2" fmla="*/ 34823257 w 41"/>
                    <a:gd name="T3" fmla="*/ 34640881 h 58"/>
                    <a:gd name="T4" fmla="*/ 0 w 41"/>
                    <a:gd name="T5" fmla="*/ 38596584 h 58"/>
                    <a:gd name="T6" fmla="*/ 19005259 w 41"/>
                    <a:gd name="T7" fmla="*/ 36016223 h 58"/>
                    <a:gd name="T8" fmla="*/ 21065243 w 41"/>
                    <a:gd name="T9" fmla="*/ 21119883 h 58"/>
                    <a:gd name="T10" fmla="*/ 37074009 w 41"/>
                    <a:gd name="T11" fmla="*/ 2668733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58">
                      <a:moveTo>
                        <a:pt x="41" y="0"/>
                      </a:moveTo>
                      <a:cubicBezTo>
                        <a:pt x="40" y="13"/>
                        <a:pt x="41" y="30"/>
                        <a:pt x="35" y="42"/>
                      </a:cubicBezTo>
                      <a:cubicBezTo>
                        <a:pt x="27" y="58"/>
                        <a:pt x="14" y="49"/>
                        <a:pt x="0" y="47"/>
                      </a:cubicBezTo>
                      <a:cubicBezTo>
                        <a:pt x="5" y="47"/>
                        <a:pt x="15" y="48"/>
                        <a:pt x="19" y="44"/>
                      </a:cubicBezTo>
                      <a:cubicBezTo>
                        <a:pt x="26" y="37"/>
                        <a:pt x="21" y="33"/>
                        <a:pt x="21" y="26"/>
                      </a:cubicBezTo>
                      <a:cubicBezTo>
                        <a:pt x="22" y="13"/>
                        <a:pt x="33" y="12"/>
                        <a:pt x="37" y="3"/>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2" name="Freeform 213"/>
                <p:cNvSpPr>
                  <a:spLocks/>
                </p:cNvSpPr>
                <p:nvPr/>
              </p:nvSpPr>
              <p:spPr bwMode="auto">
                <a:xfrm>
                  <a:off x="3548" y="1632"/>
                  <a:ext cx="170" cy="70"/>
                </a:xfrm>
                <a:custGeom>
                  <a:avLst/>
                  <a:gdLst>
                    <a:gd name="T0" fmla="*/ 6457034 w 108"/>
                    <a:gd name="T1" fmla="*/ 33659617 h 45"/>
                    <a:gd name="T2" fmla="*/ 84781906 w 108"/>
                    <a:gd name="T3" fmla="*/ 33061534 h 45"/>
                    <a:gd name="T4" fmla="*/ 107594626 w 108"/>
                    <a:gd name="T5" fmla="*/ 4584824 h 45"/>
                    <a:gd name="T6" fmla="*/ 76655986 w 108"/>
                    <a:gd name="T7" fmla="*/ 17257553 h 45"/>
                    <a:gd name="T8" fmla="*/ 0 w 108"/>
                    <a:gd name="T9" fmla="*/ 3190827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5">
                      <a:moveTo>
                        <a:pt x="5" y="38"/>
                      </a:moveTo>
                      <a:cubicBezTo>
                        <a:pt x="24" y="43"/>
                        <a:pt x="48" y="41"/>
                        <a:pt x="66" y="37"/>
                      </a:cubicBezTo>
                      <a:cubicBezTo>
                        <a:pt x="77" y="34"/>
                        <a:pt x="108" y="16"/>
                        <a:pt x="84" y="5"/>
                      </a:cubicBezTo>
                      <a:cubicBezTo>
                        <a:pt x="72" y="0"/>
                        <a:pt x="68" y="12"/>
                        <a:pt x="60" y="19"/>
                      </a:cubicBezTo>
                      <a:cubicBezTo>
                        <a:pt x="49" y="29"/>
                        <a:pt x="14" y="45"/>
                        <a:pt x="0" y="36"/>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3" name="Freeform 214"/>
                <p:cNvSpPr>
                  <a:spLocks/>
                </p:cNvSpPr>
                <p:nvPr/>
              </p:nvSpPr>
              <p:spPr bwMode="auto">
                <a:xfrm>
                  <a:off x="3775" y="1352"/>
                  <a:ext cx="99" cy="384"/>
                </a:xfrm>
                <a:custGeom>
                  <a:avLst/>
                  <a:gdLst>
                    <a:gd name="T0" fmla="*/ 0 w 63"/>
                    <a:gd name="T1" fmla="*/ 0 h 247"/>
                    <a:gd name="T2" fmla="*/ 53311417 w 63"/>
                    <a:gd name="T3" fmla="*/ 68943195 h 247"/>
                    <a:gd name="T4" fmla="*/ 63605317 w 63"/>
                    <a:gd name="T5" fmla="*/ 152731857 h 247"/>
                    <a:gd name="T6" fmla="*/ 76833301 w 63"/>
                    <a:gd name="T7" fmla="*/ 215444158 h 247"/>
                    <a:gd name="T8" fmla="*/ 47246689 w 63"/>
                    <a:gd name="T9" fmla="*/ 144372729 h 247"/>
                    <a:gd name="T10" fmla="*/ 0 w 63"/>
                    <a:gd name="T11" fmla="*/ 0 h 2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47">
                      <a:moveTo>
                        <a:pt x="0" y="0"/>
                      </a:moveTo>
                      <a:cubicBezTo>
                        <a:pt x="14" y="5"/>
                        <a:pt x="31" y="23"/>
                        <a:pt x="44" y="79"/>
                      </a:cubicBezTo>
                      <a:cubicBezTo>
                        <a:pt x="57" y="135"/>
                        <a:pt x="53" y="158"/>
                        <a:pt x="52" y="175"/>
                      </a:cubicBezTo>
                      <a:cubicBezTo>
                        <a:pt x="51" y="192"/>
                        <a:pt x="60" y="222"/>
                        <a:pt x="63" y="247"/>
                      </a:cubicBezTo>
                      <a:cubicBezTo>
                        <a:pt x="59" y="218"/>
                        <a:pt x="42" y="188"/>
                        <a:pt x="39" y="165"/>
                      </a:cubicBezTo>
                      <a:cubicBezTo>
                        <a:pt x="36" y="142"/>
                        <a:pt x="32" y="23"/>
                        <a:pt x="0"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4" name="Freeform 215"/>
                <p:cNvSpPr>
                  <a:spLocks/>
                </p:cNvSpPr>
                <p:nvPr/>
              </p:nvSpPr>
              <p:spPr bwMode="auto">
                <a:xfrm>
                  <a:off x="3904" y="1968"/>
                  <a:ext cx="31" cy="347"/>
                </a:xfrm>
                <a:custGeom>
                  <a:avLst/>
                  <a:gdLst>
                    <a:gd name="T0" fmla="*/ 2599658 w 20"/>
                    <a:gd name="T1" fmla="*/ 87843495 h 223"/>
                    <a:gd name="T2" fmla="*/ 15819629 w 20"/>
                    <a:gd name="T3" fmla="*/ 199999864 h 223"/>
                    <a:gd name="T4" fmla="*/ 9680802 w 20"/>
                    <a:gd name="T5" fmla="*/ 97992957 h 223"/>
                    <a:gd name="T6" fmla="*/ 1082064 w 20"/>
                    <a:gd name="T7" fmla="*/ 0 h 223"/>
                    <a:gd name="T8" fmla="*/ 2599658 w 20"/>
                    <a:gd name="T9" fmla="*/ 87843495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23">
                      <a:moveTo>
                        <a:pt x="3" y="98"/>
                      </a:moveTo>
                      <a:cubicBezTo>
                        <a:pt x="4" y="117"/>
                        <a:pt x="13" y="196"/>
                        <a:pt x="20" y="223"/>
                      </a:cubicBezTo>
                      <a:cubicBezTo>
                        <a:pt x="18" y="207"/>
                        <a:pt x="13" y="160"/>
                        <a:pt x="12" y="109"/>
                      </a:cubicBezTo>
                      <a:cubicBezTo>
                        <a:pt x="11" y="58"/>
                        <a:pt x="6" y="23"/>
                        <a:pt x="1" y="0"/>
                      </a:cubicBezTo>
                      <a:cubicBezTo>
                        <a:pt x="0" y="24"/>
                        <a:pt x="2" y="76"/>
                        <a:pt x="3" y="98"/>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5" name="Freeform 216"/>
                <p:cNvSpPr>
                  <a:spLocks/>
                </p:cNvSpPr>
                <p:nvPr/>
              </p:nvSpPr>
              <p:spPr bwMode="auto">
                <a:xfrm>
                  <a:off x="3885" y="2456"/>
                  <a:ext cx="89" cy="177"/>
                </a:xfrm>
                <a:custGeom>
                  <a:avLst/>
                  <a:gdLst>
                    <a:gd name="T0" fmla="*/ 19160407 w 57"/>
                    <a:gd name="T1" fmla="*/ 6741759 h 114"/>
                    <a:gd name="T2" fmla="*/ 34087620 w 57"/>
                    <a:gd name="T3" fmla="*/ 27089248 h 114"/>
                    <a:gd name="T4" fmla="*/ 51111682 w 57"/>
                    <a:gd name="T5" fmla="*/ 36809432 h 114"/>
                    <a:gd name="T6" fmla="*/ 51111682 w 57"/>
                    <a:gd name="T7" fmla="*/ 57820113 h 114"/>
                    <a:gd name="T8" fmla="*/ 39589210 w 57"/>
                    <a:gd name="T9" fmla="*/ 95560151 h 114"/>
                    <a:gd name="T10" fmla="*/ 45776084 w 57"/>
                    <a:gd name="T11" fmla="*/ 54764393 h 114"/>
                    <a:gd name="T12" fmla="*/ 28477789 w 57"/>
                    <a:gd name="T13" fmla="*/ 42840933 h 114"/>
                    <a:gd name="T14" fmla="*/ 11076220 w 57"/>
                    <a:gd name="T15" fmla="*/ 22657463 h 114"/>
                    <a:gd name="T16" fmla="*/ 11076220 w 57"/>
                    <a:gd name="T17" fmla="*/ 0 h 114"/>
                    <a:gd name="T18" fmla="*/ 15935211 w 57"/>
                    <a:gd name="T19" fmla="*/ 434215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14">
                      <a:moveTo>
                        <a:pt x="19" y="8"/>
                      </a:moveTo>
                      <a:cubicBezTo>
                        <a:pt x="24" y="16"/>
                        <a:pt x="28" y="25"/>
                        <a:pt x="34" y="32"/>
                      </a:cubicBezTo>
                      <a:cubicBezTo>
                        <a:pt x="39" y="37"/>
                        <a:pt x="47" y="39"/>
                        <a:pt x="51" y="44"/>
                      </a:cubicBezTo>
                      <a:cubicBezTo>
                        <a:pt x="57" y="51"/>
                        <a:pt x="54" y="61"/>
                        <a:pt x="51" y="69"/>
                      </a:cubicBezTo>
                      <a:cubicBezTo>
                        <a:pt x="48" y="84"/>
                        <a:pt x="44" y="99"/>
                        <a:pt x="40" y="114"/>
                      </a:cubicBezTo>
                      <a:cubicBezTo>
                        <a:pt x="43" y="102"/>
                        <a:pt x="51" y="79"/>
                        <a:pt x="46" y="66"/>
                      </a:cubicBezTo>
                      <a:cubicBezTo>
                        <a:pt x="44" y="59"/>
                        <a:pt x="36" y="55"/>
                        <a:pt x="29" y="51"/>
                      </a:cubicBezTo>
                      <a:cubicBezTo>
                        <a:pt x="15" y="44"/>
                        <a:pt x="15" y="43"/>
                        <a:pt x="11" y="27"/>
                      </a:cubicBezTo>
                      <a:cubicBezTo>
                        <a:pt x="7" y="16"/>
                        <a:pt x="0" y="7"/>
                        <a:pt x="11" y="0"/>
                      </a:cubicBezTo>
                      <a:cubicBezTo>
                        <a:pt x="13" y="1"/>
                        <a:pt x="16" y="5"/>
                        <a:pt x="16" y="5"/>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6" name="Freeform 217"/>
                <p:cNvSpPr>
                  <a:spLocks/>
                </p:cNvSpPr>
                <p:nvPr/>
              </p:nvSpPr>
              <p:spPr bwMode="auto">
                <a:xfrm>
                  <a:off x="3837" y="2451"/>
                  <a:ext cx="75" cy="79"/>
                </a:xfrm>
                <a:custGeom>
                  <a:avLst/>
                  <a:gdLst>
                    <a:gd name="T0" fmla="*/ 48936958 w 48"/>
                    <a:gd name="T1" fmla="*/ 9425121 h 51"/>
                    <a:gd name="T2" fmla="*/ 18514973 w 48"/>
                    <a:gd name="T3" fmla="*/ 7625240 h 51"/>
                    <a:gd name="T4" fmla="*/ 3723316 w 48"/>
                    <a:gd name="T5" fmla="*/ 39662328 h 51"/>
                    <a:gd name="T6" fmla="*/ 19458328 w 48"/>
                    <a:gd name="T7" fmla="*/ 15588271 h 51"/>
                    <a:gd name="T8" fmla="*/ 47440330 w 48"/>
                    <a:gd name="T9" fmla="*/ 18460503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1">
                      <a:moveTo>
                        <a:pt x="48" y="12"/>
                      </a:moveTo>
                      <a:cubicBezTo>
                        <a:pt x="41" y="0"/>
                        <a:pt x="29" y="2"/>
                        <a:pt x="18" y="10"/>
                      </a:cubicBezTo>
                      <a:cubicBezTo>
                        <a:pt x="4" y="19"/>
                        <a:pt x="0" y="35"/>
                        <a:pt x="4" y="51"/>
                      </a:cubicBezTo>
                      <a:cubicBezTo>
                        <a:pt x="11" y="40"/>
                        <a:pt x="5" y="27"/>
                        <a:pt x="19" y="20"/>
                      </a:cubicBezTo>
                      <a:cubicBezTo>
                        <a:pt x="28" y="15"/>
                        <a:pt x="38" y="19"/>
                        <a:pt x="46" y="24"/>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7" name="Freeform 218"/>
                <p:cNvSpPr>
                  <a:spLocks/>
                </p:cNvSpPr>
                <p:nvPr/>
              </p:nvSpPr>
              <p:spPr bwMode="auto">
                <a:xfrm>
                  <a:off x="3968" y="2423"/>
                  <a:ext cx="83" cy="162"/>
                </a:xfrm>
                <a:custGeom>
                  <a:avLst/>
                  <a:gdLst>
                    <a:gd name="T0" fmla="*/ 0 w 53"/>
                    <a:gd name="T1" fmla="*/ 0 h 104"/>
                    <a:gd name="T2" fmla="*/ 33050810 w 53"/>
                    <a:gd name="T3" fmla="*/ 46585466 h 104"/>
                    <a:gd name="T4" fmla="*/ 53941110 w 53"/>
                    <a:gd name="T5" fmla="*/ 96270087 h 104"/>
                    <a:gd name="T6" fmla="*/ 44266553 w 53"/>
                    <a:gd name="T7" fmla="*/ 74796465 h 104"/>
                    <a:gd name="T8" fmla="*/ 28531969 w 53"/>
                    <a:gd name="T9" fmla="*/ 62940430 h 104"/>
                    <a:gd name="T10" fmla="*/ 28531969 w 53"/>
                    <a:gd name="T11" fmla="*/ 44675899 h 104"/>
                    <a:gd name="T12" fmla="*/ 21104734 w 53"/>
                    <a:gd name="T13" fmla="*/ 31647389 h 104"/>
                    <a:gd name="T14" fmla="*/ 2335094 w 53"/>
                    <a:gd name="T15" fmla="*/ 3450877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104">
                      <a:moveTo>
                        <a:pt x="0" y="0"/>
                      </a:moveTo>
                      <a:cubicBezTo>
                        <a:pt x="11" y="16"/>
                        <a:pt x="21" y="32"/>
                        <a:pt x="30" y="50"/>
                      </a:cubicBezTo>
                      <a:cubicBezTo>
                        <a:pt x="38" y="64"/>
                        <a:pt x="53" y="86"/>
                        <a:pt x="49" y="104"/>
                      </a:cubicBezTo>
                      <a:cubicBezTo>
                        <a:pt x="41" y="102"/>
                        <a:pt x="44" y="87"/>
                        <a:pt x="40" y="81"/>
                      </a:cubicBezTo>
                      <a:cubicBezTo>
                        <a:pt x="37" y="73"/>
                        <a:pt x="29" y="74"/>
                        <a:pt x="26" y="68"/>
                      </a:cubicBezTo>
                      <a:cubicBezTo>
                        <a:pt x="22" y="63"/>
                        <a:pt x="26" y="54"/>
                        <a:pt x="26" y="48"/>
                      </a:cubicBezTo>
                      <a:cubicBezTo>
                        <a:pt x="25" y="43"/>
                        <a:pt x="22" y="38"/>
                        <a:pt x="19" y="34"/>
                      </a:cubicBezTo>
                      <a:cubicBezTo>
                        <a:pt x="13" y="25"/>
                        <a:pt x="9" y="12"/>
                        <a:pt x="2" y="4"/>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8" name="Freeform 219"/>
                <p:cNvSpPr>
                  <a:spLocks/>
                </p:cNvSpPr>
                <p:nvPr/>
              </p:nvSpPr>
              <p:spPr bwMode="auto">
                <a:xfrm>
                  <a:off x="3758" y="1950"/>
                  <a:ext cx="99" cy="82"/>
                </a:xfrm>
                <a:custGeom>
                  <a:avLst/>
                  <a:gdLst>
                    <a:gd name="T0" fmla="*/ 15379147 w 63"/>
                    <a:gd name="T1" fmla="*/ 6933241 h 53"/>
                    <a:gd name="T2" fmla="*/ 76833301 w 63"/>
                    <a:gd name="T3" fmla="*/ 10726901 h 53"/>
                    <a:gd name="T4" fmla="*/ 44262867 w 63"/>
                    <a:gd name="T5" fmla="*/ 10726901 h 53"/>
                    <a:gd name="T6" fmla="*/ 0 w 63"/>
                    <a:gd name="T7" fmla="*/ 4481241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53">
                      <a:moveTo>
                        <a:pt x="13" y="9"/>
                      </a:moveTo>
                      <a:cubicBezTo>
                        <a:pt x="28" y="10"/>
                        <a:pt x="57" y="53"/>
                        <a:pt x="63" y="14"/>
                      </a:cubicBezTo>
                      <a:cubicBezTo>
                        <a:pt x="56" y="27"/>
                        <a:pt x="44" y="20"/>
                        <a:pt x="36" y="14"/>
                      </a:cubicBezTo>
                      <a:cubicBezTo>
                        <a:pt x="26" y="7"/>
                        <a:pt x="13" y="0"/>
                        <a:pt x="0" y="6"/>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79" name="Freeform 220"/>
                <p:cNvSpPr>
                  <a:spLocks/>
                </p:cNvSpPr>
                <p:nvPr/>
              </p:nvSpPr>
              <p:spPr bwMode="auto">
                <a:xfrm>
                  <a:off x="2991" y="1954"/>
                  <a:ext cx="86" cy="70"/>
                </a:xfrm>
                <a:custGeom>
                  <a:avLst/>
                  <a:gdLst>
                    <a:gd name="T0" fmla="*/ 3412020 w 55"/>
                    <a:gd name="T1" fmla="*/ 18617762 h 45"/>
                    <a:gd name="T2" fmla="*/ 57218593 w 55"/>
                    <a:gd name="T3" fmla="*/ 7131948 h 45"/>
                    <a:gd name="T4" fmla="*/ 0 w 55"/>
                    <a:gd name="T5" fmla="*/ 17257553 h 45"/>
                    <a:gd name="T6" fmla="*/ 0 60000 65536"/>
                    <a:gd name="T7" fmla="*/ 0 60000 65536"/>
                    <a:gd name="T8" fmla="*/ 0 60000 65536"/>
                  </a:gdLst>
                  <a:ahLst/>
                  <a:cxnLst>
                    <a:cxn ang="T6">
                      <a:pos x="T0" y="T1"/>
                    </a:cxn>
                    <a:cxn ang="T7">
                      <a:pos x="T2" y="T3"/>
                    </a:cxn>
                    <a:cxn ang="T8">
                      <a:pos x="T4" y="T5"/>
                    </a:cxn>
                  </a:cxnLst>
                  <a:rect l="0" t="0" r="r" b="b"/>
                  <a:pathLst>
                    <a:path w="55" h="45">
                      <a:moveTo>
                        <a:pt x="3" y="21"/>
                      </a:moveTo>
                      <a:cubicBezTo>
                        <a:pt x="11" y="45"/>
                        <a:pt x="44" y="7"/>
                        <a:pt x="55" y="8"/>
                      </a:cubicBezTo>
                      <a:cubicBezTo>
                        <a:pt x="33" y="0"/>
                        <a:pt x="21" y="27"/>
                        <a:pt x="0" y="19"/>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0" name="Freeform 221"/>
                <p:cNvSpPr>
                  <a:spLocks/>
                </p:cNvSpPr>
                <p:nvPr/>
              </p:nvSpPr>
              <p:spPr bwMode="auto">
                <a:xfrm>
                  <a:off x="3075" y="1581"/>
                  <a:ext cx="41" cy="380"/>
                </a:xfrm>
                <a:custGeom>
                  <a:avLst/>
                  <a:gdLst>
                    <a:gd name="T0" fmla="*/ 31136231 w 26"/>
                    <a:gd name="T1" fmla="*/ 0 h 244"/>
                    <a:gd name="T2" fmla="*/ 31136231 w 26"/>
                    <a:gd name="T3" fmla="*/ 95529930 h 244"/>
                    <a:gd name="T4" fmla="*/ 13644202 w 26"/>
                    <a:gd name="T5" fmla="*/ 196938207 h 244"/>
                    <a:gd name="T6" fmla="*/ 7664054 w 26"/>
                    <a:gd name="T7" fmla="*/ 224760855 h 244"/>
                    <a:gd name="T8" fmla="*/ 11348772 w 26"/>
                    <a:gd name="T9" fmla="*/ 131667600 h 244"/>
                    <a:gd name="T10" fmla="*/ 31136231 w 26"/>
                    <a:gd name="T11" fmla="*/ 0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44">
                      <a:moveTo>
                        <a:pt x="23" y="0"/>
                      </a:moveTo>
                      <a:cubicBezTo>
                        <a:pt x="25" y="18"/>
                        <a:pt x="25" y="71"/>
                        <a:pt x="23" y="104"/>
                      </a:cubicBezTo>
                      <a:cubicBezTo>
                        <a:pt x="21" y="137"/>
                        <a:pt x="14" y="196"/>
                        <a:pt x="10" y="214"/>
                      </a:cubicBezTo>
                      <a:cubicBezTo>
                        <a:pt x="6" y="232"/>
                        <a:pt x="6" y="244"/>
                        <a:pt x="6" y="244"/>
                      </a:cubicBezTo>
                      <a:cubicBezTo>
                        <a:pt x="0" y="218"/>
                        <a:pt x="7" y="160"/>
                        <a:pt x="8" y="143"/>
                      </a:cubicBezTo>
                      <a:cubicBezTo>
                        <a:pt x="9" y="126"/>
                        <a:pt x="26" y="23"/>
                        <a:pt x="23"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1" name="Freeform 222"/>
                <p:cNvSpPr>
                  <a:spLocks/>
                </p:cNvSpPr>
                <p:nvPr/>
              </p:nvSpPr>
              <p:spPr bwMode="auto">
                <a:xfrm>
                  <a:off x="3000" y="1984"/>
                  <a:ext cx="96" cy="366"/>
                </a:xfrm>
                <a:custGeom>
                  <a:avLst/>
                  <a:gdLst>
                    <a:gd name="T0" fmla="*/ 72888620 w 61"/>
                    <a:gd name="T1" fmla="*/ 0 h 235"/>
                    <a:gd name="T2" fmla="*/ 48489680 w 61"/>
                    <a:gd name="T3" fmla="*/ 113791886 h 235"/>
                    <a:gd name="T4" fmla="*/ 0 w 61"/>
                    <a:gd name="T5" fmla="*/ 216794725 h 235"/>
                    <a:gd name="T6" fmla="*/ 30811151 w 61"/>
                    <a:gd name="T7" fmla="*/ 118835697 h 235"/>
                    <a:gd name="T8" fmla="*/ 72888620 w 61"/>
                    <a:gd name="T9" fmla="*/ 0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35">
                      <a:moveTo>
                        <a:pt x="57" y="0"/>
                      </a:moveTo>
                      <a:cubicBezTo>
                        <a:pt x="58" y="26"/>
                        <a:pt x="61" y="66"/>
                        <a:pt x="38" y="123"/>
                      </a:cubicBezTo>
                      <a:cubicBezTo>
                        <a:pt x="15" y="180"/>
                        <a:pt x="3" y="219"/>
                        <a:pt x="0" y="235"/>
                      </a:cubicBezTo>
                      <a:cubicBezTo>
                        <a:pt x="2" y="211"/>
                        <a:pt x="14" y="159"/>
                        <a:pt x="24" y="129"/>
                      </a:cubicBezTo>
                      <a:cubicBezTo>
                        <a:pt x="34" y="99"/>
                        <a:pt x="61" y="21"/>
                        <a:pt x="57"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2" name="Freeform 223"/>
                <p:cNvSpPr>
                  <a:spLocks/>
                </p:cNvSpPr>
                <p:nvPr/>
              </p:nvSpPr>
              <p:spPr bwMode="auto">
                <a:xfrm>
                  <a:off x="2867" y="2480"/>
                  <a:ext cx="83" cy="142"/>
                </a:xfrm>
                <a:custGeom>
                  <a:avLst/>
                  <a:gdLst>
                    <a:gd name="T0" fmla="*/ 0 w 53"/>
                    <a:gd name="T1" fmla="*/ 28070385 h 91"/>
                    <a:gd name="T2" fmla="*/ 34712034 w 53"/>
                    <a:gd name="T3" fmla="*/ 0 h 91"/>
                    <a:gd name="T4" fmla="*/ 33050810 w 53"/>
                    <a:gd name="T5" fmla="*/ 29402372 h 91"/>
                    <a:gd name="T6" fmla="*/ 38335257 w 53"/>
                    <a:gd name="T7" fmla="*/ 38906685 h 91"/>
                    <a:gd name="T8" fmla="*/ 52115442 w 53"/>
                    <a:gd name="T9" fmla="*/ 43802139 h 91"/>
                    <a:gd name="T10" fmla="*/ 40747121 w 53"/>
                    <a:gd name="T11" fmla="*/ 61554670 h 91"/>
                    <a:gd name="T12" fmla="*/ 27281345 w 53"/>
                    <a:gd name="T13" fmla="*/ 71852434 h 91"/>
                    <a:gd name="T14" fmla="*/ 21994568 w 53"/>
                    <a:gd name="T15" fmla="*/ 89155816 h 91"/>
                    <a:gd name="T16" fmla="*/ 5726757 w 53"/>
                    <a:gd name="T17" fmla="*/ 3215071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91">
                      <a:moveTo>
                        <a:pt x="0" y="29"/>
                      </a:moveTo>
                      <a:cubicBezTo>
                        <a:pt x="19" y="27"/>
                        <a:pt x="20" y="10"/>
                        <a:pt x="32" y="0"/>
                      </a:cubicBezTo>
                      <a:cubicBezTo>
                        <a:pt x="37" y="10"/>
                        <a:pt x="27" y="20"/>
                        <a:pt x="30" y="30"/>
                      </a:cubicBezTo>
                      <a:cubicBezTo>
                        <a:pt x="31" y="34"/>
                        <a:pt x="33" y="38"/>
                        <a:pt x="35" y="40"/>
                      </a:cubicBezTo>
                      <a:cubicBezTo>
                        <a:pt x="38" y="43"/>
                        <a:pt x="45" y="42"/>
                        <a:pt x="48" y="45"/>
                      </a:cubicBezTo>
                      <a:cubicBezTo>
                        <a:pt x="53" y="51"/>
                        <a:pt x="42" y="59"/>
                        <a:pt x="37" y="63"/>
                      </a:cubicBezTo>
                      <a:cubicBezTo>
                        <a:pt x="34" y="67"/>
                        <a:pt x="28" y="70"/>
                        <a:pt x="25" y="74"/>
                      </a:cubicBezTo>
                      <a:cubicBezTo>
                        <a:pt x="22" y="80"/>
                        <a:pt x="23" y="86"/>
                        <a:pt x="20" y="91"/>
                      </a:cubicBezTo>
                      <a:cubicBezTo>
                        <a:pt x="14" y="76"/>
                        <a:pt x="5" y="50"/>
                        <a:pt x="5" y="33"/>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3" name="Freeform 224"/>
                <p:cNvSpPr>
                  <a:spLocks/>
                </p:cNvSpPr>
                <p:nvPr/>
              </p:nvSpPr>
              <p:spPr bwMode="auto">
                <a:xfrm>
                  <a:off x="2988" y="2371"/>
                  <a:ext cx="34" cy="193"/>
                </a:xfrm>
                <a:custGeom>
                  <a:avLst/>
                  <a:gdLst>
                    <a:gd name="T0" fmla="*/ 7142198 w 22"/>
                    <a:gd name="T1" fmla="*/ 19731870 h 124"/>
                    <a:gd name="T2" fmla="*/ 12992497 w 22"/>
                    <a:gd name="T3" fmla="*/ 57036064 h 124"/>
                    <a:gd name="T4" fmla="*/ 9361863 w 22"/>
                    <a:gd name="T5" fmla="*/ 112042267 h 124"/>
                    <a:gd name="T6" fmla="*/ 1561201 w 22"/>
                    <a:gd name="T7" fmla="*/ 45725990 h 124"/>
                    <a:gd name="T8" fmla="*/ 2412765 w 22"/>
                    <a:gd name="T9" fmla="*/ 24148306 h 124"/>
                    <a:gd name="T10" fmla="*/ 2824550 w 22"/>
                    <a:gd name="T11" fmla="*/ 0 h 124"/>
                    <a:gd name="T12" fmla="*/ 7888193 w 22"/>
                    <a:gd name="T13" fmla="*/ 14621775 h 124"/>
                    <a:gd name="T14" fmla="*/ 7888193 w 22"/>
                    <a:gd name="T15" fmla="*/ 25466008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4">
                      <a:moveTo>
                        <a:pt x="10" y="22"/>
                      </a:moveTo>
                      <a:cubicBezTo>
                        <a:pt x="9" y="38"/>
                        <a:pt x="15" y="47"/>
                        <a:pt x="18" y="63"/>
                      </a:cubicBezTo>
                      <a:cubicBezTo>
                        <a:pt x="22" y="82"/>
                        <a:pt x="20" y="105"/>
                        <a:pt x="13" y="124"/>
                      </a:cubicBezTo>
                      <a:cubicBezTo>
                        <a:pt x="20" y="98"/>
                        <a:pt x="7" y="75"/>
                        <a:pt x="2" y="51"/>
                      </a:cubicBezTo>
                      <a:cubicBezTo>
                        <a:pt x="0" y="41"/>
                        <a:pt x="2" y="37"/>
                        <a:pt x="3" y="27"/>
                      </a:cubicBezTo>
                      <a:cubicBezTo>
                        <a:pt x="5" y="18"/>
                        <a:pt x="2" y="10"/>
                        <a:pt x="4" y="0"/>
                      </a:cubicBezTo>
                      <a:cubicBezTo>
                        <a:pt x="6" y="6"/>
                        <a:pt x="10" y="11"/>
                        <a:pt x="11" y="16"/>
                      </a:cubicBezTo>
                      <a:cubicBezTo>
                        <a:pt x="11" y="20"/>
                        <a:pt x="10" y="24"/>
                        <a:pt x="11" y="28"/>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4" name="Freeform 225"/>
                <p:cNvSpPr>
                  <a:spLocks/>
                </p:cNvSpPr>
                <p:nvPr/>
              </p:nvSpPr>
              <p:spPr bwMode="auto">
                <a:xfrm>
                  <a:off x="2833" y="2470"/>
                  <a:ext cx="72" cy="73"/>
                </a:xfrm>
                <a:custGeom>
                  <a:avLst/>
                  <a:gdLst>
                    <a:gd name="T0" fmla="*/ 11779375 w 46"/>
                    <a:gd name="T1" fmla="*/ 27813332 h 47"/>
                    <a:gd name="T2" fmla="*/ 30385681 w 46"/>
                    <a:gd name="T3" fmla="*/ 21685554 h 47"/>
                    <a:gd name="T4" fmla="*/ 49703161 w 46"/>
                    <a:gd name="T5" fmla="*/ 0 h 47"/>
                    <a:gd name="T6" fmla="*/ 0 w 46"/>
                    <a:gd name="T7" fmla="*/ 39773612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47">
                      <a:moveTo>
                        <a:pt x="11" y="33"/>
                      </a:moveTo>
                      <a:cubicBezTo>
                        <a:pt x="17" y="28"/>
                        <a:pt x="22" y="29"/>
                        <a:pt x="28" y="26"/>
                      </a:cubicBezTo>
                      <a:cubicBezTo>
                        <a:pt x="39" y="21"/>
                        <a:pt x="42" y="11"/>
                        <a:pt x="46" y="0"/>
                      </a:cubicBezTo>
                      <a:cubicBezTo>
                        <a:pt x="30" y="17"/>
                        <a:pt x="6" y="24"/>
                        <a:pt x="0" y="47"/>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5" name="Freeform 226"/>
                <p:cNvSpPr>
                  <a:spLocks/>
                </p:cNvSpPr>
                <p:nvPr/>
              </p:nvSpPr>
              <p:spPr bwMode="auto">
                <a:xfrm>
                  <a:off x="2978" y="1344"/>
                  <a:ext cx="119" cy="313"/>
                </a:xfrm>
                <a:custGeom>
                  <a:avLst/>
                  <a:gdLst>
                    <a:gd name="T0" fmla="*/ 82582929 w 76"/>
                    <a:gd name="T1" fmla="*/ 0 h 201"/>
                    <a:gd name="T2" fmla="*/ 17348221 w 76"/>
                    <a:gd name="T3" fmla="*/ 60548237 h 201"/>
                    <a:gd name="T4" fmla="*/ 1481325 w 76"/>
                    <a:gd name="T5" fmla="*/ 148231736 h 201"/>
                    <a:gd name="T6" fmla="*/ 2319443 w 76"/>
                    <a:gd name="T7" fmla="*/ 184266773 h 201"/>
                    <a:gd name="T8" fmla="*/ 19583197 w 76"/>
                    <a:gd name="T9" fmla="*/ 101778764 h 201"/>
                    <a:gd name="T10" fmla="*/ 82582929 w 76"/>
                    <a:gd name="T11" fmla="*/ 0 h 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201">
                      <a:moveTo>
                        <a:pt x="76" y="0"/>
                      </a:moveTo>
                      <a:cubicBezTo>
                        <a:pt x="57" y="0"/>
                        <a:pt x="29" y="22"/>
                        <a:pt x="16" y="66"/>
                      </a:cubicBezTo>
                      <a:cubicBezTo>
                        <a:pt x="3" y="110"/>
                        <a:pt x="2" y="146"/>
                        <a:pt x="1" y="162"/>
                      </a:cubicBezTo>
                      <a:cubicBezTo>
                        <a:pt x="0" y="178"/>
                        <a:pt x="5" y="190"/>
                        <a:pt x="2" y="201"/>
                      </a:cubicBezTo>
                      <a:cubicBezTo>
                        <a:pt x="6" y="185"/>
                        <a:pt x="12" y="130"/>
                        <a:pt x="18" y="111"/>
                      </a:cubicBezTo>
                      <a:cubicBezTo>
                        <a:pt x="24" y="92"/>
                        <a:pt x="34" y="7"/>
                        <a:pt x="7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6" name="Freeform 227"/>
                <p:cNvSpPr>
                  <a:spLocks/>
                </p:cNvSpPr>
                <p:nvPr/>
              </p:nvSpPr>
              <p:spPr bwMode="auto">
                <a:xfrm>
                  <a:off x="2914" y="1984"/>
                  <a:ext cx="27" cy="317"/>
                </a:xfrm>
                <a:custGeom>
                  <a:avLst/>
                  <a:gdLst>
                    <a:gd name="T0" fmla="*/ 0 w 17"/>
                    <a:gd name="T1" fmla="*/ 175414276 h 204"/>
                    <a:gd name="T2" fmla="*/ 10729019 w 17"/>
                    <a:gd name="T3" fmla="*/ 95036006 h 204"/>
                    <a:gd name="T4" fmla="*/ 25285232 w 17"/>
                    <a:gd name="T5" fmla="*/ 0 h 204"/>
                    <a:gd name="T6" fmla="*/ 27063858 w 17"/>
                    <a:gd name="T7" fmla="*/ 71228884 h 204"/>
                    <a:gd name="T8" fmla="*/ 0 w 17"/>
                    <a:gd name="T9" fmla="*/ 175414276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4">
                      <a:moveTo>
                        <a:pt x="0" y="204"/>
                      </a:moveTo>
                      <a:cubicBezTo>
                        <a:pt x="0" y="198"/>
                        <a:pt x="6" y="148"/>
                        <a:pt x="6" y="111"/>
                      </a:cubicBezTo>
                      <a:cubicBezTo>
                        <a:pt x="6" y="70"/>
                        <a:pt x="9" y="29"/>
                        <a:pt x="15" y="0"/>
                      </a:cubicBezTo>
                      <a:cubicBezTo>
                        <a:pt x="12" y="18"/>
                        <a:pt x="15" y="56"/>
                        <a:pt x="16" y="83"/>
                      </a:cubicBezTo>
                      <a:cubicBezTo>
                        <a:pt x="17" y="110"/>
                        <a:pt x="9" y="179"/>
                        <a:pt x="0" y="2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7" name="Freeform 228"/>
                <p:cNvSpPr>
                  <a:spLocks/>
                </p:cNvSpPr>
                <p:nvPr/>
              </p:nvSpPr>
              <p:spPr bwMode="auto">
                <a:xfrm>
                  <a:off x="3141" y="1824"/>
                  <a:ext cx="41" cy="339"/>
                </a:xfrm>
                <a:custGeom>
                  <a:avLst/>
                  <a:gdLst>
                    <a:gd name="T0" fmla="*/ 1835299 w 26"/>
                    <a:gd name="T1" fmla="*/ 0 h 218"/>
                    <a:gd name="T2" fmla="*/ 13644202 w 26"/>
                    <a:gd name="T3" fmla="*/ 61799680 h 218"/>
                    <a:gd name="T4" fmla="*/ 20909614 w 26"/>
                    <a:gd name="T5" fmla="*/ 131539119 h 218"/>
                    <a:gd name="T6" fmla="*/ 35459312 w 26"/>
                    <a:gd name="T7" fmla="*/ 191742888 h 218"/>
                    <a:gd name="T8" fmla="*/ 33928851 w 26"/>
                    <a:gd name="T9" fmla="*/ 125423388 h 218"/>
                    <a:gd name="T10" fmla="*/ 27406131 w 26"/>
                    <a:gd name="T11" fmla="*/ 54229864 h 218"/>
                    <a:gd name="T12" fmla="*/ 1835299 w 26"/>
                    <a:gd name="T13" fmla="*/ 0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18">
                      <a:moveTo>
                        <a:pt x="1" y="0"/>
                      </a:moveTo>
                      <a:cubicBezTo>
                        <a:pt x="5" y="31"/>
                        <a:pt x="5" y="43"/>
                        <a:pt x="10" y="70"/>
                      </a:cubicBezTo>
                      <a:cubicBezTo>
                        <a:pt x="15" y="97"/>
                        <a:pt x="12" y="113"/>
                        <a:pt x="15" y="150"/>
                      </a:cubicBezTo>
                      <a:cubicBezTo>
                        <a:pt x="18" y="187"/>
                        <a:pt x="19" y="205"/>
                        <a:pt x="26" y="218"/>
                      </a:cubicBezTo>
                      <a:cubicBezTo>
                        <a:pt x="24" y="196"/>
                        <a:pt x="24" y="163"/>
                        <a:pt x="25" y="143"/>
                      </a:cubicBezTo>
                      <a:cubicBezTo>
                        <a:pt x="26" y="123"/>
                        <a:pt x="25" y="79"/>
                        <a:pt x="20" y="62"/>
                      </a:cubicBezTo>
                      <a:cubicBezTo>
                        <a:pt x="15" y="45"/>
                        <a:pt x="0" y="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8" name="Freeform 229"/>
                <p:cNvSpPr>
                  <a:spLocks/>
                </p:cNvSpPr>
                <p:nvPr/>
              </p:nvSpPr>
              <p:spPr bwMode="auto">
                <a:xfrm>
                  <a:off x="3115" y="2499"/>
                  <a:ext cx="54" cy="472"/>
                </a:xfrm>
                <a:custGeom>
                  <a:avLst/>
                  <a:gdLst>
                    <a:gd name="T0" fmla="*/ 9692557 w 35"/>
                    <a:gd name="T1" fmla="*/ 133422229 h 303"/>
                    <a:gd name="T2" fmla="*/ 23954386 w 35"/>
                    <a:gd name="T3" fmla="*/ 281136084 h 303"/>
                    <a:gd name="T4" fmla="*/ 5425507 w 35"/>
                    <a:gd name="T5" fmla="*/ 176231057 h 303"/>
                    <a:gd name="T6" fmla="*/ 9014760 w 35"/>
                    <a:gd name="T7" fmla="*/ 0 h 303"/>
                    <a:gd name="T8" fmla="*/ 9692557 w 35"/>
                    <a:gd name="T9" fmla="*/ 133422229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03">
                      <a:moveTo>
                        <a:pt x="14" y="144"/>
                      </a:moveTo>
                      <a:cubicBezTo>
                        <a:pt x="13" y="179"/>
                        <a:pt x="30" y="282"/>
                        <a:pt x="35" y="303"/>
                      </a:cubicBezTo>
                      <a:cubicBezTo>
                        <a:pt x="26" y="280"/>
                        <a:pt x="16" y="250"/>
                        <a:pt x="8" y="190"/>
                      </a:cubicBezTo>
                      <a:cubicBezTo>
                        <a:pt x="0" y="130"/>
                        <a:pt x="3" y="44"/>
                        <a:pt x="13" y="0"/>
                      </a:cubicBezTo>
                      <a:cubicBezTo>
                        <a:pt x="11" y="35"/>
                        <a:pt x="17" y="116"/>
                        <a:pt x="14" y="1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89" name="Freeform 230"/>
                <p:cNvSpPr>
                  <a:spLocks/>
                </p:cNvSpPr>
                <p:nvPr/>
              </p:nvSpPr>
              <p:spPr bwMode="auto">
                <a:xfrm>
                  <a:off x="3675" y="2499"/>
                  <a:ext cx="55" cy="472"/>
                </a:xfrm>
                <a:custGeom>
                  <a:avLst/>
                  <a:gdLst>
                    <a:gd name="T0" fmla="*/ 25757525 w 35"/>
                    <a:gd name="T1" fmla="*/ 133422229 h 303"/>
                    <a:gd name="T2" fmla="*/ 0 w 35"/>
                    <a:gd name="T3" fmla="*/ 281136084 h 303"/>
                    <a:gd name="T4" fmla="*/ 32475573 w 35"/>
                    <a:gd name="T5" fmla="*/ 176231057 h 303"/>
                    <a:gd name="T6" fmla="*/ 26898412 w 35"/>
                    <a:gd name="T7" fmla="*/ 0 h 303"/>
                    <a:gd name="T8" fmla="*/ 25757525 w 35"/>
                    <a:gd name="T9" fmla="*/ 133422229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03">
                      <a:moveTo>
                        <a:pt x="21" y="144"/>
                      </a:moveTo>
                      <a:cubicBezTo>
                        <a:pt x="22" y="179"/>
                        <a:pt x="5" y="282"/>
                        <a:pt x="0" y="303"/>
                      </a:cubicBezTo>
                      <a:cubicBezTo>
                        <a:pt x="9" y="280"/>
                        <a:pt x="19" y="250"/>
                        <a:pt x="27" y="190"/>
                      </a:cubicBezTo>
                      <a:cubicBezTo>
                        <a:pt x="35" y="130"/>
                        <a:pt x="32" y="44"/>
                        <a:pt x="22" y="0"/>
                      </a:cubicBezTo>
                      <a:cubicBezTo>
                        <a:pt x="24" y="35"/>
                        <a:pt x="18" y="116"/>
                        <a:pt x="21" y="144"/>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0" name="Freeform 231"/>
                <p:cNvSpPr>
                  <a:spLocks/>
                </p:cNvSpPr>
                <p:nvPr/>
              </p:nvSpPr>
              <p:spPr bwMode="auto">
                <a:xfrm>
                  <a:off x="3188" y="3290"/>
                  <a:ext cx="82" cy="436"/>
                </a:xfrm>
                <a:custGeom>
                  <a:avLst/>
                  <a:gdLst>
                    <a:gd name="T0" fmla="*/ 16295899 w 52"/>
                    <a:gd name="T1" fmla="*/ 0 h 280"/>
                    <a:gd name="T2" fmla="*/ 19058099 w 52"/>
                    <a:gd name="T3" fmla="*/ 134953025 h 280"/>
                    <a:gd name="T4" fmla="*/ 70176370 w 52"/>
                    <a:gd name="T5" fmla="*/ 256647155 h 280"/>
                    <a:gd name="T6" fmla="*/ 32972853 w 52"/>
                    <a:gd name="T7" fmla="*/ 130151064 h 280"/>
                    <a:gd name="T8" fmla="*/ 16295899 w 52"/>
                    <a:gd name="T9" fmla="*/ 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80">
                      <a:moveTo>
                        <a:pt x="12" y="0"/>
                      </a:moveTo>
                      <a:cubicBezTo>
                        <a:pt x="11" y="34"/>
                        <a:pt x="0" y="81"/>
                        <a:pt x="14" y="147"/>
                      </a:cubicBezTo>
                      <a:cubicBezTo>
                        <a:pt x="28" y="213"/>
                        <a:pt x="47" y="258"/>
                        <a:pt x="52" y="280"/>
                      </a:cubicBezTo>
                      <a:cubicBezTo>
                        <a:pt x="46" y="251"/>
                        <a:pt x="28" y="168"/>
                        <a:pt x="24" y="142"/>
                      </a:cubicBezTo>
                      <a:cubicBezTo>
                        <a:pt x="20" y="116"/>
                        <a:pt x="10" y="37"/>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1" name="Freeform 232"/>
                <p:cNvSpPr>
                  <a:spLocks/>
                </p:cNvSpPr>
                <p:nvPr/>
              </p:nvSpPr>
              <p:spPr bwMode="auto">
                <a:xfrm>
                  <a:off x="3351" y="2597"/>
                  <a:ext cx="56" cy="575"/>
                </a:xfrm>
                <a:custGeom>
                  <a:avLst/>
                  <a:gdLst>
                    <a:gd name="T0" fmla="*/ 7131948 w 36"/>
                    <a:gd name="T1" fmla="*/ 193031304 h 369"/>
                    <a:gd name="T2" fmla="*/ 2947387 w 36"/>
                    <a:gd name="T3" fmla="*/ 345741731 h 369"/>
                    <a:gd name="T4" fmla="*/ 13186584 w 36"/>
                    <a:gd name="T5" fmla="*/ 228101169 h 369"/>
                    <a:gd name="T6" fmla="*/ 31908277 w 36"/>
                    <a:gd name="T7" fmla="*/ 0 h 369"/>
                    <a:gd name="T8" fmla="*/ 7131948 w 36"/>
                    <a:gd name="T9" fmla="*/ 193031304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9">
                      <a:moveTo>
                        <a:pt x="8" y="206"/>
                      </a:moveTo>
                      <a:cubicBezTo>
                        <a:pt x="0" y="256"/>
                        <a:pt x="4" y="336"/>
                        <a:pt x="3" y="369"/>
                      </a:cubicBezTo>
                      <a:cubicBezTo>
                        <a:pt x="1" y="344"/>
                        <a:pt x="5" y="324"/>
                        <a:pt x="15" y="243"/>
                      </a:cubicBezTo>
                      <a:cubicBezTo>
                        <a:pt x="25" y="162"/>
                        <a:pt x="36" y="30"/>
                        <a:pt x="36" y="0"/>
                      </a:cubicBezTo>
                      <a:cubicBezTo>
                        <a:pt x="33" y="14"/>
                        <a:pt x="13" y="144"/>
                        <a:pt x="8" y="206"/>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2" name="Freeform 233"/>
                <p:cNvSpPr>
                  <a:spLocks/>
                </p:cNvSpPr>
                <p:nvPr/>
              </p:nvSpPr>
              <p:spPr bwMode="auto">
                <a:xfrm>
                  <a:off x="3351" y="3234"/>
                  <a:ext cx="35" cy="406"/>
                </a:xfrm>
                <a:custGeom>
                  <a:avLst/>
                  <a:gdLst>
                    <a:gd name="T0" fmla="*/ 12780893 w 22"/>
                    <a:gd name="T1" fmla="*/ 0 h 261"/>
                    <a:gd name="T2" fmla="*/ 37272200 w 22"/>
                    <a:gd name="T3" fmla="*/ 113025670 h 261"/>
                    <a:gd name="T4" fmla="*/ 14726322 w 22"/>
                    <a:gd name="T5" fmla="*/ 231869920 h 261"/>
                    <a:gd name="T6" fmla="*/ 20333239 w 22"/>
                    <a:gd name="T7" fmla="*/ 86305808 h 261"/>
                    <a:gd name="T8" fmla="*/ 12780893 w 2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1">
                      <a:moveTo>
                        <a:pt x="7" y="0"/>
                      </a:moveTo>
                      <a:cubicBezTo>
                        <a:pt x="12" y="24"/>
                        <a:pt x="22" y="92"/>
                        <a:pt x="21" y="127"/>
                      </a:cubicBezTo>
                      <a:cubicBezTo>
                        <a:pt x="20" y="162"/>
                        <a:pt x="11" y="204"/>
                        <a:pt x="8" y="261"/>
                      </a:cubicBezTo>
                      <a:cubicBezTo>
                        <a:pt x="3" y="235"/>
                        <a:pt x="12" y="127"/>
                        <a:pt x="11" y="97"/>
                      </a:cubicBezTo>
                      <a:cubicBezTo>
                        <a:pt x="10" y="67"/>
                        <a:pt x="0" y="7"/>
                        <a:pt x="7"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3" name="Freeform 234"/>
                <p:cNvSpPr>
                  <a:spLocks/>
                </p:cNvSpPr>
                <p:nvPr/>
              </p:nvSpPr>
              <p:spPr bwMode="auto">
                <a:xfrm>
                  <a:off x="3353" y="3794"/>
                  <a:ext cx="37" cy="181"/>
                </a:xfrm>
                <a:custGeom>
                  <a:avLst/>
                  <a:gdLst>
                    <a:gd name="T0" fmla="*/ 8155027 w 24"/>
                    <a:gd name="T1" fmla="*/ 10905578 h 116"/>
                    <a:gd name="T2" fmla="*/ 8155027 w 24"/>
                    <a:gd name="T3" fmla="*/ 36559552 h 116"/>
                    <a:gd name="T4" fmla="*/ 12572333 w 24"/>
                    <a:gd name="T5" fmla="*/ 57045508 h 116"/>
                    <a:gd name="T6" fmla="*/ 6184246 w 24"/>
                    <a:gd name="T7" fmla="*/ 113230489 h 116"/>
                    <a:gd name="T8" fmla="*/ 8804674 w 24"/>
                    <a:gd name="T9" fmla="*/ 81533695 h 116"/>
                    <a:gd name="T10" fmla="*/ 9534046 w 24"/>
                    <a:gd name="T11" fmla="*/ 70292388 h 116"/>
                    <a:gd name="T12" fmla="*/ 2601991 w 24"/>
                    <a:gd name="T13" fmla="*/ 64644417 h 116"/>
                    <a:gd name="T14" fmla="*/ 4011403 w 24"/>
                    <a:gd name="T15" fmla="*/ 42169559 h 116"/>
                    <a:gd name="T16" fmla="*/ 6412646 w 24"/>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16">
                      <a:moveTo>
                        <a:pt x="12" y="11"/>
                      </a:moveTo>
                      <a:cubicBezTo>
                        <a:pt x="15" y="20"/>
                        <a:pt x="10" y="28"/>
                        <a:pt x="12" y="37"/>
                      </a:cubicBezTo>
                      <a:cubicBezTo>
                        <a:pt x="14" y="44"/>
                        <a:pt x="18" y="51"/>
                        <a:pt x="19" y="58"/>
                      </a:cubicBezTo>
                      <a:cubicBezTo>
                        <a:pt x="24" y="81"/>
                        <a:pt x="16" y="95"/>
                        <a:pt x="9" y="116"/>
                      </a:cubicBezTo>
                      <a:cubicBezTo>
                        <a:pt x="7" y="106"/>
                        <a:pt x="12" y="93"/>
                        <a:pt x="13" y="83"/>
                      </a:cubicBezTo>
                      <a:cubicBezTo>
                        <a:pt x="14" y="79"/>
                        <a:pt x="15" y="75"/>
                        <a:pt x="14" y="72"/>
                      </a:cubicBezTo>
                      <a:cubicBezTo>
                        <a:pt x="11" y="67"/>
                        <a:pt x="6" y="69"/>
                        <a:pt x="4" y="66"/>
                      </a:cubicBezTo>
                      <a:cubicBezTo>
                        <a:pt x="0" y="61"/>
                        <a:pt x="5" y="49"/>
                        <a:pt x="6" y="43"/>
                      </a:cubicBezTo>
                      <a:cubicBezTo>
                        <a:pt x="8" y="29"/>
                        <a:pt x="10" y="14"/>
                        <a:pt x="10"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4" name="Freeform 235"/>
                <p:cNvSpPr>
                  <a:spLocks/>
                </p:cNvSpPr>
                <p:nvPr/>
              </p:nvSpPr>
              <p:spPr bwMode="auto">
                <a:xfrm>
                  <a:off x="3301" y="3959"/>
                  <a:ext cx="75" cy="84"/>
                </a:xfrm>
                <a:custGeom>
                  <a:avLst/>
                  <a:gdLst>
                    <a:gd name="T0" fmla="*/ 9090127 w 48"/>
                    <a:gd name="T1" fmla="*/ 48075415 h 54"/>
                    <a:gd name="T2" fmla="*/ 38518122 w 48"/>
                    <a:gd name="T3" fmla="*/ 34893462 h 54"/>
                    <a:gd name="T4" fmla="*/ 45578377 w 48"/>
                    <a:gd name="T5" fmla="*/ 0 h 54"/>
                    <a:gd name="T6" fmla="*/ 26683872 w 48"/>
                    <a:gd name="T7" fmla="*/ 23810184 h 54"/>
                    <a:gd name="T8" fmla="*/ 0 w 48"/>
                    <a:gd name="T9" fmla="*/ 44244989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4">
                      <a:moveTo>
                        <a:pt x="9" y="54"/>
                      </a:moveTo>
                      <a:cubicBezTo>
                        <a:pt x="22" y="53"/>
                        <a:pt x="31" y="49"/>
                        <a:pt x="38" y="39"/>
                      </a:cubicBezTo>
                      <a:cubicBezTo>
                        <a:pt x="48" y="26"/>
                        <a:pt x="46" y="15"/>
                        <a:pt x="45" y="0"/>
                      </a:cubicBezTo>
                      <a:cubicBezTo>
                        <a:pt x="39" y="9"/>
                        <a:pt x="43" y="28"/>
                        <a:pt x="26" y="27"/>
                      </a:cubicBezTo>
                      <a:cubicBezTo>
                        <a:pt x="28" y="43"/>
                        <a:pt x="15" y="48"/>
                        <a:pt x="0" y="5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5" name="Freeform 236"/>
                <p:cNvSpPr>
                  <a:spLocks/>
                </p:cNvSpPr>
                <p:nvPr/>
              </p:nvSpPr>
              <p:spPr bwMode="auto">
                <a:xfrm>
                  <a:off x="3472" y="3933"/>
                  <a:ext cx="65" cy="107"/>
                </a:xfrm>
                <a:custGeom>
                  <a:avLst/>
                  <a:gdLst>
                    <a:gd name="T0" fmla="*/ 0 w 42"/>
                    <a:gd name="T1" fmla="*/ 1693999 h 69"/>
                    <a:gd name="T2" fmla="*/ 4536478 w 42"/>
                    <a:gd name="T3" fmla="*/ 24346662 h 69"/>
                    <a:gd name="T4" fmla="*/ 9809882 w 42"/>
                    <a:gd name="T5" fmla="*/ 41285361 h 69"/>
                    <a:gd name="T6" fmla="*/ 17910829 w 42"/>
                    <a:gd name="T7" fmla="*/ 52951093 h 69"/>
                    <a:gd name="T8" fmla="*/ 31826419 w 42"/>
                    <a:gd name="T9" fmla="*/ 51075596 h 69"/>
                    <a:gd name="T10" fmla="*/ 15181960 w 42"/>
                    <a:gd name="T11" fmla="*/ 29083690 h 69"/>
                    <a:gd name="T12" fmla="*/ 9809882 w 42"/>
                    <a:gd name="T13" fmla="*/ 16015915 h 69"/>
                    <a:gd name="T14" fmla="*/ 2480321 w 42"/>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69">
                      <a:moveTo>
                        <a:pt x="0" y="2"/>
                      </a:moveTo>
                      <a:cubicBezTo>
                        <a:pt x="7" y="9"/>
                        <a:pt x="6" y="21"/>
                        <a:pt x="6" y="30"/>
                      </a:cubicBezTo>
                      <a:cubicBezTo>
                        <a:pt x="6" y="40"/>
                        <a:pt x="9" y="42"/>
                        <a:pt x="13" y="51"/>
                      </a:cubicBezTo>
                      <a:cubicBezTo>
                        <a:pt x="16" y="59"/>
                        <a:pt x="13" y="63"/>
                        <a:pt x="24" y="66"/>
                      </a:cubicBezTo>
                      <a:cubicBezTo>
                        <a:pt x="29" y="67"/>
                        <a:pt x="39" y="69"/>
                        <a:pt x="42" y="63"/>
                      </a:cubicBezTo>
                      <a:cubicBezTo>
                        <a:pt x="21" y="65"/>
                        <a:pt x="19" y="52"/>
                        <a:pt x="20" y="36"/>
                      </a:cubicBezTo>
                      <a:cubicBezTo>
                        <a:pt x="15" y="34"/>
                        <a:pt x="15" y="25"/>
                        <a:pt x="13" y="20"/>
                      </a:cubicBezTo>
                      <a:cubicBezTo>
                        <a:pt x="10" y="14"/>
                        <a:pt x="2" y="7"/>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6" name="Freeform 237"/>
                <p:cNvSpPr>
                  <a:spLocks/>
                </p:cNvSpPr>
                <p:nvPr/>
              </p:nvSpPr>
              <p:spPr bwMode="auto">
                <a:xfrm>
                  <a:off x="3461" y="3242"/>
                  <a:ext cx="28" cy="443"/>
                </a:xfrm>
                <a:custGeom>
                  <a:avLst/>
                  <a:gdLst>
                    <a:gd name="T0" fmla="*/ 14564704 w 18"/>
                    <a:gd name="T1" fmla="*/ 239585560 h 285"/>
                    <a:gd name="T2" fmla="*/ 4584824 w 18"/>
                    <a:gd name="T3" fmla="*/ 132919954 h 285"/>
                    <a:gd name="T4" fmla="*/ 14420257 w 18"/>
                    <a:gd name="T5" fmla="*/ 0 h 285"/>
                    <a:gd name="T6" fmla="*/ 14420257 w 18"/>
                    <a:gd name="T7" fmla="*/ 98361107 h 285"/>
                    <a:gd name="T8" fmla="*/ 14564704 w 18"/>
                    <a:gd name="T9" fmla="*/ 23958556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85">
                      <a:moveTo>
                        <a:pt x="17" y="276"/>
                      </a:moveTo>
                      <a:cubicBezTo>
                        <a:pt x="16" y="285"/>
                        <a:pt x="10" y="209"/>
                        <a:pt x="5" y="153"/>
                      </a:cubicBezTo>
                      <a:cubicBezTo>
                        <a:pt x="0" y="97"/>
                        <a:pt x="7" y="38"/>
                        <a:pt x="16" y="0"/>
                      </a:cubicBezTo>
                      <a:cubicBezTo>
                        <a:pt x="15" y="13"/>
                        <a:pt x="14" y="87"/>
                        <a:pt x="16" y="113"/>
                      </a:cubicBezTo>
                      <a:cubicBezTo>
                        <a:pt x="18" y="139"/>
                        <a:pt x="18" y="267"/>
                        <a:pt x="17" y="2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7" name="Freeform 238"/>
                <p:cNvSpPr>
                  <a:spLocks/>
                </p:cNvSpPr>
                <p:nvPr/>
              </p:nvSpPr>
              <p:spPr bwMode="auto">
                <a:xfrm>
                  <a:off x="3592" y="3291"/>
                  <a:ext cx="63" cy="397"/>
                </a:xfrm>
                <a:custGeom>
                  <a:avLst/>
                  <a:gdLst>
                    <a:gd name="T0" fmla="*/ 0 w 40"/>
                    <a:gd name="T1" fmla="*/ 232428585 h 255"/>
                    <a:gd name="T2" fmla="*/ 39086085 w 40"/>
                    <a:gd name="T3" fmla="*/ 120660984 h 255"/>
                    <a:gd name="T4" fmla="*/ 41367904 w 40"/>
                    <a:gd name="T5" fmla="*/ 0 h 255"/>
                    <a:gd name="T6" fmla="*/ 29079119 w 40"/>
                    <a:gd name="T7" fmla="*/ 118076280 h 255"/>
                    <a:gd name="T8" fmla="*/ 0 w 40"/>
                    <a:gd name="T9" fmla="*/ 23242858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55">
                      <a:moveTo>
                        <a:pt x="0" y="255"/>
                      </a:moveTo>
                      <a:cubicBezTo>
                        <a:pt x="4" y="235"/>
                        <a:pt x="20" y="171"/>
                        <a:pt x="30" y="132"/>
                      </a:cubicBezTo>
                      <a:cubicBezTo>
                        <a:pt x="40" y="93"/>
                        <a:pt x="33" y="27"/>
                        <a:pt x="32" y="0"/>
                      </a:cubicBezTo>
                      <a:cubicBezTo>
                        <a:pt x="29" y="27"/>
                        <a:pt x="29" y="102"/>
                        <a:pt x="22" y="130"/>
                      </a:cubicBezTo>
                      <a:cubicBezTo>
                        <a:pt x="15" y="158"/>
                        <a:pt x="4" y="234"/>
                        <a:pt x="0" y="255"/>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8" name="Freeform 239"/>
                <p:cNvSpPr>
                  <a:spLocks/>
                </p:cNvSpPr>
                <p:nvPr/>
              </p:nvSpPr>
              <p:spPr bwMode="auto">
                <a:xfrm>
                  <a:off x="3567" y="3958"/>
                  <a:ext cx="104" cy="82"/>
                </a:xfrm>
                <a:custGeom>
                  <a:avLst/>
                  <a:gdLst>
                    <a:gd name="T0" fmla="*/ 38155009 w 66"/>
                    <a:gd name="T1" fmla="*/ 37128676 h 53"/>
                    <a:gd name="T2" fmla="*/ 57126311 w 66"/>
                    <a:gd name="T3" fmla="*/ 30218908 h 53"/>
                    <a:gd name="T4" fmla="*/ 80575232 w 66"/>
                    <a:gd name="T5" fmla="*/ 24135023 h 53"/>
                    <a:gd name="T6" fmla="*/ 73171723 w 66"/>
                    <a:gd name="T7" fmla="*/ 0 h 53"/>
                    <a:gd name="T8" fmla="*/ 55507988 w 66"/>
                    <a:gd name="T9" fmla="*/ 17713256 h 53"/>
                    <a:gd name="T10" fmla="*/ 41031256 w 66"/>
                    <a:gd name="T11" fmla="*/ 17713256 h 53"/>
                    <a:gd name="T12" fmla="*/ 38155009 w 66"/>
                    <a:gd name="T13" fmla="*/ 24724997 h 53"/>
                    <a:gd name="T14" fmla="*/ 13069048 w 66"/>
                    <a:gd name="T15" fmla="*/ 26338064 h 53"/>
                    <a:gd name="T16" fmla="*/ 6793784 w 66"/>
                    <a:gd name="T17" fmla="*/ 34497623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53">
                      <a:moveTo>
                        <a:pt x="29" y="49"/>
                      </a:moveTo>
                      <a:cubicBezTo>
                        <a:pt x="38" y="53"/>
                        <a:pt x="38" y="43"/>
                        <a:pt x="43" y="40"/>
                      </a:cubicBezTo>
                      <a:cubicBezTo>
                        <a:pt x="49" y="37"/>
                        <a:pt x="56" y="41"/>
                        <a:pt x="61" y="32"/>
                      </a:cubicBezTo>
                      <a:cubicBezTo>
                        <a:pt x="66" y="22"/>
                        <a:pt x="60" y="9"/>
                        <a:pt x="55" y="0"/>
                      </a:cubicBezTo>
                      <a:cubicBezTo>
                        <a:pt x="54" y="15"/>
                        <a:pt x="60" y="22"/>
                        <a:pt x="42" y="23"/>
                      </a:cubicBezTo>
                      <a:cubicBezTo>
                        <a:pt x="41" y="23"/>
                        <a:pt x="33" y="22"/>
                        <a:pt x="31" y="23"/>
                      </a:cubicBezTo>
                      <a:cubicBezTo>
                        <a:pt x="27" y="26"/>
                        <a:pt x="31" y="31"/>
                        <a:pt x="29" y="33"/>
                      </a:cubicBezTo>
                      <a:cubicBezTo>
                        <a:pt x="24" y="39"/>
                        <a:pt x="16" y="33"/>
                        <a:pt x="10" y="35"/>
                      </a:cubicBezTo>
                      <a:cubicBezTo>
                        <a:pt x="0" y="37"/>
                        <a:pt x="4" y="48"/>
                        <a:pt x="5" y="46"/>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99" name="Freeform 240"/>
                <p:cNvSpPr>
                  <a:spLocks/>
                </p:cNvSpPr>
                <p:nvPr/>
              </p:nvSpPr>
              <p:spPr bwMode="auto">
                <a:xfrm>
                  <a:off x="3404" y="2210"/>
                  <a:ext cx="41" cy="21"/>
                </a:xfrm>
                <a:custGeom>
                  <a:avLst/>
                  <a:gdLst>
                    <a:gd name="T0" fmla="*/ 11348772 w 26"/>
                    <a:gd name="T1" fmla="*/ 0 h 14"/>
                    <a:gd name="T2" fmla="*/ 9467466 w 26"/>
                    <a:gd name="T3" fmla="*/ 3543305 h 14"/>
                    <a:gd name="T4" fmla="*/ 23542619 w 26"/>
                    <a:gd name="T5" fmla="*/ 1574802 h 14"/>
                    <a:gd name="T6" fmla="*/ 0 60000 65536"/>
                    <a:gd name="T7" fmla="*/ 0 60000 65536"/>
                    <a:gd name="T8" fmla="*/ 0 60000 65536"/>
                  </a:gdLst>
                  <a:ahLst/>
                  <a:cxnLst>
                    <a:cxn ang="T6">
                      <a:pos x="T0" y="T1"/>
                    </a:cxn>
                    <a:cxn ang="T7">
                      <a:pos x="T2" y="T3"/>
                    </a:cxn>
                    <a:cxn ang="T8">
                      <a:pos x="T4" y="T5"/>
                    </a:cxn>
                  </a:cxnLst>
                  <a:rect l="0" t="0" r="r" b="b"/>
                  <a:pathLst>
                    <a:path w="26" h="14">
                      <a:moveTo>
                        <a:pt x="8" y="0"/>
                      </a:moveTo>
                      <a:cubicBezTo>
                        <a:pt x="0" y="1"/>
                        <a:pt x="0" y="10"/>
                        <a:pt x="7" y="12"/>
                      </a:cubicBezTo>
                      <a:cubicBezTo>
                        <a:pt x="13" y="14"/>
                        <a:pt x="26" y="7"/>
                        <a:pt x="17" y="5"/>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0" name="Freeform 241"/>
                <p:cNvSpPr>
                  <a:spLocks/>
                </p:cNvSpPr>
                <p:nvPr/>
              </p:nvSpPr>
              <p:spPr bwMode="auto">
                <a:xfrm>
                  <a:off x="3509" y="2337"/>
                  <a:ext cx="110" cy="101"/>
                </a:xfrm>
                <a:custGeom>
                  <a:avLst/>
                  <a:gdLst>
                    <a:gd name="T0" fmla="*/ 0 w 70"/>
                    <a:gd name="T1" fmla="*/ 55816405 h 65"/>
                    <a:gd name="T2" fmla="*/ 85137096 w 70"/>
                    <a:gd name="T3" fmla="*/ 0 h 65"/>
                    <a:gd name="T4" fmla="*/ 0 60000 65536"/>
                    <a:gd name="T5" fmla="*/ 0 60000 65536"/>
                  </a:gdLst>
                  <a:ahLst/>
                  <a:cxnLst>
                    <a:cxn ang="T4">
                      <a:pos x="T0" y="T1"/>
                    </a:cxn>
                    <a:cxn ang="T5">
                      <a:pos x="T2" y="T3"/>
                    </a:cxn>
                  </a:cxnLst>
                  <a:rect l="0" t="0" r="r" b="b"/>
                  <a:pathLst>
                    <a:path w="70" h="65">
                      <a:moveTo>
                        <a:pt x="0" y="65"/>
                      </a:moveTo>
                      <a:cubicBezTo>
                        <a:pt x="21" y="56"/>
                        <a:pt x="52" y="27"/>
                        <a:pt x="70"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1" name="Freeform 242"/>
                <p:cNvSpPr>
                  <a:spLocks/>
                </p:cNvSpPr>
                <p:nvPr/>
              </p:nvSpPr>
              <p:spPr bwMode="auto">
                <a:xfrm>
                  <a:off x="3522" y="2351"/>
                  <a:ext cx="98" cy="97"/>
                </a:xfrm>
                <a:custGeom>
                  <a:avLst/>
                  <a:gdLst>
                    <a:gd name="T0" fmla="*/ 0 w 63"/>
                    <a:gd name="T1" fmla="*/ 65880501 h 62"/>
                    <a:gd name="T2" fmla="*/ 55631909 w 63"/>
                    <a:gd name="T3" fmla="*/ 0 h 62"/>
                    <a:gd name="T4" fmla="*/ 0 w 63"/>
                    <a:gd name="T5" fmla="*/ 65880501 h 62"/>
                    <a:gd name="T6" fmla="*/ 0 60000 65536"/>
                    <a:gd name="T7" fmla="*/ 0 60000 65536"/>
                    <a:gd name="T8" fmla="*/ 0 60000 65536"/>
                  </a:gdLst>
                  <a:ahLst/>
                  <a:cxnLst>
                    <a:cxn ang="T6">
                      <a:pos x="T0" y="T1"/>
                    </a:cxn>
                    <a:cxn ang="T7">
                      <a:pos x="T2" y="T3"/>
                    </a:cxn>
                    <a:cxn ang="T8">
                      <a:pos x="T4" y="T5"/>
                    </a:cxn>
                  </a:cxnLst>
                  <a:rect l="0" t="0" r="r" b="b"/>
                  <a:pathLst>
                    <a:path w="63" h="62">
                      <a:moveTo>
                        <a:pt x="0" y="62"/>
                      </a:moveTo>
                      <a:cubicBezTo>
                        <a:pt x="19" y="55"/>
                        <a:pt x="56" y="21"/>
                        <a:pt x="63" y="0"/>
                      </a:cubicBezTo>
                      <a:cubicBezTo>
                        <a:pt x="57" y="7"/>
                        <a:pt x="28" y="47"/>
                        <a:pt x="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2" name="Freeform 243"/>
                <p:cNvSpPr>
                  <a:spLocks/>
                </p:cNvSpPr>
                <p:nvPr/>
              </p:nvSpPr>
              <p:spPr bwMode="auto">
                <a:xfrm>
                  <a:off x="3221" y="2342"/>
                  <a:ext cx="108" cy="101"/>
                </a:xfrm>
                <a:custGeom>
                  <a:avLst/>
                  <a:gdLst>
                    <a:gd name="T0" fmla="*/ 74442046 w 69"/>
                    <a:gd name="T1" fmla="*/ 55816405 h 65"/>
                    <a:gd name="T2" fmla="*/ 0 w 69"/>
                    <a:gd name="T3" fmla="*/ 0 h 65"/>
                    <a:gd name="T4" fmla="*/ 0 60000 65536"/>
                    <a:gd name="T5" fmla="*/ 0 60000 65536"/>
                  </a:gdLst>
                  <a:ahLst/>
                  <a:cxnLst>
                    <a:cxn ang="T4">
                      <a:pos x="T0" y="T1"/>
                    </a:cxn>
                    <a:cxn ang="T5">
                      <a:pos x="T2" y="T3"/>
                    </a:cxn>
                  </a:cxnLst>
                  <a:rect l="0" t="0" r="r" b="b"/>
                  <a:pathLst>
                    <a:path w="69" h="65">
                      <a:moveTo>
                        <a:pt x="69" y="65"/>
                      </a:moveTo>
                      <a:cubicBezTo>
                        <a:pt x="48" y="55"/>
                        <a:pt x="18" y="27"/>
                        <a:pt x="0"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3" name="Freeform 244"/>
                <p:cNvSpPr>
                  <a:spLocks/>
                </p:cNvSpPr>
                <p:nvPr/>
              </p:nvSpPr>
              <p:spPr bwMode="auto">
                <a:xfrm>
                  <a:off x="3218" y="2356"/>
                  <a:ext cx="100" cy="96"/>
                </a:xfrm>
                <a:custGeom>
                  <a:avLst/>
                  <a:gdLst>
                    <a:gd name="T0" fmla="*/ 65146172 w 64"/>
                    <a:gd name="T1" fmla="*/ 47943848 h 62"/>
                    <a:gd name="T2" fmla="*/ 0 w 64"/>
                    <a:gd name="T3" fmla="*/ 0 h 62"/>
                    <a:gd name="T4" fmla="*/ 65146172 w 64"/>
                    <a:gd name="T5" fmla="*/ 47943848 h 62"/>
                    <a:gd name="T6" fmla="*/ 0 60000 65536"/>
                    <a:gd name="T7" fmla="*/ 0 60000 65536"/>
                    <a:gd name="T8" fmla="*/ 0 60000 65536"/>
                  </a:gdLst>
                  <a:ahLst/>
                  <a:cxnLst>
                    <a:cxn ang="T6">
                      <a:pos x="T0" y="T1"/>
                    </a:cxn>
                    <a:cxn ang="T7">
                      <a:pos x="T2" y="T3"/>
                    </a:cxn>
                    <a:cxn ang="T8">
                      <a:pos x="T4" y="T5"/>
                    </a:cxn>
                  </a:cxnLst>
                  <a:rect l="0" t="0" r="r" b="b"/>
                  <a:pathLst>
                    <a:path w="64" h="62">
                      <a:moveTo>
                        <a:pt x="64" y="62"/>
                      </a:moveTo>
                      <a:cubicBezTo>
                        <a:pt x="44" y="54"/>
                        <a:pt x="7" y="20"/>
                        <a:pt x="0" y="0"/>
                      </a:cubicBezTo>
                      <a:cubicBezTo>
                        <a:pt x="6" y="7"/>
                        <a:pt x="35" y="47"/>
                        <a:pt x="64"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4" name="Freeform 245"/>
                <p:cNvSpPr>
                  <a:spLocks/>
                </p:cNvSpPr>
                <p:nvPr/>
              </p:nvSpPr>
              <p:spPr bwMode="auto">
                <a:xfrm>
                  <a:off x="3296" y="860"/>
                  <a:ext cx="82" cy="76"/>
                </a:xfrm>
                <a:custGeom>
                  <a:avLst/>
                  <a:gdLst>
                    <a:gd name="T0" fmla="*/ 70176370 w 52"/>
                    <a:gd name="T1" fmla="*/ 0 h 49"/>
                    <a:gd name="T2" fmla="*/ 55916607 w 52"/>
                    <a:gd name="T3" fmla="*/ 8386887 h 49"/>
                    <a:gd name="T4" fmla="*/ 31136231 w 52"/>
                    <a:gd name="T5" fmla="*/ 15253867 h 49"/>
                    <a:gd name="T6" fmla="*/ 13644202 w 52"/>
                    <a:gd name="T7" fmla="*/ 39740360 h 49"/>
                    <a:gd name="T8" fmla="*/ 47391515 w 52"/>
                    <a:gd name="T9" fmla="*/ 27685426 h 49"/>
                    <a:gd name="T10" fmla="*/ 39563765 w 52"/>
                    <a:gd name="T11" fmla="*/ 20176035 h 49"/>
                    <a:gd name="T12" fmla="*/ 59309288 w 52"/>
                    <a:gd name="T13" fmla="*/ 13008233 h 49"/>
                    <a:gd name="T14" fmla="*/ 70176370 w 52"/>
                    <a:gd name="T15" fmla="*/ 308435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49">
                      <a:moveTo>
                        <a:pt x="52" y="0"/>
                      </a:moveTo>
                      <a:cubicBezTo>
                        <a:pt x="48" y="3"/>
                        <a:pt x="45" y="8"/>
                        <a:pt x="41" y="10"/>
                      </a:cubicBezTo>
                      <a:cubicBezTo>
                        <a:pt x="35" y="14"/>
                        <a:pt x="29" y="15"/>
                        <a:pt x="23" y="19"/>
                      </a:cubicBezTo>
                      <a:cubicBezTo>
                        <a:pt x="14" y="25"/>
                        <a:pt x="0" y="35"/>
                        <a:pt x="10" y="49"/>
                      </a:cubicBezTo>
                      <a:cubicBezTo>
                        <a:pt x="17" y="39"/>
                        <a:pt x="21" y="32"/>
                        <a:pt x="35" y="34"/>
                      </a:cubicBezTo>
                      <a:cubicBezTo>
                        <a:pt x="32" y="32"/>
                        <a:pt x="29" y="29"/>
                        <a:pt x="29" y="25"/>
                      </a:cubicBezTo>
                      <a:cubicBezTo>
                        <a:pt x="34" y="23"/>
                        <a:pt x="40" y="20"/>
                        <a:pt x="44" y="16"/>
                      </a:cubicBezTo>
                      <a:cubicBezTo>
                        <a:pt x="48" y="12"/>
                        <a:pt x="48" y="7"/>
                        <a:pt x="5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5" name="Freeform 246"/>
                <p:cNvSpPr>
                  <a:spLocks/>
                </p:cNvSpPr>
                <p:nvPr/>
              </p:nvSpPr>
              <p:spPr bwMode="auto">
                <a:xfrm>
                  <a:off x="3398" y="1024"/>
                  <a:ext cx="20" cy="45"/>
                </a:xfrm>
                <a:custGeom>
                  <a:avLst/>
                  <a:gdLst>
                    <a:gd name="T0" fmla="*/ 3801368 w 13"/>
                    <a:gd name="T1" fmla="*/ 0 h 29"/>
                    <a:gd name="T2" fmla="*/ 866895 w 13"/>
                    <a:gd name="T3" fmla="*/ 22324123 h 29"/>
                    <a:gd name="T4" fmla="*/ 5848258 w 13"/>
                    <a:gd name="T5" fmla="*/ 24009198 h 29"/>
                    <a:gd name="T6" fmla="*/ 5848258 w 13"/>
                    <a:gd name="T7" fmla="*/ 171985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9">
                      <a:moveTo>
                        <a:pt x="6" y="0"/>
                      </a:moveTo>
                      <a:cubicBezTo>
                        <a:pt x="8" y="10"/>
                        <a:pt x="0" y="17"/>
                        <a:pt x="1" y="27"/>
                      </a:cubicBezTo>
                      <a:cubicBezTo>
                        <a:pt x="3" y="28"/>
                        <a:pt x="6" y="29"/>
                        <a:pt x="9" y="29"/>
                      </a:cubicBezTo>
                      <a:cubicBezTo>
                        <a:pt x="0" y="24"/>
                        <a:pt x="13" y="11"/>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6" name="Freeform 247"/>
                <p:cNvSpPr>
                  <a:spLocks/>
                </p:cNvSpPr>
                <p:nvPr/>
              </p:nvSpPr>
              <p:spPr bwMode="auto">
                <a:xfrm>
                  <a:off x="3296" y="1016"/>
                  <a:ext cx="60" cy="89"/>
                </a:xfrm>
                <a:custGeom>
                  <a:avLst/>
                  <a:gdLst>
                    <a:gd name="T0" fmla="*/ 53790425 w 38"/>
                    <a:gd name="T1" fmla="*/ 5735035 h 57"/>
                    <a:gd name="T2" fmla="*/ 9759709 w 38"/>
                    <a:gd name="T3" fmla="*/ 12627706 h 57"/>
                    <a:gd name="T4" fmla="*/ 14134372 w 38"/>
                    <a:gd name="T5" fmla="*/ 56883902 h 57"/>
                    <a:gd name="T6" fmla="*/ 29069304 w 38"/>
                    <a:gd name="T7" fmla="*/ 18158111 h 57"/>
                    <a:gd name="T8" fmla="*/ 43895815 w 38"/>
                    <a:gd name="T9" fmla="*/ 17294449 h 57"/>
                    <a:gd name="T10" fmla="*/ 53790425 w 38"/>
                    <a:gd name="T11" fmla="*/ 8954704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7">
                      <a:moveTo>
                        <a:pt x="38" y="6"/>
                      </a:moveTo>
                      <a:cubicBezTo>
                        <a:pt x="26" y="9"/>
                        <a:pt x="16" y="0"/>
                        <a:pt x="7" y="13"/>
                      </a:cubicBezTo>
                      <a:cubicBezTo>
                        <a:pt x="0" y="24"/>
                        <a:pt x="4" y="47"/>
                        <a:pt x="10" y="57"/>
                      </a:cubicBezTo>
                      <a:cubicBezTo>
                        <a:pt x="11" y="44"/>
                        <a:pt x="5" y="25"/>
                        <a:pt x="20" y="18"/>
                      </a:cubicBezTo>
                      <a:cubicBezTo>
                        <a:pt x="23" y="16"/>
                        <a:pt x="28" y="19"/>
                        <a:pt x="31" y="17"/>
                      </a:cubicBezTo>
                      <a:cubicBezTo>
                        <a:pt x="35" y="15"/>
                        <a:pt x="34" y="11"/>
                        <a:pt x="38"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7" name="Freeform 248"/>
                <p:cNvSpPr>
                  <a:spLocks/>
                </p:cNvSpPr>
                <p:nvPr/>
              </p:nvSpPr>
              <p:spPr bwMode="auto">
                <a:xfrm>
                  <a:off x="3407" y="1316"/>
                  <a:ext cx="63" cy="64"/>
                </a:xfrm>
                <a:custGeom>
                  <a:avLst/>
                  <a:gdLst>
                    <a:gd name="T0" fmla="*/ 47580170 w 40"/>
                    <a:gd name="T1" fmla="*/ 0 h 41"/>
                    <a:gd name="T2" fmla="*/ 0 w 40"/>
                    <a:gd name="T3" fmla="*/ 37074009 h 41"/>
                    <a:gd name="T4" fmla="*/ 36545401 w 40"/>
                    <a:gd name="T5" fmla="*/ 28273246 h 41"/>
                    <a:gd name="T6" fmla="*/ 50124169 w 40"/>
                    <a:gd name="T7" fmla="*/ 3654417 h 41"/>
                    <a:gd name="T8" fmla="*/ 52198636 w 40"/>
                    <a:gd name="T9" fmla="*/ 205065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
                      <a:moveTo>
                        <a:pt x="36" y="0"/>
                      </a:moveTo>
                      <a:cubicBezTo>
                        <a:pt x="27" y="14"/>
                        <a:pt x="21" y="39"/>
                        <a:pt x="0" y="37"/>
                      </a:cubicBezTo>
                      <a:cubicBezTo>
                        <a:pt x="13" y="38"/>
                        <a:pt x="19" y="41"/>
                        <a:pt x="28" y="29"/>
                      </a:cubicBezTo>
                      <a:cubicBezTo>
                        <a:pt x="34" y="22"/>
                        <a:pt x="40" y="13"/>
                        <a:pt x="38" y="4"/>
                      </a:cubicBezTo>
                      <a:cubicBezTo>
                        <a:pt x="39" y="3"/>
                        <a:pt x="40" y="3"/>
                        <a:pt x="4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8" name="Freeform 249"/>
                <p:cNvSpPr>
                  <a:spLocks/>
                </p:cNvSpPr>
                <p:nvPr/>
              </p:nvSpPr>
              <p:spPr bwMode="auto">
                <a:xfrm>
                  <a:off x="3201" y="1358"/>
                  <a:ext cx="159" cy="22"/>
                </a:xfrm>
                <a:custGeom>
                  <a:avLst/>
                  <a:gdLst>
                    <a:gd name="T0" fmla="*/ 0 w 102"/>
                    <a:gd name="T1" fmla="*/ 0 h 14"/>
                    <a:gd name="T2" fmla="*/ 41998584 w 102"/>
                    <a:gd name="T3" fmla="*/ 4411112 h 14"/>
                    <a:gd name="T4" fmla="*/ 96773677 w 102"/>
                    <a:gd name="T5" fmla="*/ 10892745 h 14"/>
                    <a:gd name="T6" fmla="*/ 59833809 w 102"/>
                    <a:gd name="T7" fmla="*/ 14694642 h 14"/>
                    <a:gd name="T8" fmla="*/ 21781198 w 102"/>
                    <a:gd name="T9" fmla="*/ 396322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4">
                      <a:moveTo>
                        <a:pt x="0" y="0"/>
                      </a:moveTo>
                      <a:cubicBezTo>
                        <a:pt x="15" y="0"/>
                        <a:pt x="29" y="2"/>
                        <a:pt x="44" y="4"/>
                      </a:cubicBezTo>
                      <a:cubicBezTo>
                        <a:pt x="63" y="6"/>
                        <a:pt x="83" y="6"/>
                        <a:pt x="102" y="9"/>
                      </a:cubicBezTo>
                      <a:cubicBezTo>
                        <a:pt x="89" y="11"/>
                        <a:pt x="76" y="14"/>
                        <a:pt x="63" y="12"/>
                      </a:cubicBezTo>
                      <a:cubicBezTo>
                        <a:pt x="49" y="9"/>
                        <a:pt x="38" y="2"/>
                        <a:pt x="2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09" name="Freeform 250"/>
                <p:cNvSpPr>
                  <a:spLocks/>
                </p:cNvSpPr>
                <p:nvPr/>
              </p:nvSpPr>
              <p:spPr bwMode="auto">
                <a:xfrm>
                  <a:off x="3484" y="1332"/>
                  <a:ext cx="212" cy="43"/>
                </a:xfrm>
                <a:custGeom>
                  <a:avLst/>
                  <a:gdLst>
                    <a:gd name="T0" fmla="*/ 126174108 w 135"/>
                    <a:gd name="T1" fmla="*/ 6542120 h 28"/>
                    <a:gd name="T2" fmla="*/ 59985411 w 135"/>
                    <a:gd name="T3" fmla="*/ 12379470 h 28"/>
                    <a:gd name="T4" fmla="*/ 0 w 135"/>
                    <a:gd name="T5" fmla="*/ 12230757 h 28"/>
                    <a:gd name="T6" fmla="*/ 79673537 w 135"/>
                    <a:gd name="T7" fmla="*/ 3635681 h 28"/>
                    <a:gd name="T8" fmla="*/ 160795543 w 135"/>
                    <a:gd name="T9" fmla="*/ 558336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28">
                      <a:moveTo>
                        <a:pt x="106" y="11"/>
                      </a:moveTo>
                      <a:cubicBezTo>
                        <a:pt x="87" y="12"/>
                        <a:pt x="69" y="18"/>
                        <a:pt x="50" y="21"/>
                      </a:cubicBezTo>
                      <a:cubicBezTo>
                        <a:pt x="36" y="23"/>
                        <a:pt x="12" y="28"/>
                        <a:pt x="0" y="20"/>
                      </a:cubicBezTo>
                      <a:cubicBezTo>
                        <a:pt x="21" y="20"/>
                        <a:pt x="47" y="10"/>
                        <a:pt x="67" y="6"/>
                      </a:cubicBezTo>
                      <a:cubicBezTo>
                        <a:pt x="91" y="1"/>
                        <a:pt x="115" y="0"/>
                        <a:pt x="135" y="9"/>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0" name="Freeform 251"/>
                <p:cNvSpPr>
                  <a:spLocks/>
                </p:cNvSpPr>
                <p:nvPr/>
              </p:nvSpPr>
              <p:spPr bwMode="auto">
                <a:xfrm>
                  <a:off x="3509" y="1358"/>
                  <a:ext cx="160" cy="22"/>
                </a:xfrm>
                <a:custGeom>
                  <a:avLst/>
                  <a:gdLst>
                    <a:gd name="T0" fmla="*/ 117450151 w 102"/>
                    <a:gd name="T1" fmla="*/ 0 h 14"/>
                    <a:gd name="T2" fmla="*/ 66719533 w 102"/>
                    <a:gd name="T3" fmla="*/ 4411112 h 14"/>
                    <a:gd name="T4" fmla="*/ 0 w 102"/>
                    <a:gd name="T5" fmla="*/ 10892745 h 14"/>
                    <a:gd name="T6" fmla="*/ 45128521 w 102"/>
                    <a:gd name="T7" fmla="*/ 14694642 h 14"/>
                    <a:gd name="T8" fmla="*/ 91284878 w 102"/>
                    <a:gd name="T9" fmla="*/ 396322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4">
                      <a:moveTo>
                        <a:pt x="102" y="0"/>
                      </a:moveTo>
                      <a:cubicBezTo>
                        <a:pt x="87" y="0"/>
                        <a:pt x="73" y="2"/>
                        <a:pt x="58" y="4"/>
                      </a:cubicBezTo>
                      <a:cubicBezTo>
                        <a:pt x="39" y="6"/>
                        <a:pt x="19" y="6"/>
                        <a:pt x="0" y="9"/>
                      </a:cubicBezTo>
                      <a:cubicBezTo>
                        <a:pt x="13" y="11"/>
                        <a:pt x="26" y="14"/>
                        <a:pt x="39" y="12"/>
                      </a:cubicBezTo>
                      <a:cubicBezTo>
                        <a:pt x="53" y="9"/>
                        <a:pt x="64" y="2"/>
                        <a:pt x="7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1" name="Freeform 252"/>
                <p:cNvSpPr>
                  <a:spLocks/>
                </p:cNvSpPr>
                <p:nvPr/>
              </p:nvSpPr>
              <p:spPr bwMode="auto">
                <a:xfrm>
                  <a:off x="3136" y="1612"/>
                  <a:ext cx="129" cy="87"/>
                </a:xfrm>
                <a:custGeom>
                  <a:avLst/>
                  <a:gdLst>
                    <a:gd name="T0" fmla="*/ 1637208 w 82"/>
                    <a:gd name="T1" fmla="*/ 5818054 h 56"/>
                    <a:gd name="T2" fmla="*/ 35112501 w 82"/>
                    <a:gd name="T3" fmla="*/ 38957690 h 56"/>
                    <a:gd name="T4" fmla="*/ 103245894 w 82"/>
                    <a:gd name="T5" fmla="*/ 44671924 h 56"/>
                    <a:gd name="T6" fmla="*/ 8660863 w 82"/>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56">
                      <a:moveTo>
                        <a:pt x="1" y="7"/>
                      </a:moveTo>
                      <a:cubicBezTo>
                        <a:pt x="0" y="22"/>
                        <a:pt x="16" y="40"/>
                        <a:pt x="28" y="46"/>
                      </a:cubicBezTo>
                      <a:cubicBezTo>
                        <a:pt x="47" y="56"/>
                        <a:pt x="63" y="51"/>
                        <a:pt x="82" y="52"/>
                      </a:cubicBezTo>
                      <a:cubicBezTo>
                        <a:pt x="61" y="53"/>
                        <a:pt x="1" y="26"/>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2" name="Freeform 253"/>
                <p:cNvSpPr>
                  <a:spLocks/>
                </p:cNvSpPr>
                <p:nvPr/>
              </p:nvSpPr>
              <p:spPr bwMode="auto">
                <a:xfrm>
                  <a:off x="3223" y="1198"/>
                  <a:ext cx="98" cy="90"/>
                </a:xfrm>
                <a:custGeom>
                  <a:avLst/>
                  <a:gdLst>
                    <a:gd name="T0" fmla="*/ 54278719 w 63"/>
                    <a:gd name="T1" fmla="*/ 0 h 58"/>
                    <a:gd name="T2" fmla="*/ 37038064 w 63"/>
                    <a:gd name="T3" fmla="*/ 37589487 h 58"/>
                    <a:gd name="T4" fmla="*/ 22431511 w 63"/>
                    <a:gd name="T5" fmla="*/ 40282160 h 58"/>
                    <a:gd name="T6" fmla="*/ 0 w 63"/>
                    <a:gd name="T7" fmla="*/ 47860143 h 58"/>
                    <a:gd name="T8" fmla="*/ 44244989 w 63"/>
                    <a:gd name="T9" fmla="*/ 40282160 h 58"/>
                    <a:gd name="T10" fmla="*/ 54822424 w 63"/>
                    <a:gd name="T11" fmla="*/ 8658987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58">
                      <a:moveTo>
                        <a:pt x="61" y="0"/>
                      </a:moveTo>
                      <a:cubicBezTo>
                        <a:pt x="58" y="14"/>
                        <a:pt x="55" y="36"/>
                        <a:pt x="42" y="46"/>
                      </a:cubicBezTo>
                      <a:cubicBezTo>
                        <a:pt x="37" y="50"/>
                        <a:pt x="31" y="48"/>
                        <a:pt x="25" y="49"/>
                      </a:cubicBezTo>
                      <a:cubicBezTo>
                        <a:pt x="17" y="51"/>
                        <a:pt x="7" y="54"/>
                        <a:pt x="0" y="58"/>
                      </a:cubicBezTo>
                      <a:cubicBezTo>
                        <a:pt x="14" y="55"/>
                        <a:pt x="38" y="57"/>
                        <a:pt x="50" y="49"/>
                      </a:cubicBezTo>
                      <a:cubicBezTo>
                        <a:pt x="63" y="42"/>
                        <a:pt x="60" y="23"/>
                        <a:pt x="62"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3" name="Freeform 254"/>
                <p:cNvSpPr>
                  <a:spLocks/>
                </p:cNvSpPr>
                <p:nvPr/>
              </p:nvSpPr>
              <p:spPr bwMode="auto">
                <a:xfrm>
                  <a:off x="3442" y="2684"/>
                  <a:ext cx="37" cy="340"/>
                </a:xfrm>
                <a:custGeom>
                  <a:avLst/>
                  <a:gdLst>
                    <a:gd name="T0" fmla="*/ 0 w 24"/>
                    <a:gd name="T1" fmla="*/ 0 h 218"/>
                    <a:gd name="T2" fmla="*/ 14698321 w 24"/>
                    <a:gd name="T3" fmla="*/ 209999791 h 218"/>
                    <a:gd name="T4" fmla="*/ 0 w 24"/>
                    <a:gd name="T5" fmla="*/ 0 h 218"/>
                    <a:gd name="T6" fmla="*/ 0 60000 65536"/>
                    <a:gd name="T7" fmla="*/ 0 60000 65536"/>
                    <a:gd name="T8" fmla="*/ 0 60000 65536"/>
                  </a:gdLst>
                  <a:ahLst/>
                  <a:cxnLst>
                    <a:cxn ang="T6">
                      <a:pos x="T0" y="T1"/>
                    </a:cxn>
                    <a:cxn ang="T7">
                      <a:pos x="T2" y="T3"/>
                    </a:cxn>
                    <a:cxn ang="T8">
                      <a:pos x="T4" y="T5"/>
                    </a:cxn>
                  </a:cxnLst>
                  <a:rect l="0" t="0" r="r" b="b"/>
                  <a:pathLst>
                    <a:path w="24" h="218">
                      <a:moveTo>
                        <a:pt x="0" y="0"/>
                      </a:moveTo>
                      <a:cubicBezTo>
                        <a:pt x="0" y="41"/>
                        <a:pt x="11" y="145"/>
                        <a:pt x="22" y="218"/>
                      </a:cubicBezTo>
                      <a:cubicBezTo>
                        <a:pt x="24" y="174"/>
                        <a:pt x="14" y="39"/>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4" name="Freeform 255"/>
                <p:cNvSpPr>
                  <a:spLocks/>
                </p:cNvSpPr>
                <p:nvPr/>
              </p:nvSpPr>
              <p:spPr bwMode="auto">
                <a:xfrm>
                  <a:off x="3429" y="2484"/>
                  <a:ext cx="65" cy="112"/>
                </a:xfrm>
                <a:custGeom>
                  <a:avLst/>
                  <a:gdLst>
                    <a:gd name="T0" fmla="*/ 43328329 w 41"/>
                    <a:gd name="T1" fmla="*/ 2947387 h 72"/>
                    <a:gd name="T2" fmla="*/ 48067822 w 41"/>
                    <a:gd name="T3" fmla="*/ 22431511 h 72"/>
                    <a:gd name="T4" fmla="*/ 46645563 w 41"/>
                    <a:gd name="T5" fmla="*/ 40047501 h 72"/>
                    <a:gd name="T6" fmla="*/ 32912192 w 41"/>
                    <a:gd name="T7" fmla="*/ 54822424 h 72"/>
                    <a:gd name="T8" fmla="*/ 0 w 41"/>
                    <a:gd name="T9" fmla="*/ 60847631 h 72"/>
                    <a:gd name="T10" fmla="*/ 32912192 w 41"/>
                    <a:gd name="T11" fmla="*/ 60847631 h 72"/>
                    <a:gd name="T12" fmla="*/ 60561213 w 41"/>
                    <a:gd name="T13" fmla="*/ 41117345 h 72"/>
                    <a:gd name="T14" fmla="*/ 44526478 w 41"/>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72">
                      <a:moveTo>
                        <a:pt x="27" y="3"/>
                      </a:moveTo>
                      <a:cubicBezTo>
                        <a:pt x="27" y="11"/>
                        <a:pt x="28" y="18"/>
                        <a:pt x="30" y="25"/>
                      </a:cubicBezTo>
                      <a:cubicBezTo>
                        <a:pt x="31" y="32"/>
                        <a:pt x="30" y="38"/>
                        <a:pt x="29" y="45"/>
                      </a:cubicBezTo>
                      <a:cubicBezTo>
                        <a:pt x="28" y="51"/>
                        <a:pt x="26" y="58"/>
                        <a:pt x="21" y="62"/>
                      </a:cubicBezTo>
                      <a:cubicBezTo>
                        <a:pt x="14" y="67"/>
                        <a:pt x="7" y="67"/>
                        <a:pt x="0" y="69"/>
                      </a:cubicBezTo>
                      <a:cubicBezTo>
                        <a:pt x="6" y="72"/>
                        <a:pt x="15" y="70"/>
                        <a:pt x="21" y="69"/>
                      </a:cubicBezTo>
                      <a:cubicBezTo>
                        <a:pt x="30" y="66"/>
                        <a:pt x="37" y="55"/>
                        <a:pt x="38" y="46"/>
                      </a:cubicBezTo>
                      <a:cubicBezTo>
                        <a:pt x="41" y="29"/>
                        <a:pt x="31" y="16"/>
                        <a:pt x="28"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5" name="Freeform 256"/>
                <p:cNvSpPr>
                  <a:spLocks/>
                </p:cNvSpPr>
                <p:nvPr/>
              </p:nvSpPr>
              <p:spPr bwMode="auto">
                <a:xfrm>
                  <a:off x="3586" y="1609"/>
                  <a:ext cx="41" cy="39"/>
                </a:xfrm>
                <a:custGeom>
                  <a:avLst/>
                  <a:gdLst>
                    <a:gd name="T0" fmla="*/ 9467466 w 26"/>
                    <a:gd name="T1" fmla="*/ 3160565 h 25"/>
                    <a:gd name="T2" fmla="*/ 21515857 w 26"/>
                    <a:gd name="T3" fmla="*/ 21144647 h 25"/>
                    <a:gd name="T4" fmla="*/ 33928851 w 26"/>
                    <a:gd name="T5" fmla="*/ 11998818 h 25"/>
                    <a:gd name="T6" fmla="*/ 19058099 w 26"/>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5">
                      <a:moveTo>
                        <a:pt x="7" y="3"/>
                      </a:moveTo>
                      <a:cubicBezTo>
                        <a:pt x="0" y="11"/>
                        <a:pt x="4" y="25"/>
                        <a:pt x="16" y="22"/>
                      </a:cubicBezTo>
                      <a:cubicBezTo>
                        <a:pt x="20" y="21"/>
                        <a:pt x="24" y="17"/>
                        <a:pt x="25" y="12"/>
                      </a:cubicBezTo>
                      <a:cubicBezTo>
                        <a:pt x="26" y="5"/>
                        <a:pt x="20" y="2"/>
                        <a:pt x="14"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6" name="Freeform 257"/>
                <p:cNvSpPr>
                  <a:spLocks/>
                </p:cNvSpPr>
                <p:nvPr/>
              </p:nvSpPr>
              <p:spPr bwMode="auto">
                <a:xfrm>
                  <a:off x="3212" y="1609"/>
                  <a:ext cx="59" cy="53"/>
                </a:xfrm>
                <a:custGeom>
                  <a:avLst/>
                  <a:gdLst>
                    <a:gd name="T0" fmla="*/ 16252121 w 38"/>
                    <a:gd name="T1" fmla="*/ 0 h 34"/>
                    <a:gd name="T2" fmla="*/ 5732601 w 38"/>
                    <a:gd name="T3" fmla="*/ 18779705 h 34"/>
                    <a:gd name="T4" fmla="*/ 25233556 w 38"/>
                    <a:gd name="T5" fmla="*/ 3097940 h 34"/>
                    <a:gd name="T6" fmla="*/ 0 60000 65536"/>
                    <a:gd name="T7" fmla="*/ 0 60000 65536"/>
                    <a:gd name="T8" fmla="*/ 0 60000 65536"/>
                  </a:gdLst>
                  <a:ahLst/>
                  <a:cxnLst>
                    <a:cxn ang="T6">
                      <a:pos x="T0" y="T1"/>
                    </a:cxn>
                    <a:cxn ang="T7">
                      <a:pos x="T2" y="T3"/>
                    </a:cxn>
                    <a:cxn ang="T8">
                      <a:pos x="T4" y="T5"/>
                    </a:cxn>
                  </a:cxnLst>
                  <a:rect l="0" t="0" r="r" b="b"/>
                  <a:pathLst>
                    <a:path w="38" h="34">
                      <a:moveTo>
                        <a:pt x="19" y="0"/>
                      </a:moveTo>
                      <a:cubicBezTo>
                        <a:pt x="9" y="0"/>
                        <a:pt x="0" y="11"/>
                        <a:pt x="7" y="20"/>
                      </a:cubicBezTo>
                      <a:cubicBezTo>
                        <a:pt x="17" y="34"/>
                        <a:pt x="38" y="18"/>
                        <a:pt x="30" y="3"/>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7" name="Freeform 258"/>
                <p:cNvSpPr>
                  <a:spLocks/>
                </p:cNvSpPr>
                <p:nvPr/>
              </p:nvSpPr>
              <p:spPr bwMode="auto">
                <a:xfrm>
                  <a:off x="3157" y="2160"/>
                  <a:ext cx="12" cy="20"/>
                </a:xfrm>
                <a:custGeom>
                  <a:avLst/>
                  <a:gdLst>
                    <a:gd name="T0" fmla="*/ 0 w 8"/>
                    <a:gd name="T1" fmla="*/ 866895 h 13"/>
                    <a:gd name="T2" fmla="*/ 2362203 w 8"/>
                    <a:gd name="T3" fmla="*/ 8320303 h 13"/>
                    <a:gd name="T4" fmla="*/ 699912 w 8"/>
                    <a:gd name="T5" fmla="*/ 0 h 13"/>
                    <a:gd name="T6" fmla="*/ 0 w 8"/>
                    <a:gd name="T7" fmla="*/ 86689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
                      </a:moveTo>
                      <a:cubicBezTo>
                        <a:pt x="1" y="4"/>
                        <a:pt x="5" y="10"/>
                        <a:pt x="8" y="13"/>
                      </a:cubicBezTo>
                      <a:cubicBezTo>
                        <a:pt x="5" y="10"/>
                        <a:pt x="3" y="3"/>
                        <a:pt x="2" y="0"/>
                      </a:cubicBezTo>
                      <a:lnTo>
                        <a:pt x="0" y="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8" name="Freeform 259"/>
                <p:cNvSpPr>
                  <a:spLocks/>
                </p:cNvSpPr>
                <p:nvPr/>
              </p:nvSpPr>
              <p:spPr bwMode="auto">
                <a:xfrm>
                  <a:off x="3119" y="1581"/>
                  <a:ext cx="7" cy="169"/>
                </a:xfrm>
                <a:custGeom>
                  <a:avLst/>
                  <a:gdLst>
                    <a:gd name="T0" fmla="*/ 0 w 4"/>
                    <a:gd name="T1" fmla="*/ 87281757 h 109"/>
                    <a:gd name="T2" fmla="*/ 0 w 4"/>
                    <a:gd name="T3" fmla="*/ 86522077 h 109"/>
                    <a:gd name="T4" fmla="*/ 0 w 4"/>
                    <a:gd name="T5" fmla="*/ 0 h 109"/>
                    <a:gd name="T6" fmla="*/ 0 60000 65536"/>
                    <a:gd name="T7" fmla="*/ 0 60000 65536"/>
                    <a:gd name="T8" fmla="*/ 0 60000 65536"/>
                  </a:gdLst>
                  <a:ahLst/>
                  <a:cxnLst>
                    <a:cxn ang="T6">
                      <a:pos x="T0" y="T1"/>
                    </a:cxn>
                    <a:cxn ang="T7">
                      <a:pos x="T2" y="T3"/>
                    </a:cxn>
                    <a:cxn ang="T8">
                      <a:pos x="T4" y="T5"/>
                    </a:cxn>
                  </a:cxnLst>
                  <a:rect l="0" t="0" r="r" b="b"/>
                  <a:pathLst>
                    <a:path w="4" h="109">
                      <a:moveTo>
                        <a:pt x="0" y="109"/>
                      </a:moveTo>
                      <a:cubicBezTo>
                        <a:pt x="0" y="108"/>
                        <a:pt x="0" y="108"/>
                        <a:pt x="0" y="108"/>
                      </a:cubicBezTo>
                      <a:cubicBezTo>
                        <a:pt x="2" y="71"/>
                        <a:pt x="4" y="7"/>
                        <a:pt x="0"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19" name="Freeform 260"/>
                <p:cNvSpPr>
                  <a:spLocks/>
                </p:cNvSpPr>
                <p:nvPr/>
              </p:nvSpPr>
              <p:spPr bwMode="auto">
                <a:xfrm>
                  <a:off x="3221" y="1618"/>
                  <a:ext cx="2" cy="5"/>
                </a:xfrm>
                <a:custGeom>
                  <a:avLst/>
                  <a:gdLst>
                    <a:gd name="T0" fmla="*/ 0 w 1"/>
                    <a:gd name="T1" fmla="*/ 21789005 h 3"/>
                    <a:gd name="T2" fmla="*/ 2147483646 w 1"/>
                    <a:gd name="T3" fmla="*/ 0 h 3"/>
                    <a:gd name="T4" fmla="*/ 0 60000 65536"/>
                    <a:gd name="T5" fmla="*/ 0 60000 65536"/>
                  </a:gdLst>
                  <a:ahLst/>
                  <a:cxnLst>
                    <a:cxn ang="T4">
                      <a:pos x="T0" y="T1"/>
                    </a:cxn>
                    <a:cxn ang="T5">
                      <a:pos x="T2" y="T3"/>
                    </a:cxn>
                  </a:cxnLst>
                  <a:rect l="0" t="0" r="r" b="b"/>
                  <a:pathLst>
                    <a:path w="1" h="3">
                      <a:moveTo>
                        <a:pt x="0" y="3"/>
                      </a:moveTo>
                      <a:cubicBezTo>
                        <a:pt x="0" y="2"/>
                        <a:pt x="1" y="1"/>
                        <a:pt x="1"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0" name="Freeform 261"/>
                <p:cNvSpPr>
                  <a:spLocks/>
                </p:cNvSpPr>
                <p:nvPr/>
              </p:nvSpPr>
              <p:spPr bwMode="auto">
                <a:xfrm>
                  <a:off x="3221" y="1609"/>
                  <a:ext cx="38" cy="39"/>
                </a:xfrm>
                <a:custGeom>
                  <a:avLst/>
                  <a:gdLst>
                    <a:gd name="T0" fmla="*/ 16688492 w 24"/>
                    <a:gd name="T1" fmla="*/ 0 h 25"/>
                    <a:gd name="T2" fmla="*/ 36776715 w 24"/>
                    <a:gd name="T3" fmla="*/ 11998818 h 25"/>
                    <a:gd name="T4" fmla="*/ 16688492 w 24"/>
                    <a:gd name="T5" fmla="*/ 24254426 h 25"/>
                    <a:gd name="T6" fmla="*/ 0 w 24"/>
                    <a:gd name="T7" fmla="*/ 17641293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11" y="0"/>
                      </a:moveTo>
                      <a:cubicBezTo>
                        <a:pt x="18" y="0"/>
                        <a:pt x="24" y="6"/>
                        <a:pt x="24" y="12"/>
                      </a:cubicBezTo>
                      <a:cubicBezTo>
                        <a:pt x="24" y="19"/>
                        <a:pt x="18" y="25"/>
                        <a:pt x="11" y="25"/>
                      </a:cubicBezTo>
                      <a:cubicBezTo>
                        <a:pt x="7" y="25"/>
                        <a:pt x="2" y="22"/>
                        <a:pt x="0" y="18"/>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1" name="Oval 262"/>
                <p:cNvSpPr>
                  <a:spLocks noChangeArrowheads="1"/>
                </p:cNvSpPr>
                <p:nvPr/>
              </p:nvSpPr>
              <p:spPr bwMode="auto">
                <a:xfrm>
                  <a:off x="3234" y="1623"/>
                  <a:ext cx="11" cy="11"/>
                </a:xfrm>
                <a:prstGeom prst="ellipse">
                  <a:avLst/>
                </a:prstGeom>
                <a:noFill/>
                <a:ln w="4763"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22" name="Freeform 263"/>
                <p:cNvSpPr>
                  <a:spLocks/>
                </p:cNvSpPr>
                <p:nvPr/>
              </p:nvSpPr>
              <p:spPr bwMode="auto">
                <a:xfrm>
                  <a:off x="3190" y="1347"/>
                  <a:ext cx="170" cy="19"/>
                </a:xfrm>
                <a:custGeom>
                  <a:avLst/>
                  <a:gdLst>
                    <a:gd name="T0" fmla="*/ 0 w 109"/>
                    <a:gd name="T1" fmla="*/ 2018685 h 12"/>
                    <a:gd name="T2" fmla="*/ 9898574 w 109"/>
                    <a:gd name="T3" fmla="*/ 3196251 h 12"/>
                    <a:gd name="T4" fmla="*/ 20332855 w 109"/>
                    <a:gd name="T5" fmla="*/ 5060731 h 12"/>
                    <a:gd name="T6" fmla="*/ 58145544 w 109"/>
                    <a:gd name="T7" fmla="*/ 12686971 h 12"/>
                    <a:gd name="T8" fmla="*/ 70674927 w 109"/>
                    <a:gd name="T9" fmla="*/ 15413562 h 12"/>
                    <a:gd name="T10" fmla="*/ 104803331 w 109"/>
                    <a:gd name="T11" fmla="*/ 15413562 h 12"/>
                    <a:gd name="T12" fmla="*/ 70674927 w 109"/>
                    <a:gd name="T13" fmla="*/ 12686971 h 12"/>
                    <a:gd name="T14" fmla="*/ 58145544 w 109"/>
                    <a:gd name="T15" fmla="*/ 9734881 h 12"/>
                    <a:gd name="T16" fmla="*/ 20332855 w 109"/>
                    <a:gd name="T17" fmla="*/ 2018685 h 12"/>
                    <a:gd name="T18" fmla="*/ 9898574 w 109"/>
                    <a:gd name="T19" fmla="*/ 0 h 12"/>
                    <a:gd name="T20" fmla="*/ 0 w 109"/>
                    <a:gd name="T21" fmla="*/ 201868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2">
                      <a:moveTo>
                        <a:pt x="0" y="1"/>
                      </a:moveTo>
                      <a:cubicBezTo>
                        <a:pt x="10" y="2"/>
                        <a:pt x="10" y="2"/>
                        <a:pt x="10" y="2"/>
                      </a:cubicBezTo>
                      <a:cubicBezTo>
                        <a:pt x="15" y="3"/>
                        <a:pt x="21" y="3"/>
                        <a:pt x="21" y="3"/>
                      </a:cubicBezTo>
                      <a:cubicBezTo>
                        <a:pt x="34" y="4"/>
                        <a:pt x="48" y="7"/>
                        <a:pt x="60" y="8"/>
                      </a:cubicBezTo>
                      <a:cubicBezTo>
                        <a:pt x="73" y="10"/>
                        <a:pt x="73" y="10"/>
                        <a:pt x="73" y="10"/>
                      </a:cubicBezTo>
                      <a:cubicBezTo>
                        <a:pt x="85" y="12"/>
                        <a:pt x="101" y="11"/>
                        <a:pt x="109" y="10"/>
                      </a:cubicBezTo>
                      <a:cubicBezTo>
                        <a:pt x="101" y="11"/>
                        <a:pt x="85" y="10"/>
                        <a:pt x="73" y="8"/>
                      </a:cubicBezTo>
                      <a:cubicBezTo>
                        <a:pt x="60" y="6"/>
                        <a:pt x="60" y="6"/>
                        <a:pt x="60" y="6"/>
                      </a:cubicBezTo>
                      <a:cubicBezTo>
                        <a:pt x="49" y="5"/>
                        <a:pt x="34" y="2"/>
                        <a:pt x="21" y="1"/>
                      </a:cubicBezTo>
                      <a:cubicBezTo>
                        <a:pt x="21" y="1"/>
                        <a:pt x="15" y="1"/>
                        <a:pt x="10" y="0"/>
                      </a:cubicBezTo>
                      <a:cubicBezTo>
                        <a:pt x="10" y="0"/>
                        <a:pt x="0" y="1"/>
                        <a:pt x="0" y="1"/>
                      </a:cubicBezTo>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3" name="Freeform 264"/>
                <p:cNvSpPr>
                  <a:spLocks/>
                </p:cNvSpPr>
                <p:nvPr/>
              </p:nvSpPr>
              <p:spPr bwMode="auto">
                <a:xfrm>
                  <a:off x="3386" y="1287"/>
                  <a:ext cx="79" cy="76"/>
                </a:xfrm>
                <a:custGeom>
                  <a:avLst/>
                  <a:gdLst>
                    <a:gd name="T0" fmla="*/ 19438450 w 51"/>
                    <a:gd name="T1" fmla="*/ 37106172 h 49"/>
                    <a:gd name="T2" fmla="*/ 17177325 w 51"/>
                    <a:gd name="T3" fmla="*/ 37949001 h 49"/>
                    <a:gd name="T4" fmla="*/ 14599697 w 51"/>
                    <a:gd name="T5" fmla="*/ 37106172 h 49"/>
                    <a:gd name="T6" fmla="*/ 0 w 51"/>
                    <a:gd name="T7" fmla="*/ 17233974 h 49"/>
                    <a:gd name="T8" fmla="*/ 14599697 w 51"/>
                    <a:gd name="T9" fmla="*/ 38713307 h 49"/>
                    <a:gd name="T10" fmla="*/ 17177325 w 51"/>
                    <a:gd name="T11" fmla="*/ 39740360 h 49"/>
                    <a:gd name="T12" fmla="*/ 19438450 w 51"/>
                    <a:gd name="T13" fmla="*/ 38713307 h 49"/>
                    <a:gd name="T14" fmla="*/ 39662328 w 51"/>
                    <a:gd name="T15" fmla="*/ 0 h 49"/>
                    <a:gd name="T16" fmla="*/ 19438450 w 51"/>
                    <a:gd name="T17" fmla="*/ 37106172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49">
                      <a:moveTo>
                        <a:pt x="25" y="46"/>
                      </a:moveTo>
                      <a:cubicBezTo>
                        <a:pt x="22" y="47"/>
                        <a:pt x="22" y="47"/>
                        <a:pt x="22" y="47"/>
                      </a:cubicBezTo>
                      <a:cubicBezTo>
                        <a:pt x="19" y="46"/>
                        <a:pt x="19" y="46"/>
                        <a:pt x="19" y="46"/>
                      </a:cubicBezTo>
                      <a:cubicBezTo>
                        <a:pt x="14" y="46"/>
                        <a:pt x="6" y="36"/>
                        <a:pt x="0" y="21"/>
                      </a:cubicBezTo>
                      <a:cubicBezTo>
                        <a:pt x="2" y="27"/>
                        <a:pt x="10" y="47"/>
                        <a:pt x="19" y="48"/>
                      </a:cubicBezTo>
                      <a:cubicBezTo>
                        <a:pt x="22" y="49"/>
                        <a:pt x="22" y="49"/>
                        <a:pt x="22" y="49"/>
                      </a:cubicBezTo>
                      <a:cubicBezTo>
                        <a:pt x="25" y="48"/>
                        <a:pt x="25" y="48"/>
                        <a:pt x="25" y="48"/>
                      </a:cubicBezTo>
                      <a:cubicBezTo>
                        <a:pt x="35" y="47"/>
                        <a:pt x="47" y="18"/>
                        <a:pt x="51" y="0"/>
                      </a:cubicBezTo>
                      <a:cubicBezTo>
                        <a:pt x="47" y="20"/>
                        <a:pt x="33" y="45"/>
                        <a:pt x="25" y="46"/>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4" name="Freeform 265"/>
                <p:cNvSpPr>
                  <a:spLocks/>
                </p:cNvSpPr>
                <p:nvPr/>
              </p:nvSpPr>
              <p:spPr bwMode="auto">
                <a:xfrm>
                  <a:off x="3400" y="2207"/>
                  <a:ext cx="43" cy="17"/>
                </a:xfrm>
                <a:custGeom>
                  <a:avLst/>
                  <a:gdLst>
                    <a:gd name="T0" fmla="*/ 0 w 28"/>
                    <a:gd name="T1" fmla="*/ 7888193 h 11"/>
                    <a:gd name="T2" fmla="*/ 7964214 w 28"/>
                    <a:gd name="T3" fmla="*/ 0 h 11"/>
                    <a:gd name="T4" fmla="*/ 16635246 w 28"/>
                    <a:gd name="T5" fmla="*/ 7888193 h 11"/>
                    <a:gd name="T6" fmla="*/ 0 60000 65536"/>
                    <a:gd name="T7" fmla="*/ 0 60000 65536"/>
                    <a:gd name="T8" fmla="*/ 0 60000 65536"/>
                  </a:gdLst>
                  <a:ahLst/>
                  <a:cxnLst>
                    <a:cxn ang="T6">
                      <a:pos x="T0" y="T1"/>
                    </a:cxn>
                    <a:cxn ang="T7">
                      <a:pos x="T2" y="T3"/>
                    </a:cxn>
                    <a:cxn ang="T8">
                      <a:pos x="T4" y="T5"/>
                    </a:cxn>
                  </a:cxnLst>
                  <a:rect l="0" t="0" r="r" b="b"/>
                  <a:pathLst>
                    <a:path w="28" h="11">
                      <a:moveTo>
                        <a:pt x="0" y="11"/>
                      </a:moveTo>
                      <a:cubicBezTo>
                        <a:pt x="6" y="2"/>
                        <a:pt x="7" y="0"/>
                        <a:pt x="13" y="0"/>
                      </a:cubicBezTo>
                      <a:cubicBezTo>
                        <a:pt x="20" y="0"/>
                        <a:pt x="21" y="2"/>
                        <a:pt x="28" y="11"/>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5" name="Freeform 266"/>
                <p:cNvSpPr>
                  <a:spLocks/>
                </p:cNvSpPr>
                <p:nvPr/>
              </p:nvSpPr>
              <p:spPr bwMode="auto">
                <a:xfrm>
                  <a:off x="3407" y="2216"/>
                  <a:ext cx="29" cy="14"/>
                </a:xfrm>
                <a:custGeom>
                  <a:avLst/>
                  <a:gdLst>
                    <a:gd name="T0" fmla="*/ 0 w 18"/>
                    <a:gd name="T1" fmla="*/ 0 h 9"/>
                    <a:gd name="T2" fmla="*/ 47774199 w 18"/>
                    <a:gd name="T3" fmla="*/ 0 h 9"/>
                    <a:gd name="T4" fmla="*/ 0 60000 65536"/>
                    <a:gd name="T5" fmla="*/ 0 60000 65536"/>
                  </a:gdLst>
                  <a:ahLst/>
                  <a:cxnLst>
                    <a:cxn ang="T4">
                      <a:pos x="T0" y="T1"/>
                    </a:cxn>
                    <a:cxn ang="T5">
                      <a:pos x="T2" y="T3"/>
                    </a:cxn>
                  </a:cxnLst>
                  <a:rect l="0" t="0" r="r" b="b"/>
                  <a:pathLst>
                    <a:path w="18" h="9">
                      <a:moveTo>
                        <a:pt x="0" y="0"/>
                      </a:moveTo>
                      <a:cubicBezTo>
                        <a:pt x="2" y="9"/>
                        <a:pt x="15" y="9"/>
                        <a:pt x="18"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6" name="Freeform 267"/>
                <p:cNvSpPr>
                  <a:spLocks/>
                </p:cNvSpPr>
                <p:nvPr/>
              </p:nvSpPr>
              <p:spPr bwMode="auto">
                <a:xfrm>
                  <a:off x="3384" y="1050"/>
                  <a:ext cx="77" cy="37"/>
                </a:xfrm>
                <a:custGeom>
                  <a:avLst/>
                  <a:gdLst>
                    <a:gd name="T0" fmla="*/ 12175518 w 49"/>
                    <a:gd name="T1" fmla="*/ 0 h 24"/>
                    <a:gd name="T2" fmla="*/ 4411112 w 49"/>
                    <a:gd name="T3" fmla="*/ 11021534 h 24"/>
                    <a:gd name="T4" fmla="*/ 14694642 w 49"/>
                    <a:gd name="T5" fmla="*/ 11438905 h 24"/>
                    <a:gd name="T6" fmla="*/ 26898412 w 49"/>
                    <a:gd name="T7" fmla="*/ 15241168 h 24"/>
                    <a:gd name="T8" fmla="*/ 31767642 w 49"/>
                    <a:gd name="T9" fmla="*/ 15241168 h 24"/>
                    <a:gd name="T10" fmla="*/ 44927831 w 49"/>
                    <a:gd name="T11" fmla="*/ 12115698 h 24"/>
                    <a:gd name="T12" fmla="*/ 55257856 w 49"/>
                    <a:gd name="T13" fmla="*/ 11438905 h 24"/>
                    <a:gd name="T14" fmla="*/ 48893919 w 49"/>
                    <a:gd name="T15" fmla="*/ 93642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4">
                      <a:moveTo>
                        <a:pt x="10" y="0"/>
                      </a:moveTo>
                      <a:cubicBezTo>
                        <a:pt x="6" y="0"/>
                        <a:pt x="0" y="9"/>
                        <a:pt x="4" y="16"/>
                      </a:cubicBezTo>
                      <a:cubicBezTo>
                        <a:pt x="7" y="20"/>
                        <a:pt x="9" y="16"/>
                        <a:pt x="12" y="17"/>
                      </a:cubicBezTo>
                      <a:cubicBezTo>
                        <a:pt x="14" y="18"/>
                        <a:pt x="16" y="22"/>
                        <a:pt x="22" y="23"/>
                      </a:cubicBezTo>
                      <a:cubicBezTo>
                        <a:pt x="24" y="23"/>
                        <a:pt x="24" y="24"/>
                        <a:pt x="26" y="23"/>
                      </a:cubicBezTo>
                      <a:cubicBezTo>
                        <a:pt x="32" y="22"/>
                        <a:pt x="35" y="18"/>
                        <a:pt x="37" y="18"/>
                      </a:cubicBezTo>
                      <a:cubicBezTo>
                        <a:pt x="40" y="17"/>
                        <a:pt x="42" y="21"/>
                        <a:pt x="45" y="17"/>
                      </a:cubicBezTo>
                      <a:cubicBezTo>
                        <a:pt x="49" y="10"/>
                        <a:pt x="44" y="0"/>
                        <a:pt x="40" y="1"/>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7" name="Freeform 268"/>
                <p:cNvSpPr>
                  <a:spLocks/>
                </p:cNvSpPr>
                <p:nvPr/>
              </p:nvSpPr>
              <p:spPr bwMode="auto">
                <a:xfrm>
                  <a:off x="3386" y="1126"/>
                  <a:ext cx="68" cy="2"/>
                </a:xfrm>
                <a:custGeom>
                  <a:avLst/>
                  <a:gdLst>
                    <a:gd name="T0" fmla="*/ 31798500 w 44"/>
                    <a:gd name="T1" fmla="*/ 0 h 1"/>
                    <a:gd name="T2" fmla="*/ 26738277 w 44"/>
                    <a:gd name="T3" fmla="*/ 0 h 1"/>
                    <a:gd name="T4" fmla="*/ 20079314 w 44"/>
                    <a:gd name="T5" fmla="*/ 2147483646 h 1"/>
                    <a:gd name="T6" fmla="*/ 12992497 w 44"/>
                    <a:gd name="T7" fmla="*/ 2147483646 h 1"/>
                    <a:gd name="T8" fmla="*/ 8906022 w 44"/>
                    <a:gd name="T9" fmla="*/ 2147483646 h 1"/>
                    <a:gd name="T10" fmla="*/ 0 w 44"/>
                    <a:gd name="T11" fmla="*/ 0 h 1"/>
                    <a:gd name="T12" fmla="*/ 8906022 w 44"/>
                    <a:gd name="T13" fmla="*/ 0 h 1"/>
                    <a:gd name="T14" fmla="*/ 12992497 w 44"/>
                    <a:gd name="T15" fmla="*/ 0 h 1"/>
                    <a:gd name="T16" fmla="*/ 20079314 w 44"/>
                    <a:gd name="T17" fmla="*/ 0 h 1"/>
                    <a:gd name="T18" fmla="*/ 26363350 w 44"/>
                    <a:gd name="T19" fmla="*/ 0 h 1"/>
                    <a:gd name="T20" fmla="*/ 31798500 w 44"/>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1">
                      <a:moveTo>
                        <a:pt x="44" y="0"/>
                      </a:moveTo>
                      <a:cubicBezTo>
                        <a:pt x="37" y="0"/>
                        <a:pt x="37" y="0"/>
                        <a:pt x="37" y="0"/>
                      </a:cubicBezTo>
                      <a:cubicBezTo>
                        <a:pt x="28" y="1"/>
                        <a:pt x="28" y="1"/>
                        <a:pt x="28" y="1"/>
                      </a:cubicBezTo>
                      <a:cubicBezTo>
                        <a:pt x="18" y="1"/>
                        <a:pt x="18" y="1"/>
                        <a:pt x="18" y="1"/>
                      </a:cubicBezTo>
                      <a:cubicBezTo>
                        <a:pt x="12" y="1"/>
                        <a:pt x="12" y="1"/>
                        <a:pt x="12" y="1"/>
                      </a:cubicBezTo>
                      <a:cubicBezTo>
                        <a:pt x="8" y="1"/>
                        <a:pt x="3" y="1"/>
                        <a:pt x="0" y="0"/>
                      </a:cubicBezTo>
                      <a:cubicBezTo>
                        <a:pt x="2" y="0"/>
                        <a:pt x="8" y="0"/>
                        <a:pt x="12" y="0"/>
                      </a:cubicBezTo>
                      <a:cubicBezTo>
                        <a:pt x="18" y="0"/>
                        <a:pt x="18" y="0"/>
                        <a:pt x="18" y="0"/>
                      </a:cubicBezTo>
                      <a:cubicBezTo>
                        <a:pt x="28" y="0"/>
                        <a:pt x="28" y="0"/>
                        <a:pt x="28" y="0"/>
                      </a:cubicBezTo>
                      <a:cubicBezTo>
                        <a:pt x="36" y="0"/>
                        <a:pt x="36" y="0"/>
                        <a:pt x="36" y="0"/>
                      </a:cubicBezTo>
                      <a:cubicBezTo>
                        <a:pt x="44" y="0"/>
                        <a:pt x="44" y="0"/>
                        <a:pt x="44"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8" name="Freeform 269"/>
                <p:cNvSpPr>
                  <a:spLocks/>
                </p:cNvSpPr>
                <p:nvPr/>
              </p:nvSpPr>
              <p:spPr bwMode="auto">
                <a:xfrm>
                  <a:off x="3381" y="1133"/>
                  <a:ext cx="81" cy="7"/>
                </a:xfrm>
                <a:custGeom>
                  <a:avLst/>
                  <a:gdLst>
                    <a:gd name="T0" fmla="*/ 47118675 w 52"/>
                    <a:gd name="T1" fmla="*/ 0 h 5"/>
                    <a:gd name="T2" fmla="*/ 47118675 w 52"/>
                    <a:gd name="T3" fmla="*/ 0 h 5"/>
                    <a:gd name="T4" fmla="*/ 40933718 w 52"/>
                    <a:gd name="T5" fmla="*/ 67036 h 5"/>
                    <a:gd name="T6" fmla="*/ 19419128 w 52"/>
                    <a:gd name="T7" fmla="*/ 131390 h 5"/>
                    <a:gd name="T8" fmla="*/ 17936614 w 52"/>
                    <a:gd name="T9" fmla="*/ 131390 h 5"/>
                    <a:gd name="T10" fmla="*/ 0 w 52"/>
                    <a:gd name="T11" fmla="*/ 67036 h 5"/>
                    <a:gd name="T12" fmla="*/ 0 w 52"/>
                    <a:gd name="T13" fmla="*/ 67036 h 5"/>
                    <a:gd name="T14" fmla="*/ 17936614 w 52"/>
                    <a:gd name="T15" fmla="*/ 131390 h 5"/>
                    <a:gd name="T16" fmla="*/ 19419128 w 52"/>
                    <a:gd name="T17" fmla="*/ 131390 h 5"/>
                    <a:gd name="T18" fmla="*/ 40933718 w 52"/>
                    <a:gd name="T19" fmla="*/ 93850 h 5"/>
                    <a:gd name="T20" fmla="*/ 47118675 w 52"/>
                    <a:gd name="T21" fmla="*/ 0 h 5"/>
                    <a:gd name="T22" fmla="*/ 47118675 w 52"/>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5">
                      <a:moveTo>
                        <a:pt x="51" y="0"/>
                      </a:moveTo>
                      <a:cubicBezTo>
                        <a:pt x="51" y="0"/>
                        <a:pt x="51" y="0"/>
                        <a:pt x="51" y="0"/>
                      </a:cubicBezTo>
                      <a:cubicBezTo>
                        <a:pt x="49" y="2"/>
                        <a:pt x="47" y="1"/>
                        <a:pt x="44" y="2"/>
                      </a:cubicBezTo>
                      <a:cubicBezTo>
                        <a:pt x="39" y="4"/>
                        <a:pt x="28" y="4"/>
                        <a:pt x="21" y="4"/>
                      </a:cubicBezTo>
                      <a:cubicBezTo>
                        <a:pt x="19" y="4"/>
                        <a:pt x="19" y="4"/>
                        <a:pt x="19" y="4"/>
                      </a:cubicBezTo>
                      <a:cubicBezTo>
                        <a:pt x="12" y="3"/>
                        <a:pt x="4" y="4"/>
                        <a:pt x="0" y="2"/>
                      </a:cubicBezTo>
                      <a:cubicBezTo>
                        <a:pt x="0" y="2"/>
                        <a:pt x="0" y="2"/>
                        <a:pt x="0" y="2"/>
                      </a:cubicBezTo>
                      <a:cubicBezTo>
                        <a:pt x="4" y="4"/>
                        <a:pt x="10" y="4"/>
                        <a:pt x="19" y="4"/>
                      </a:cubicBezTo>
                      <a:cubicBezTo>
                        <a:pt x="21" y="4"/>
                        <a:pt x="21" y="4"/>
                        <a:pt x="21" y="4"/>
                      </a:cubicBezTo>
                      <a:cubicBezTo>
                        <a:pt x="29" y="5"/>
                        <a:pt x="39" y="4"/>
                        <a:pt x="44" y="3"/>
                      </a:cubicBezTo>
                      <a:cubicBezTo>
                        <a:pt x="48" y="1"/>
                        <a:pt x="49" y="2"/>
                        <a:pt x="51" y="0"/>
                      </a:cubicBezTo>
                      <a:cubicBezTo>
                        <a:pt x="51" y="0"/>
                        <a:pt x="52" y="0"/>
                        <a:pt x="5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29" name="Freeform 270"/>
                <p:cNvSpPr>
                  <a:spLocks/>
                </p:cNvSpPr>
                <p:nvPr/>
              </p:nvSpPr>
              <p:spPr bwMode="auto">
                <a:xfrm>
                  <a:off x="3310" y="955"/>
                  <a:ext cx="66" cy="22"/>
                </a:xfrm>
                <a:custGeom>
                  <a:avLst/>
                  <a:gdLst>
                    <a:gd name="T0" fmla="*/ 0 w 42"/>
                    <a:gd name="T1" fmla="*/ 17117171 h 14"/>
                    <a:gd name="T2" fmla="*/ 51033043 w 42"/>
                    <a:gd name="T3" fmla="*/ 4411112 h 14"/>
                    <a:gd name="T4" fmla="*/ 0 60000 65536"/>
                    <a:gd name="T5" fmla="*/ 0 60000 65536"/>
                  </a:gdLst>
                  <a:ahLst/>
                  <a:cxnLst>
                    <a:cxn ang="T4">
                      <a:pos x="T0" y="T1"/>
                    </a:cxn>
                    <a:cxn ang="T5">
                      <a:pos x="T2" y="T3"/>
                    </a:cxn>
                  </a:cxnLst>
                  <a:rect l="0" t="0" r="r" b="b"/>
                  <a:pathLst>
                    <a:path w="42" h="14">
                      <a:moveTo>
                        <a:pt x="0" y="14"/>
                      </a:moveTo>
                      <a:cubicBezTo>
                        <a:pt x="7" y="2"/>
                        <a:pt x="31" y="0"/>
                        <a:pt x="42" y="4"/>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0" name="Freeform 271"/>
                <p:cNvSpPr>
                  <a:spLocks/>
                </p:cNvSpPr>
                <p:nvPr/>
              </p:nvSpPr>
              <p:spPr bwMode="auto">
                <a:xfrm>
                  <a:off x="3328" y="977"/>
                  <a:ext cx="62" cy="25"/>
                </a:xfrm>
                <a:custGeom>
                  <a:avLst/>
                  <a:gdLst>
                    <a:gd name="T0" fmla="*/ 0 w 40"/>
                    <a:gd name="T1" fmla="*/ 8210259 h 16"/>
                    <a:gd name="T2" fmla="*/ 13235094 w 40"/>
                    <a:gd name="T3" fmla="*/ 1377453 h 16"/>
                    <a:gd name="T4" fmla="*/ 28767754 w 40"/>
                    <a:gd name="T5" fmla="*/ 8210259 h 16"/>
                    <a:gd name="T6" fmla="*/ 27819907 w 40"/>
                    <a:gd name="T7" fmla="*/ 12828530 h 16"/>
                    <a:gd name="T8" fmla="*/ 16794799 w 40"/>
                    <a:gd name="T9" fmla="*/ 15152383 h 16"/>
                    <a:gd name="T10" fmla="*/ 0 w 40"/>
                    <a:gd name="T11" fmla="*/ 8210259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6">
                      <a:moveTo>
                        <a:pt x="0" y="8"/>
                      </a:moveTo>
                      <a:cubicBezTo>
                        <a:pt x="5" y="5"/>
                        <a:pt x="6" y="2"/>
                        <a:pt x="17" y="1"/>
                      </a:cubicBezTo>
                      <a:cubicBezTo>
                        <a:pt x="28" y="0"/>
                        <a:pt x="33" y="7"/>
                        <a:pt x="36" y="8"/>
                      </a:cubicBezTo>
                      <a:cubicBezTo>
                        <a:pt x="40" y="9"/>
                        <a:pt x="38" y="12"/>
                        <a:pt x="35" y="13"/>
                      </a:cubicBezTo>
                      <a:cubicBezTo>
                        <a:pt x="32" y="14"/>
                        <a:pt x="24" y="13"/>
                        <a:pt x="21" y="15"/>
                      </a:cubicBezTo>
                      <a:cubicBezTo>
                        <a:pt x="17" y="16"/>
                        <a:pt x="7" y="13"/>
                        <a:pt x="0" y="8"/>
                      </a:cubicBezTo>
                      <a:close/>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1" name="Freeform 272"/>
                <p:cNvSpPr>
                  <a:spLocks/>
                </p:cNvSpPr>
                <p:nvPr/>
              </p:nvSpPr>
              <p:spPr bwMode="auto">
                <a:xfrm>
                  <a:off x="3259" y="955"/>
                  <a:ext cx="14" cy="30"/>
                </a:xfrm>
                <a:custGeom>
                  <a:avLst/>
                  <a:gdLst>
                    <a:gd name="T0" fmla="*/ 8027194 w 9"/>
                    <a:gd name="T1" fmla="*/ 26565864 h 19"/>
                    <a:gd name="T2" fmla="*/ 0 w 9"/>
                    <a:gd name="T3" fmla="*/ 16825047 h 19"/>
                    <a:gd name="T4" fmla="*/ 0 60000 65536"/>
                    <a:gd name="T5" fmla="*/ 0 60000 65536"/>
                  </a:gdLst>
                  <a:ahLst/>
                  <a:cxnLst>
                    <a:cxn ang="T4">
                      <a:pos x="T0" y="T1"/>
                    </a:cxn>
                    <a:cxn ang="T5">
                      <a:pos x="T2" y="T3"/>
                    </a:cxn>
                  </a:cxnLst>
                  <a:rect l="0" t="0" r="r" b="b"/>
                  <a:pathLst>
                    <a:path w="9" h="19">
                      <a:moveTo>
                        <a:pt x="9" y="19"/>
                      </a:moveTo>
                      <a:cubicBezTo>
                        <a:pt x="7" y="13"/>
                        <a:pt x="1" y="0"/>
                        <a:pt x="0" y="12"/>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2" name="Freeform 273"/>
                <p:cNvSpPr>
                  <a:spLocks/>
                </p:cNvSpPr>
                <p:nvPr/>
              </p:nvSpPr>
              <p:spPr bwMode="auto">
                <a:xfrm>
                  <a:off x="3279" y="1013"/>
                  <a:ext cx="13" cy="32"/>
                </a:xfrm>
                <a:custGeom>
                  <a:avLst/>
                  <a:gdLst>
                    <a:gd name="T0" fmla="*/ 6331437 w 8"/>
                    <a:gd name="T1" fmla="*/ 0 h 21"/>
                    <a:gd name="T2" fmla="*/ 6331437 w 8"/>
                    <a:gd name="T3" fmla="*/ 5297777 h 21"/>
                    <a:gd name="T4" fmla="*/ 16718951 w 8"/>
                    <a:gd name="T5" fmla="*/ 9937082 h 21"/>
                    <a:gd name="T6" fmla="*/ 0 60000 65536"/>
                    <a:gd name="T7" fmla="*/ 0 60000 65536"/>
                    <a:gd name="T8" fmla="*/ 0 60000 65536"/>
                  </a:gdLst>
                  <a:ahLst/>
                  <a:cxnLst>
                    <a:cxn ang="T6">
                      <a:pos x="T0" y="T1"/>
                    </a:cxn>
                    <a:cxn ang="T7">
                      <a:pos x="T2" y="T3"/>
                    </a:cxn>
                    <a:cxn ang="T8">
                      <a:pos x="T4" y="T5"/>
                    </a:cxn>
                  </a:cxnLst>
                  <a:rect l="0" t="0" r="r" b="b"/>
                  <a:pathLst>
                    <a:path w="8" h="21">
                      <a:moveTo>
                        <a:pt x="2" y="0"/>
                      </a:moveTo>
                      <a:cubicBezTo>
                        <a:pt x="0" y="2"/>
                        <a:pt x="0" y="5"/>
                        <a:pt x="2" y="11"/>
                      </a:cubicBezTo>
                      <a:cubicBezTo>
                        <a:pt x="3" y="17"/>
                        <a:pt x="8" y="14"/>
                        <a:pt x="5" y="21"/>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3" name="Freeform 274"/>
                <p:cNvSpPr>
                  <a:spLocks/>
                </p:cNvSpPr>
                <p:nvPr/>
              </p:nvSpPr>
              <p:spPr bwMode="auto">
                <a:xfrm>
                  <a:off x="3260" y="972"/>
                  <a:ext cx="8" cy="20"/>
                </a:xfrm>
                <a:custGeom>
                  <a:avLst/>
                  <a:gdLst>
                    <a:gd name="T0" fmla="*/ 8476288 w 5"/>
                    <a:gd name="T1" fmla="*/ 0 h 13"/>
                    <a:gd name="T2" fmla="*/ 0 w 5"/>
                    <a:gd name="T3" fmla="*/ 8320303 h 13"/>
                    <a:gd name="T4" fmla="*/ 0 60000 65536"/>
                    <a:gd name="T5" fmla="*/ 0 60000 65536"/>
                  </a:gdLst>
                  <a:ahLst/>
                  <a:cxnLst>
                    <a:cxn ang="T4">
                      <a:pos x="T0" y="T1"/>
                    </a:cxn>
                    <a:cxn ang="T5">
                      <a:pos x="T2" y="T3"/>
                    </a:cxn>
                  </a:cxnLst>
                  <a:rect l="0" t="0" r="r" b="b"/>
                  <a:pathLst>
                    <a:path w="5" h="13">
                      <a:moveTo>
                        <a:pt x="4" y="0"/>
                      </a:moveTo>
                      <a:cubicBezTo>
                        <a:pt x="5" y="2"/>
                        <a:pt x="0" y="7"/>
                        <a:pt x="0" y="13"/>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4" name="Freeform 275"/>
                <p:cNvSpPr>
                  <a:spLocks/>
                </p:cNvSpPr>
                <p:nvPr/>
              </p:nvSpPr>
              <p:spPr bwMode="auto">
                <a:xfrm>
                  <a:off x="3287" y="1045"/>
                  <a:ext cx="9" cy="31"/>
                </a:xfrm>
                <a:custGeom>
                  <a:avLst/>
                  <a:gdLst>
                    <a:gd name="T0" fmla="*/ 0 w 6"/>
                    <a:gd name="T1" fmla="*/ 0 h 20"/>
                    <a:gd name="T2" fmla="*/ 1823229 w 6"/>
                    <a:gd name="T3" fmla="*/ 15819629 h 20"/>
                    <a:gd name="T4" fmla="*/ 0 60000 65536"/>
                    <a:gd name="T5" fmla="*/ 0 60000 65536"/>
                  </a:gdLst>
                  <a:ahLst/>
                  <a:cxnLst>
                    <a:cxn ang="T4">
                      <a:pos x="T0" y="T1"/>
                    </a:cxn>
                    <a:cxn ang="T5">
                      <a:pos x="T2" y="T3"/>
                    </a:cxn>
                  </a:cxnLst>
                  <a:rect l="0" t="0" r="r" b="b"/>
                  <a:pathLst>
                    <a:path w="6" h="20">
                      <a:moveTo>
                        <a:pt x="0" y="0"/>
                      </a:moveTo>
                      <a:cubicBezTo>
                        <a:pt x="2" y="6"/>
                        <a:pt x="2" y="10"/>
                        <a:pt x="6" y="2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5" name="Oval 276"/>
                <p:cNvSpPr>
                  <a:spLocks noChangeArrowheads="1"/>
                </p:cNvSpPr>
                <p:nvPr/>
              </p:nvSpPr>
              <p:spPr bwMode="auto">
                <a:xfrm>
                  <a:off x="3351" y="985"/>
                  <a:ext cx="6" cy="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36" name="Oval 277"/>
                <p:cNvSpPr>
                  <a:spLocks noChangeArrowheads="1"/>
                </p:cNvSpPr>
                <p:nvPr/>
              </p:nvSpPr>
              <p:spPr bwMode="auto">
                <a:xfrm>
                  <a:off x="3351" y="985"/>
                  <a:ext cx="6" cy="6"/>
                </a:xfrm>
                <a:prstGeom prst="ellipse">
                  <a:avLst/>
                </a:prstGeom>
                <a:noFill/>
                <a:ln w="4763"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37" name="Freeform 278"/>
                <p:cNvSpPr>
                  <a:spLocks/>
                </p:cNvSpPr>
                <p:nvPr/>
              </p:nvSpPr>
              <p:spPr bwMode="auto">
                <a:xfrm>
                  <a:off x="3470" y="955"/>
                  <a:ext cx="64" cy="22"/>
                </a:xfrm>
                <a:custGeom>
                  <a:avLst/>
                  <a:gdLst>
                    <a:gd name="T0" fmla="*/ 40675714 w 41"/>
                    <a:gd name="T1" fmla="*/ 17117171 h 14"/>
                    <a:gd name="T2" fmla="*/ 0 w 41"/>
                    <a:gd name="T3" fmla="*/ 4411112 h 14"/>
                    <a:gd name="T4" fmla="*/ 0 60000 65536"/>
                    <a:gd name="T5" fmla="*/ 0 60000 65536"/>
                  </a:gdLst>
                  <a:ahLst/>
                  <a:cxnLst>
                    <a:cxn ang="T4">
                      <a:pos x="T0" y="T1"/>
                    </a:cxn>
                    <a:cxn ang="T5">
                      <a:pos x="T2" y="T3"/>
                    </a:cxn>
                  </a:cxnLst>
                  <a:rect l="0" t="0" r="r" b="b"/>
                  <a:pathLst>
                    <a:path w="41" h="14">
                      <a:moveTo>
                        <a:pt x="41" y="14"/>
                      </a:moveTo>
                      <a:cubicBezTo>
                        <a:pt x="31" y="1"/>
                        <a:pt x="11" y="0"/>
                        <a:pt x="0" y="4"/>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8" name="Freeform 279"/>
                <p:cNvSpPr>
                  <a:spLocks/>
                </p:cNvSpPr>
                <p:nvPr/>
              </p:nvSpPr>
              <p:spPr bwMode="auto">
                <a:xfrm>
                  <a:off x="3456" y="977"/>
                  <a:ext cx="63" cy="25"/>
                </a:xfrm>
                <a:custGeom>
                  <a:avLst/>
                  <a:gdLst>
                    <a:gd name="T0" fmla="*/ 52198636 w 40"/>
                    <a:gd name="T1" fmla="*/ 8210259 h 16"/>
                    <a:gd name="T2" fmla="*/ 29079119 w 40"/>
                    <a:gd name="T3" fmla="*/ 1377453 h 16"/>
                    <a:gd name="T4" fmla="*/ 4725622 w 40"/>
                    <a:gd name="T5" fmla="*/ 8210259 h 16"/>
                    <a:gd name="T6" fmla="*/ 6722662 w 40"/>
                    <a:gd name="T7" fmla="*/ 12828530 h 16"/>
                    <a:gd name="T8" fmla="*/ 24816562 w 40"/>
                    <a:gd name="T9" fmla="*/ 15152383 h 16"/>
                    <a:gd name="T10" fmla="*/ 52198636 w 40"/>
                    <a:gd name="T11" fmla="*/ 8210259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6">
                      <a:moveTo>
                        <a:pt x="40" y="8"/>
                      </a:moveTo>
                      <a:cubicBezTo>
                        <a:pt x="35" y="5"/>
                        <a:pt x="33" y="2"/>
                        <a:pt x="22" y="1"/>
                      </a:cubicBezTo>
                      <a:cubicBezTo>
                        <a:pt x="11" y="0"/>
                        <a:pt x="7" y="7"/>
                        <a:pt x="4" y="8"/>
                      </a:cubicBezTo>
                      <a:cubicBezTo>
                        <a:pt x="0" y="9"/>
                        <a:pt x="2" y="12"/>
                        <a:pt x="5" y="13"/>
                      </a:cubicBezTo>
                      <a:cubicBezTo>
                        <a:pt x="8" y="14"/>
                        <a:pt x="15" y="13"/>
                        <a:pt x="19" y="15"/>
                      </a:cubicBezTo>
                      <a:cubicBezTo>
                        <a:pt x="23" y="16"/>
                        <a:pt x="32" y="13"/>
                        <a:pt x="40" y="8"/>
                      </a:cubicBezTo>
                      <a:close/>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39" name="Freeform 280"/>
                <p:cNvSpPr>
                  <a:spLocks/>
                </p:cNvSpPr>
                <p:nvPr/>
              </p:nvSpPr>
              <p:spPr bwMode="auto">
                <a:xfrm>
                  <a:off x="3573" y="955"/>
                  <a:ext cx="16" cy="30"/>
                </a:xfrm>
                <a:custGeom>
                  <a:avLst/>
                  <a:gdLst>
                    <a:gd name="T0" fmla="*/ 0 w 10"/>
                    <a:gd name="T1" fmla="*/ 26565864 h 19"/>
                    <a:gd name="T2" fmla="*/ 21699298 w 10"/>
                    <a:gd name="T3" fmla="*/ 16825047 h 19"/>
                    <a:gd name="T4" fmla="*/ 0 60000 65536"/>
                    <a:gd name="T5" fmla="*/ 0 60000 65536"/>
                  </a:gdLst>
                  <a:ahLst/>
                  <a:cxnLst>
                    <a:cxn ang="T4">
                      <a:pos x="T0" y="T1"/>
                    </a:cxn>
                    <a:cxn ang="T5">
                      <a:pos x="T2" y="T3"/>
                    </a:cxn>
                  </a:cxnLst>
                  <a:rect l="0" t="0" r="r" b="b"/>
                  <a:pathLst>
                    <a:path w="10" h="19">
                      <a:moveTo>
                        <a:pt x="0" y="19"/>
                      </a:moveTo>
                      <a:cubicBezTo>
                        <a:pt x="2" y="13"/>
                        <a:pt x="8" y="0"/>
                        <a:pt x="10" y="12"/>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0" name="Freeform 281"/>
                <p:cNvSpPr>
                  <a:spLocks/>
                </p:cNvSpPr>
                <p:nvPr/>
              </p:nvSpPr>
              <p:spPr bwMode="auto">
                <a:xfrm>
                  <a:off x="3556" y="1013"/>
                  <a:ext cx="13" cy="32"/>
                </a:xfrm>
                <a:custGeom>
                  <a:avLst/>
                  <a:gdLst>
                    <a:gd name="T0" fmla="*/ 20737917 w 8"/>
                    <a:gd name="T1" fmla="*/ 0 h 21"/>
                    <a:gd name="T2" fmla="*/ 20737917 w 8"/>
                    <a:gd name="T3" fmla="*/ 5297777 h 21"/>
                    <a:gd name="T4" fmla="*/ 6331437 w 8"/>
                    <a:gd name="T5" fmla="*/ 9937082 h 21"/>
                    <a:gd name="T6" fmla="*/ 0 60000 65536"/>
                    <a:gd name="T7" fmla="*/ 0 60000 65536"/>
                    <a:gd name="T8" fmla="*/ 0 60000 65536"/>
                  </a:gdLst>
                  <a:ahLst/>
                  <a:cxnLst>
                    <a:cxn ang="T6">
                      <a:pos x="T0" y="T1"/>
                    </a:cxn>
                    <a:cxn ang="T7">
                      <a:pos x="T2" y="T3"/>
                    </a:cxn>
                    <a:cxn ang="T8">
                      <a:pos x="T4" y="T5"/>
                    </a:cxn>
                  </a:cxnLst>
                  <a:rect l="0" t="0" r="r" b="b"/>
                  <a:pathLst>
                    <a:path w="8" h="21">
                      <a:moveTo>
                        <a:pt x="6" y="0"/>
                      </a:moveTo>
                      <a:cubicBezTo>
                        <a:pt x="8" y="2"/>
                        <a:pt x="7" y="5"/>
                        <a:pt x="6" y="11"/>
                      </a:cubicBezTo>
                      <a:cubicBezTo>
                        <a:pt x="4" y="17"/>
                        <a:pt x="0" y="14"/>
                        <a:pt x="2" y="21"/>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1" name="Freeform 282"/>
                <p:cNvSpPr>
                  <a:spLocks/>
                </p:cNvSpPr>
                <p:nvPr/>
              </p:nvSpPr>
              <p:spPr bwMode="auto">
                <a:xfrm>
                  <a:off x="3580" y="972"/>
                  <a:ext cx="8" cy="20"/>
                </a:xfrm>
                <a:custGeom>
                  <a:avLst/>
                  <a:gdLst>
                    <a:gd name="T0" fmla="*/ 0 w 5"/>
                    <a:gd name="T1" fmla="*/ 0 h 13"/>
                    <a:gd name="T2" fmla="*/ 8476288 w 5"/>
                    <a:gd name="T3" fmla="*/ 8320303 h 13"/>
                    <a:gd name="T4" fmla="*/ 0 60000 65536"/>
                    <a:gd name="T5" fmla="*/ 0 60000 65536"/>
                  </a:gdLst>
                  <a:ahLst/>
                  <a:cxnLst>
                    <a:cxn ang="T4">
                      <a:pos x="T0" y="T1"/>
                    </a:cxn>
                    <a:cxn ang="T5">
                      <a:pos x="T2" y="T3"/>
                    </a:cxn>
                  </a:cxnLst>
                  <a:rect l="0" t="0" r="r" b="b"/>
                  <a:pathLst>
                    <a:path w="5" h="13">
                      <a:moveTo>
                        <a:pt x="0" y="0"/>
                      </a:moveTo>
                      <a:cubicBezTo>
                        <a:pt x="0" y="2"/>
                        <a:pt x="5" y="7"/>
                        <a:pt x="4" y="13"/>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2" name="Freeform 283"/>
                <p:cNvSpPr>
                  <a:spLocks/>
                </p:cNvSpPr>
                <p:nvPr/>
              </p:nvSpPr>
              <p:spPr bwMode="auto">
                <a:xfrm>
                  <a:off x="3550" y="1042"/>
                  <a:ext cx="8" cy="36"/>
                </a:xfrm>
                <a:custGeom>
                  <a:avLst/>
                  <a:gdLst>
                    <a:gd name="T0" fmla="*/ 10955018 w 5"/>
                    <a:gd name="T1" fmla="*/ 0 h 23"/>
                    <a:gd name="T2" fmla="*/ 0 w 5"/>
                    <a:gd name="T3" fmla="*/ 24739166 h 23"/>
                    <a:gd name="T4" fmla="*/ 0 60000 65536"/>
                    <a:gd name="T5" fmla="*/ 0 60000 65536"/>
                  </a:gdLst>
                  <a:ahLst/>
                  <a:cxnLst>
                    <a:cxn ang="T4">
                      <a:pos x="T0" y="T1"/>
                    </a:cxn>
                    <a:cxn ang="T5">
                      <a:pos x="T2" y="T3"/>
                    </a:cxn>
                  </a:cxnLst>
                  <a:rect l="0" t="0" r="r" b="b"/>
                  <a:pathLst>
                    <a:path w="5" h="23">
                      <a:moveTo>
                        <a:pt x="5" y="0"/>
                      </a:moveTo>
                      <a:cubicBezTo>
                        <a:pt x="3" y="8"/>
                        <a:pt x="4" y="11"/>
                        <a:pt x="0" y="23"/>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3" name="Oval 284"/>
                <p:cNvSpPr>
                  <a:spLocks noChangeArrowheads="1"/>
                </p:cNvSpPr>
                <p:nvPr/>
              </p:nvSpPr>
              <p:spPr bwMode="auto">
                <a:xfrm>
                  <a:off x="3489" y="985"/>
                  <a:ext cx="6" cy="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44" name="Oval 285"/>
                <p:cNvSpPr>
                  <a:spLocks noChangeArrowheads="1"/>
                </p:cNvSpPr>
                <p:nvPr/>
              </p:nvSpPr>
              <p:spPr bwMode="auto">
                <a:xfrm>
                  <a:off x="3489" y="985"/>
                  <a:ext cx="6" cy="6"/>
                </a:xfrm>
                <a:prstGeom prst="ellipse">
                  <a:avLst/>
                </a:prstGeom>
                <a:noFill/>
                <a:ln w="4763"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45" name="Freeform 286"/>
                <p:cNvSpPr>
                  <a:spLocks/>
                </p:cNvSpPr>
                <p:nvPr/>
              </p:nvSpPr>
              <p:spPr bwMode="auto">
                <a:xfrm>
                  <a:off x="2916" y="2564"/>
                  <a:ext cx="7" cy="134"/>
                </a:xfrm>
                <a:custGeom>
                  <a:avLst/>
                  <a:gdLst>
                    <a:gd name="T0" fmla="*/ 0 w 5"/>
                    <a:gd name="T1" fmla="*/ 0 h 86"/>
                    <a:gd name="T2" fmla="*/ 1 w 5"/>
                    <a:gd name="T3" fmla="*/ 33599487 h 86"/>
                    <a:gd name="T4" fmla="*/ 93850 w 5"/>
                    <a:gd name="T5" fmla="*/ 80619131 h 86"/>
                    <a:gd name="T6" fmla="*/ 0 60000 65536"/>
                    <a:gd name="T7" fmla="*/ 0 60000 65536"/>
                    <a:gd name="T8" fmla="*/ 0 60000 65536"/>
                  </a:gdLst>
                  <a:ahLst/>
                  <a:cxnLst>
                    <a:cxn ang="T6">
                      <a:pos x="T0" y="T1"/>
                    </a:cxn>
                    <a:cxn ang="T7">
                      <a:pos x="T2" y="T3"/>
                    </a:cxn>
                    <a:cxn ang="T8">
                      <a:pos x="T4" y="T5"/>
                    </a:cxn>
                  </a:cxnLst>
                  <a:rect l="0" t="0" r="r" b="b"/>
                  <a:pathLst>
                    <a:path w="5" h="86">
                      <a:moveTo>
                        <a:pt x="0" y="0"/>
                      </a:moveTo>
                      <a:cubicBezTo>
                        <a:pt x="0" y="12"/>
                        <a:pt x="1" y="30"/>
                        <a:pt x="1" y="36"/>
                      </a:cubicBezTo>
                      <a:cubicBezTo>
                        <a:pt x="0" y="44"/>
                        <a:pt x="5" y="79"/>
                        <a:pt x="3" y="86"/>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6" name="Freeform 287"/>
                <p:cNvSpPr>
                  <a:spLocks/>
                </p:cNvSpPr>
                <p:nvPr/>
              </p:nvSpPr>
              <p:spPr bwMode="auto">
                <a:xfrm>
                  <a:off x="2949" y="2572"/>
                  <a:ext cx="4" cy="120"/>
                </a:xfrm>
                <a:custGeom>
                  <a:avLst/>
                  <a:gdLst>
                    <a:gd name="T0" fmla="*/ 15503 w 3"/>
                    <a:gd name="T1" fmla="*/ 0 h 77"/>
                    <a:gd name="T2" fmla="*/ 0 w 3"/>
                    <a:gd name="T3" fmla="*/ 25068726 h 77"/>
                    <a:gd name="T4" fmla="*/ 15503 w 3"/>
                    <a:gd name="T5" fmla="*/ 72411494 h 77"/>
                    <a:gd name="T6" fmla="*/ 0 60000 65536"/>
                    <a:gd name="T7" fmla="*/ 0 60000 65536"/>
                    <a:gd name="T8" fmla="*/ 0 60000 65536"/>
                  </a:gdLst>
                  <a:ahLst/>
                  <a:cxnLst>
                    <a:cxn ang="T6">
                      <a:pos x="T0" y="T1"/>
                    </a:cxn>
                    <a:cxn ang="T7">
                      <a:pos x="T2" y="T3"/>
                    </a:cxn>
                    <a:cxn ang="T8">
                      <a:pos x="T4" y="T5"/>
                    </a:cxn>
                  </a:cxnLst>
                  <a:rect l="0" t="0" r="r" b="b"/>
                  <a:pathLst>
                    <a:path w="3" h="77">
                      <a:moveTo>
                        <a:pt x="2" y="0"/>
                      </a:moveTo>
                      <a:cubicBezTo>
                        <a:pt x="2" y="8"/>
                        <a:pt x="1" y="19"/>
                        <a:pt x="0" y="27"/>
                      </a:cubicBezTo>
                      <a:cubicBezTo>
                        <a:pt x="0" y="38"/>
                        <a:pt x="3" y="72"/>
                        <a:pt x="2" y="77"/>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7" name="Freeform 288"/>
                <p:cNvSpPr>
                  <a:spLocks/>
                </p:cNvSpPr>
                <p:nvPr/>
              </p:nvSpPr>
              <p:spPr bwMode="auto">
                <a:xfrm>
                  <a:off x="2980" y="2560"/>
                  <a:ext cx="9" cy="115"/>
                </a:xfrm>
                <a:custGeom>
                  <a:avLst/>
                  <a:gdLst>
                    <a:gd name="T0" fmla="*/ 1574802 w 6"/>
                    <a:gd name="T1" fmla="*/ 0 h 74"/>
                    <a:gd name="T2" fmla="*/ 1215486 w 6"/>
                    <a:gd name="T3" fmla="*/ 18746826 h 74"/>
                    <a:gd name="T4" fmla="*/ 0 w 6"/>
                    <a:gd name="T5" fmla="*/ 63825702 h 74"/>
                    <a:gd name="T6" fmla="*/ 0 60000 65536"/>
                    <a:gd name="T7" fmla="*/ 0 60000 65536"/>
                    <a:gd name="T8" fmla="*/ 0 60000 65536"/>
                  </a:gdLst>
                  <a:ahLst/>
                  <a:cxnLst>
                    <a:cxn ang="T6">
                      <a:pos x="T0" y="T1"/>
                    </a:cxn>
                    <a:cxn ang="T7">
                      <a:pos x="T2" y="T3"/>
                    </a:cxn>
                    <a:cxn ang="T8">
                      <a:pos x="T4" y="T5"/>
                    </a:cxn>
                  </a:cxnLst>
                  <a:rect l="0" t="0" r="r" b="b"/>
                  <a:pathLst>
                    <a:path w="6" h="74">
                      <a:moveTo>
                        <a:pt x="5" y="0"/>
                      </a:moveTo>
                      <a:cubicBezTo>
                        <a:pt x="6" y="7"/>
                        <a:pt x="6" y="13"/>
                        <a:pt x="4" y="22"/>
                      </a:cubicBezTo>
                      <a:cubicBezTo>
                        <a:pt x="2" y="34"/>
                        <a:pt x="0" y="74"/>
                        <a:pt x="0" y="74"/>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8" name="Freeform 289"/>
                <p:cNvSpPr>
                  <a:spLocks/>
                </p:cNvSpPr>
                <p:nvPr/>
              </p:nvSpPr>
              <p:spPr bwMode="auto">
                <a:xfrm>
                  <a:off x="2861" y="2521"/>
                  <a:ext cx="9" cy="9"/>
                </a:xfrm>
                <a:custGeom>
                  <a:avLst/>
                  <a:gdLst>
                    <a:gd name="T0" fmla="*/ 1823229 w 6"/>
                    <a:gd name="T1" fmla="*/ 0 h 6"/>
                    <a:gd name="T2" fmla="*/ 0 w 6"/>
                    <a:gd name="T3" fmla="*/ 1823229 h 6"/>
                    <a:gd name="T4" fmla="*/ 0 60000 65536"/>
                    <a:gd name="T5" fmla="*/ 0 60000 65536"/>
                  </a:gdLst>
                  <a:ahLst/>
                  <a:cxnLst>
                    <a:cxn ang="T4">
                      <a:pos x="T0" y="T1"/>
                    </a:cxn>
                    <a:cxn ang="T5">
                      <a:pos x="T2" y="T3"/>
                    </a:cxn>
                  </a:cxnLst>
                  <a:rect l="0" t="0" r="r" b="b"/>
                  <a:pathLst>
                    <a:path w="6" h="6">
                      <a:moveTo>
                        <a:pt x="6" y="0"/>
                      </a:moveTo>
                      <a:cubicBezTo>
                        <a:pt x="4" y="1"/>
                        <a:pt x="2" y="3"/>
                        <a:pt x="0" y="6"/>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49" name="Freeform 290"/>
                <p:cNvSpPr>
                  <a:spLocks/>
                </p:cNvSpPr>
                <p:nvPr/>
              </p:nvSpPr>
              <p:spPr bwMode="auto">
                <a:xfrm>
                  <a:off x="3298" y="4001"/>
                  <a:ext cx="39" cy="22"/>
                </a:xfrm>
                <a:custGeom>
                  <a:avLst/>
                  <a:gdLst>
                    <a:gd name="T0" fmla="*/ 0 w 25"/>
                    <a:gd name="T1" fmla="*/ 10892745 h 14"/>
                    <a:gd name="T2" fmla="*/ 20443422 w 25"/>
                    <a:gd name="T3" fmla="*/ 13151265 h 14"/>
                    <a:gd name="T4" fmla="*/ 22265877 w 25"/>
                    <a:gd name="T5" fmla="*/ 6227919 h 14"/>
                    <a:gd name="T6" fmla="*/ 5569634 w 25"/>
                    <a:gd name="T7" fmla="*/ 2522050 h 14"/>
                    <a:gd name="T8" fmla="*/ 0 w 25"/>
                    <a:gd name="T9" fmla="*/ 1089274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4">
                      <a:moveTo>
                        <a:pt x="0" y="9"/>
                      </a:moveTo>
                      <a:cubicBezTo>
                        <a:pt x="4" y="6"/>
                        <a:pt x="18" y="8"/>
                        <a:pt x="21" y="11"/>
                      </a:cubicBezTo>
                      <a:cubicBezTo>
                        <a:pt x="23" y="14"/>
                        <a:pt x="25" y="6"/>
                        <a:pt x="23" y="5"/>
                      </a:cubicBezTo>
                      <a:cubicBezTo>
                        <a:pt x="20" y="1"/>
                        <a:pt x="11" y="0"/>
                        <a:pt x="6" y="2"/>
                      </a:cubicBezTo>
                      <a:cubicBezTo>
                        <a:pt x="2" y="3"/>
                        <a:pt x="0" y="9"/>
                        <a:pt x="0" y="9"/>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0" name="Freeform 291"/>
                <p:cNvSpPr>
                  <a:spLocks/>
                </p:cNvSpPr>
                <p:nvPr/>
              </p:nvSpPr>
              <p:spPr bwMode="auto">
                <a:xfrm>
                  <a:off x="3282" y="3981"/>
                  <a:ext cx="30" cy="58"/>
                </a:xfrm>
                <a:custGeom>
                  <a:avLst/>
                  <a:gdLst>
                    <a:gd name="T0" fmla="*/ 26565864 w 19"/>
                    <a:gd name="T1" fmla="*/ 0 h 37"/>
                    <a:gd name="T2" fmla="*/ 4988839 w 19"/>
                    <a:gd name="T3" fmla="*/ 21679046 h 37"/>
                    <a:gd name="T4" fmla="*/ 4709839 w 19"/>
                    <a:gd name="T5" fmla="*/ 41770485 h 37"/>
                    <a:gd name="T6" fmla="*/ 0 60000 65536"/>
                    <a:gd name="T7" fmla="*/ 0 60000 65536"/>
                    <a:gd name="T8" fmla="*/ 0 60000 65536"/>
                  </a:gdLst>
                  <a:ahLst/>
                  <a:cxnLst>
                    <a:cxn ang="T6">
                      <a:pos x="T0" y="T1"/>
                    </a:cxn>
                    <a:cxn ang="T7">
                      <a:pos x="T2" y="T3"/>
                    </a:cxn>
                    <a:cxn ang="T8">
                      <a:pos x="T4" y="T5"/>
                    </a:cxn>
                  </a:cxnLst>
                  <a:rect l="0" t="0" r="r" b="b"/>
                  <a:pathLst>
                    <a:path w="19" h="37">
                      <a:moveTo>
                        <a:pt x="19" y="0"/>
                      </a:moveTo>
                      <a:cubicBezTo>
                        <a:pt x="16" y="7"/>
                        <a:pt x="8" y="11"/>
                        <a:pt x="4" y="19"/>
                      </a:cubicBezTo>
                      <a:cubicBezTo>
                        <a:pt x="2" y="25"/>
                        <a:pt x="0" y="32"/>
                        <a:pt x="3" y="37"/>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1" name="Freeform 292"/>
                <p:cNvSpPr>
                  <a:spLocks/>
                </p:cNvSpPr>
                <p:nvPr/>
              </p:nvSpPr>
              <p:spPr bwMode="auto">
                <a:xfrm>
                  <a:off x="3230" y="3970"/>
                  <a:ext cx="36" cy="69"/>
                </a:xfrm>
                <a:custGeom>
                  <a:avLst/>
                  <a:gdLst>
                    <a:gd name="T0" fmla="*/ 24739166 w 23"/>
                    <a:gd name="T1" fmla="*/ 0 h 44"/>
                    <a:gd name="T2" fmla="*/ 14860141 w 23"/>
                    <a:gd name="T3" fmla="*/ 12503840 h 44"/>
                    <a:gd name="T4" fmla="*/ 7525712 w 23"/>
                    <a:gd name="T5" fmla="*/ 29600569 h 44"/>
                    <a:gd name="T6" fmla="*/ 7525712 w 23"/>
                    <a:gd name="T7" fmla="*/ 50014755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4">
                      <a:moveTo>
                        <a:pt x="23" y="0"/>
                      </a:moveTo>
                      <a:cubicBezTo>
                        <a:pt x="17" y="3"/>
                        <a:pt x="16" y="4"/>
                        <a:pt x="14" y="11"/>
                      </a:cubicBezTo>
                      <a:cubicBezTo>
                        <a:pt x="12" y="18"/>
                        <a:pt x="9" y="22"/>
                        <a:pt x="7" y="26"/>
                      </a:cubicBezTo>
                      <a:cubicBezTo>
                        <a:pt x="4" y="30"/>
                        <a:pt x="0" y="39"/>
                        <a:pt x="7" y="44"/>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2" name="Freeform 293"/>
                <p:cNvSpPr>
                  <a:spLocks/>
                </p:cNvSpPr>
                <p:nvPr/>
              </p:nvSpPr>
              <p:spPr bwMode="auto">
                <a:xfrm>
                  <a:off x="3199" y="3962"/>
                  <a:ext cx="42" cy="62"/>
                </a:xfrm>
                <a:custGeom>
                  <a:avLst/>
                  <a:gdLst>
                    <a:gd name="T0" fmla="*/ 23810184 w 27"/>
                    <a:gd name="T1" fmla="*/ 0 h 40"/>
                    <a:gd name="T2" fmla="*/ 9270165 w 27"/>
                    <a:gd name="T3" fmla="*/ 12790704 h 40"/>
                    <a:gd name="T4" fmla="*/ 2947387 w 27"/>
                    <a:gd name="T5" fmla="*/ 24520425 h 40"/>
                    <a:gd name="T6" fmla="*/ 0 w 27"/>
                    <a:gd name="T7" fmla="*/ 31797314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0">
                      <a:moveTo>
                        <a:pt x="27" y="0"/>
                      </a:moveTo>
                      <a:cubicBezTo>
                        <a:pt x="21" y="4"/>
                        <a:pt x="13" y="10"/>
                        <a:pt x="10" y="16"/>
                      </a:cubicBezTo>
                      <a:cubicBezTo>
                        <a:pt x="8" y="21"/>
                        <a:pt x="6" y="25"/>
                        <a:pt x="3" y="31"/>
                      </a:cubicBezTo>
                      <a:cubicBezTo>
                        <a:pt x="1" y="34"/>
                        <a:pt x="0" y="37"/>
                        <a:pt x="0" y="4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3" name="Freeform 294"/>
                <p:cNvSpPr>
                  <a:spLocks/>
                </p:cNvSpPr>
                <p:nvPr/>
              </p:nvSpPr>
              <p:spPr bwMode="auto">
                <a:xfrm>
                  <a:off x="3176" y="3954"/>
                  <a:ext cx="48" cy="55"/>
                </a:xfrm>
                <a:custGeom>
                  <a:avLst/>
                  <a:gdLst>
                    <a:gd name="T0" fmla="*/ 23832437 w 31"/>
                    <a:gd name="T1" fmla="*/ 0 h 35"/>
                    <a:gd name="T2" fmla="*/ 11691194 w 31"/>
                    <a:gd name="T3" fmla="*/ 14694642 h 35"/>
                    <a:gd name="T4" fmla="*/ 1050370 w 31"/>
                    <a:gd name="T5" fmla="*/ 35539597 h 35"/>
                    <a:gd name="T6" fmla="*/ 0 w 31"/>
                    <a:gd name="T7" fmla="*/ 42268933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5">
                      <a:moveTo>
                        <a:pt x="31" y="0"/>
                      </a:moveTo>
                      <a:cubicBezTo>
                        <a:pt x="24" y="3"/>
                        <a:pt x="19" y="7"/>
                        <a:pt x="15" y="12"/>
                      </a:cubicBezTo>
                      <a:cubicBezTo>
                        <a:pt x="11" y="16"/>
                        <a:pt x="4" y="20"/>
                        <a:pt x="1" y="29"/>
                      </a:cubicBezTo>
                      <a:cubicBezTo>
                        <a:pt x="1" y="31"/>
                        <a:pt x="0" y="33"/>
                        <a:pt x="0" y="35"/>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4" name="Freeform 295"/>
                <p:cNvSpPr>
                  <a:spLocks/>
                </p:cNvSpPr>
                <p:nvPr/>
              </p:nvSpPr>
              <p:spPr bwMode="auto">
                <a:xfrm>
                  <a:off x="3248" y="4017"/>
                  <a:ext cx="26" cy="15"/>
                </a:xfrm>
                <a:custGeom>
                  <a:avLst/>
                  <a:gdLst>
                    <a:gd name="T0" fmla="*/ 756189 w 17"/>
                    <a:gd name="T1" fmla="*/ 2734844 h 10"/>
                    <a:gd name="T2" fmla="*/ 7957727 w 17"/>
                    <a:gd name="T3" fmla="*/ 2734844 h 10"/>
                    <a:gd name="T4" fmla="*/ 4716227 w 17"/>
                    <a:gd name="T5" fmla="*/ 466608 h 10"/>
                    <a:gd name="T6" fmla="*/ 756189 w 17"/>
                    <a:gd name="T7" fmla="*/ 273484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0">
                      <a:moveTo>
                        <a:pt x="1" y="9"/>
                      </a:moveTo>
                      <a:cubicBezTo>
                        <a:pt x="6" y="10"/>
                        <a:pt x="14" y="10"/>
                        <a:pt x="15" y="9"/>
                      </a:cubicBezTo>
                      <a:cubicBezTo>
                        <a:pt x="17" y="8"/>
                        <a:pt x="16" y="1"/>
                        <a:pt x="9" y="1"/>
                      </a:cubicBezTo>
                      <a:cubicBezTo>
                        <a:pt x="1" y="0"/>
                        <a:pt x="0" y="8"/>
                        <a:pt x="1" y="9"/>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5" name="Freeform 296"/>
                <p:cNvSpPr>
                  <a:spLocks/>
                </p:cNvSpPr>
                <p:nvPr/>
              </p:nvSpPr>
              <p:spPr bwMode="auto">
                <a:xfrm>
                  <a:off x="3204" y="4009"/>
                  <a:ext cx="25" cy="14"/>
                </a:xfrm>
                <a:custGeom>
                  <a:avLst/>
                  <a:gdLst>
                    <a:gd name="T0" fmla="*/ 1377453 w 16"/>
                    <a:gd name="T1" fmla="*/ 6019087 h 9"/>
                    <a:gd name="T2" fmla="*/ 14203323 w 16"/>
                    <a:gd name="T3" fmla="*/ 7131948 h 9"/>
                    <a:gd name="T4" fmla="*/ 7247913 w 16"/>
                    <a:gd name="T5" fmla="*/ 0 h 9"/>
                    <a:gd name="T6" fmla="*/ 1377453 w 16"/>
                    <a:gd name="T7" fmla="*/ 601908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9">
                      <a:moveTo>
                        <a:pt x="1" y="7"/>
                      </a:moveTo>
                      <a:cubicBezTo>
                        <a:pt x="6" y="8"/>
                        <a:pt x="13" y="9"/>
                        <a:pt x="14" y="8"/>
                      </a:cubicBezTo>
                      <a:cubicBezTo>
                        <a:pt x="16" y="7"/>
                        <a:pt x="14" y="0"/>
                        <a:pt x="7" y="0"/>
                      </a:cubicBezTo>
                      <a:cubicBezTo>
                        <a:pt x="2" y="0"/>
                        <a:pt x="0" y="6"/>
                        <a:pt x="1" y="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6" name="Freeform 297"/>
                <p:cNvSpPr>
                  <a:spLocks/>
                </p:cNvSpPr>
                <p:nvPr/>
              </p:nvSpPr>
              <p:spPr bwMode="auto">
                <a:xfrm>
                  <a:off x="3179" y="4003"/>
                  <a:ext cx="23" cy="12"/>
                </a:xfrm>
                <a:custGeom>
                  <a:avLst/>
                  <a:gdLst>
                    <a:gd name="T0" fmla="*/ 0 w 15"/>
                    <a:gd name="T1" fmla="*/ 2261946 h 8"/>
                    <a:gd name="T2" fmla="*/ 7555891 w 15"/>
                    <a:gd name="T3" fmla="*/ 2261946 h 8"/>
                    <a:gd name="T4" fmla="*/ 3276890 w 15"/>
                    <a:gd name="T5" fmla="*/ 0 h 8"/>
                    <a:gd name="T6" fmla="*/ 0 w 15"/>
                    <a:gd name="T7" fmla="*/ 22619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0" y="7"/>
                      </a:moveTo>
                      <a:cubicBezTo>
                        <a:pt x="5" y="6"/>
                        <a:pt x="12" y="8"/>
                        <a:pt x="13" y="7"/>
                      </a:cubicBezTo>
                      <a:cubicBezTo>
                        <a:pt x="15" y="6"/>
                        <a:pt x="13" y="0"/>
                        <a:pt x="6" y="0"/>
                      </a:cubicBezTo>
                      <a:cubicBezTo>
                        <a:pt x="2" y="0"/>
                        <a:pt x="0" y="6"/>
                        <a:pt x="0" y="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7" name="Freeform 298"/>
                <p:cNvSpPr>
                  <a:spLocks/>
                </p:cNvSpPr>
                <p:nvPr/>
              </p:nvSpPr>
              <p:spPr bwMode="auto">
                <a:xfrm>
                  <a:off x="3364" y="4010"/>
                  <a:ext cx="7" cy="21"/>
                </a:xfrm>
                <a:custGeom>
                  <a:avLst/>
                  <a:gdLst>
                    <a:gd name="T0" fmla="*/ 0 w 5"/>
                    <a:gd name="T1" fmla="*/ 0 h 13"/>
                    <a:gd name="T2" fmla="*/ 0 w 5"/>
                    <a:gd name="T3" fmla="*/ 37476786 h 13"/>
                    <a:gd name="T4" fmla="*/ 0 60000 65536"/>
                    <a:gd name="T5" fmla="*/ 0 60000 65536"/>
                  </a:gdLst>
                  <a:ahLst/>
                  <a:cxnLst>
                    <a:cxn ang="T4">
                      <a:pos x="T0" y="T1"/>
                    </a:cxn>
                    <a:cxn ang="T5">
                      <a:pos x="T2" y="T3"/>
                    </a:cxn>
                  </a:cxnLst>
                  <a:rect l="0" t="0" r="r" b="b"/>
                  <a:pathLst>
                    <a:path w="5" h="13">
                      <a:moveTo>
                        <a:pt x="0" y="0"/>
                      </a:moveTo>
                      <a:cubicBezTo>
                        <a:pt x="2" y="5"/>
                        <a:pt x="5" y="7"/>
                        <a:pt x="0" y="13"/>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8" name="Freeform 299"/>
                <p:cNvSpPr>
                  <a:spLocks/>
                </p:cNvSpPr>
                <p:nvPr/>
              </p:nvSpPr>
              <p:spPr bwMode="auto">
                <a:xfrm>
                  <a:off x="3381" y="3835"/>
                  <a:ext cx="3" cy="23"/>
                </a:xfrm>
                <a:custGeom>
                  <a:avLst/>
                  <a:gdLst>
                    <a:gd name="T0" fmla="*/ 699912 w 2"/>
                    <a:gd name="T1" fmla="*/ 0 h 15"/>
                    <a:gd name="T2" fmla="*/ 0 w 2"/>
                    <a:gd name="T3" fmla="*/ 8514960 h 15"/>
                    <a:gd name="T4" fmla="*/ 0 60000 65536"/>
                    <a:gd name="T5" fmla="*/ 0 60000 65536"/>
                  </a:gdLst>
                  <a:ahLst/>
                  <a:cxnLst>
                    <a:cxn ang="T4">
                      <a:pos x="T0" y="T1"/>
                    </a:cxn>
                    <a:cxn ang="T5">
                      <a:pos x="T2" y="T3"/>
                    </a:cxn>
                  </a:cxnLst>
                  <a:rect l="0" t="0" r="r" b="b"/>
                  <a:pathLst>
                    <a:path w="2" h="15">
                      <a:moveTo>
                        <a:pt x="2" y="0"/>
                      </a:moveTo>
                      <a:cubicBezTo>
                        <a:pt x="2" y="4"/>
                        <a:pt x="0" y="15"/>
                        <a:pt x="0" y="15"/>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59" name="Freeform 300"/>
                <p:cNvSpPr>
                  <a:spLocks/>
                </p:cNvSpPr>
                <p:nvPr/>
              </p:nvSpPr>
              <p:spPr bwMode="auto">
                <a:xfrm>
                  <a:off x="3508" y="4001"/>
                  <a:ext cx="39" cy="22"/>
                </a:xfrm>
                <a:custGeom>
                  <a:avLst/>
                  <a:gdLst>
                    <a:gd name="T0" fmla="*/ 24254426 w 25"/>
                    <a:gd name="T1" fmla="*/ 10892745 h 14"/>
                    <a:gd name="T2" fmla="*/ 4930481 w 25"/>
                    <a:gd name="T3" fmla="*/ 13151265 h 14"/>
                    <a:gd name="T4" fmla="*/ 2026003 w 25"/>
                    <a:gd name="T5" fmla="*/ 6227919 h 14"/>
                    <a:gd name="T6" fmla="*/ 19198950 w 25"/>
                    <a:gd name="T7" fmla="*/ 2522050 h 14"/>
                    <a:gd name="T8" fmla="*/ 24254426 w 25"/>
                    <a:gd name="T9" fmla="*/ 1089274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4">
                      <a:moveTo>
                        <a:pt x="25" y="9"/>
                      </a:moveTo>
                      <a:cubicBezTo>
                        <a:pt x="22" y="6"/>
                        <a:pt x="7" y="8"/>
                        <a:pt x="5" y="11"/>
                      </a:cubicBezTo>
                      <a:cubicBezTo>
                        <a:pt x="2" y="14"/>
                        <a:pt x="0" y="6"/>
                        <a:pt x="2" y="5"/>
                      </a:cubicBezTo>
                      <a:cubicBezTo>
                        <a:pt x="6" y="1"/>
                        <a:pt x="15" y="0"/>
                        <a:pt x="20" y="2"/>
                      </a:cubicBezTo>
                      <a:cubicBezTo>
                        <a:pt x="24" y="3"/>
                        <a:pt x="25" y="9"/>
                        <a:pt x="25" y="9"/>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0" name="Freeform 301"/>
                <p:cNvSpPr>
                  <a:spLocks/>
                </p:cNvSpPr>
                <p:nvPr/>
              </p:nvSpPr>
              <p:spPr bwMode="auto">
                <a:xfrm>
                  <a:off x="3534" y="3981"/>
                  <a:ext cx="30" cy="58"/>
                </a:xfrm>
                <a:custGeom>
                  <a:avLst/>
                  <a:gdLst>
                    <a:gd name="T0" fmla="*/ 0 w 19"/>
                    <a:gd name="T1" fmla="*/ 0 h 37"/>
                    <a:gd name="T2" fmla="*/ 19638234 w 19"/>
                    <a:gd name="T3" fmla="*/ 21679046 h 37"/>
                    <a:gd name="T4" fmla="*/ 22317429 w 19"/>
                    <a:gd name="T5" fmla="*/ 41770485 h 37"/>
                    <a:gd name="T6" fmla="*/ 0 60000 65536"/>
                    <a:gd name="T7" fmla="*/ 0 60000 65536"/>
                    <a:gd name="T8" fmla="*/ 0 60000 65536"/>
                  </a:gdLst>
                  <a:ahLst/>
                  <a:cxnLst>
                    <a:cxn ang="T6">
                      <a:pos x="T0" y="T1"/>
                    </a:cxn>
                    <a:cxn ang="T7">
                      <a:pos x="T2" y="T3"/>
                    </a:cxn>
                    <a:cxn ang="T8">
                      <a:pos x="T4" y="T5"/>
                    </a:cxn>
                  </a:cxnLst>
                  <a:rect l="0" t="0" r="r" b="b"/>
                  <a:pathLst>
                    <a:path w="19" h="37">
                      <a:moveTo>
                        <a:pt x="0" y="0"/>
                      </a:moveTo>
                      <a:cubicBezTo>
                        <a:pt x="2" y="7"/>
                        <a:pt x="11" y="11"/>
                        <a:pt x="14" y="19"/>
                      </a:cubicBezTo>
                      <a:cubicBezTo>
                        <a:pt x="17" y="25"/>
                        <a:pt x="19" y="32"/>
                        <a:pt x="16" y="37"/>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1" name="Freeform 302"/>
                <p:cNvSpPr>
                  <a:spLocks/>
                </p:cNvSpPr>
                <p:nvPr/>
              </p:nvSpPr>
              <p:spPr bwMode="auto">
                <a:xfrm>
                  <a:off x="3580" y="3970"/>
                  <a:ext cx="36" cy="69"/>
                </a:xfrm>
                <a:custGeom>
                  <a:avLst/>
                  <a:gdLst>
                    <a:gd name="T0" fmla="*/ 0 w 23"/>
                    <a:gd name="T1" fmla="*/ 0 h 44"/>
                    <a:gd name="T2" fmla="*/ 8841451 w 23"/>
                    <a:gd name="T3" fmla="*/ 12503840 h 44"/>
                    <a:gd name="T4" fmla="*/ 17059988 w 23"/>
                    <a:gd name="T5" fmla="*/ 29600569 h 44"/>
                    <a:gd name="T6" fmla="*/ 17059988 w 23"/>
                    <a:gd name="T7" fmla="*/ 50014755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4">
                      <a:moveTo>
                        <a:pt x="0" y="0"/>
                      </a:moveTo>
                      <a:cubicBezTo>
                        <a:pt x="6" y="3"/>
                        <a:pt x="6" y="4"/>
                        <a:pt x="8" y="11"/>
                      </a:cubicBezTo>
                      <a:cubicBezTo>
                        <a:pt x="10" y="18"/>
                        <a:pt x="13" y="22"/>
                        <a:pt x="16" y="26"/>
                      </a:cubicBezTo>
                      <a:cubicBezTo>
                        <a:pt x="19" y="30"/>
                        <a:pt x="23" y="39"/>
                        <a:pt x="16" y="44"/>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2" name="Freeform 303"/>
                <p:cNvSpPr>
                  <a:spLocks/>
                </p:cNvSpPr>
                <p:nvPr/>
              </p:nvSpPr>
              <p:spPr bwMode="auto">
                <a:xfrm>
                  <a:off x="3605" y="3962"/>
                  <a:ext cx="42" cy="64"/>
                </a:xfrm>
                <a:custGeom>
                  <a:avLst/>
                  <a:gdLst>
                    <a:gd name="T0" fmla="*/ 0 w 27"/>
                    <a:gd name="T1" fmla="*/ 0 h 41"/>
                    <a:gd name="T2" fmla="*/ 14420257 w 27"/>
                    <a:gd name="T3" fmla="*/ 15823333 h 41"/>
                    <a:gd name="T4" fmla="*/ 21253843 w 27"/>
                    <a:gd name="T5" fmla="*/ 30472905 h 41"/>
                    <a:gd name="T6" fmla="*/ 22656206 w 27"/>
                    <a:gd name="T7" fmla="*/ 4067571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1">
                      <a:moveTo>
                        <a:pt x="0" y="0"/>
                      </a:moveTo>
                      <a:cubicBezTo>
                        <a:pt x="5" y="4"/>
                        <a:pt x="14" y="10"/>
                        <a:pt x="16" y="16"/>
                      </a:cubicBezTo>
                      <a:cubicBezTo>
                        <a:pt x="19" y="21"/>
                        <a:pt x="21" y="25"/>
                        <a:pt x="24" y="31"/>
                      </a:cubicBezTo>
                      <a:cubicBezTo>
                        <a:pt x="26" y="34"/>
                        <a:pt x="27" y="37"/>
                        <a:pt x="26" y="41"/>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3" name="Freeform 304"/>
                <p:cNvSpPr>
                  <a:spLocks/>
                </p:cNvSpPr>
                <p:nvPr/>
              </p:nvSpPr>
              <p:spPr bwMode="auto">
                <a:xfrm>
                  <a:off x="3622" y="3954"/>
                  <a:ext cx="49" cy="55"/>
                </a:xfrm>
                <a:custGeom>
                  <a:avLst/>
                  <a:gdLst>
                    <a:gd name="T0" fmla="*/ 0 w 31"/>
                    <a:gd name="T1" fmla="*/ 0 h 35"/>
                    <a:gd name="T2" fmla="*/ 23355366 w 31"/>
                    <a:gd name="T3" fmla="*/ 14694642 h 35"/>
                    <a:gd name="T4" fmla="*/ 42522470 w 31"/>
                    <a:gd name="T5" fmla="*/ 35539597 h 35"/>
                    <a:gd name="T6" fmla="*/ 45063659 w 31"/>
                    <a:gd name="T7" fmla="*/ 42268933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5">
                      <a:moveTo>
                        <a:pt x="0" y="0"/>
                      </a:moveTo>
                      <a:cubicBezTo>
                        <a:pt x="7" y="3"/>
                        <a:pt x="12" y="7"/>
                        <a:pt x="16" y="12"/>
                      </a:cubicBezTo>
                      <a:cubicBezTo>
                        <a:pt x="19" y="16"/>
                        <a:pt x="27" y="20"/>
                        <a:pt x="29" y="29"/>
                      </a:cubicBezTo>
                      <a:cubicBezTo>
                        <a:pt x="30" y="31"/>
                        <a:pt x="31" y="33"/>
                        <a:pt x="31" y="35"/>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4" name="Freeform 305"/>
                <p:cNvSpPr>
                  <a:spLocks/>
                </p:cNvSpPr>
                <p:nvPr/>
              </p:nvSpPr>
              <p:spPr bwMode="auto">
                <a:xfrm>
                  <a:off x="3572" y="4017"/>
                  <a:ext cx="25" cy="15"/>
                </a:xfrm>
                <a:custGeom>
                  <a:avLst/>
                  <a:gdLst>
                    <a:gd name="T0" fmla="*/ 16193658 w 16"/>
                    <a:gd name="T1" fmla="*/ 2734844 h 10"/>
                    <a:gd name="T2" fmla="*/ 1377453 w 16"/>
                    <a:gd name="T3" fmla="*/ 2734844 h 10"/>
                    <a:gd name="T4" fmla="*/ 8210259 w 16"/>
                    <a:gd name="T5" fmla="*/ 466608 h 10"/>
                    <a:gd name="T6" fmla="*/ 16193658 w 16"/>
                    <a:gd name="T7" fmla="*/ 273484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16" y="9"/>
                      </a:moveTo>
                      <a:cubicBezTo>
                        <a:pt x="10" y="10"/>
                        <a:pt x="3" y="10"/>
                        <a:pt x="1" y="9"/>
                      </a:cubicBezTo>
                      <a:cubicBezTo>
                        <a:pt x="0" y="8"/>
                        <a:pt x="0" y="1"/>
                        <a:pt x="8" y="1"/>
                      </a:cubicBezTo>
                      <a:cubicBezTo>
                        <a:pt x="15" y="0"/>
                        <a:pt x="16" y="8"/>
                        <a:pt x="16" y="9"/>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5" name="Freeform 306"/>
                <p:cNvSpPr>
                  <a:spLocks/>
                </p:cNvSpPr>
                <p:nvPr/>
              </p:nvSpPr>
              <p:spPr bwMode="auto">
                <a:xfrm>
                  <a:off x="3617" y="4009"/>
                  <a:ext cx="24" cy="14"/>
                </a:xfrm>
                <a:custGeom>
                  <a:avLst/>
                  <a:gdLst>
                    <a:gd name="T0" fmla="*/ 31836582 w 15"/>
                    <a:gd name="T1" fmla="*/ 6019087 h 9"/>
                    <a:gd name="T2" fmla="*/ 2674565 w 15"/>
                    <a:gd name="T3" fmla="*/ 7131948 h 9"/>
                    <a:gd name="T4" fmla="*/ 18219835 w 15"/>
                    <a:gd name="T5" fmla="*/ 0 h 9"/>
                    <a:gd name="T6" fmla="*/ 31836582 w 15"/>
                    <a:gd name="T7" fmla="*/ 601908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7"/>
                      </a:moveTo>
                      <a:cubicBezTo>
                        <a:pt x="10" y="8"/>
                        <a:pt x="3" y="9"/>
                        <a:pt x="1" y="8"/>
                      </a:cubicBezTo>
                      <a:cubicBezTo>
                        <a:pt x="0" y="7"/>
                        <a:pt x="1" y="0"/>
                        <a:pt x="9" y="0"/>
                      </a:cubicBezTo>
                      <a:cubicBezTo>
                        <a:pt x="13" y="0"/>
                        <a:pt x="15" y="6"/>
                        <a:pt x="15" y="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6" name="Freeform 307"/>
                <p:cNvSpPr>
                  <a:spLocks/>
                </p:cNvSpPr>
                <p:nvPr/>
              </p:nvSpPr>
              <p:spPr bwMode="auto">
                <a:xfrm>
                  <a:off x="3644" y="4003"/>
                  <a:ext cx="23" cy="12"/>
                </a:xfrm>
                <a:custGeom>
                  <a:avLst/>
                  <a:gdLst>
                    <a:gd name="T0" fmla="*/ 7704333 w 15"/>
                    <a:gd name="T1" fmla="*/ 2261946 h 8"/>
                    <a:gd name="T2" fmla="*/ 801806 w 15"/>
                    <a:gd name="T3" fmla="*/ 2261946 h 8"/>
                    <a:gd name="T4" fmla="*/ 5024565 w 15"/>
                    <a:gd name="T5" fmla="*/ 0 h 8"/>
                    <a:gd name="T6" fmla="*/ 7704333 w 15"/>
                    <a:gd name="T7" fmla="*/ 22619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4" y="7"/>
                      </a:moveTo>
                      <a:cubicBezTo>
                        <a:pt x="10" y="6"/>
                        <a:pt x="3" y="8"/>
                        <a:pt x="1" y="7"/>
                      </a:cubicBezTo>
                      <a:cubicBezTo>
                        <a:pt x="0" y="6"/>
                        <a:pt x="1" y="0"/>
                        <a:pt x="9" y="0"/>
                      </a:cubicBezTo>
                      <a:cubicBezTo>
                        <a:pt x="13" y="0"/>
                        <a:pt x="15" y="6"/>
                        <a:pt x="14" y="7"/>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7" name="Freeform 308"/>
                <p:cNvSpPr>
                  <a:spLocks/>
                </p:cNvSpPr>
                <p:nvPr/>
              </p:nvSpPr>
              <p:spPr bwMode="auto">
                <a:xfrm>
                  <a:off x="3475" y="4010"/>
                  <a:ext cx="8" cy="21"/>
                </a:xfrm>
                <a:custGeom>
                  <a:avLst/>
                  <a:gdLst>
                    <a:gd name="T0" fmla="*/ 8476288 w 5"/>
                    <a:gd name="T1" fmla="*/ 0 h 13"/>
                    <a:gd name="T2" fmla="*/ 10955018 w 5"/>
                    <a:gd name="T3" fmla="*/ 37476786 h 13"/>
                    <a:gd name="T4" fmla="*/ 0 60000 65536"/>
                    <a:gd name="T5" fmla="*/ 0 60000 65536"/>
                  </a:gdLst>
                  <a:ahLst/>
                  <a:cxnLst>
                    <a:cxn ang="T4">
                      <a:pos x="T0" y="T1"/>
                    </a:cxn>
                    <a:cxn ang="T5">
                      <a:pos x="T2" y="T3"/>
                    </a:cxn>
                  </a:cxnLst>
                  <a:rect l="0" t="0" r="r" b="b"/>
                  <a:pathLst>
                    <a:path w="5" h="13">
                      <a:moveTo>
                        <a:pt x="4" y="0"/>
                      </a:moveTo>
                      <a:cubicBezTo>
                        <a:pt x="2" y="5"/>
                        <a:pt x="0" y="7"/>
                        <a:pt x="5" y="13"/>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8" name="Freeform 309"/>
                <p:cNvSpPr>
                  <a:spLocks/>
                </p:cNvSpPr>
                <p:nvPr/>
              </p:nvSpPr>
              <p:spPr bwMode="auto">
                <a:xfrm>
                  <a:off x="3461" y="3835"/>
                  <a:ext cx="4" cy="23"/>
                </a:xfrm>
                <a:custGeom>
                  <a:avLst/>
                  <a:gdLst>
                    <a:gd name="T0" fmla="*/ 0 w 3"/>
                    <a:gd name="T1" fmla="*/ 0 h 15"/>
                    <a:gd name="T2" fmla="*/ 20671 w 3"/>
                    <a:gd name="T3" fmla="*/ 8514960 h 15"/>
                    <a:gd name="T4" fmla="*/ 0 60000 65536"/>
                    <a:gd name="T5" fmla="*/ 0 60000 65536"/>
                  </a:gdLst>
                  <a:ahLst/>
                  <a:cxnLst>
                    <a:cxn ang="T4">
                      <a:pos x="T0" y="T1"/>
                    </a:cxn>
                    <a:cxn ang="T5">
                      <a:pos x="T2" y="T3"/>
                    </a:cxn>
                  </a:cxnLst>
                  <a:rect l="0" t="0" r="r" b="b"/>
                  <a:pathLst>
                    <a:path w="3" h="15">
                      <a:moveTo>
                        <a:pt x="0" y="0"/>
                      </a:moveTo>
                      <a:cubicBezTo>
                        <a:pt x="0" y="4"/>
                        <a:pt x="3" y="15"/>
                        <a:pt x="3" y="15"/>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69" name="Freeform 310"/>
                <p:cNvSpPr>
                  <a:spLocks/>
                </p:cNvSpPr>
                <p:nvPr/>
              </p:nvSpPr>
              <p:spPr bwMode="auto">
                <a:xfrm>
                  <a:off x="3008" y="1967"/>
                  <a:ext cx="60" cy="34"/>
                </a:xfrm>
                <a:custGeom>
                  <a:avLst/>
                  <a:gdLst>
                    <a:gd name="T0" fmla="*/ 29069304 w 38"/>
                    <a:gd name="T1" fmla="*/ 7888193 h 22"/>
                    <a:gd name="T2" fmla="*/ 7436588 w 38"/>
                    <a:gd name="T3" fmla="*/ 14921087 h 22"/>
                    <a:gd name="T4" fmla="*/ 0 w 38"/>
                    <a:gd name="T5" fmla="*/ 12992497 h 22"/>
                    <a:gd name="T6" fmla="*/ 7436588 w 38"/>
                    <a:gd name="T7" fmla="*/ 16112920 h 22"/>
                    <a:gd name="T8" fmla="*/ 29273637 w 38"/>
                    <a:gd name="T9" fmla="*/ 8906022 h 22"/>
                    <a:gd name="T10" fmla="*/ 53790425 w 38"/>
                    <a:gd name="T11" fmla="*/ 0 h 22"/>
                    <a:gd name="T12" fmla="*/ 29069304 w 38"/>
                    <a:gd name="T13" fmla="*/ 7888193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2">
                      <a:moveTo>
                        <a:pt x="20" y="11"/>
                      </a:moveTo>
                      <a:cubicBezTo>
                        <a:pt x="14" y="16"/>
                        <a:pt x="9" y="21"/>
                        <a:pt x="5" y="21"/>
                      </a:cubicBezTo>
                      <a:cubicBezTo>
                        <a:pt x="3" y="20"/>
                        <a:pt x="1" y="20"/>
                        <a:pt x="0" y="18"/>
                      </a:cubicBezTo>
                      <a:cubicBezTo>
                        <a:pt x="2" y="20"/>
                        <a:pt x="3" y="21"/>
                        <a:pt x="5" y="22"/>
                      </a:cubicBezTo>
                      <a:cubicBezTo>
                        <a:pt x="9" y="22"/>
                        <a:pt x="15" y="17"/>
                        <a:pt x="21" y="12"/>
                      </a:cubicBezTo>
                      <a:cubicBezTo>
                        <a:pt x="27" y="6"/>
                        <a:pt x="33" y="0"/>
                        <a:pt x="38" y="0"/>
                      </a:cubicBezTo>
                      <a:cubicBezTo>
                        <a:pt x="33" y="0"/>
                        <a:pt x="26" y="5"/>
                        <a:pt x="20" y="1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0" name="Freeform 311"/>
                <p:cNvSpPr>
                  <a:spLocks/>
                </p:cNvSpPr>
                <p:nvPr/>
              </p:nvSpPr>
              <p:spPr bwMode="auto">
                <a:xfrm>
                  <a:off x="3163" y="1682"/>
                  <a:ext cx="199" cy="33"/>
                </a:xfrm>
                <a:custGeom>
                  <a:avLst/>
                  <a:gdLst>
                    <a:gd name="T0" fmla="*/ 0 w 127"/>
                    <a:gd name="T1" fmla="*/ 0 h 21"/>
                    <a:gd name="T2" fmla="*/ 107847813 w 127"/>
                    <a:gd name="T3" fmla="*/ 12175518 h 21"/>
                    <a:gd name="T4" fmla="*/ 141395924 w 127"/>
                    <a:gd name="T5" fmla="*/ 6227919 h 21"/>
                    <a:gd name="T6" fmla="*/ 107847813 w 127"/>
                    <a:gd name="T7" fmla="*/ 9786730 h 21"/>
                    <a:gd name="T8" fmla="*/ 0 w 12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1">
                      <a:moveTo>
                        <a:pt x="0" y="0"/>
                      </a:moveTo>
                      <a:cubicBezTo>
                        <a:pt x="25" y="21"/>
                        <a:pt x="63" y="15"/>
                        <a:pt x="97" y="10"/>
                      </a:cubicBezTo>
                      <a:cubicBezTo>
                        <a:pt x="108" y="8"/>
                        <a:pt x="118" y="6"/>
                        <a:pt x="127" y="5"/>
                      </a:cubicBezTo>
                      <a:cubicBezTo>
                        <a:pt x="118" y="6"/>
                        <a:pt x="108" y="6"/>
                        <a:pt x="97" y="8"/>
                      </a:cubicBezTo>
                      <a:cubicBezTo>
                        <a:pt x="63" y="13"/>
                        <a:pt x="24" y="20"/>
                        <a:pt x="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1" name="Freeform 312"/>
                <p:cNvSpPr>
                  <a:spLocks/>
                </p:cNvSpPr>
                <p:nvPr/>
              </p:nvSpPr>
              <p:spPr bwMode="auto">
                <a:xfrm>
                  <a:off x="3279" y="824"/>
                  <a:ext cx="282" cy="196"/>
                </a:xfrm>
                <a:custGeom>
                  <a:avLst/>
                  <a:gdLst>
                    <a:gd name="T0" fmla="*/ 7697246 w 180"/>
                    <a:gd name="T1" fmla="*/ 103708321 h 126"/>
                    <a:gd name="T2" fmla="*/ 5808639 w 180"/>
                    <a:gd name="T3" fmla="*/ 89622969 h 126"/>
                    <a:gd name="T4" fmla="*/ 13640232 w 180"/>
                    <a:gd name="T5" fmla="*/ 70770322 h 126"/>
                    <a:gd name="T6" fmla="*/ 5808639 w 180"/>
                    <a:gd name="T7" fmla="*/ 42859051 h 126"/>
                    <a:gd name="T8" fmla="*/ 26980034 w 180"/>
                    <a:gd name="T9" fmla="*/ 33061534 h 126"/>
                    <a:gd name="T10" fmla="*/ 43197575 w 180"/>
                    <a:gd name="T11" fmla="*/ 27552247 h 126"/>
                    <a:gd name="T12" fmla="*/ 62898065 w 180"/>
                    <a:gd name="T13" fmla="*/ 14564704 h 126"/>
                    <a:gd name="T14" fmla="*/ 83410598 w 180"/>
                    <a:gd name="T15" fmla="*/ 3317361 h 126"/>
                    <a:gd name="T16" fmla="*/ 93960915 w 180"/>
                    <a:gd name="T17" fmla="*/ 0 h 126"/>
                    <a:gd name="T18" fmla="*/ 102077102 w 180"/>
                    <a:gd name="T19" fmla="*/ 14564704 h 126"/>
                    <a:gd name="T20" fmla="*/ 127129582 w 180"/>
                    <a:gd name="T21" fmla="*/ 7131948 h 126"/>
                    <a:gd name="T22" fmla="*/ 129649148 w 180"/>
                    <a:gd name="T23" fmla="*/ 14564704 h 126"/>
                    <a:gd name="T24" fmla="*/ 158410284 w 180"/>
                    <a:gd name="T25" fmla="*/ 16125900 h 126"/>
                    <a:gd name="T26" fmla="*/ 167297982 w 180"/>
                    <a:gd name="T27" fmla="*/ 25744822 h 126"/>
                    <a:gd name="T28" fmla="*/ 167297982 w 180"/>
                    <a:gd name="T29" fmla="*/ 28443207 h 126"/>
                    <a:gd name="T30" fmla="*/ 171906746 w 180"/>
                    <a:gd name="T31" fmla="*/ 28443207 h 126"/>
                    <a:gd name="T32" fmla="*/ 175382590 w 180"/>
                    <a:gd name="T33" fmla="*/ 50691993 h 126"/>
                    <a:gd name="T34" fmla="*/ 195028518 w 180"/>
                    <a:gd name="T35" fmla="*/ 62817823 h 126"/>
                    <a:gd name="T36" fmla="*/ 191733613 w 180"/>
                    <a:gd name="T37" fmla="*/ 70078380 h 126"/>
                    <a:gd name="T38" fmla="*/ 193598537 w 180"/>
                    <a:gd name="T39" fmla="*/ 81100972 h 126"/>
                    <a:gd name="T40" fmla="*/ 197282216 w 180"/>
                    <a:gd name="T41" fmla="*/ 110087168 h 126"/>
                    <a:gd name="T42" fmla="*/ 199169678 w 180"/>
                    <a:gd name="T43" fmla="*/ 108637709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26">
                      <a:moveTo>
                        <a:pt x="7" y="117"/>
                      </a:moveTo>
                      <a:cubicBezTo>
                        <a:pt x="1" y="104"/>
                        <a:pt x="8" y="106"/>
                        <a:pt x="5" y="101"/>
                      </a:cubicBezTo>
                      <a:cubicBezTo>
                        <a:pt x="0" y="92"/>
                        <a:pt x="7" y="88"/>
                        <a:pt x="12" y="80"/>
                      </a:cubicBezTo>
                      <a:cubicBezTo>
                        <a:pt x="17" y="71"/>
                        <a:pt x="8" y="58"/>
                        <a:pt x="5" y="48"/>
                      </a:cubicBezTo>
                      <a:cubicBezTo>
                        <a:pt x="11" y="46"/>
                        <a:pt x="22" y="45"/>
                        <a:pt x="24" y="37"/>
                      </a:cubicBezTo>
                      <a:cubicBezTo>
                        <a:pt x="27" y="27"/>
                        <a:pt x="26" y="33"/>
                        <a:pt x="39" y="31"/>
                      </a:cubicBezTo>
                      <a:cubicBezTo>
                        <a:pt x="50" y="29"/>
                        <a:pt x="53" y="27"/>
                        <a:pt x="57" y="17"/>
                      </a:cubicBezTo>
                      <a:cubicBezTo>
                        <a:pt x="60" y="9"/>
                        <a:pt x="68" y="6"/>
                        <a:pt x="75" y="4"/>
                      </a:cubicBezTo>
                      <a:cubicBezTo>
                        <a:pt x="85" y="0"/>
                        <a:pt x="85" y="0"/>
                        <a:pt x="85" y="0"/>
                      </a:cubicBezTo>
                      <a:cubicBezTo>
                        <a:pt x="87" y="5"/>
                        <a:pt x="90" y="11"/>
                        <a:pt x="92" y="17"/>
                      </a:cubicBezTo>
                      <a:cubicBezTo>
                        <a:pt x="95" y="12"/>
                        <a:pt x="109" y="5"/>
                        <a:pt x="115" y="8"/>
                      </a:cubicBezTo>
                      <a:cubicBezTo>
                        <a:pt x="119" y="11"/>
                        <a:pt x="115" y="14"/>
                        <a:pt x="117" y="17"/>
                      </a:cubicBezTo>
                      <a:cubicBezTo>
                        <a:pt x="124" y="12"/>
                        <a:pt x="136" y="14"/>
                        <a:pt x="143" y="18"/>
                      </a:cubicBezTo>
                      <a:cubicBezTo>
                        <a:pt x="148" y="21"/>
                        <a:pt x="147" y="25"/>
                        <a:pt x="151" y="29"/>
                      </a:cubicBezTo>
                      <a:cubicBezTo>
                        <a:pt x="150" y="30"/>
                        <a:pt x="151" y="31"/>
                        <a:pt x="151" y="32"/>
                      </a:cubicBezTo>
                      <a:cubicBezTo>
                        <a:pt x="152" y="32"/>
                        <a:pt x="155" y="31"/>
                        <a:pt x="155" y="32"/>
                      </a:cubicBezTo>
                      <a:cubicBezTo>
                        <a:pt x="161" y="37"/>
                        <a:pt x="163" y="51"/>
                        <a:pt x="158" y="57"/>
                      </a:cubicBezTo>
                      <a:cubicBezTo>
                        <a:pt x="163" y="63"/>
                        <a:pt x="178" y="61"/>
                        <a:pt x="176" y="71"/>
                      </a:cubicBezTo>
                      <a:cubicBezTo>
                        <a:pt x="176" y="74"/>
                        <a:pt x="173" y="76"/>
                        <a:pt x="173" y="79"/>
                      </a:cubicBezTo>
                      <a:cubicBezTo>
                        <a:pt x="172" y="84"/>
                        <a:pt x="174" y="87"/>
                        <a:pt x="175" y="91"/>
                      </a:cubicBezTo>
                      <a:cubicBezTo>
                        <a:pt x="179" y="101"/>
                        <a:pt x="176" y="126"/>
                        <a:pt x="178" y="124"/>
                      </a:cubicBezTo>
                      <a:cubicBezTo>
                        <a:pt x="180" y="122"/>
                        <a:pt x="180" y="122"/>
                        <a:pt x="180" y="122"/>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2" name="Freeform 313"/>
                <p:cNvSpPr>
                  <a:spLocks/>
                </p:cNvSpPr>
                <p:nvPr/>
              </p:nvSpPr>
              <p:spPr bwMode="auto">
                <a:xfrm>
                  <a:off x="3246" y="722"/>
                  <a:ext cx="345" cy="292"/>
                </a:xfrm>
                <a:custGeom>
                  <a:avLst/>
                  <a:gdLst>
                    <a:gd name="T0" fmla="*/ 229140113 w 220"/>
                    <a:gd name="T1" fmla="*/ 159439354 h 188"/>
                    <a:gd name="T2" fmla="*/ 233361770 w 220"/>
                    <a:gd name="T3" fmla="*/ 153153327 h 188"/>
                    <a:gd name="T4" fmla="*/ 238452174 w 220"/>
                    <a:gd name="T5" fmla="*/ 142152942 h 188"/>
                    <a:gd name="T6" fmla="*/ 244956318 w 220"/>
                    <a:gd name="T7" fmla="*/ 123894777 h 188"/>
                    <a:gd name="T8" fmla="*/ 250983664 w 220"/>
                    <a:gd name="T9" fmla="*/ 122618519 h 188"/>
                    <a:gd name="T10" fmla="*/ 249791843 w 220"/>
                    <a:gd name="T11" fmla="*/ 104214472 h 188"/>
                    <a:gd name="T12" fmla="*/ 249791843 w 220"/>
                    <a:gd name="T13" fmla="*/ 88395211 h 188"/>
                    <a:gd name="T14" fmla="*/ 243139517 w 220"/>
                    <a:gd name="T15" fmla="*/ 67866620 h 188"/>
                    <a:gd name="T16" fmla="*/ 236975657 w 220"/>
                    <a:gd name="T17" fmla="*/ 47425253 h 188"/>
                    <a:gd name="T18" fmla="*/ 218095641 w 220"/>
                    <a:gd name="T19" fmla="*/ 30534067 h 188"/>
                    <a:gd name="T20" fmla="*/ 196237557 w 220"/>
                    <a:gd name="T21" fmla="*/ 21515498 h 188"/>
                    <a:gd name="T22" fmla="*/ 191182222 w 220"/>
                    <a:gd name="T23" fmla="*/ 16487129 h 188"/>
                    <a:gd name="T24" fmla="*/ 181076035 w 220"/>
                    <a:gd name="T25" fmla="*/ 13961932 h 188"/>
                    <a:gd name="T26" fmla="*/ 165113986 w 220"/>
                    <a:gd name="T27" fmla="*/ 3172116 h 188"/>
                    <a:gd name="T28" fmla="*/ 128141892 w 220"/>
                    <a:gd name="T29" fmla="*/ 1823980 h 188"/>
                    <a:gd name="T30" fmla="*/ 120731931 w 220"/>
                    <a:gd name="T31" fmla="*/ 1823980 h 188"/>
                    <a:gd name="T32" fmla="*/ 102638590 w 220"/>
                    <a:gd name="T33" fmla="*/ 0 h 188"/>
                    <a:gd name="T34" fmla="*/ 80730681 w 220"/>
                    <a:gd name="T35" fmla="*/ 7652425 h 188"/>
                    <a:gd name="T36" fmla="*/ 57833209 w 220"/>
                    <a:gd name="T37" fmla="*/ 13961932 h 188"/>
                    <a:gd name="T38" fmla="*/ 68351408 w 220"/>
                    <a:gd name="T39" fmla="*/ 13961932 h 188"/>
                    <a:gd name="T40" fmla="*/ 17723856 w 220"/>
                    <a:gd name="T41" fmla="*/ 55201704 h 188"/>
                    <a:gd name="T42" fmla="*/ 9285335 w 220"/>
                    <a:gd name="T43" fmla="*/ 78740330 h 188"/>
                    <a:gd name="T44" fmla="*/ 3775763 w 220"/>
                    <a:gd name="T45" fmla="*/ 100836955 h 188"/>
                    <a:gd name="T46" fmla="*/ 5921083 w 220"/>
                    <a:gd name="T47" fmla="*/ 111613167 h 188"/>
                    <a:gd name="T48" fmla="*/ 9285335 w 220"/>
                    <a:gd name="T49" fmla="*/ 123894777 h 188"/>
                    <a:gd name="T50" fmla="*/ 14561094 w 220"/>
                    <a:gd name="T51" fmla="*/ 126203248 h 188"/>
                    <a:gd name="T52" fmla="*/ 19608295 w 220"/>
                    <a:gd name="T53" fmla="*/ 137294689 h 188"/>
                    <a:gd name="T54" fmla="*/ 25485131 w 220"/>
                    <a:gd name="T55" fmla="*/ 156052501 h 188"/>
                    <a:gd name="T56" fmla="*/ 29600569 w 220"/>
                    <a:gd name="T57" fmla="*/ 156052501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0" h="188">
                      <a:moveTo>
                        <a:pt x="201" y="188"/>
                      </a:moveTo>
                      <a:cubicBezTo>
                        <a:pt x="205" y="181"/>
                        <a:pt x="205" y="181"/>
                        <a:pt x="205" y="181"/>
                      </a:cubicBezTo>
                      <a:cubicBezTo>
                        <a:pt x="209" y="168"/>
                        <a:pt x="209" y="168"/>
                        <a:pt x="209" y="168"/>
                      </a:cubicBezTo>
                      <a:cubicBezTo>
                        <a:pt x="215" y="146"/>
                        <a:pt x="215" y="146"/>
                        <a:pt x="215" y="146"/>
                      </a:cubicBezTo>
                      <a:cubicBezTo>
                        <a:pt x="217" y="144"/>
                        <a:pt x="220" y="149"/>
                        <a:pt x="220" y="145"/>
                      </a:cubicBezTo>
                      <a:cubicBezTo>
                        <a:pt x="220" y="140"/>
                        <a:pt x="218" y="128"/>
                        <a:pt x="219" y="123"/>
                      </a:cubicBezTo>
                      <a:cubicBezTo>
                        <a:pt x="219" y="119"/>
                        <a:pt x="219" y="108"/>
                        <a:pt x="219" y="104"/>
                      </a:cubicBezTo>
                      <a:cubicBezTo>
                        <a:pt x="220" y="96"/>
                        <a:pt x="215" y="88"/>
                        <a:pt x="213" y="80"/>
                      </a:cubicBezTo>
                      <a:cubicBezTo>
                        <a:pt x="211" y="72"/>
                        <a:pt x="211" y="64"/>
                        <a:pt x="208" y="56"/>
                      </a:cubicBezTo>
                      <a:cubicBezTo>
                        <a:pt x="206" y="47"/>
                        <a:pt x="199" y="41"/>
                        <a:pt x="191" y="36"/>
                      </a:cubicBezTo>
                      <a:cubicBezTo>
                        <a:pt x="184" y="32"/>
                        <a:pt x="176" y="32"/>
                        <a:pt x="172" y="25"/>
                      </a:cubicBezTo>
                      <a:cubicBezTo>
                        <a:pt x="170" y="22"/>
                        <a:pt x="172" y="22"/>
                        <a:pt x="168" y="19"/>
                      </a:cubicBezTo>
                      <a:cubicBezTo>
                        <a:pt x="166" y="18"/>
                        <a:pt x="161" y="18"/>
                        <a:pt x="159" y="17"/>
                      </a:cubicBezTo>
                      <a:cubicBezTo>
                        <a:pt x="152" y="15"/>
                        <a:pt x="143" y="12"/>
                        <a:pt x="145" y="4"/>
                      </a:cubicBezTo>
                      <a:cubicBezTo>
                        <a:pt x="136" y="1"/>
                        <a:pt x="120" y="9"/>
                        <a:pt x="112" y="2"/>
                      </a:cubicBezTo>
                      <a:cubicBezTo>
                        <a:pt x="106" y="2"/>
                        <a:pt x="106" y="2"/>
                        <a:pt x="106" y="2"/>
                      </a:cubicBezTo>
                      <a:cubicBezTo>
                        <a:pt x="101" y="3"/>
                        <a:pt x="94" y="2"/>
                        <a:pt x="90" y="0"/>
                      </a:cubicBezTo>
                      <a:cubicBezTo>
                        <a:pt x="87" y="4"/>
                        <a:pt x="77" y="8"/>
                        <a:pt x="71" y="9"/>
                      </a:cubicBezTo>
                      <a:cubicBezTo>
                        <a:pt x="64" y="9"/>
                        <a:pt x="56" y="10"/>
                        <a:pt x="51" y="17"/>
                      </a:cubicBezTo>
                      <a:cubicBezTo>
                        <a:pt x="54" y="16"/>
                        <a:pt x="58" y="15"/>
                        <a:pt x="60" y="17"/>
                      </a:cubicBezTo>
                      <a:cubicBezTo>
                        <a:pt x="40" y="27"/>
                        <a:pt x="17" y="42"/>
                        <a:pt x="15" y="65"/>
                      </a:cubicBezTo>
                      <a:cubicBezTo>
                        <a:pt x="14" y="75"/>
                        <a:pt x="9" y="83"/>
                        <a:pt x="8" y="93"/>
                      </a:cubicBezTo>
                      <a:cubicBezTo>
                        <a:pt x="8" y="104"/>
                        <a:pt x="0" y="109"/>
                        <a:pt x="3" y="119"/>
                      </a:cubicBezTo>
                      <a:cubicBezTo>
                        <a:pt x="2" y="126"/>
                        <a:pt x="5" y="125"/>
                        <a:pt x="5" y="132"/>
                      </a:cubicBezTo>
                      <a:cubicBezTo>
                        <a:pt x="3" y="138"/>
                        <a:pt x="8" y="146"/>
                        <a:pt x="8" y="146"/>
                      </a:cubicBezTo>
                      <a:cubicBezTo>
                        <a:pt x="13" y="149"/>
                        <a:pt x="13" y="149"/>
                        <a:pt x="13" y="149"/>
                      </a:cubicBezTo>
                      <a:cubicBezTo>
                        <a:pt x="14" y="152"/>
                        <a:pt x="17" y="162"/>
                        <a:pt x="17" y="162"/>
                      </a:cubicBezTo>
                      <a:cubicBezTo>
                        <a:pt x="17" y="162"/>
                        <a:pt x="20" y="176"/>
                        <a:pt x="22" y="184"/>
                      </a:cubicBezTo>
                      <a:cubicBezTo>
                        <a:pt x="23" y="188"/>
                        <a:pt x="24" y="185"/>
                        <a:pt x="26" y="184"/>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3" name="Freeform 314"/>
                <p:cNvSpPr>
                  <a:spLocks/>
                </p:cNvSpPr>
                <p:nvPr/>
              </p:nvSpPr>
              <p:spPr bwMode="auto">
                <a:xfrm>
                  <a:off x="3207" y="2325"/>
                  <a:ext cx="133" cy="131"/>
                </a:xfrm>
                <a:custGeom>
                  <a:avLst/>
                  <a:gdLst>
                    <a:gd name="T0" fmla="*/ 0 w 85"/>
                    <a:gd name="T1" fmla="*/ 0 h 84"/>
                    <a:gd name="T2" fmla="*/ 16913078 w 85"/>
                    <a:gd name="T3" fmla="*/ 26118446 h 84"/>
                    <a:gd name="T4" fmla="*/ 24555860 w 85"/>
                    <a:gd name="T5" fmla="*/ 34467778 h 84"/>
                    <a:gd name="T6" fmla="*/ 90444112 w 85"/>
                    <a:gd name="T7" fmla="*/ 80615889 h 84"/>
                    <a:gd name="T8" fmla="*/ 26463993 w 85"/>
                    <a:gd name="T9" fmla="*/ 33925235 h 84"/>
                    <a:gd name="T10" fmla="*/ 19154996 w 85"/>
                    <a:gd name="T11" fmla="*/ 26118446 h 84"/>
                    <a:gd name="T12" fmla="*/ 0 w 85"/>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84">
                      <a:moveTo>
                        <a:pt x="0" y="0"/>
                      </a:moveTo>
                      <a:cubicBezTo>
                        <a:pt x="3" y="9"/>
                        <a:pt x="9" y="18"/>
                        <a:pt x="16" y="27"/>
                      </a:cubicBezTo>
                      <a:cubicBezTo>
                        <a:pt x="23" y="36"/>
                        <a:pt x="23" y="36"/>
                        <a:pt x="23" y="36"/>
                      </a:cubicBezTo>
                      <a:cubicBezTo>
                        <a:pt x="34" y="50"/>
                        <a:pt x="72" y="80"/>
                        <a:pt x="85" y="84"/>
                      </a:cubicBezTo>
                      <a:cubicBezTo>
                        <a:pt x="72" y="80"/>
                        <a:pt x="36" y="50"/>
                        <a:pt x="25" y="35"/>
                      </a:cubicBezTo>
                      <a:cubicBezTo>
                        <a:pt x="18" y="27"/>
                        <a:pt x="18" y="27"/>
                        <a:pt x="18" y="27"/>
                      </a:cubicBezTo>
                      <a:cubicBezTo>
                        <a:pt x="11" y="18"/>
                        <a:pt x="3" y="9"/>
                        <a:pt x="0" y="0"/>
                      </a:cubicBezTo>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4" name="Freeform 315"/>
                <p:cNvSpPr>
                  <a:spLocks/>
                </p:cNvSpPr>
                <p:nvPr/>
              </p:nvSpPr>
              <p:spPr bwMode="auto">
                <a:xfrm>
                  <a:off x="3498" y="2322"/>
                  <a:ext cx="132" cy="129"/>
                </a:xfrm>
                <a:custGeom>
                  <a:avLst/>
                  <a:gdLst>
                    <a:gd name="T0" fmla="*/ 80194782 w 84"/>
                    <a:gd name="T1" fmla="*/ 22139373 h 83"/>
                    <a:gd name="T2" fmla="*/ 71810063 w 84"/>
                    <a:gd name="T3" fmla="*/ 30244263 h 83"/>
                    <a:gd name="T4" fmla="*/ 0 w 84"/>
                    <a:gd name="T5" fmla="*/ 71587546 h 83"/>
                    <a:gd name="T6" fmla="*/ 74244797 w 84"/>
                    <a:gd name="T7" fmla="*/ 30244263 h 83"/>
                    <a:gd name="T8" fmla="*/ 82844327 w 84"/>
                    <a:gd name="T9" fmla="*/ 22139373 h 83"/>
                    <a:gd name="T10" fmla="*/ 101951536 w 84"/>
                    <a:gd name="T11" fmla="*/ 0 h 83"/>
                    <a:gd name="T12" fmla="*/ 80194782 w 84"/>
                    <a:gd name="T13" fmla="*/ 22139373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83">
                      <a:moveTo>
                        <a:pt x="66" y="26"/>
                      </a:moveTo>
                      <a:cubicBezTo>
                        <a:pt x="59" y="35"/>
                        <a:pt x="59" y="35"/>
                        <a:pt x="59" y="35"/>
                      </a:cubicBezTo>
                      <a:cubicBezTo>
                        <a:pt x="48" y="50"/>
                        <a:pt x="12" y="80"/>
                        <a:pt x="0" y="83"/>
                      </a:cubicBezTo>
                      <a:cubicBezTo>
                        <a:pt x="13" y="80"/>
                        <a:pt x="50" y="50"/>
                        <a:pt x="61" y="35"/>
                      </a:cubicBezTo>
                      <a:cubicBezTo>
                        <a:pt x="68" y="26"/>
                        <a:pt x="68" y="26"/>
                        <a:pt x="68" y="26"/>
                      </a:cubicBezTo>
                      <a:cubicBezTo>
                        <a:pt x="75" y="18"/>
                        <a:pt x="81" y="9"/>
                        <a:pt x="84" y="0"/>
                      </a:cubicBezTo>
                      <a:cubicBezTo>
                        <a:pt x="81" y="8"/>
                        <a:pt x="73" y="18"/>
                        <a:pt x="66" y="26"/>
                      </a:cubicBezTo>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5" name="Freeform 316"/>
                <p:cNvSpPr>
                  <a:spLocks/>
                </p:cNvSpPr>
                <p:nvPr/>
              </p:nvSpPr>
              <p:spPr bwMode="auto">
                <a:xfrm>
                  <a:off x="3677" y="2160"/>
                  <a:ext cx="12" cy="20"/>
                </a:xfrm>
                <a:custGeom>
                  <a:avLst/>
                  <a:gdLst>
                    <a:gd name="T0" fmla="*/ 0 w 8"/>
                    <a:gd name="T1" fmla="*/ 8320303 h 13"/>
                    <a:gd name="T2" fmla="*/ 0 w 8"/>
                    <a:gd name="T3" fmla="*/ 8320303 h 13"/>
                    <a:gd name="T4" fmla="*/ 2362203 w 8"/>
                    <a:gd name="T5" fmla="*/ 866895 h 13"/>
                    <a:gd name="T6" fmla="*/ 1823229 w 8"/>
                    <a:gd name="T7" fmla="*/ 0 h 13"/>
                    <a:gd name="T8" fmla="*/ 0 w 8"/>
                    <a:gd name="T9" fmla="*/ 832030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0" y="13"/>
                      </a:moveTo>
                      <a:cubicBezTo>
                        <a:pt x="0" y="13"/>
                        <a:pt x="0" y="13"/>
                        <a:pt x="0" y="13"/>
                      </a:cubicBezTo>
                      <a:cubicBezTo>
                        <a:pt x="3" y="10"/>
                        <a:pt x="7" y="4"/>
                        <a:pt x="8" y="1"/>
                      </a:cubicBezTo>
                      <a:cubicBezTo>
                        <a:pt x="6" y="0"/>
                        <a:pt x="6" y="0"/>
                        <a:pt x="6" y="0"/>
                      </a:cubicBezTo>
                      <a:cubicBezTo>
                        <a:pt x="5" y="3"/>
                        <a:pt x="3" y="10"/>
                        <a:pt x="0" y="1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6" name="Freeform 317"/>
                <p:cNvSpPr>
                  <a:spLocks/>
                </p:cNvSpPr>
                <p:nvPr/>
              </p:nvSpPr>
              <p:spPr bwMode="auto">
                <a:xfrm>
                  <a:off x="3721" y="1581"/>
                  <a:ext cx="6" cy="169"/>
                </a:xfrm>
                <a:custGeom>
                  <a:avLst/>
                  <a:gdLst>
                    <a:gd name="T0" fmla="*/ 1215486 w 4"/>
                    <a:gd name="T1" fmla="*/ 87281757 h 109"/>
                    <a:gd name="T2" fmla="*/ 1215486 w 4"/>
                    <a:gd name="T3" fmla="*/ 86522077 h 109"/>
                    <a:gd name="T4" fmla="*/ 1215486 w 4"/>
                    <a:gd name="T5" fmla="*/ 0 h 109"/>
                    <a:gd name="T6" fmla="*/ 0 60000 65536"/>
                    <a:gd name="T7" fmla="*/ 0 60000 65536"/>
                    <a:gd name="T8" fmla="*/ 0 60000 65536"/>
                  </a:gdLst>
                  <a:ahLst/>
                  <a:cxnLst>
                    <a:cxn ang="T6">
                      <a:pos x="T0" y="T1"/>
                    </a:cxn>
                    <a:cxn ang="T7">
                      <a:pos x="T2" y="T3"/>
                    </a:cxn>
                    <a:cxn ang="T8">
                      <a:pos x="T4" y="T5"/>
                    </a:cxn>
                  </a:cxnLst>
                  <a:rect l="0" t="0" r="r" b="b"/>
                  <a:pathLst>
                    <a:path w="4" h="109">
                      <a:moveTo>
                        <a:pt x="4" y="109"/>
                      </a:moveTo>
                      <a:cubicBezTo>
                        <a:pt x="4" y="108"/>
                        <a:pt x="4" y="108"/>
                        <a:pt x="4" y="108"/>
                      </a:cubicBezTo>
                      <a:cubicBezTo>
                        <a:pt x="2" y="71"/>
                        <a:pt x="0" y="7"/>
                        <a:pt x="4"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7" name="Freeform 318"/>
                <p:cNvSpPr>
                  <a:spLocks/>
                </p:cNvSpPr>
                <p:nvPr/>
              </p:nvSpPr>
              <p:spPr bwMode="auto">
                <a:xfrm>
                  <a:off x="3624" y="1618"/>
                  <a:ext cx="1" cy="5"/>
                </a:xfrm>
                <a:custGeom>
                  <a:avLst/>
                  <a:gdLst>
                    <a:gd name="T0" fmla="*/ 1 w 1"/>
                    <a:gd name="T1" fmla="*/ 21789005 h 3"/>
                    <a:gd name="T2" fmla="*/ 0 w 1"/>
                    <a:gd name="T3" fmla="*/ 0 h 3"/>
                    <a:gd name="T4" fmla="*/ 0 60000 65536"/>
                    <a:gd name="T5" fmla="*/ 0 60000 65536"/>
                  </a:gdLst>
                  <a:ahLst/>
                  <a:cxnLst>
                    <a:cxn ang="T4">
                      <a:pos x="T0" y="T1"/>
                    </a:cxn>
                    <a:cxn ang="T5">
                      <a:pos x="T2" y="T3"/>
                    </a:cxn>
                  </a:cxnLst>
                  <a:rect l="0" t="0" r="r" b="b"/>
                  <a:pathLst>
                    <a:path w="1" h="3">
                      <a:moveTo>
                        <a:pt x="1" y="3"/>
                      </a:moveTo>
                      <a:cubicBezTo>
                        <a:pt x="1" y="2"/>
                        <a:pt x="1" y="1"/>
                        <a:pt x="0"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8" name="Freeform 319"/>
                <p:cNvSpPr>
                  <a:spLocks/>
                </p:cNvSpPr>
                <p:nvPr/>
              </p:nvSpPr>
              <p:spPr bwMode="auto">
                <a:xfrm>
                  <a:off x="3588" y="1609"/>
                  <a:ext cx="37" cy="39"/>
                </a:xfrm>
                <a:custGeom>
                  <a:avLst/>
                  <a:gdLst>
                    <a:gd name="T0" fmla="*/ 8804674 w 24"/>
                    <a:gd name="T1" fmla="*/ 0 h 25"/>
                    <a:gd name="T2" fmla="*/ 0 w 24"/>
                    <a:gd name="T3" fmla="*/ 11998818 h 25"/>
                    <a:gd name="T4" fmla="*/ 8804674 w 24"/>
                    <a:gd name="T5" fmla="*/ 24254426 h 25"/>
                    <a:gd name="T6" fmla="*/ 16254971 w 24"/>
                    <a:gd name="T7" fmla="*/ 17641293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13" y="0"/>
                      </a:moveTo>
                      <a:cubicBezTo>
                        <a:pt x="6" y="0"/>
                        <a:pt x="0" y="6"/>
                        <a:pt x="0" y="12"/>
                      </a:cubicBezTo>
                      <a:cubicBezTo>
                        <a:pt x="0" y="19"/>
                        <a:pt x="6" y="25"/>
                        <a:pt x="13" y="25"/>
                      </a:cubicBezTo>
                      <a:cubicBezTo>
                        <a:pt x="17" y="25"/>
                        <a:pt x="22" y="22"/>
                        <a:pt x="24" y="18"/>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79" name="Oval 320"/>
                <p:cNvSpPr>
                  <a:spLocks noChangeArrowheads="1"/>
                </p:cNvSpPr>
                <p:nvPr/>
              </p:nvSpPr>
              <p:spPr bwMode="auto">
                <a:xfrm>
                  <a:off x="3602" y="1623"/>
                  <a:ext cx="11" cy="11"/>
                </a:xfrm>
                <a:prstGeom prst="ellipse">
                  <a:avLst/>
                </a:prstGeom>
                <a:noFill/>
                <a:ln w="4763"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80" name="Freeform 321"/>
                <p:cNvSpPr>
                  <a:spLocks/>
                </p:cNvSpPr>
                <p:nvPr/>
              </p:nvSpPr>
              <p:spPr bwMode="auto">
                <a:xfrm>
                  <a:off x="3486" y="1347"/>
                  <a:ext cx="170" cy="19"/>
                </a:xfrm>
                <a:custGeom>
                  <a:avLst/>
                  <a:gdLst>
                    <a:gd name="T0" fmla="*/ 84862395 w 109"/>
                    <a:gd name="T1" fmla="*/ 2018685 h 12"/>
                    <a:gd name="T2" fmla="*/ 47208655 w 109"/>
                    <a:gd name="T3" fmla="*/ 9734881 h 12"/>
                    <a:gd name="T4" fmla="*/ 34556571 w 109"/>
                    <a:gd name="T5" fmla="*/ 12686971 h 12"/>
                    <a:gd name="T6" fmla="*/ 0 w 109"/>
                    <a:gd name="T7" fmla="*/ 15413562 h 12"/>
                    <a:gd name="T8" fmla="*/ 34556571 w 109"/>
                    <a:gd name="T9" fmla="*/ 15413562 h 12"/>
                    <a:gd name="T10" fmla="*/ 47208655 w 109"/>
                    <a:gd name="T11" fmla="*/ 12686971 h 12"/>
                    <a:gd name="T12" fmla="*/ 84862395 w 109"/>
                    <a:gd name="T13" fmla="*/ 5060731 h 12"/>
                    <a:gd name="T14" fmla="*/ 94909091 w 109"/>
                    <a:gd name="T15" fmla="*/ 3196251 h 12"/>
                    <a:gd name="T16" fmla="*/ 104803331 w 109"/>
                    <a:gd name="T17" fmla="*/ 2018685 h 12"/>
                    <a:gd name="T18" fmla="*/ 94909091 w 109"/>
                    <a:gd name="T19" fmla="*/ 0 h 12"/>
                    <a:gd name="T20" fmla="*/ 84862395 w 109"/>
                    <a:gd name="T21" fmla="*/ 201868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2">
                      <a:moveTo>
                        <a:pt x="88" y="1"/>
                      </a:moveTo>
                      <a:cubicBezTo>
                        <a:pt x="75" y="2"/>
                        <a:pt x="61" y="5"/>
                        <a:pt x="49" y="6"/>
                      </a:cubicBezTo>
                      <a:cubicBezTo>
                        <a:pt x="36" y="8"/>
                        <a:pt x="36" y="8"/>
                        <a:pt x="36" y="8"/>
                      </a:cubicBezTo>
                      <a:cubicBezTo>
                        <a:pt x="24" y="10"/>
                        <a:pt x="8" y="11"/>
                        <a:pt x="0" y="10"/>
                      </a:cubicBezTo>
                      <a:cubicBezTo>
                        <a:pt x="8" y="11"/>
                        <a:pt x="24" y="12"/>
                        <a:pt x="36" y="10"/>
                      </a:cubicBezTo>
                      <a:cubicBezTo>
                        <a:pt x="49" y="8"/>
                        <a:pt x="49" y="8"/>
                        <a:pt x="49" y="8"/>
                      </a:cubicBezTo>
                      <a:cubicBezTo>
                        <a:pt x="61" y="7"/>
                        <a:pt x="75" y="4"/>
                        <a:pt x="88" y="3"/>
                      </a:cubicBezTo>
                      <a:cubicBezTo>
                        <a:pt x="93" y="2"/>
                        <a:pt x="99" y="2"/>
                        <a:pt x="99" y="2"/>
                      </a:cubicBezTo>
                      <a:cubicBezTo>
                        <a:pt x="99" y="2"/>
                        <a:pt x="109" y="1"/>
                        <a:pt x="109" y="1"/>
                      </a:cubicBezTo>
                      <a:cubicBezTo>
                        <a:pt x="99" y="0"/>
                        <a:pt x="99" y="0"/>
                        <a:pt x="99" y="0"/>
                      </a:cubicBezTo>
                      <a:cubicBezTo>
                        <a:pt x="99" y="0"/>
                        <a:pt x="93" y="0"/>
                        <a:pt x="88" y="1"/>
                      </a:cubicBezTo>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1" name="Freeform 322"/>
                <p:cNvSpPr>
                  <a:spLocks/>
                </p:cNvSpPr>
                <p:nvPr/>
              </p:nvSpPr>
              <p:spPr bwMode="auto">
                <a:xfrm>
                  <a:off x="3923" y="2564"/>
                  <a:ext cx="8" cy="134"/>
                </a:xfrm>
                <a:custGeom>
                  <a:avLst/>
                  <a:gdLst>
                    <a:gd name="T0" fmla="*/ 4279304 w 5"/>
                    <a:gd name="T1" fmla="*/ 80619131 h 86"/>
                    <a:gd name="T2" fmla="*/ 8476288 w 5"/>
                    <a:gd name="T3" fmla="*/ 33599487 h 86"/>
                    <a:gd name="T4" fmla="*/ 10955018 w 5"/>
                    <a:gd name="T5" fmla="*/ 0 h 86"/>
                    <a:gd name="T6" fmla="*/ 0 60000 65536"/>
                    <a:gd name="T7" fmla="*/ 0 60000 65536"/>
                    <a:gd name="T8" fmla="*/ 0 60000 65536"/>
                  </a:gdLst>
                  <a:ahLst/>
                  <a:cxnLst>
                    <a:cxn ang="T6">
                      <a:pos x="T0" y="T1"/>
                    </a:cxn>
                    <a:cxn ang="T7">
                      <a:pos x="T2" y="T3"/>
                    </a:cxn>
                    <a:cxn ang="T8">
                      <a:pos x="T4" y="T5"/>
                    </a:cxn>
                  </a:cxnLst>
                  <a:rect l="0" t="0" r="r" b="b"/>
                  <a:pathLst>
                    <a:path w="5" h="86">
                      <a:moveTo>
                        <a:pt x="2" y="86"/>
                      </a:moveTo>
                      <a:cubicBezTo>
                        <a:pt x="0" y="79"/>
                        <a:pt x="5" y="44"/>
                        <a:pt x="4" y="36"/>
                      </a:cubicBezTo>
                      <a:cubicBezTo>
                        <a:pt x="4" y="30"/>
                        <a:pt x="5" y="12"/>
                        <a:pt x="5"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2" name="Freeform 323"/>
                <p:cNvSpPr>
                  <a:spLocks/>
                </p:cNvSpPr>
                <p:nvPr/>
              </p:nvSpPr>
              <p:spPr bwMode="auto">
                <a:xfrm>
                  <a:off x="3893" y="2572"/>
                  <a:ext cx="5" cy="120"/>
                </a:xfrm>
                <a:custGeom>
                  <a:avLst/>
                  <a:gdLst>
                    <a:gd name="T0" fmla="*/ 7844042 w 3"/>
                    <a:gd name="T1" fmla="*/ 72411494 h 77"/>
                    <a:gd name="T2" fmla="*/ 21789005 w 3"/>
                    <a:gd name="T3" fmla="*/ 25068726 h 77"/>
                    <a:gd name="T4" fmla="*/ 7844042 w 3"/>
                    <a:gd name="T5" fmla="*/ 0 h 77"/>
                    <a:gd name="T6" fmla="*/ 0 60000 65536"/>
                    <a:gd name="T7" fmla="*/ 0 60000 65536"/>
                    <a:gd name="T8" fmla="*/ 0 60000 65536"/>
                  </a:gdLst>
                  <a:ahLst/>
                  <a:cxnLst>
                    <a:cxn ang="T6">
                      <a:pos x="T0" y="T1"/>
                    </a:cxn>
                    <a:cxn ang="T7">
                      <a:pos x="T2" y="T3"/>
                    </a:cxn>
                    <a:cxn ang="T8">
                      <a:pos x="T4" y="T5"/>
                    </a:cxn>
                  </a:cxnLst>
                  <a:rect l="0" t="0" r="r" b="b"/>
                  <a:pathLst>
                    <a:path w="3" h="77">
                      <a:moveTo>
                        <a:pt x="1" y="77"/>
                      </a:moveTo>
                      <a:cubicBezTo>
                        <a:pt x="0" y="72"/>
                        <a:pt x="3" y="38"/>
                        <a:pt x="3" y="27"/>
                      </a:cubicBezTo>
                      <a:cubicBezTo>
                        <a:pt x="2" y="19"/>
                        <a:pt x="1" y="8"/>
                        <a:pt x="1"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3" name="Freeform 324"/>
                <p:cNvSpPr>
                  <a:spLocks/>
                </p:cNvSpPr>
                <p:nvPr/>
              </p:nvSpPr>
              <p:spPr bwMode="auto">
                <a:xfrm>
                  <a:off x="3857" y="2560"/>
                  <a:ext cx="9" cy="115"/>
                </a:xfrm>
                <a:custGeom>
                  <a:avLst/>
                  <a:gdLst>
                    <a:gd name="T0" fmla="*/ 1823229 w 6"/>
                    <a:gd name="T1" fmla="*/ 63825702 h 74"/>
                    <a:gd name="T2" fmla="*/ 699912 w 6"/>
                    <a:gd name="T3" fmla="*/ 18746826 h 74"/>
                    <a:gd name="T4" fmla="*/ 466608 w 6"/>
                    <a:gd name="T5" fmla="*/ 0 h 74"/>
                    <a:gd name="T6" fmla="*/ 0 60000 65536"/>
                    <a:gd name="T7" fmla="*/ 0 60000 65536"/>
                    <a:gd name="T8" fmla="*/ 0 60000 65536"/>
                  </a:gdLst>
                  <a:ahLst/>
                  <a:cxnLst>
                    <a:cxn ang="T6">
                      <a:pos x="T0" y="T1"/>
                    </a:cxn>
                    <a:cxn ang="T7">
                      <a:pos x="T2" y="T3"/>
                    </a:cxn>
                    <a:cxn ang="T8">
                      <a:pos x="T4" y="T5"/>
                    </a:cxn>
                  </a:cxnLst>
                  <a:rect l="0" t="0" r="r" b="b"/>
                  <a:pathLst>
                    <a:path w="6" h="74">
                      <a:moveTo>
                        <a:pt x="6" y="74"/>
                      </a:moveTo>
                      <a:cubicBezTo>
                        <a:pt x="6" y="74"/>
                        <a:pt x="4" y="34"/>
                        <a:pt x="2" y="22"/>
                      </a:cubicBezTo>
                      <a:cubicBezTo>
                        <a:pt x="0" y="13"/>
                        <a:pt x="1" y="7"/>
                        <a:pt x="1"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4" name="Freeform 325"/>
                <p:cNvSpPr>
                  <a:spLocks/>
                </p:cNvSpPr>
                <p:nvPr/>
              </p:nvSpPr>
              <p:spPr bwMode="auto">
                <a:xfrm>
                  <a:off x="3970" y="2518"/>
                  <a:ext cx="15" cy="12"/>
                </a:xfrm>
                <a:custGeom>
                  <a:avLst/>
                  <a:gdLst>
                    <a:gd name="T0" fmla="*/ 3032963 w 10"/>
                    <a:gd name="T1" fmla="*/ 2362203 h 8"/>
                    <a:gd name="T2" fmla="*/ 0 w 10"/>
                    <a:gd name="T3" fmla="*/ 0 h 8"/>
                    <a:gd name="T4" fmla="*/ 0 60000 65536"/>
                    <a:gd name="T5" fmla="*/ 0 60000 65536"/>
                  </a:gdLst>
                  <a:ahLst/>
                  <a:cxnLst>
                    <a:cxn ang="T4">
                      <a:pos x="T0" y="T1"/>
                    </a:cxn>
                    <a:cxn ang="T5">
                      <a:pos x="T2" y="T3"/>
                    </a:cxn>
                  </a:cxnLst>
                  <a:rect l="0" t="0" r="r" b="b"/>
                  <a:pathLst>
                    <a:path w="10" h="8">
                      <a:moveTo>
                        <a:pt x="10" y="8"/>
                      </a:moveTo>
                      <a:cubicBezTo>
                        <a:pt x="7" y="4"/>
                        <a:pt x="3" y="2"/>
                        <a:pt x="0"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5" name="Freeform 326"/>
                <p:cNvSpPr>
                  <a:spLocks/>
                </p:cNvSpPr>
                <p:nvPr/>
              </p:nvSpPr>
              <p:spPr bwMode="auto">
                <a:xfrm>
                  <a:off x="3779" y="1967"/>
                  <a:ext cx="59" cy="34"/>
                </a:xfrm>
                <a:custGeom>
                  <a:avLst/>
                  <a:gdLst>
                    <a:gd name="T0" fmla="*/ 0 w 38"/>
                    <a:gd name="T1" fmla="*/ 0 h 22"/>
                    <a:gd name="T2" fmla="*/ 0 w 38"/>
                    <a:gd name="T3" fmla="*/ 0 h 22"/>
                    <a:gd name="T4" fmla="*/ 13819379 w 38"/>
                    <a:gd name="T5" fmla="*/ 8906022 h 22"/>
                    <a:gd name="T6" fmla="*/ 27592465 w 38"/>
                    <a:gd name="T7" fmla="*/ 16112920 h 22"/>
                    <a:gd name="T8" fmla="*/ 32054666 w 38"/>
                    <a:gd name="T9" fmla="*/ 12992497 h 22"/>
                    <a:gd name="T10" fmla="*/ 27592465 w 38"/>
                    <a:gd name="T11" fmla="*/ 14921087 h 22"/>
                    <a:gd name="T12" fmla="*/ 14940266 w 38"/>
                    <a:gd name="T13" fmla="*/ 7888193 h 22"/>
                    <a:gd name="T14" fmla="*/ 0 w 38"/>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22">
                      <a:moveTo>
                        <a:pt x="0" y="0"/>
                      </a:moveTo>
                      <a:cubicBezTo>
                        <a:pt x="0" y="0"/>
                        <a:pt x="0" y="0"/>
                        <a:pt x="0" y="0"/>
                      </a:cubicBezTo>
                      <a:cubicBezTo>
                        <a:pt x="5" y="0"/>
                        <a:pt x="11" y="6"/>
                        <a:pt x="17" y="12"/>
                      </a:cubicBezTo>
                      <a:cubicBezTo>
                        <a:pt x="23" y="17"/>
                        <a:pt x="29" y="22"/>
                        <a:pt x="33" y="22"/>
                      </a:cubicBezTo>
                      <a:cubicBezTo>
                        <a:pt x="35" y="21"/>
                        <a:pt x="36" y="20"/>
                        <a:pt x="38" y="18"/>
                      </a:cubicBezTo>
                      <a:cubicBezTo>
                        <a:pt x="37" y="20"/>
                        <a:pt x="35" y="20"/>
                        <a:pt x="33" y="21"/>
                      </a:cubicBezTo>
                      <a:cubicBezTo>
                        <a:pt x="29" y="21"/>
                        <a:pt x="24" y="16"/>
                        <a:pt x="18" y="11"/>
                      </a:cubicBezTo>
                      <a:cubicBezTo>
                        <a:pt x="12" y="5"/>
                        <a:pt x="5" y="0"/>
                        <a:pt x="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6" name="Freeform 327"/>
                <p:cNvSpPr>
                  <a:spLocks/>
                </p:cNvSpPr>
                <p:nvPr/>
              </p:nvSpPr>
              <p:spPr bwMode="auto">
                <a:xfrm>
                  <a:off x="3484" y="1682"/>
                  <a:ext cx="199" cy="33"/>
                </a:xfrm>
                <a:custGeom>
                  <a:avLst/>
                  <a:gdLst>
                    <a:gd name="T0" fmla="*/ 33607197 w 127"/>
                    <a:gd name="T1" fmla="*/ 9786730 h 21"/>
                    <a:gd name="T2" fmla="*/ 0 w 127"/>
                    <a:gd name="T3" fmla="*/ 6227919 h 21"/>
                    <a:gd name="T4" fmla="*/ 33607197 w 127"/>
                    <a:gd name="T5" fmla="*/ 12175518 h 21"/>
                    <a:gd name="T6" fmla="*/ 141395924 w 127"/>
                    <a:gd name="T7" fmla="*/ 0 h 21"/>
                    <a:gd name="T8" fmla="*/ 33607197 w 127"/>
                    <a:gd name="T9" fmla="*/ 978673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1">
                      <a:moveTo>
                        <a:pt x="30" y="8"/>
                      </a:moveTo>
                      <a:cubicBezTo>
                        <a:pt x="19" y="6"/>
                        <a:pt x="9" y="6"/>
                        <a:pt x="0" y="5"/>
                      </a:cubicBezTo>
                      <a:cubicBezTo>
                        <a:pt x="9" y="6"/>
                        <a:pt x="19" y="8"/>
                        <a:pt x="30" y="10"/>
                      </a:cubicBezTo>
                      <a:cubicBezTo>
                        <a:pt x="64" y="15"/>
                        <a:pt x="102" y="21"/>
                        <a:pt x="127" y="0"/>
                      </a:cubicBezTo>
                      <a:cubicBezTo>
                        <a:pt x="103" y="20"/>
                        <a:pt x="64" y="13"/>
                        <a:pt x="30" y="8"/>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7" name="Freeform 328"/>
                <p:cNvSpPr>
                  <a:spLocks/>
                </p:cNvSpPr>
                <p:nvPr/>
              </p:nvSpPr>
              <p:spPr bwMode="auto">
                <a:xfrm>
                  <a:off x="3324" y="966"/>
                  <a:ext cx="60" cy="17"/>
                </a:xfrm>
                <a:custGeom>
                  <a:avLst/>
                  <a:gdLst>
                    <a:gd name="T0" fmla="*/ 53790425 w 38"/>
                    <a:gd name="T1" fmla="*/ 7888193 h 11"/>
                    <a:gd name="T2" fmla="*/ 0 w 38"/>
                    <a:gd name="T3" fmla="*/ 7142198 h 11"/>
                    <a:gd name="T4" fmla="*/ 0 60000 65536"/>
                    <a:gd name="T5" fmla="*/ 0 60000 65536"/>
                  </a:gdLst>
                  <a:ahLst/>
                  <a:cxnLst>
                    <a:cxn ang="T4">
                      <a:pos x="T0" y="T1"/>
                    </a:cxn>
                    <a:cxn ang="T5">
                      <a:pos x="T2" y="T3"/>
                    </a:cxn>
                  </a:cxnLst>
                  <a:rect l="0" t="0" r="r" b="b"/>
                  <a:pathLst>
                    <a:path w="38" h="11">
                      <a:moveTo>
                        <a:pt x="38" y="11"/>
                      </a:moveTo>
                      <a:cubicBezTo>
                        <a:pt x="29" y="2"/>
                        <a:pt x="11" y="0"/>
                        <a:pt x="0" y="10"/>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8" name="Freeform 329"/>
                <p:cNvSpPr>
                  <a:spLocks/>
                </p:cNvSpPr>
                <p:nvPr/>
              </p:nvSpPr>
              <p:spPr bwMode="auto">
                <a:xfrm>
                  <a:off x="3461" y="966"/>
                  <a:ext cx="58" cy="17"/>
                </a:xfrm>
                <a:custGeom>
                  <a:avLst/>
                  <a:gdLst>
                    <a:gd name="T0" fmla="*/ 0 w 37"/>
                    <a:gd name="T1" fmla="*/ 7888193 h 11"/>
                    <a:gd name="T2" fmla="*/ 41770485 w 37"/>
                    <a:gd name="T3" fmla="*/ 7142198 h 11"/>
                    <a:gd name="T4" fmla="*/ 0 60000 65536"/>
                    <a:gd name="T5" fmla="*/ 0 60000 65536"/>
                  </a:gdLst>
                  <a:ahLst/>
                  <a:cxnLst>
                    <a:cxn ang="T4">
                      <a:pos x="T0" y="T1"/>
                    </a:cxn>
                    <a:cxn ang="T5">
                      <a:pos x="T2" y="T3"/>
                    </a:cxn>
                  </a:cxnLst>
                  <a:rect l="0" t="0" r="r" b="b"/>
                  <a:pathLst>
                    <a:path w="37" h="11">
                      <a:moveTo>
                        <a:pt x="0" y="11"/>
                      </a:moveTo>
                      <a:cubicBezTo>
                        <a:pt x="9" y="2"/>
                        <a:pt x="26" y="0"/>
                        <a:pt x="37" y="10"/>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89" name="Freeform 330"/>
                <p:cNvSpPr>
                  <a:spLocks/>
                </p:cNvSpPr>
                <p:nvPr/>
              </p:nvSpPr>
              <p:spPr bwMode="auto">
                <a:xfrm>
                  <a:off x="3434" y="978"/>
                  <a:ext cx="13" cy="32"/>
                </a:xfrm>
                <a:custGeom>
                  <a:avLst/>
                  <a:gdLst>
                    <a:gd name="T0" fmla="*/ 27168295 w 8"/>
                    <a:gd name="T1" fmla="*/ 4279304 h 20"/>
                    <a:gd name="T2" fmla="*/ 6331437 w 8"/>
                    <a:gd name="T3" fmla="*/ 42652246 h 20"/>
                    <a:gd name="T4" fmla="*/ 20737917 w 8"/>
                    <a:gd name="T5" fmla="*/ 0 h 20"/>
                    <a:gd name="T6" fmla="*/ 27168295 w 8"/>
                    <a:gd name="T7" fmla="*/ 427930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
                      </a:moveTo>
                      <a:cubicBezTo>
                        <a:pt x="3" y="6"/>
                        <a:pt x="1" y="10"/>
                        <a:pt x="2" y="20"/>
                      </a:cubicBezTo>
                      <a:cubicBezTo>
                        <a:pt x="0" y="8"/>
                        <a:pt x="1" y="5"/>
                        <a:pt x="6" y="0"/>
                      </a:cubicBezTo>
                      <a:cubicBezTo>
                        <a:pt x="7" y="0"/>
                        <a:pt x="8" y="1"/>
                        <a:pt x="8"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0" name="Freeform 331"/>
                <p:cNvSpPr>
                  <a:spLocks/>
                </p:cNvSpPr>
                <p:nvPr/>
              </p:nvSpPr>
              <p:spPr bwMode="auto">
                <a:xfrm>
                  <a:off x="3254" y="946"/>
                  <a:ext cx="340" cy="275"/>
                </a:xfrm>
                <a:custGeom>
                  <a:avLst/>
                  <a:gdLst>
                    <a:gd name="T0" fmla="*/ 18935654 w 217"/>
                    <a:gd name="T1" fmla="*/ 33943806 h 177"/>
                    <a:gd name="T2" fmla="*/ 13662945 w 217"/>
                    <a:gd name="T3" fmla="*/ 15569585 h 177"/>
                    <a:gd name="T4" fmla="*/ 11260477 w 217"/>
                    <a:gd name="T5" fmla="*/ 8993072 h 177"/>
                    <a:gd name="T6" fmla="*/ 9776789 w 217"/>
                    <a:gd name="T7" fmla="*/ 4959669 h 177"/>
                    <a:gd name="T8" fmla="*/ 9776789 w 217"/>
                    <a:gd name="T9" fmla="*/ 4427943 h 177"/>
                    <a:gd name="T10" fmla="*/ 6239892 w 217"/>
                    <a:gd name="T11" fmla="*/ 1834354 h 177"/>
                    <a:gd name="T12" fmla="*/ 0 w 217"/>
                    <a:gd name="T13" fmla="*/ 8993072 h 177"/>
                    <a:gd name="T14" fmla="*/ 3982519 w 217"/>
                    <a:gd name="T15" fmla="*/ 25801188 h 177"/>
                    <a:gd name="T16" fmla="*/ 9119112 w 217"/>
                    <a:gd name="T17" fmla="*/ 43540896 h 177"/>
                    <a:gd name="T18" fmla="*/ 13662945 w 217"/>
                    <a:gd name="T19" fmla="*/ 55646202 h 177"/>
                    <a:gd name="T20" fmla="*/ 18935654 w 217"/>
                    <a:gd name="T21" fmla="*/ 64665291 h 177"/>
                    <a:gd name="T22" fmla="*/ 29668767 w 217"/>
                    <a:gd name="T23" fmla="*/ 70840346 h 177"/>
                    <a:gd name="T24" fmla="*/ 37605709 w 217"/>
                    <a:gd name="T25" fmla="*/ 102384198 h 177"/>
                    <a:gd name="T26" fmla="*/ 76412206 w 217"/>
                    <a:gd name="T27" fmla="*/ 137078225 h 177"/>
                    <a:gd name="T28" fmla="*/ 119724194 w 217"/>
                    <a:gd name="T29" fmla="*/ 151151607 h 177"/>
                    <a:gd name="T30" fmla="*/ 162291460 w 217"/>
                    <a:gd name="T31" fmla="*/ 137078225 h 177"/>
                    <a:gd name="T32" fmla="*/ 201285962 w 217"/>
                    <a:gd name="T33" fmla="*/ 102384198 h 177"/>
                    <a:gd name="T34" fmla="*/ 211391169 w 217"/>
                    <a:gd name="T35" fmla="*/ 70840346 h 177"/>
                    <a:gd name="T36" fmla="*/ 221151593 w 217"/>
                    <a:gd name="T37" fmla="*/ 64665291 h 177"/>
                    <a:gd name="T38" fmla="*/ 227631200 w 217"/>
                    <a:gd name="T39" fmla="*/ 55646202 h 177"/>
                    <a:gd name="T40" fmla="*/ 231219499 w 217"/>
                    <a:gd name="T41" fmla="*/ 43540896 h 177"/>
                    <a:gd name="T42" fmla="*/ 235344258 w 217"/>
                    <a:gd name="T43" fmla="*/ 25801188 h 177"/>
                    <a:gd name="T44" fmla="*/ 240987925 w 217"/>
                    <a:gd name="T45" fmla="*/ 8993072 h 177"/>
                    <a:gd name="T46" fmla="*/ 237601453 w 217"/>
                    <a:gd name="T47" fmla="*/ 2849985 h 177"/>
                    <a:gd name="T48" fmla="*/ 235344258 w 217"/>
                    <a:gd name="T49" fmla="*/ 1834354 h 177"/>
                    <a:gd name="T50" fmla="*/ 232864513 w 217"/>
                    <a:gd name="T51" fmla="*/ 1834354 h 177"/>
                    <a:gd name="T52" fmla="*/ 226636843 w 217"/>
                    <a:gd name="T53" fmla="*/ 20202347 h 177"/>
                    <a:gd name="T54" fmla="*/ 224094119 w 217"/>
                    <a:gd name="T55" fmla="*/ 25801188 h 177"/>
                    <a:gd name="T56" fmla="*/ 217589487 w 217"/>
                    <a:gd name="T57" fmla="*/ 37036504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7" h="177">
                      <a:moveTo>
                        <a:pt x="17" y="40"/>
                      </a:moveTo>
                      <a:cubicBezTo>
                        <a:pt x="15" y="32"/>
                        <a:pt x="12" y="18"/>
                        <a:pt x="12" y="18"/>
                      </a:cubicBezTo>
                      <a:cubicBezTo>
                        <a:pt x="12" y="18"/>
                        <a:pt x="11" y="14"/>
                        <a:pt x="10" y="10"/>
                      </a:cubicBezTo>
                      <a:cubicBezTo>
                        <a:pt x="10" y="8"/>
                        <a:pt x="9" y="7"/>
                        <a:pt x="9" y="6"/>
                      </a:cubicBezTo>
                      <a:cubicBezTo>
                        <a:pt x="9" y="6"/>
                        <a:pt x="9" y="6"/>
                        <a:pt x="9" y="5"/>
                      </a:cubicBezTo>
                      <a:cubicBezTo>
                        <a:pt x="9" y="4"/>
                        <a:pt x="6" y="2"/>
                        <a:pt x="6" y="2"/>
                      </a:cubicBezTo>
                      <a:cubicBezTo>
                        <a:pt x="3" y="0"/>
                        <a:pt x="0" y="4"/>
                        <a:pt x="0" y="10"/>
                      </a:cubicBezTo>
                      <a:cubicBezTo>
                        <a:pt x="0" y="16"/>
                        <a:pt x="4" y="26"/>
                        <a:pt x="4" y="30"/>
                      </a:cubicBezTo>
                      <a:cubicBezTo>
                        <a:pt x="4" y="34"/>
                        <a:pt x="6" y="45"/>
                        <a:pt x="8" y="51"/>
                      </a:cubicBezTo>
                      <a:cubicBezTo>
                        <a:pt x="10" y="58"/>
                        <a:pt x="9" y="61"/>
                        <a:pt x="12" y="65"/>
                      </a:cubicBezTo>
                      <a:cubicBezTo>
                        <a:pt x="14" y="69"/>
                        <a:pt x="15" y="72"/>
                        <a:pt x="17" y="75"/>
                      </a:cubicBezTo>
                      <a:cubicBezTo>
                        <a:pt x="20" y="78"/>
                        <a:pt x="25" y="82"/>
                        <a:pt x="27" y="83"/>
                      </a:cubicBezTo>
                      <a:cubicBezTo>
                        <a:pt x="27" y="92"/>
                        <a:pt x="30" y="112"/>
                        <a:pt x="34" y="120"/>
                      </a:cubicBezTo>
                      <a:cubicBezTo>
                        <a:pt x="39" y="129"/>
                        <a:pt x="57" y="152"/>
                        <a:pt x="69" y="160"/>
                      </a:cubicBezTo>
                      <a:cubicBezTo>
                        <a:pt x="80" y="168"/>
                        <a:pt x="87" y="177"/>
                        <a:pt x="108" y="177"/>
                      </a:cubicBezTo>
                      <a:cubicBezTo>
                        <a:pt x="128" y="177"/>
                        <a:pt x="135" y="168"/>
                        <a:pt x="146" y="160"/>
                      </a:cubicBezTo>
                      <a:cubicBezTo>
                        <a:pt x="158" y="152"/>
                        <a:pt x="177" y="130"/>
                        <a:pt x="181" y="120"/>
                      </a:cubicBezTo>
                      <a:cubicBezTo>
                        <a:pt x="185" y="111"/>
                        <a:pt x="189" y="92"/>
                        <a:pt x="190" y="83"/>
                      </a:cubicBezTo>
                      <a:cubicBezTo>
                        <a:pt x="192" y="82"/>
                        <a:pt x="197" y="78"/>
                        <a:pt x="199" y="75"/>
                      </a:cubicBezTo>
                      <a:cubicBezTo>
                        <a:pt x="202" y="72"/>
                        <a:pt x="203" y="69"/>
                        <a:pt x="205" y="65"/>
                      </a:cubicBezTo>
                      <a:cubicBezTo>
                        <a:pt x="207" y="61"/>
                        <a:pt x="206" y="58"/>
                        <a:pt x="208" y="51"/>
                      </a:cubicBezTo>
                      <a:cubicBezTo>
                        <a:pt x="211" y="45"/>
                        <a:pt x="212" y="34"/>
                        <a:pt x="212" y="30"/>
                      </a:cubicBezTo>
                      <a:cubicBezTo>
                        <a:pt x="212" y="26"/>
                        <a:pt x="217" y="16"/>
                        <a:pt x="217" y="10"/>
                      </a:cubicBezTo>
                      <a:cubicBezTo>
                        <a:pt x="217" y="7"/>
                        <a:pt x="216" y="4"/>
                        <a:pt x="214" y="3"/>
                      </a:cubicBezTo>
                      <a:cubicBezTo>
                        <a:pt x="214" y="2"/>
                        <a:pt x="213" y="2"/>
                        <a:pt x="212" y="2"/>
                      </a:cubicBezTo>
                      <a:cubicBezTo>
                        <a:pt x="212" y="2"/>
                        <a:pt x="211" y="2"/>
                        <a:pt x="210" y="2"/>
                      </a:cubicBezTo>
                      <a:cubicBezTo>
                        <a:pt x="204" y="24"/>
                        <a:pt x="204" y="24"/>
                        <a:pt x="204" y="24"/>
                      </a:cubicBezTo>
                      <a:cubicBezTo>
                        <a:pt x="202" y="30"/>
                        <a:pt x="202" y="30"/>
                        <a:pt x="202" y="30"/>
                      </a:cubicBezTo>
                      <a:cubicBezTo>
                        <a:pt x="201" y="36"/>
                        <a:pt x="196" y="43"/>
                        <a:pt x="196" y="43"/>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1" name="Freeform 332"/>
                <p:cNvSpPr>
                  <a:spLocks/>
                </p:cNvSpPr>
                <p:nvPr/>
              </p:nvSpPr>
              <p:spPr bwMode="auto">
                <a:xfrm>
                  <a:off x="2781" y="1134"/>
                  <a:ext cx="1284" cy="2920"/>
                </a:xfrm>
                <a:custGeom>
                  <a:avLst/>
                  <a:gdLst>
                    <a:gd name="T0" fmla="*/ 258233749 w 820"/>
                    <a:gd name="T1" fmla="*/ 104181488 h 1876"/>
                    <a:gd name="T2" fmla="*/ 134266721 w 820"/>
                    <a:gd name="T3" fmla="*/ 284218331 h 1876"/>
                    <a:gd name="T4" fmla="*/ 88776357 w 820"/>
                    <a:gd name="T5" fmla="*/ 629749973 h 1876"/>
                    <a:gd name="T6" fmla="*/ 77191390 w 820"/>
                    <a:gd name="T7" fmla="*/ 732272169 h 1876"/>
                    <a:gd name="T8" fmla="*/ 7605993 w 820"/>
                    <a:gd name="T9" fmla="*/ 837023756 h 1876"/>
                    <a:gd name="T10" fmla="*/ 55665499 w 820"/>
                    <a:gd name="T11" fmla="*/ 811591014 h 1876"/>
                    <a:gd name="T12" fmla="*/ 77191390 w 820"/>
                    <a:gd name="T13" fmla="*/ 904047226 h 1876"/>
                    <a:gd name="T14" fmla="*/ 119239089 w 820"/>
                    <a:gd name="T15" fmla="*/ 906895929 h 1876"/>
                    <a:gd name="T16" fmla="*/ 144828078 w 820"/>
                    <a:gd name="T17" fmla="*/ 898752491 h 1876"/>
                    <a:gd name="T18" fmla="*/ 172041674 w 820"/>
                    <a:gd name="T19" fmla="*/ 811591014 h 1876"/>
                    <a:gd name="T20" fmla="*/ 162409502 w 820"/>
                    <a:gd name="T21" fmla="*/ 692622014 h 1876"/>
                    <a:gd name="T22" fmla="*/ 231008411 w 820"/>
                    <a:gd name="T23" fmla="*/ 395352163 h 1876"/>
                    <a:gd name="T24" fmla="*/ 235031924 w 820"/>
                    <a:gd name="T25" fmla="*/ 358315597 h 1876"/>
                    <a:gd name="T26" fmla="*/ 262303280 w 820"/>
                    <a:gd name="T27" fmla="*/ 596530940 h 1876"/>
                    <a:gd name="T28" fmla="*/ 265720220 w 820"/>
                    <a:gd name="T29" fmla="*/ 1092832141 h 1876"/>
                    <a:gd name="T30" fmla="*/ 284404768 w 820"/>
                    <a:gd name="T31" fmla="*/ 1348534021 h 1876"/>
                    <a:gd name="T32" fmla="*/ 339143756 w 820"/>
                    <a:gd name="T33" fmla="*/ 1582780252 h 1876"/>
                    <a:gd name="T34" fmla="*/ 275516376 w 820"/>
                    <a:gd name="T35" fmla="*/ 1653816778 h 1876"/>
                    <a:gd name="T36" fmla="*/ 274894028 w 820"/>
                    <a:gd name="T37" fmla="*/ 1671516627 h 1876"/>
                    <a:gd name="T38" fmla="*/ 291237007 w 820"/>
                    <a:gd name="T39" fmla="*/ 1680197026 h 1876"/>
                    <a:gd name="T40" fmla="*/ 350484858 w 820"/>
                    <a:gd name="T41" fmla="*/ 1686743991 h 1876"/>
                    <a:gd name="T42" fmla="*/ 416078979 w 820"/>
                    <a:gd name="T43" fmla="*/ 1665424957 h 1876"/>
                    <a:gd name="T44" fmla="*/ 420328018 w 820"/>
                    <a:gd name="T45" fmla="*/ 1569310720 h 1876"/>
                    <a:gd name="T46" fmla="*/ 425739532 w 820"/>
                    <a:gd name="T47" fmla="*/ 1314167346 h 1876"/>
                    <a:gd name="T48" fmla="*/ 433703369 w 820"/>
                    <a:gd name="T49" fmla="*/ 982027432 h 1876"/>
                    <a:gd name="T50" fmla="*/ 458645296 w 820"/>
                    <a:gd name="T51" fmla="*/ 982027432 h 1876"/>
                    <a:gd name="T52" fmla="*/ 467430946 w 820"/>
                    <a:gd name="T53" fmla="*/ 1314167346 h 1876"/>
                    <a:gd name="T54" fmla="*/ 473403060 w 820"/>
                    <a:gd name="T55" fmla="*/ 1569310720 h 1876"/>
                    <a:gd name="T56" fmla="*/ 476024042 w 820"/>
                    <a:gd name="T57" fmla="*/ 1665424957 h 1876"/>
                    <a:gd name="T58" fmla="*/ 541271478 w 820"/>
                    <a:gd name="T59" fmla="*/ 1686743991 h 1876"/>
                    <a:gd name="T60" fmla="*/ 601451133 w 820"/>
                    <a:gd name="T61" fmla="*/ 1681461208 h 1876"/>
                    <a:gd name="T62" fmla="*/ 618813245 w 820"/>
                    <a:gd name="T63" fmla="*/ 1671516627 h 1876"/>
                    <a:gd name="T64" fmla="*/ 617903343 w 820"/>
                    <a:gd name="T65" fmla="*/ 1653816778 h 1876"/>
                    <a:gd name="T66" fmla="*/ 553152219 w 820"/>
                    <a:gd name="T67" fmla="*/ 1582780252 h 1876"/>
                    <a:gd name="T68" fmla="*/ 608801248 w 820"/>
                    <a:gd name="T69" fmla="*/ 1348534021 h 1876"/>
                    <a:gd name="T70" fmla="*/ 627484017 w 820"/>
                    <a:gd name="T71" fmla="*/ 1092832141 h 1876"/>
                    <a:gd name="T72" fmla="*/ 658172165 w 820"/>
                    <a:gd name="T73" fmla="*/ 705987978 h 1876"/>
                    <a:gd name="T74" fmla="*/ 652699011 w 820"/>
                    <a:gd name="T75" fmla="*/ 408357841 h 1876"/>
                    <a:gd name="T76" fmla="*/ 658933281 w 820"/>
                    <a:gd name="T77" fmla="*/ 377036587 h 1876"/>
                    <a:gd name="T78" fmla="*/ 679116007 w 820"/>
                    <a:gd name="T79" fmla="*/ 566350569 h 1876"/>
                    <a:gd name="T80" fmla="*/ 731928457 w 820"/>
                    <a:gd name="T81" fmla="*/ 743039794 h 1876"/>
                    <a:gd name="T82" fmla="*/ 736780078 w 820"/>
                    <a:gd name="T83" fmla="*/ 871451267 h 1876"/>
                    <a:gd name="T84" fmla="*/ 768327611 w 820"/>
                    <a:gd name="T85" fmla="*/ 913447372 h 1876"/>
                    <a:gd name="T86" fmla="*/ 796940303 w 820"/>
                    <a:gd name="T87" fmla="*/ 910339914 h 1876"/>
                    <a:gd name="T88" fmla="*/ 828036134 w 820"/>
                    <a:gd name="T89" fmla="*/ 840905753 h 1876"/>
                    <a:gd name="T90" fmla="*/ 879602880 w 820"/>
                    <a:gd name="T91" fmla="*/ 853597849 h 1876"/>
                    <a:gd name="T92" fmla="*/ 859353010 w 820"/>
                    <a:gd name="T93" fmla="*/ 779287777 h 1876"/>
                    <a:gd name="T94" fmla="*/ 808877190 w 820"/>
                    <a:gd name="T95" fmla="*/ 676668118 h 1876"/>
                    <a:gd name="T96" fmla="*/ 779559594 w 820"/>
                    <a:gd name="T97" fmla="*/ 416158615 h 1876"/>
                    <a:gd name="T98" fmla="*/ 685467058 w 820"/>
                    <a:gd name="T99" fmla="*/ 117314596 h 1876"/>
                    <a:gd name="T100" fmla="*/ 526199248 w 820"/>
                    <a:gd name="T101" fmla="*/ 0 h 18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20" h="1876">
                      <a:moveTo>
                        <a:pt x="337" y="1"/>
                      </a:moveTo>
                      <a:cubicBezTo>
                        <a:pt x="338" y="17"/>
                        <a:pt x="343" y="79"/>
                        <a:pt x="307" y="85"/>
                      </a:cubicBezTo>
                      <a:cubicBezTo>
                        <a:pt x="293" y="87"/>
                        <a:pt x="244" y="109"/>
                        <a:pt x="237" y="115"/>
                      </a:cubicBezTo>
                      <a:cubicBezTo>
                        <a:pt x="227" y="125"/>
                        <a:pt x="205" y="127"/>
                        <a:pt x="191" y="130"/>
                      </a:cubicBezTo>
                      <a:cubicBezTo>
                        <a:pt x="177" y="133"/>
                        <a:pt x="146" y="149"/>
                        <a:pt x="132" y="212"/>
                      </a:cubicBezTo>
                      <a:cubicBezTo>
                        <a:pt x="125" y="242"/>
                        <a:pt x="118" y="279"/>
                        <a:pt x="123" y="314"/>
                      </a:cubicBezTo>
                      <a:cubicBezTo>
                        <a:pt x="124" y="338"/>
                        <a:pt x="107" y="383"/>
                        <a:pt x="105" y="460"/>
                      </a:cubicBezTo>
                      <a:cubicBezTo>
                        <a:pt x="106" y="488"/>
                        <a:pt x="103" y="508"/>
                        <a:pt x="99" y="521"/>
                      </a:cubicBezTo>
                      <a:cubicBezTo>
                        <a:pt x="83" y="560"/>
                        <a:pt x="83" y="669"/>
                        <a:pt x="82" y="696"/>
                      </a:cubicBezTo>
                      <a:cubicBezTo>
                        <a:pt x="81" y="713"/>
                        <a:pt x="81" y="736"/>
                        <a:pt x="78" y="748"/>
                      </a:cubicBezTo>
                      <a:cubicBezTo>
                        <a:pt x="75" y="760"/>
                        <a:pt x="78" y="771"/>
                        <a:pt x="74" y="781"/>
                      </a:cubicBezTo>
                      <a:cubicBezTo>
                        <a:pt x="71" y="791"/>
                        <a:pt x="73" y="805"/>
                        <a:pt x="71" y="809"/>
                      </a:cubicBezTo>
                      <a:cubicBezTo>
                        <a:pt x="64" y="815"/>
                        <a:pt x="39" y="852"/>
                        <a:pt x="33" y="861"/>
                      </a:cubicBezTo>
                      <a:cubicBezTo>
                        <a:pt x="26" y="869"/>
                        <a:pt x="19" y="894"/>
                        <a:pt x="16" y="899"/>
                      </a:cubicBezTo>
                      <a:cubicBezTo>
                        <a:pt x="12" y="904"/>
                        <a:pt x="11" y="915"/>
                        <a:pt x="7" y="925"/>
                      </a:cubicBezTo>
                      <a:cubicBezTo>
                        <a:pt x="4" y="935"/>
                        <a:pt x="0" y="944"/>
                        <a:pt x="13" y="943"/>
                      </a:cubicBezTo>
                      <a:cubicBezTo>
                        <a:pt x="23" y="942"/>
                        <a:pt x="34" y="925"/>
                        <a:pt x="36" y="913"/>
                      </a:cubicBezTo>
                      <a:cubicBezTo>
                        <a:pt x="39" y="912"/>
                        <a:pt x="45" y="904"/>
                        <a:pt x="51" y="897"/>
                      </a:cubicBezTo>
                      <a:cubicBezTo>
                        <a:pt x="50" y="903"/>
                        <a:pt x="55" y="909"/>
                        <a:pt x="60" y="929"/>
                      </a:cubicBezTo>
                      <a:cubicBezTo>
                        <a:pt x="60" y="936"/>
                        <a:pt x="65" y="952"/>
                        <a:pt x="65" y="960"/>
                      </a:cubicBezTo>
                      <a:cubicBezTo>
                        <a:pt x="64" y="968"/>
                        <a:pt x="69" y="988"/>
                        <a:pt x="71" y="999"/>
                      </a:cubicBezTo>
                      <a:cubicBezTo>
                        <a:pt x="74" y="1009"/>
                        <a:pt x="83" y="1010"/>
                        <a:pt x="89" y="1006"/>
                      </a:cubicBezTo>
                      <a:cubicBezTo>
                        <a:pt x="89" y="1006"/>
                        <a:pt x="89" y="1015"/>
                        <a:pt x="98" y="1017"/>
                      </a:cubicBezTo>
                      <a:cubicBezTo>
                        <a:pt x="107" y="1018"/>
                        <a:pt x="109" y="1002"/>
                        <a:pt x="109" y="1002"/>
                      </a:cubicBezTo>
                      <a:cubicBezTo>
                        <a:pt x="109" y="1002"/>
                        <a:pt x="109" y="1008"/>
                        <a:pt x="115" y="1009"/>
                      </a:cubicBezTo>
                      <a:cubicBezTo>
                        <a:pt x="125" y="1009"/>
                        <a:pt x="127" y="989"/>
                        <a:pt x="127" y="989"/>
                      </a:cubicBezTo>
                      <a:cubicBezTo>
                        <a:pt x="127" y="991"/>
                        <a:pt x="128" y="993"/>
                        <a:pt x="133" y="993"/>
                      </a:cubicBezTo>
                      <a:cubicBezTo>
                        <a:pt x="138" y="993"/>
                        <a:pt x="142" y="972"/>
                        <a:pt x="144" y="963"/>
                      </a:cubicBezTo>
                      <a:cubicBezTo>
                        <a:pt x="147" y="954"/>
                        <a:pt x="150" y="946"/>
                        <a:pt x="151" y="940"/>
                      </a:cubicBezTo>
                      <a:cubicBezTo>
                        <a:pt x="152" y="933"/>
                        <a:pt x="152" y="929"/>
                        <a:pt x="158" y="897"/>
                      </a:cubicBezTo>
                      <a:cubicBezTo>
                        <a:pt x="164" y="865"/>
                        <a:pt x="146" y="832"/>
                        <a:pt x="148" y="821"/>
                      </a:cubicBezTo>
                      <a:cubicBezTo>
                        <a:pt x="151" y="811"/>
                        <a:pt x="141" y="794"/>
                        <a:pt x="143" y="792"/>
                      </a:cubicBezTo>
                      <a:cubicBezTo>
                        <a:pt x="144" y="789"/>
                        <a:pt x="147" y="777"/>
                        <a:pt x="149" y="765"/>
                      </a:cubicBezTo>
                      <a:cubicBezTo>
                        <a:pt x="151" y="753"/>
                        <a:pt x="194" y="650"/>
                        <a:pt x="198" y="626"/>
                      </a:cubicBezTo>
                      <a:cubicBezTo>
                        <a:pt x="206" y="582"/>
                        <a:pt x="205" y="563"/>
                        <a:pt x="201" y="532"/>
                      </a:cubicBezTo>
                      <a:cubicBezTo>
                        <a:pt x="202" y="509"/>
                        <a:pt x="211" y="448"/>
                        <a:pt x="212" y="437"/>
                      </a:cubicBezTo>
                      <a:cubicBezTo>
                        <a:pt x="213" y="435"/>
                        <a:pt x="213" y="424"/>
                        <a:pt x="215" y="416"/>
                      </a:cubicBezTo>
                      <a:cubicBezTo>
                        <a:pt x="215" y="412"/>
                        <a:pt x="216" y="404"/>
                        <a:pt x="216" y="395"/>
                      </a:cubicBezTo>
                      <a:cubicBezTo>
                        <a:pt x="216" y="396"/>
                        <a:pt x="216" y="396"/>
                        <a:pt x="216" y="396"/>
                      </a:cubicBezTo>
                      <a:cubicBezTo>
                        <a:pt x="217" y="406"/>
                        <a:pt x="220" y="424"/>
                        <a:pt x="221" y="451"/>
                      </a:cubicBezTo>
                      <a:cubicBezTo>
                        <a:pt x="220" y="475"/>
                        <a:pt x="231" y="516"/>
                        <a:pt x="233" y="537"/>
                      </a:cubicBezTo>
                      <a:cubicBezTo>
                        <a:pt x="230" y="544"/>
                        <a:pt x="241" y="659"/>
                        <a:pt x="241" y="659"/>
                      </a:cubicBezTo>
                      <a:cubicBezTo>
                        <a:pt x="237" y="666"/>
                        <a:pt x="217" y="753"/>
                        <a:pt x="217" y="780"/>
                      </a:cubicBezTo>
                      <a:cubicBezTo>
                        <a:pt x="214" y="793"/>
                        <a:pt x="219" y="811"/>
                        <a:pt x="218" y="841"/>
                      </a:cubicBezTo>
                      <a:cubicBezTo>
                        <a:pt x="216" y="877"/>
                        <a:pt x="184" y="1023"/>
                        <a:pt x="244" y="1208"/>
                      </a:cubicBezTo>
                      <a:cubicBezTo>
                        <a:pt x="247" y="1218"/>
                        <a:pt x="248" y="1255"/>
                        <a:pt x="252" y="1275"/>
                      </a:cubicBezTo>
                      <a:cubicBezTo>
                        <a:pt x="253" y="1281"/>
                        <a:pt x="263" y="1304"/>
                        <a:pt x="264" y="1335"/>
                      </a:cubicBezTo>
                      <a:cubicBezTo>
                        <a:pt x="265" y="1387"/>
                        <a:pt x="259" y="1453"/>
                        <a:pt x="261" y="1490"/>
                      </a:cubicBezTo>
                      <a:cubicBezTo>
                        <a:pt x="263" y="1549"/>
                        <a:pt x="288" y="1604"/>
                        <a:pt x="298" y="1642"/>
                      </a:cubicBezTo>
                      <a:cubicBezTo>
                        <a:pt x="307" y="1681"/>
                        <a:pt x="311" y="1711"/>
                        <a:pt x="309" y="1719"/>
                      </a:cubicBezTo>
                      <a:cubicBezTo>
                        <a:pt x="307" y="1726"/>
                        <a:pt x="306" y="1738"/>
                        <a:pt x="311" y="1749"/>
                      </a:cubicBezTo>
                      <a:cubicBezTo>
                        <a:pt x="312" y="1750"/>
                        <a:pt x="294" y="1788"/>
                        <a:pt x="285" y="1795"/>
                      </a:cubicBezTo>
                      <a:cubicBezTo>
                        <a:pt x="276" y="1802"/>
                        <a:pt x="273" y="1808"/>
                        <a:pt x="266" y="1812"/>
                      </a:cubicBezTo>
                      <a:cubicBezTo>
                        <a:pt x="259" y="1816"/>
                        <a:pt x="256" y="1819"/>
                        <a:pt x="253" y="1827"/>
                      </a:cubicBezTo>
                      <a:cubicBezTo>
                        <a:pt x="251" y="1833"/>
                        <a:pt x="244" y="1841"/>
                        <a:pt x="249" y="1846"/>
                      </a:cubicBezTo>
                      <a:cubicBezTo>
                        <a:pt x="250" y="1847"/>
                        <a:pt x="250" y="1847"/>
                        <a:pt x="251" y="1848"/>
                      </a:cubicBezTo>
                      <a:cubicBezTo>
                        <a:pt x="252" y="1847"/>
                        <a:pt x="252" y="1847"/>
                        <a:pt x="252" y="1847"/>
                      </a:cubicBezTo>
                      <a:cubicBezTo>
                        <a:pt x="251" y="1850"/>
                        <a:pt x="251" y="1851"/>
                        <a:pt x="252" y="1853"/>
                      </a:cubicBezTo>
                      <a:cubicBezTo>
                        <a:pt x="255" y="1858"/>
                        <a:pt x="260" y="1859"/>
                        <a:pt x="267" y="1858"/>
                      </a:cubicBezTo>
                      <a:cubicBezTo>
                        <a:pt x="267" y="1857"/>
                        <a:pt x="267" y="1857"/>
                        <a:pt x="267" y="1857"/>
                      </a:cubicBezTo>
                      <a:cubicBezTo>
                        <a:pt x="268" y="1859"/>
                        <a:pt x="268" y="1861"/>
                        <a:pt x="270" y="1863"/>
                      </a:cubicBezTo>
                      <a:cubicBezTo>
                        <a:pt x="274" y="1869"/>
                        <a:pt x="288" y="1872"/>
                        <a:pt x="294" y="1866"/>
                      </a:cubicBezTo>
                      <a:cubicBezTo>
                        <a:pt x="302" y="1871"/>
                        <a:pt x="317" y="1871"/>
                        <a:pt x="322" y="1864"/>
                      </a:cubicBezTo>
                      <a:cubicBezTo>
                        <a:pt x="326" y="1876"/>
                        <a:pt x="344" y="1874"/>
                        <a:pt x="354" y="1872"/>
                      </a:cubicBezTo>
                      <a:cubicBezTo>
                        <a:pt x="364" y="1870"/>
                        <a:pt x="368" y="1864"/>
                        <a:pt x="374" y="1859"/>
                      </a:cubicBezTo>
                      <a:cubicBezTo>
                        <a:pt x="380" y="1855"/>
                        <a:pt x="384" y="1851"/>
                        <a:pt x="382" y="1840"/>
                      </a:cubicBezTo>
                      <a:cubicBezTo>
                        <a:pt x="381" y="1829"/>
                        <a:pt x="382" y="1829"/>
                        <a:pt x="384" y="1816"/>
                      </a:cubicBezTo>
                      <a:cubicBezTo>
                        <a:pt x="384" y="1808"/>
                        <a:pt x="391" y="1806"/>
                        <a:pt x="392" y="1793"/>
                      </a:cubicBezTo>
                      <a:cubicBezTo>
                        <a:pt x="393" y="1783"/>
                        <a:pt x="385" y="1740"/>
                        <a:pt x="386" y="1734"/>
                      </a:cubicBezTo>
                      <a:cubicBezTo>
                        <a:pt x="388" y="1720"/>
                        <a:pt x="378" y="1709"/>
                        <a:pt x="375" y="1687"/>
                      </a:cubicBezTo>
                      <a:cubicBezTo>
                        <a:pt x="372" y="1665"/>
                        <a:pt x="381" y="1589"/>
                        <a:pt x="381" y="1575"/>
                      </a:cubicBezTo>
                      <a:cubicBezTo>
                        <a:pt x="381" y="1549"/>
                        <a:pt x="395" y="1506"/>
                        <a:pt x="391" y="1452"/>
                      </a:cubicBezTo>
                      <a:cubicBezTo>
                        <a:pt x="389" y="1421"/>
                        <a:pt x="374" y="1327"/>
                        <a:pt x="374" y="1305"/>
                      </a:cubicBezTo>
                      <a:cubicBezTo>
                        <a:pt x="374" y="1302"/>
                        <a:pt x="373" y="1278"/>
                        <a:pt x="374" y="1274"/>
                      </a:cubicBezTo>
                      <a:cubicBezTo>
                        <a:pt x="378" y="1260"/>
                        <a:pt x="398" y="1087"/>
                        <a:pt x="398" y="1085"/>
                      </a:cubicBezTo>
                      <a:cubicBezTo>
                        <a:pt x="401" y="1065"/>
                        <a:pt x="409" y="929"/>
                        <a:pt x="409" y="929"/>
                      </a:cubicBezTo>
                      <a:cubicBezTo>
                        <a:pt x="411" y="929"/>
                        <a:pt x="411" y="929"/>
                        <a:pt x="411" y="929"/>
                      </a:cubicBezTo>
                      <a:cubicBezTo>
                        <a:pt x="411" y="929"/>
                        <a:pt x="419" y="1065"/>
                        <a:pt x="421" y="1085"/>
                      </a:cubicBezTo>
                      <a:cubicBezTo>
                        <a:pt x="421" y="1087"/>
                        <a:pt x="441" y="1260"/>
                        <a:pt x="446" y="1274"/>
                      </a:cubicBezTo>
                      <a:cubicBezTo>
                        <a:pt x="447" y="1278"/>
                        <a:pt x="446" y="1302"/>
                        <a:pt x="446" y="1305"/>
                      </a:cubicBezTo>
                      <a:cubicBezTo>
                        <a:pt x="446" y="1327"/>
                        <a:pt x="431" y="1421"/>
                        <a:pt x="429" y="1452"/>
                      </a:cubicBezTo>
                      <a:cubicBezTo>
                        <a:pt x="425" y="1506"/>
                        <a:pt x="439" y="1549"/>
                        <a:pt x="439" y="1575"/>
                      </a:cubicBezTo>
                      <a:cubicBezTo>
                        <a:pt x="439" y="1589"/>
                        <a:pt x="448" y="1665"/>
                        <a:pt x="445" y="1687"/>
                      </a:cubicBezTo>
                      <a:cubicBezTo>
                        <a:pt x="441" y="1709"/>
                        <a:pt x="432" y="1720"/>
                        <a:pt x="434" y="1734"/>
                      </a:cubicBezTo>
                      <a:cubicBezTo>
                        <a:pt x="435" y="1740"/>
                        <a:pt x="427" y="1783"/>
                        <a:pt x="428" y="1793"/>
                      </a:cubicBezTo>
                      <a:cubicBezTo>
                        <a:pt x="429" y="1806"/>
                        <a:pt x="435" y="1808"/>
                        <a:pt x="436" y="1816"/>
                      </a:cubicBezTo>
                      <a:cubicBezTo>
                        <a:pt x="437" y="1829"/>
                        <a:pt x="439" y="1829"/>
                        <a:pt x="437" y="1840"/>
                      </a:cubicBezTo>
                      <a:cubicBezTo>
                        <a:pt x="436" y="1851"/>
                        <a:pt x="440" y="1855"/>
                        <a:pt x="446" y="1859"/>
                      </a:cubicBezTo>
                      <a:cubicBezTo>
                        <a:pt x="451" y="1864"/>
                        <a:pt x="456" y="1870"/>
                        <a:pt x="466" y="1872"/>
                      </a:cubicBezTo>
                      <a:cubicBezTo>
                        <a:pt x="476" y="1874"/>
                        <a:pt x="493" y="1876"/>
                        <a:pt x="497" y="1864"/>
                      </a:cubicBezTo>
                      <a:cubicBezTo>
                        <a:pt x="503" y="1871"/>
                        <a:pt x="518" y="1871"/>
                        <a:pt x="526" y="1866"/>
                      </a:cubicBezTo>
                      <a:cubicBezTo>
                        <a:pt x="531" y="1872"/>
                        <a:pt x="546" y="1869"/>
                        <a:pt x="550" y="1863"/>
                      </a:cubicBezTo>
                      <a:cubicBezTo>
                        <a:pt x="552" y="1861"/>
                        <a:pt x="552" y="1859"/>
                        <a:pt x="552" y="1858"/>
                      </a:cubicBezTo>
                      <a:cubicBezTo>
                        <a:pt x="553" y="1858"/>
                        <a:pt x="553" y="1858"/>
                        <a:pt x="553" y="1858"/>
                      </a:cubicBezTo>
                      <a:cubicBezTo>
                        <a:pt x="559" y="1859"/>
                        <a:pt x="567" y="1857"/>
                        <a:pt x="568" y="1853"/>
                      </a:cubicBezTo>
                      <a:cubicBezTo>
                        <a:pt x="569" y="1851"/>
                        <a:pt x="569" y="1850"/>
                        <a:pt x="568" y="1847"/>
                      </a:cubicBezTo>
                      <a:cubicBezTo>
                        <a:pt x="568" y="1848"/>
                        <a:pt x="568" y="1848"/>
                        <a:pt x="568" y="1848"/>
                      </a:cubicBezTo>
                      <a:cubicBezTo>
                        <a:pt x="569" y="1847"/>
                        <a:pt x="570" y="1847"/>
                        <a:pt x="571" y="1846"/>
                      </a:cubicBezTo>
                      <a:cubicBezTo>
                        <a:pt x="576" y="1841"/>
                        <a:pt x="569" y="1833"/>
                        <a:pt x="567" y="1827"/>
                      </a:cubicBezTo>
                      <a:cubicBezTo>
                        <a:pt x="564" y="1819"/>
                        <a:pt x="560" y="1816"/>
                        <a:pt x="553" y="1812"/>
                      </a:cubicBezTo>
                      <a:cubicBezTo>
                        <a:pt x="546" y="1808"/>
                        <a:pt x="544" y="1802"/>
                        <a:pt x="535" y="1795"/>
                      </a:cubicBezTo>
                      <a:cubicBezTo>
                        <a:pt x="525" y="1788"/>
                        <a:pt x="508" y="1750"/>
                        <a:pt x="508" y="1749"/>
                      </a:cubicBezTo>
                      <a:cubicBezTo>
                        <a:pt x="514" y="1738"/>
                        <a:pt x="512" y="1726"/>
                        <a:pt x="511" y="1719"/>
                      </a:cubicBezTo>
                      <a:cubicBezTo>
                        <a:pt x="509" y="1711"/>
                        <a:pt x="513" y="1681"/>
                        <a:pt x="522" y="1642"/>
                      </a:cubicBezTo>
                      <a:cubicBezTo>
                        <a:pt x="532" y="1604"/>
                        <a:pt x="557" y="1549"/>
                        <a:pt x="559" y="1490"/>
                      </a:cubicBezTo>
                      <a:cubicBezTo>
                        <a:pt x="561" y="1453"/>
                        <a:pt x="555" y="1387"/>
                        <a:pt x="556" y="1335"/>
                      </a:cubicBezTo>
                      <a:cubicBezTo>
                        <a:pt x="557" y="1304"/>
                        <a:pt x="567" y="1281"/>
                        <a:pt x="568" y="1275"/>
                      </a:cubicBezTo>
                      <a:cubicBezTo>
                        <a:pt x="572" y="1255"/>
                        <a:pt x="572" y="1218"/>
                        <a:pt x="576" y="1208"/>
                      </a:cubicBezTo>
                      <a:cubicBezTo>
                        <a:pt x="636" y="1023"/>
                        <a:pt x="603" y="877"/>
                        <a:pt x="602" y="841"/>
                      </a:cubicBezTo>
                      <a:cubicBezTo>
                        <a:pt x="602" y="841"/>
                        <a:pt x="602" y="841"/>
                        <a:pt x="602" y="841"/>
                      </a:cubicBezTo>
                      <a:cubicBezTo>
                        <a:pt x="601" y="811"/>
                        <a:pt x="606" y="793"/>
                        <a:pt x="604" y="780"/>
                      </a:cubicBezTo>
                      <a:cubicBezTo>
                        <a:pt x="603" y="753"/>
                        <a:pt x="583" y="666"/>
                        <a:pt x="579" y="659"/>
                      </a:cubicBezTo>
                      <a:cubicBezTo>
                        <a:pt x="579" y="659"/>
                        <a:pt x="590" y="544"/>
                        <a:pt x="587" y="537"/>
                      </a:cubicBezTo>
                      <a:cubicBezTo>
                        <a:pt x="589" y="516"/>
                        <a:pt x="600" y="475"/>
                        <a:pt x="599" y="451"/>
                      </a:cubicBezTo>
                      <a:cubicBezTo>
                        <a:pt x="600" y="424"/>
                        <a:pt x="603" y="406"/>
                        <a:pt x="604" y="396"/>
                      </a:cubicBezTo>
                      <a:cubicBezTo>
                        <a:pt x="604" y="395"/>
                        <a:pt x="604" y="395"/>
                        <a:pt x="604" y="395"/>
                      </a:cubicBezTo>
                      <a:cubicBezTo>
                        <a:pt x="604" y="404"/>
                        <a:pt x="605" y="412"/>
                        <a:pt x="605" y="416"/>
                      </a:cubicBezTo>
                      <a:cubicBezTo>
                        <a:pt x="607" y="424"/>
                        <a:pt x="607" y="435"/>
                        <a:pt x="608" y="437"/>
                      </a:cubicBezTo>
                      <a:cubicBezTo>
                        <a:pt x="609" y="448"/>
                        <a:pt x="618" y="509"/>
                        <a:pt x="619" y="532"/>
                      </a:cubicBezTo>
                      <a:cubicBezTo>
                        <a:pt x="615" y="563"/>
                        <a:pt x="614" y="582"/>
                        <a:pt x="623" y="626"/>
                      </a:cubicBezTo>
                      <a:cubicBezTo>
                        <a:pt x="626" y="650"/>
                        <a:pt x="669" y="753"/>
                        <a:pt x="671" y="765"/>
                      </a:cubicBezTo>
                      <a:cubicBezTo>
                        <a:pt x="673" y="777"/>
                        <a:pt x="676" y="789"/>
                        <a:pt x="677" y="792"/>
                      </a:cubicBezTo>
                      <a:cubicBezTo>
                        <a:pt x="679" y="794"/>
                        <a:pt x="669" y="811"/>
                        <a:pt x="672" y="821"/>
                      </a:cubicBezTo>
                      <a:cubicBezTo>
                        <a:pt x="674" y="832"/>
                        <a:pt x="656" y="865"/>
                        <a:pt x="662" y="897"/>
                      </a:cubicBezTo>
                      <a:cubicBezTo>
                        <a:pt x="668" y="929"/>
                        <a:pt x="668" y="933"/>
                        <a:pt x="669" y="940"/>
                      </a:cubicBezTo>
                      <a:cubicBezTo>
                        <a:pt x="670" y="946"/>
                        <a:pt x="673" y="954"/>
                        <a:pt x="676" y="963"/>
                      </a:cubicBezTo>
                      <a:cubicBezTo>
                        <a:pt x="678" y="972"/>
                        <a:pt x="682" y="993"/>
                        <a:pt x="687" y="993"/>
                      </a:cubicBezTo>
                      <a:cubicBezTo>
                        <a:pt x="692" y="993"/>
                        <a:pt x="693" y="991"/>
                        <a:pt x="693" y="989"/>
                      </a:cubicBezTo>
                      <a:cubicBezTo>
                        <a:pt x="693" y="989"/>
                        <a:pt x="695" y="1009"/>
                        <a:pt x="705" y="1009"/>
                      </a:cubicBezTo>
                      <a:cubicBezTo>
                        <a:pt x="711" y="1008"/>
                        <a:pt x="711" y="1002"/>
                        <a:pt x="711" y="1002"/>
                      </a:cubicBezTo>
                      <a:cubicBezTo>
                        <a:pt x="711" y="1002"/>
                        <a:pt x="713" y="1018"/>
                        <a:pt x="722" y="1017"/>
                      </a:cubicBezTo>
                      <a:cubicBezTo>
                        <a:pt x="731" y="1015"/>
                        <a:pt x="731" y="1006"/>
                        <a:pt x="731" y="1006"/>
                      </a:cubicBezTo>
                      <a:cubicBezTo>
                        <a:pt x="737" y="1010"/>
                        <a:pt x="746" y="1009"/>
                        <a:pt x="749" y="999"/>
                      </a:cubicBezTo>
                      <a:cubicBezTo>
                        <a:pt x="751" y="988"/>
                        <a:pt x="756" y="968"/>
                        <a:pt x="755" y="960"/>
                      </a:cubicBezTo>
                      <a:cubicBezTo>
                        <a:pt x="755" y="952"/>
                        <a:pt x="760" y="936"/>
                        <a:pt x="760" y="929"/>
                      </a:cubicBezTo>
                      <a:cubicBezTo>
                        <a:pt x="765" y="909"/>
                        <a:pt x="770" y="903"/>
                        <a:pt x="769" y="897"/>
                      </a:cubicBezTo>
                      <a:cubicBezTo>
                        <a:pt x="775" y="904"/>
                        <a:pt x="781" y="912"/>
                        <a:pt x="784" y="913"/>
                      </a:cubicBezTo>
                      <a:cubicBezTo>
                        <a:pt x="786" y="925"/>
                        <a:pt x="797" y="942"/>
                        <a:pt x="807" y="943"/>
                      </a:cubicBezTo>
                      <a:cubicBezTo>
                        <a:pt x="820" y="944"/>
                        <a:pt x="816" y="935"/>
                        <a:pt x="813" y="925"/>
                      </a:cubicBezTo>
                      <a:cubicBezTo>
                        <a:pt x="809" y="915"/>
                        <a:pt x="808" y="904"/>
                        <a:pt x="804" y="899"/>
                      </a:cubicBezTo>
                      <a:cubicBezTo>
                        <a:pt x="801" y="894"/>
                        <a:pt x="795" y="869"/>
                        <a:pt x="789" y="861"/>
                      </a:cubicBezTo>
                      <a:cubicBezTo>
                        <a:pt x="782" y="852"/>
                        <a:pt x="757" y="815"/>
                        <a:pt x="751" y="809"/>
                      </a:cubicBezTo>
                      <a:cubicBezTo>
                        <a:pt x="748" y="805"/>
                        <a:pt x="750" y="791"/>
                        <a:pt x="747" y="781"/>
                      </a:cubicBezTo>
                      <a:cubicBezTo>
                        <a:pt x="744" y="771"/>
                        <a:pt x="745" y="760"/>
                        <a:pt x="742" y="748"/>
                      </a:cubicBezTo>
                      <a:cubicBezTo>
                        <a:pt x="739" y="736"/>
                        <a:pt x="739" y="713"/>
                        <a:pt x="738" y="696"/>
                      </a:cubicBezTo>
                      <a:cubicBezTo>
                        <a:pt x="737" y="669"/>
                        <a:pt x="737" y="560"/>
                        <a:pt x="721" y="521"/>
                      </a:cubicBezTo>
                      <a:cubicBezTo>
                        <a:pt x="717" y="508"/>
                        <a:pt x="714" y="488"/>
                        <a:pt x="715" y="460"/>
                      </a:cubicBezTo>
                      <a:cubicBezTo>
                        <a:pt x="713" y="383"/>
                        <a:pt x="696" y="338"/>
                        <a:pt x="697" y="314"/>
                      </a:cubicBezTo>
                      <a:cubicBezTo>
                        <a:pt x="702" y="279"/>
                        <a:pt x="695" y="242"/>
                        <a:pt x="688" y="212"/>
                      </a:cubicBezTo>
                      <a:cubicBezTo>
                        <a:pt x="674" y="149"/>
                        <a:pt x="643" y="133"/>
                        <a:pt x="629" y="130"/>
                      </a:cubicBezTo>
                      <a:cubicBezTo>
                        <a:pt x="615" y="127"/>
                        <a:pt x="593" y="125"/>
                        <a:pt x="583" y="115"/>
                      </a:cubicBezTo>
                      <a:cubicBezTo>
                        <a:pt x="576" y="109"/>
                        <a:pt x="527" y="87"/>
                        <a:pt x="513" y="85"/>
                      </a:cubicBezTo>
                      <a:cubicBezTo>
                        <a:pt x="476" y="78"/>
                        <a:pt x="483" y="13"/>
                        <a:pt x="483" y="0"/>
                      </a:cubicBez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2" name="Oval 333"/>
                <p:cNvSpPr>
                  <a:spLocks noChangeArrowheads="1"/>
                </p:cNvSpPr>
                <p:nvPr/>
              </p:nvSpPr>
              <p:spPr bwMode="auto">
                <a:xfrm>
                  <a:off x="3486" y="983"/>
                  <a:ext cx="6"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93" name="Oval 334"/>
                <p:cNvSpPr>
                  <a:spLocks noChangeArrowheads="1"/>
                </p:cNvSpPr>
                <p:nvPr/>
              </p:nvSpPr>
              <p:spPr bwMode="auto">
                <a:xfrm>
                  <a:off x="3346" y="983"/>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594" name="Freeform 335"/>
                <p:cNvSpPr>
                  <a:spLocks/>
                </p:cNvSpPr>
                <p:nvPr/>
              </p:nvSpPr>
              <p:spPr bwMode="auto">
                <a:xfrm>
                  <a:off x="3406" y="2182"/>
                  <a:ext cx="44" cy="32"/>
                </a:xfrm>
                <a:custGeom>
                  <a:avLst/>
                  <a:gdLst>
                    <a:gd name="T0" fmla="*/ 0 w 28"/>
                    <a:gd name="T1" fmla="*/ 6521210 h 21"/>
                    <a:gd name="T2" fmla="*/ 26898412 w 28"/>
                    <a:gd name="T3" fmla="*/ 9937082 h 21"/>
                    <a:gd name="T4" fmla="*/ 0 w 28"/>
                    <a:gd name="T5" fmla="*/ 6096320 h 21"/>
                    <a:gd name="T6" fmla="*/ 0 60000 65536"/>
                    <a:gd name="T7" fmla="*/ 0 60000 65536"/>
                    <a:gd name="T8" fmla="*/ 0 60000 65536"/>
                  </a:gdLst>
                  <a:ahLst/>
                  <a:cxnLst>
                    <a:cxn ang="T6">
                      <a:pos x="T0" y="T1"/>
                    </a:cxn>
                    <a:cxn ang="T7">
                      <a:pos x="T2" y="T3"/>
                    </a:cxn>
                    <a:cxn ang="T8">
                      <a:pos x="T4" y="T5"/>
                    </a:cxn>
                  </a:cxnLst>
                  <a:rect l="0" t="0" r="r" b="b"/>
                  <a:pathLst>
                    <a:path w="28" h="21">
                      <a:moveTo>
                        <a:pt x="0" y="14"/>
                      </a:moveTo>
                      <a:cubicBezTo>
                        <a:pt x="6" y="8"/>
                        <a:pt x="18" y="11"/>
                        <a:pt x="22" y="21"/>
                      </a:cubicBezTo>
                      <a:cubicBezTo>
                        <a:pt x="28" y="13"/>
                        <a:pt x="4" y="0"/>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5" name="Freeform 336"/>
                <p:cNvSpPr>
                  <a:spLocks/>
                </p:cNvSpPr>
                <p:nvPr/>
              </p:nvSpPr>
              <p:spPr bwMode="auto">
                <a:xfrm>
                  <a:off x="3707" y="1561"/>
                  <a:ext cx="32" cy="38"/>
                </a:xfrm>
                <a:custGeom>
                  <a:avLst/>
                  <a:gdLst>
                    <a:gd name="T0" fmla="*/ 0 w 21"/>
                    <a:gd name="T1" fmla="*/ 10894833 h 25"/>
                    <a:gd name="T2" fmla="*/ 0 w 21"/>
                    <a:gd name="T3" fmla="*/ 10894833 h 25"/>
                    <a:gd name="T4" fmla="*/ 9937082 w 21"/>
                    <a:gd name="T5" fmla="*/ 619584 h 25"/>
                    <a:gd name="T6" fmla="*/ 9289630 w 21"/>
                    <a:gd name="T7" fmla="*/ 0 h 25"/>
                    <a:gd name="T8" fmla="*/ 0 w 21"/>
                    <a:gd name="T9" fmla="*/ 1089483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5">
                      <a:moveTo>
                        <a:pt x="0" y="25"/>
                      </a:moveTo>
                      <a:cubicBezTo>
                        <a:pt x="0" y="25"/>
                        <a:pt x="0" y="25"/>
                        <a:pt x="0" y="25"/>
                      </a:cubicBezTo>
                      <a:cubicBezTo>
                        <a:pt x="8" y="20"/>
                        <a:pt x="16" y="12"/>
                        <a:pt x="21" y="1"/>
                      </a:cubicBezTo>
                      <a:cubicBezTo>
                        <a:pt x="20" y="0"/>
                        <a:pt x="20" y="0"/>
                        <a:pt x="20" y="0"/>
                      </a:cubicBezTo>
                      <a:cubicBezTo>
                        <a:pt x="14" y="11"/>
                        <a:pt x="8" y="20"/>
                        <a:pt x="0" y="25"/>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6" name="Freeform 337"/>
                <p:cNvSpPr>
                  <a:spLocks/>
                </p:cNvSpPr>
                <p:nvPr/>
              </p:nvSpPr>
              <p:spPr bwMode="auto">
                <a:xfrm>
                  <a:off x="3107" y="1561"/>
                  <a:ext cx="33" cy="38"/>
                </a:xfrm>
                <a:custGeom>
                  <a:avLst/>
                  <a:gdLst>
                    <a:gd name="T0" fmla="*/ 0 w 21"/>
                    <a:gd name="T1" fmla="*/ 619584 h 25"/>
                    <a:gd name="T2" fmla="*/ 25757525 w 21"/>
                    <a:gd name="T3" fmla="*/ 10894833 h 25"/>
                    <a:gd name="T4" fmla="*/ 1604941 w 21"/>
                    <a:gd name="T5" fmla="*/ 0 h 25"/>
                    <a:gd name="T6" fmla="*/ 0 w 21"/>
                    <a:gd name="T7" fmla="*/ 61958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5">
                      <a:moveTo>
                        <a:pt x="0" y="1"/>
                      </a:moveTo>
                      <a:cubicBezTo>
                        <a:pt x="5" y="12"/>
                        <a:pt x="13" y="20"/>
                        <a:pt x="21" y="25"/>
                      </a:cubicBezTo>
                      <a:cubicBezTo>
                        <a:pt x="13" y="20"/>
                        <a:pt x="7" y="11"/>
                        <a:pt x="1" y="0"/>
                      </a:cubicBezTo>
                      <a:lnTo>
                        <a:pt x="0" y="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7" name="Freeform 338"/>
                <p:cNvSpPr>
                  <a:spLocks/>
                </p:cNvSpPr>
                <p:nvPr/>
              </p:nvSpPr>
              <p:spPr bwMode="auto">
                <a:xfrm>
                  <a:off x="3371" y="1117"/>
                  <a:ext cx="52" cy="3"/>
                </a:xfrm>
                <a:custGeom>
                  <a:avLst/>
                  <a:gdLst>
                    <a:gd name="T0" fmla="*/ 43597769 w 33"/>
                    <a:gd name="T1" fmla="*/ 699912 h 2"/>
                    <a:gd name="T2" fmla="*/ 41031256 w 33"/>
                    <a:gd name="T3" fmla="*/ 699912 h 2"/>
                    <a:gd name="T4" fmla="*/ 26581529 w 33"/>
                    <a:gd name="T5" fmla="*/ 699912 h 2"/>
                    <a:gd name="T6" fmla="*/ 20593651 w 33"/>
                    <a:gd name="T7" fmla="*/ 699912 h 2"/>
                    <a:gd name="T8" fmla="*/ 0 w 33"/>
                    <a:gd name="T9" fmla="*/ 699912 h 2"/>
                    <a:gd name="T10" fmla="*/ 20593651 w 33"/>
                    <a:gd name="T11" fmla="*/ 466608 h 2"/>
                    <a:gd name="T12" fmla="*/ 26581529 w 33"/>
                    <a:gd name="T13" fmla="*/ 466608 h 2"/>
                    <a:gd name="T14" fmla="*/ 41031256 w 33"/>
                    <a:gd name="T15" fmla="*/ 466608 h 2"/>
                    <a:gd name="T16" fmla="*/ 43597769 w 33"/>
                    <a:gd name="T17" fmla="*/ 466608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
                      <a:moveTo>
                        <a:pt x="33" y="2"/>
                      </a:moveTo>
                      <a:cubicBezTo>
                        <a:pt x="31" y="2"/>
                        <a:pt x="31" y="2"/>
                        <a:pt x="31" y="2"/>
                      </a:cubicBezTo>
                      <a:cubicBezTo>
                        <a:pt x="28" y="2"/>
                        <a:pt x="24" y="1"/>
                        <a:pt x="20" y="2"/>
                      </a:cubicBezTo>
                      <a:cubicBezTo>
                        <a:pt x="19" y="2"/>
                        <a:pt x="18" y="2"/>
                        <a:pt x="16" y="2"/>
                      </a:cubicBezTo>
                      <a:cubicBezTo>
                        <a:pt x="11" y="2"/>
                        <a:pt x="3" y="2"/>
                        <a:pt x="0" y="2"/>
                      </a:cubicBezTo>
                      <a:cubicBezTo>
                        <a:pt x="2" y="2"/>
                        <a:pt x="11" y="1"/>
                        <a:pt x="16" y="1"/>
                      </a:cubicBezTo>
                      <a:cubicBezTo>
                        <a:pt x="18" y="1"/>
                        <a:pt x="19" y="1"/>
                        <a:pt x="20" y="1"/>
                      </a:cubicBezTo>
                      <a:cubicBezTo>
                        <a:pt x="24" y="0"/>
                        <a:pt x="29" y="0"/>
                        <a:pt x="31" y="1"/>
                      </a:cubicBezTo>
                      <a:cubicBezTo>
                        <a:pt x="33" y="1"/>
                        <a:pt x="33" y="1"/>
                        <a:pt x="33" y="1"/>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8" name="Freeform 339"/>
                <p:cNvSpPr>
                  <a:spLocks/>
                </p:cNvSpPr>
                <p:nvPr/>
              </p:nvSpPr>
              <p:spPr bwMode="auto">
                <a:xfrm>
                  <a:off x="3423" y="1117"/>
                  <a:ext cx="52" cy="3"/>
                </a:xfrm>
                <a:custGeom>
                  <a:avLst/>
                  <a:gdLst>
                    <a:gd name="T0" fmla="*/ 0 w 33"/>
                    <a:gd name="T1" fmla="*/ 466608 h 2"/>
                    <a:gd name="T2" fmla="*/ 2736106 w 33"/>
                    <a:gd name="T3" fmla="*/ 466608 h 2"/>
                    <a:gd name="T4" fmla="*/ 18701441 w 33"/>
                    <a:gd name="T5" fmla="*/ 466608 h 2"/>
                    <a:gd name="T6" fmla="*/ 23445996 w 33"/>
                    <a:gd name="T7" fmla="*/ 466608 h 2"/>
                    <a:gd name="T8" fmla="*/ 43597769 w 33"/>
                    <a:gd name="T9" fmla="*/ 699912 h 2"/>
                    <a:gd name="T10" fmla="*/ 23006861 w 33"/>
                    <a:gd name="T11" fmla="*/ 699912 h 2"/>
                    <a:gd name="T12" fmla="*/ 16869047 w 33"/>
                    <a:gd name="T13" fmla="*/ 699912 h 2"/>
                    <a:gd name="T14" fmla="*/ 4311440 w 33"/>
                    <a:gd name="T15" fmla="*/ 699912 h 2"/>
                    <a:gd name="T16" fmla="*/ 0 w 33"/>
                    <a:gd name="T17" fmla="*/ 69991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
                      <a:moveTo>
                        <a:pt x="0" y="1"/>
                      </a:moveTo>
                      <a:cubicBezTo>
                        <a:pt x="2" y="1"/>
                        <a:pt x="2" y="1"/>
                        <a:pt x="2" y="1"/>
                      </a:cubicBezTo>
                      <a:cubicBezTo>
                        <a:pt x="5" y="0"/>
                        <a:pt x="10" y="0"/>
                        <a:pt x="14" y="1"/>
                      </a:cubicBezTo>
                      <a:cubicBezTo>
                        <a:pt x="15" y="1"/>
                        <a:pt x="16" y="1"/>
                        <a:pt x="18" y="1"/>
                      </a:cubicBezTo>
                      <a:cubicBezTo>
                        <a:pt x="23" y="1"/>
                        <a:pt x="31" y="2"/>
                        <a:pt x="33" y="2"/>
                      </a:cubicBezTo>
                      <a:cubicBezTo>
                        <a:pt x="31" y="2"/>
                        <a:pt x="23" y="2"/>
                        <a:pt x="17" y="2"/>
                      </a:cubicBezTo>
                      <a:cubicBezTo>
                        <a:pt x="16" y="2"/>
                        <a:pt x="14" y="2"/>
                        <a:pt x="13" y="2"/>
                      </a:cubicBezTo>
                      <a:cubicBezTo>
                        <a:pt x="10" y="1"/>
                        <a:pt x="5" y="2"/>
                        <a:pt x="3" y="2"/>
                      </a:cubicBezTo>
                      <a:cubicBezTo>
                        <a:pt x="0" y="2"/>
                        <a:pt x="0" y="2"/>
                        <a:pt x="0" y="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599" name="Freeform 340"/>
                <p:cNvSpPr>
                  <a:spLocks/>
                </p:cNvSpPr>
                <p:nvPr/>
              </p:nvSpPr>
              <p:spPr bwMode="auto">
                <a:xfrm>
                  <a:off x="3345" y="2471"/>
                  <a:ext cx="152" cy="123"/>
                </a:xfrm>
                <a:custGeom>
                  <a:avLst/>
                  <a:gdLst>
                    <a:gd name="T0" fmla="*/ 14322410 w 97"/>
                    <a:gd name="T1" fmla="*/ 0 h 79"/>
                    <a:gd name="T2" fmla="*/ 15357616 w 97"/>
                    <a:gd name="T3" fmla="*/ 18180365 h 79"/>
                    <a:gd name="T4" fmla="*/ 52724563 w 97"/>
                    <a:gd name="T5" fmla="*/ 72443763 h 79"/>
                    <a:gd name="T6" fmla="*/ 90324549 w 97"/>
                    <a:gd name="T7" fmla="*/ 17691364 h 79"/>
                    <a:gd name="T8" fmla="*/ 91357091 w 97"/>
                    <a:gd name="T9" fmla="*/ 7298024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79">
                      <a:moveTo>
                        <a:pt x="13" y="0"/>
                      </a:moveTo>
                      <a:cubicBezTo>
                        <a:pt x="15" y="7"/>
                        <a:pt x="16" y="15"/>
                        <a:pt x="14" y="20"/>
                      </a:cubicBezTo>
                      <a:cubicBezTo>
                        <a:pt x="11" y="28"/>
                        <a:pt x="0" y="79"/>
                        <a:pt x="47" y="79"/>
                      </a:cubicBezTo>
                      <a:cubicBezTo>
                        <a:pt x="97" y="79"/>
                        <a:pt x="83" y="35"/>
                        <a:pt x="81" y="19"/>
                      </a:cubicBezTo>
                      <a:cubicBezTo>
                        <a:pt x="81" y="15"/>
                        <a:pt x="81" y="12"/>
                        <a:pt x="82" y="8"/>
                      </a:cubicBezTo>
                    </a:path>
                  </a:pathLst>
                </a:custGeom>
                <a:solidFill>
                  <a:srgbClr val="FEF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0" name="Freeform 341"/>
                <p:cNvSpPr>
                  <a:spLocks/>
                </p:cNvSpPr>
                <p:nvPr/>
              </p:nvSpPr>
              <p:spPr bwMode="auto">
                <a:xfrm>
                  <a:off x="3371" y="2518"/>
                  <a:ext cx="30" cy="65"/>
                </a:xfrm>
                <a:custGeom>
                  <a:avLst/>
                  <a:gdLst>
                    <a:gd name="T0" fmla="*/ 24331685 w 19"/>
                    <a:gd name="T1" fmla="*/ 7441186 h 42"/>
                    <a:gd name="T2" fmla="*/ 18539970 w 19"/>
                    <a:gd name="T3" fmla="*/ 17910829 h 42"/>
                    <a:gd name="T4" fmla="*/ 21575937 w 19"/>
                    <a:gd name="T5" fmla="*/ 26024062 h 42"/>
                    <a:gd name="T6" fmla="*/ 26565864 w 19"/>
                    <a:gd name="T7" fmla="*/ 31826419 h 42"/>
                    <a:gd name="T8" fmla="*/ 12437548 w 19"/>
                    <a:gd name="T9" fmla="*/ 27582546 h 42"/>
                    <a:gd name="T10" fmla="*/ 1889169 w 19"/>
                    <a:gd name="T11" fmla="*/ 16815548 h 42"/>
                    <a:gd name="T12" fmla="*/ 14134372 w 19"/>
                    <a:gd name="T13" fmla="*/ 12287595 h 42"/>
                    <a:gd name="T14" fmla="*/ 21575937 w 19"/>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42">
                      <a:moveTo>
                        <a:pt x="17" y="10"/>
                      </a:moveTo>
                      <a:cubicBezTo>
                        <a:pt x="19" y="15"/>
                        <a:pt x="14" y="18"/>
                        <a:pt x="13" y="24"/>
                      </a:cubicBezTo>
                      <a:cubicBezTo>
                        <a:pt x="13" y="27"/>
                        <a:pt x="13" y="31"/>
                        <a:pt x="15" y="34"/>
                      </a:cubicBezTo>
                      <a:cubicBezTo>
                        <a:pt x="16" y="36"/>
                        <a:pt x="19" y="39"/>
                        <a:pt x="19" y="42"/>
                      </a:cubicBezTo>
                      <a:cubicBezTo>
                        <a:pt x="15" y="41"/>
                        <a:pt x="12" y="39"/>
                        <a:pt x="9" y="36"/>
                      </a:cubicBezTo>
                      <a:cubicBezTo>
                        <a:pt x="7" y="33"/>
                        <a:pt x="0" y="26"/>
                        <a:pt x="1" y="22"/>
                      </a:cubicBezTo>
                      <a:cubicBezTo>
                        <a:pt x="2" y="19"/>
                        <a:pt x="8" y="19"/>
                        <a:pt x="10" y="16"/>
                      </a:cubicBezTo>
                      <a:cubicBezTo>
                        <a:pt x="14" y="12"/>
                        <a:pt x="17" y="5"/>
                        <a:pt x="15"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1" name="Freeform 342"/>
                <p:cNvSpPr>
                  <a:spLocks/>
                </p:cNvSpPr>
                <p:nvPr/>
              </p:nvSpPr>
              <p:spPr bwMode="auto">
                <a:xfrm>
                  <a:off x="3442" y="2493"/>
                  <a:ext cx="27" cy="89"/>
                </a:xfrm>
                <a:custGeom>
                  <a:avLst/>
                  <a:gdLst>
                    <a:gd name="T0" fmla="*/ 23602893 w 17"/>
                    <a:gd name="T1" fmla="*/ 3673000 h 57"/>
                    <a:gd name="T2" fmla="*/ 23602893 w 17"/>
                    <a:gd name="T3" fmla="*/ 39589210 h 57"/>
                    <a:gd name="T4" fmla="*/ 0 w 17"/>
                    <a:gd name="T5" fmla="*/ 56883902 h 57"/>
                    <a:gd name="T6" fmla="*/ 11413858 w 17"/>
                    <a:gd name="T7" fmla="*/ 46712707 h 57"/>
                    <a:gd name="T8" fmla="*/ 3480730 w 17"/>
                    <a:gd name="T9" fmla="*/ 34087620 h 57"/>
                    <a:gd name="T10" fmla="*/ 11413858 w 17"/>
                    <a:gd name="T11" fmla="*/ 21217894 h 57"/>
                    <a:gd name="T12" fmla="*/ 20228660 w 17"/>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7">
                      <a:moveTo>
                        <a:pt x="14" y="4"/>
                      </a:moveTo>
                      <a:cubicBezTo>
                        <a:pt x="16" y="16"/>
                        <a:pt x="17" y="29"/>
                        <a:pt x="14" y="40"/>
                      </a:cubicBezTo>
                      <a:cubicBezTo>
                        <a:pt x="12" y="50"/>
                        <a:pt x="9" y="53"/>
                        <a:pt x="0" y="57"/>
                      </a:cubicBezTo>
                      <a:cubicBezTo>
                        <a:pt x="3" y="54"/>
                        <a:pt x="7" y="51"/>
                        <a:pt x="7" y="47"/>
                      </a:cubicBezTo>
                      <a:cubicBezTo>
                        <a:pt x="8" y="42"/>
                        <a:pt x="3" y="39"/>
                        <a:pt x="2" y="34"/>
                      </a:cubicBezTo>
                      <a:cubicBezTo>
                        <a:pt x="1" y="29"/>
                        <a:pt x="5" y="25"/>
                        <a:pt x="7" y="21"/>
                      </a:cubicBezTo>
                      <a:cubicBezTo>
                        <a:pt x="10" y="14"/>
                        <a:pt x="11" y="7"/>
                        <a:pt x="12" y="0"/>
                      </a:cubicBezTo>
                    </a:path>
                  </a:pathLst>
                </a:custGeom>
                <a:solidFill>
                  <a:srgbClr val="FEE2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2" name="Freeform 343"/>
                <p:cNvSpPr>
                  <a:spLocks/>
                </p:cNvSpPr>
                <p:nvPr/>
              </p:nvSpPr>
              <p:spPr bwMode="auto">
                <a:xfrm>
                  <a:off x="3353" y="2476"/>
                  <a:ext cx="130" cy="120"/>
                </a:xfrm>
                <a:custGeom>
                  <a:avLst/>
                  <a:gdLst>
                    <a:gd name="T0" fmla="*/ 9034785 w 83"/>
                    <a:gd name="T1" fmla="*/ 0 h 77"/>
                    <a:gd name="T2" fmla="*/ 9712463 w 83"/>
                    <a:gd name="T3" fmla="*/ 15970576 h 77"/>
                    <a:gd name="T4" fmla="*/ 11990090 w 83"/>
                    <a:gd name="T5" fmla="*/ 59149158 h 77"/>
                    <a:gd name="T6" fmla="*/ 46070001 w 83"/>
                    <a:gd name="T7" fmla="*/ 72411494 h 77"/>
                    <a:gd name="T8" fmla="*/ 80196027 w 83"/>
                    <a:gd name="T9" fmla="*/ 62308043 h 77"/>
                    <a:gd name="T10" fmla="*/ 85426566 w 83"/>
                    <a:gd name="T11" fmla="*/ 22326789 h 77"/>
                    <a:gd name="T12" fmla="*/ 85161659 w 83"/>
                    <a:gd name="T13" fmla="*/ 15970576 h 77"/>
                    <a:gd name="T14" fmla="*/ 83195312 w 83"/>
                    <a:gd name="T15" fmla="*/ 11677159 h 77"/>
                    <a:gd name="T16" fmla="*/ 82137626 w 83"/>
                    <a:gd name="T17" fmla="*/ 3085074 h 77"/>
                    <a:gd name="T18" fmla="*/ 82137626 w 83"/>
                    <a:gd name="T19" fmla="*/ 11677159 h 77"/>
                    <a:gd name="T20" fmla="*/ 83195312 w 83"/>
                    <a:gd name="T21" fmla="*/ 15970576 h 77"/>
                    <a:gd name="T22" fmla="*/ 83195312 w 83"/>
                    <a:gd name="T23" fmla="*/ 22326789 h 77"/>
                    <a:gd name="T24" fmla="*/ 79267256 w 83"/>
                    <a:gd name="T25" fmla="*/ 60885419 h 77"/>
                    <a:gd name="T26" fmla="*/ 46070001 w 83"/>
                    <a:gd name="T27" fmla="*/ 70566036 h 77"/>
                    <a:gd name="T28" fmla="*/ 13537021 w 83"/>
                    <a:gd name="T29" fmla="*/ 59149158 h 77"/>
                    <a:gd name="T30" fmla="*/ 11153779 w 83"/>
                    <a:gd name="T31" fmla="*/ 15970576 h 77"/>
                    <a:gd name="T32" fmla="*/ 9034785 w 83"/>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77">
                      <a:moveTo>
                        <a:pt x="8" y="0"/>
                      </a:moveTo>
                      <a:cubicBezTo>
                        <a:pt x="13" y="5"/>
                        <a:pt x="11" y="12"/>
                        <a:pt x="9" y="17"/>
                      </a:cubicBezTo>
                      <a:cubicBezTo>
                        <a:pt x="6" y="24"/>
                        <a:pt x="0" y="48"/>
                        <a:pt x="11" y="63"/>
                      </a:cubicBezTo>
                      <a:cubicBezTo>
                        <a:pt x="17" y="73"/>
                        <a:pt x="28" y="77"/>
                        <a:pt x="42" y="77"/>
                      </a:cubicBezTo>
                      <a:cubicBezTo>
                        <a:pt x="57" y="77"/>
                        <a:pt x="67" y="73"/>
                        <a:pt x="73" y="66"/>
                      </a:cubicBezTo>
                      <a:cubicBezTo>
                        <a:pt x="83" y="54"/>
                        <a:pt x="80" y="36"/>
                        <a:pt x="78" y="24"/>
                      </a:cubicBezTo>
                      <a:cubicBezTo>
                        <a:pt x="77" y="17"/>
                        <a:pt x="77" y="17"/>
                        <a:pt x="77" y="17"/>
                      </a:cubicBezTo>
                      <a:cubicBezTo>
                        <a:pt x="77" y="17"/>
                        <a:pt x="76" y="12"/>
                        <a:pt x="76" y="12"/>
                      </a:cubicBezTo>
                      <a:cubicBezTo>
                        <a:pt x="75" y="9"/>
                        <a:pt x="75" y="5"/>
                        <a:pt x="75" y="3"/>
                      </a:cubicBezTo>
                      <a:cubicBezTo>
                        <a:pt x="74" y="5"/>
                        <a:pt x="74" y="9"/>
                        <a:pt x="75" y="12"/>
                      </a:cubicBezTo>
                      <a:cubicBezTo>
                        <a:pt x="76" y="17"/>
                        <a:pt x="76" y="17"/>
                        <a:pt x="76" y="17"/>
                      </a:cubicBezTo>
                      <a:cubicBezTo>
                        <a:pt x="76" y="24"/>
                        <a:pt x="76" y="24"/>
                        <a:pt x="76" y="24"/>
                      </a:cubicBezTo>
                      <a:cubicBezTo>
                        <a:pt x="78" y="36"/>
                        <a:pt x="81" y="54"/>
                        <a:pt x="72" y="65"/>
                      </a:cubicBezTo>
                      <a:cubicBezTo>
                        <a:pt x="66" y="72"/>
                        <a:pt x="56" y="75"/>
                        <a:pt x="42" y="75"/>
                      </a:cubicBezTo>
                      <a:cubicBezTo>
                        <a:pt x="28" y="75"/>
                        <a:pt x="18" y="71"/>
                        <a:pt x="12" y="63"/>
                      </a:cubicBezTo>
                      <a:cubicBezTo>
                        <a:pt x="1" y="47"/>
                        <a:pt x="8" y="21"/>
                        <a:pt x="10" y="17"/>
                      </a:cubicBezTo>
                      <a:cubicBezTo>
                        <a:pt x="12" y="12"/>
                        <a:pt x="13" y="6"/>
                        <a:pt x="8"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3" name="Freeform 344"/>
                <p:cNvSpPr>
                  <a:spLocks/>
                </p:cNvSpPr>
                <p:nvPr/>
              </p:nvSpPr>
              <p:spPr bwMode="auto">
                <a:xfrm>
                  <a:off x="3393" y="2476"/>
                  <a:ext cx="52" cy="110"/>
                </a:xfrm>
                <a:custGeom>
                  <a:avLst/>
                  <a:gdLst>
                    <a:gd name="T0" fmla="*/ 39543611 w 33"/>
                    <a:gd name="T1" fmla="*/ 0 h 71"/>
                    <a:gd name="T2" fmla="*/ 41031256 w 33"/>
                    <a:gd name="T3" fmla="*/ 10100987 h 71"/>
                    <a:gd name="T4" fmla="*/ 38155009 w 33"/>
                    <a:gd name="T5" fmla="*/ 35762526 h 71"/>
                    <a:gd name="T6" fmla="*/ 38155009 w 33"/>
                    <a:gd name="T7" fmla="*/ 35762526 h 71"/>
                    <a:gd name="T8" fmla="*/ 38155009 w 33"/>
                    <a:gd name="T9" fmla="*/ 36903843 h 71"/>
                    <a:gd name="T10" fmla="*/ 41886046 w 33"/>
                    <a:gd name="T11" fmla="*/ 44083220 h 71"/>
                    <a:gd name="T12" fmla="*/ 23006861 w 33"/>
                    <a:gd name="T13" fmla="*/ 54494005 h 71"/>
                    <a:gd name="T14" fmla="*/ 23006861 w 33"/>
                    <a:gd name="T15" fmla="*/ 54494005 h 71"/>
                    <a:gd name="T16" fmla="*/ 1736375 w 33"/>
                    <a:gd name="T17" fmla="*/ 44083220 h 71"/>
                    <a:gd name="T18" fmla="*/ 4779768 w 33"/>
                    <a:gd name="T19" fmla="*/ 35762526 h 71"/>
                    <a:gd name="T20" fmla="*/ 4779768 w 33"/>
                    <a:gd name="T21" fmla="*/ 35762526 h 71"/>
                    <a:gd name="T22" fmla="*/ 4311440 w 33"/>
                    <a:gd name="T23" fmla="*/ 10100987 h 71"/>
                    <a:gd name="T24" fmla="*/ 1736375 w 33"/>
                    <a:gd name="T25" fmla="*/ 3940422 h 71"/>
                    <a:gd name="T26" fmla="*/ 2736106 w 33"/>
                    <a:gd name="T27" fmla="*/ 12629915 h 71"/>
                    <a:gd name="T28" fmla="*/ 4311440 w 33"/>
                    <a:gd name="T29" fmla="*/ 35762526 h 71"/>
                    <a:gd name="T30" fmla="*/ 0 w 33"/>
                    <a:gd name="T31" fmla="*/ 43297326 h 71"/>
                    <a:gd name="T32" fmla="*/ 0 w 33"/>
                    <a:gd name="T33" fmla="*/ 44478117 h 71"/>
                    <a:gd name="T34" fmla="*/ 20593651 w 33"/>
                    <a:gd name="T35" fmla="*/ 55406730 h 71"/>
                    <a:gd name="T36" fmla="*/ 23006861 w 33"/>
                    <a:gd name="T37" fmla="*/ 55406730 h 71"/>
                    <a:gd name="T38" fmla="*/ 43597769 w 33"/>
                    <a:gd name="T39" fmla="*/ 44478117 h 71"/>
                    <a:gd name="T40" fmla="*/ 43597769 w 33"/>
                    <a:gd name="T41" fmla="*/ 43297326 h 71"/>
                    <a:gd name="T42" fmla="*/ 39543611 w 33"/>
                    <a:gd name="T43" fmla="*/ 35762526 h 71"/>
                    <a:gd name="T44" fmla="*/ 41886046 w 33"/>
                    <a:gd name="T45" fmla="*/ 11854147 h 71"/>
                    <a:gd name="T46" fmla="*/ 41886046 w 33"/>
                    <a:gd name="T47" fmla="*/ 10100987 h 71"/>
                    <a:gd name="T48" fmla="*/ 39543611 w 33"/>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71">
                      <a:moveTo>
                        <a:pt x="30" y="0"/>
                      </a:moveTo>
                      <a:cubicBezTo>
                        <a:pt x="31" y="2"/>
                        <a:pt x="31" y="8"/>
                        <a:pt x="31" y="13"/>
                      </a:cubicBezTo>
                      <a:cubicBezTo>
                        <a:pt x="31" y="18"/>
                        <a:pt x="29" y="43"/>
                        <a:pt x="29" y="46"/>
                      </a:cubicBezTo>
                      <a:cubicBezTo>
                        <a:pt x="29" y="46"/>
                        <a:pt x="29" y="46"/>
                        <a:pt x="29" y="46"/>
                      </a:cubicBezTo>
                      <a:cubicBezTo>
                        <a:pt x="29" y="47"/>
                        <a:pt x="29" y="47"/>
                        <a:pt x="29" y="47"/>
                      </a:cubicBezTo>
                      <a:cubicBezTo>
                        <a:pt x="31" y="50"/>
                        <a:pt x="33" y="54"/>
                        <a:pt x="32" y="56"/>
                      </a:cubicBezTo>
                      <a:cubicBezTo>
                        <a:pt x="31" y="61"/>
                        <a:pt x="26" y="70"/>
                        <a:pt x="17" y="70"/>
                      </a:cubicBezTo>
                      <a:cubicBezTo>
                        <a:pt x="17" y="70"/>
                        <a:pt x="17" y="70"/>
                        <a:pt x="17" y="70"/>
                      </a:cubicBezTo>
                      <a:cubicBezTo>
                        <a:pt x="8" y="70"/>
                        <a:pt x="2" y="61"/>
                        <a:pt x="1" y="56"/>
                      </a:cubicBezTo>
                      <a:cubicBezTo>
                        <a:pt x="0" y="54"/>
                        <a:pt x="2" y="50"/>
                        <a:pt x="4" y="46"/>
                      </a:cubicBezTo>
                      <a:cubicBezTo>
                        <a:pt x="4" y="46"/>
                        <a:pt x="4" y="46"/>
                        <a:pt x="4" y="46"/>
                      </a:cubicBezTo>
                      <a:cubicBezTo>
                        <a:pt x="4" y="43"/>
                        <a:pt x="3" y="18"/>
                        <a:pt x="3" y="13"/>
                      </a:cubicBezTo>
                      <a:cubicBezTo>
                        <a:pt x="1" y="5"/>
                        <a:pt x="1" y="5"/>
                        <a:pt x="1" y="5"/>
                      </a:cubicBezTo>
                      <a:cubicBezTo>
                        <a:pt x="2" y="16"/>
                        <a:pt x="2" y="16"/>
                        <a:pt x="2" y="16"/>
                      </a:cubicBezTo>
                      <a:cubicBezTo>
                        <a:pt x="2" y="21"/>
                        <a:pt x="2" y="42"/>
                        <a:pt x="3" y="46"/>
                      </a:cubicBezTo>
                      <a:cubicBezTo>
                        <a:pt x="1" y="49"/>
                        <a:pt x="0" y="52"/>
                        <a:pt x="0" y="55"/>
                      </a:cubicBezTo>
                      <a:cubicBezTo>
                        <a:pt x="0" y="56"/>
                        <a:pt x="0" y="56"/>
                        <a:pt x="0" y="57"/>
                      </a:cubicBezTo>
                      <a:cubicBezTo>
                        <a:pt x="1" y="62"/>
                        <a:pt x="7" y="71"/>
                        <a:pt x="16" y="71"/>
                      </a:cubicBezTo>
                      <a:cubicBezTo>
                        <a:pt x="17" y="71"/>
                        <a:pt x="17" y="71"/>
                        <a:pt x="17" y="71"/>
                      </a:cubicBezTo>
                      <a:cubicBezTo>
                        <a:pt x="27" y="71"/>
                        <a:pt x="31" y="62"/>
                        <a:pt x="33" y="57"/>
                      </a:cubicBezTo>
                      <a:cubicBezTo>
                        <a:pt x="33" y="57"/>
                        <a:pt x="33" y="56"/>
                        <a:pt x="33" y="55"/>
                      </a:cubicBezTo>
                      <a:cubicBezTo>
                        <a:pt x="33" y="53"/>
                        <a:pt x="32" y="49"/>
                        <a:pt x="30" y="46"/>
                      </a:cubicBezTo>
                      <a:cubicBezTo>
                        <a:pt x="31" y="42"/>
                        <a:pt x="32" y="19"/>
                        <a:pt x="32" y="15"/>
                      </a:cubicBezTo>
                      <a:cubicBezTo>
                        <a:pt x="32" y="14"/>
                        <a:pt x="32" y="14"/>
                        <a:pt x="32" y="13"/>
                      </a:cubicBezTo>
                      <a:cubicBezTo>
                        <a:pt x="32" y="8"/>
                        <a:pt x="31" y="3"/>
                        <a:pt x="3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4" name="Freeform 345"/>
                <p:cNvSpPr>
                  <a:spLocks/>
                </p:cNvSpPr>
                <p:nvPr/>
              </p:nvSpPr>
              <p:spPr bwMode="auto">
                <a:xfrm>
                  <a:off x="3428" y="2541"/>
                  <a:ext cx="12" cy="8"/>
                </a:xfrm>
                <a:custGeom>
                  <a:avLst/>
                  <a:gdLst>
                    <a:gd name="T0" fmla="*/ 0 w 8"/>
                    <a:gd name="T1" fmla="*/ 0 h 5"/>
                    <a:gd name="T2" fmla="*/ 2261946 w 8"/>
                    <a:gd name="T3" fmla="*/ 10955018 h 5"/>
                    <a:gd name="T4" fmla="*/ 2362203 w 8"/>
                    <a:gd name="T5" fmla="*/ 8476288 h 5"/>
                    <a:gd name="T6" fmla="*/ 0 w 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0" y="0"/>
                      </a:moveTo>
                      <a:cubicBezTo>
                        <a:pt x="2" y="1"/>
                        <a:pt x="6" y="3"/>
                        <a:pt x="7" y="5"/>
                      </a:cubicBezTo>
                      <a:cubicBezTo>
                        <a:pt x="8" y="4"/>
                        <a:pt x="8" y="4"/>
                        <a:pt x="8" y="4"/>
                      </a:cubicBezTo>
                      <a:cubicBezTo>
                        <a:pt x="6" y="1"/>
                        <a:pt x="1" y="1"/>
                        <a:pt x="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5" name="Freeform 346"/>
                <p:cNvSpPr>
                  <a:spLocks/>
                </p:cNvSpPr>
                <p:nvPr/>
              </p:nvSpPr>
              <p:spPr bwMode="auto">
                <a:xfrm>
                  <a:off x="2944" y="1217"/>
                  <a:ext cx="955" cy="1112"/>
                </a:xfrm>
                <a:custGeom>
                  <a:avLst/>
                  <a:gdLst>
                    <a:gd name="T0" fmla="*/ 248521785 w 610"/>
                    <a:gd name="T1" fmla="*/ 0 h 715"/>
                    <a:gd name="T2" fmla="*/ 329204669 w 610"/>
                    <a:gd name="T3" fmla="*/ 36639176 h 715"/>
                    <a:gd name="T4" fmla="*/ 415968879 w 610"/>
                    <a:gd name="T5" fmla="*/ 1886989 h 715"/>
                    <a:gd name="T6" fmla="*/ 603471407 w 610"/>
                    <a:gd name="T7" fmla="*/ 75783019 h 715"/>
                    <a:gd name="T8" fmla="*/ 661107628 w 610"/>
                    <a:gd name="T9" fmla="*/ 274651689 h 715"/>
                    <a:gd name="T10" fmla="*/ 555781864 w 610"/>
                    <a:gd name="T11" fmla="*/ 284405067 h 715"/>
                    <a:gd name="T12" fmla="*/ 524761356 w 610"/>
                    <a:gd name="T13" fmla="*/ 558348821 h 715"/>
                    <a:gd name="T14" fmla="*/ 137779447 w 610"/>
                    <a:gd name="T15" fmla="*/ 565881269 h 715"/>
                    <a:gd name="T16" fmla="*/ 113459555 w 610"/>
                    <a:gd name="T17" fmla="*/ 294191759 h 715"/>
                    <a:gd name="T18" fmla="*/ 0 w 610"/>
                    <a:gd name="T19" fmla="*/ 276236833 h 715"/>
                    <a:gd name="T20" fmla="*/ 61520809 w 610"/>
                    <a:gd name="T21" fmla="*/ 71455246 h 715"/>
                    <a:gd name="T22" fmla="*/ 248521785 w 610"/>
                    <a:gd name="T23" fmla="*/ 0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0" h="715">
                      <a:moveTo>
                        <a:pt x="229" y="0"/>
                      </a:moveTo>
                      <a:cubicBezTo>
                        <a:pt x="229" y="0"/>
                        <a:pt x="256" y="41"/>
                        <a:pt x="304" y="41"/>
                      </a:cubicBezTo>
                      <a:cubicBezTo>
                        <a:pt x="352" y="41"/>
                        <a:pt x="384" y="2"/>
                        <a:pt x="384" y="2"/>
                      </a:cubicBezTo>
                      <a:cubicBezTo>
                        <a:pt x="384" y="2"/>
                        <a:pt x="544" y="76"/>
                        <a:pt x="557" y="86"/>
                      </a:cubicBezTo>
                      <a:cubicBezTo>
                        <a:pt x="570" y="96"/>
                        <a:pt x="600" y="159"/>
                        <a:pt x="610" y="311"/>
                      </a:cubicBezTo>
                      <a:cubicBezTo>
                        <a:pt x="610" y="311"/>
                        <a:pt x="572" y="328"/>
                        <a:pt x="513" y="322"/>
                      </a:cubicBezTo>
                      <a:cubicBezTo>
                        <a:pt x="513" y="322"/>
                        <a:pt x="504" y="596"/>
                        <a:pt x="484" y="633"/>
                      </a:cubicBezTo>
                      <a:cubicBezTo>
                        <a:pt x="484" y="633"/>
                        <a:pt x="323" y="715"/>
                        <a:pt x="127" y="641"/>
                      </a:cubicBezTo>
                      <a:cubicBezTo>
                        <a:pt x="127" y="641"/>
                        <a:pt x="110" y="568"/>
                        <a:pt x="105" y="333"/>
                      </a:cubicBezTo>
                      <a:cubicBezTo>
                        <a:pt x="105" y="333"/>
                        <a:pt x="39" y="340"/>
                        <a:pt x="0" y="313"/>
                      </a:cubicBezTo>
                      <a:cubicBezTo>
                        <a:pt x="0" y="313"/>
                        <a:pt x="6" y="130"/>
                        <a:pt x="57" y="81"/>
                      </a:cubicBezTo>
                      <a:cubicBezTo>
                        <a:pt x="57" y="81"/>
                        <a:pt x="171" y="21"/>
                        <a:pt x="229" y="0"/>
                      </a:cubicBezTo>
                      <a:close/>
                    </a:path>
                  </a:pathLst>
                </a:custGeom>
                <a:solidFill>
                  <a:srgbClr val="C0C0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6" name="Freeform 347"/>
                <p:cNvSpPr>
                  <a:spLocks/>
                </p:cNvSpPr>
                <p:nvPr/>
              </p:nvSpPr>
              <p:spPr bwMode="auto">
                <a:xfrm>
                  <a:off x="3519" y="1487"/>
                  <a:ext cx="126" cy="158"/>
                </a:xfrm>
                <a:custGeom>
                  <a:avLst/>
                  <a:gdLst>
                    <a:gd name="T0" fmla="*/ 66669635 w 81"/>
                    <a:gd name="T1" fmla="*/ 88624658 h 101"/>
                    <a:gd name="T2" fmla="*/ 49635098 w 81"/>
                    <a:gd name="T3" fmla="*/ 105621487 h 101"/>
                    <a:gd name="T4" fmla="*/ 14564704 w 81"/>
                    <a:gd name="T5" fmla="*/ 102786795 h 101"/>
                    <a:gd name="T6" fmla="*/ 1218053 w 81"/>
                    <a:gd name="T7" fmla="*/ 81250912 h 101"/>
                    <a:gd name="T8" fmla="*/ 5160339 w 81"/>
                    <a:gd name="T9" fmla="*/ 16779508 h 101"/>
                    <a:gd name="T10" fmla="*/ 22656206 w 81"/>
                    <a:gd name="T11" fmla="*/ 0 h 101"/>
                    <a:gd name="T12" fmla="*/ 57614766 w 81"/>
                    <a:gd name="T13" fmla="*/ 3827315 h 101"/>
                    <a:gd name="T14" fmla="*/ 71855320 w 81"/>
                    <a:gd name="T15" fmla="*/ 24414471 h 101"/>
                    <a:gd name="T16" fmla="*/ 66669635 w 81"/>
                    <a:gd name="T17" fmla="*/ 88624658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101">
                      <a:moveTo>
                        <a:pt x="75" y="84"/>
                      </a:moveTo>
                      <a:cubicBezTo>
                        <a:pt x="75" y="94"/>
                        <a:pt x="66" y="101"/>
                        <a:pt x="56" y="100"/>
                      </a:cubicBezTo>
                      <a:cubicBezTo>
                        <a:pt x="17" y="97"/>
                        <a:pt x="17" y="97"/>
                        <a:pt x="17" y="97"/>
                      </a:cubicBezTo>
                      <a:cubicBezTo>
                        <a:pt x="8" y="96"/>
                        <a:pt x="0" y="87"/>
                        <a:pt x="1" y="77"/>
                      </a:cubicBezTo>
                      <a:cubicBezTo>
                        <a:pt x="6" y="16"/>
                        <a:pt x="6" y="16"/>
                        <a:pt x="6" y="16"/>
                      </a:cubicBezTo>
                      <a:cubicBezTo>
                        <a:pt x="7" y="7"/>
                        <a:pt x="16" y="0"/>
                        <a:pt x="26" y="0"/>
                      </a:cubicBezTo>
                      <a:cubicBezTo>
                        <a:pt x="65" y="4"/>
                        <a:pt x="65" y="4"/>
                        <a:pt x="65" y="4"/>
                      </a:cubicBezTo>
                      <a:cubicBezTo>
                        <a:pt x="74" y="5"/>
                        <a:pt x="81" y="13"/>
                        <a:pt x="81" y="23"/>
                      </a:cubicBezTo>
                      <a:lnTo>
                        <a:pt x="75" y="84"/>
                      </a:lnTo>
                      <a:close/>
                    </a:path>
                  </a:pathLst>
                </a:custGeom>
                <a:solidFill>
                  <a:srgbClr val="505D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07" name="Rectangle 348"/>
                <p:cNvSpPr>
                  <a:spLocks noChangeArrowheads="1"/>
                </p:cNvSpPr>
                <p:nvPr/>
              </p:nvSpPr>
              <p:spPr bwMode="auto">
                <a:xfrm>
                  <a:off x="3541" y="1471"/>
                  <a:ext cx="17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500" b="0">
                      <a:solidFill>
                        <a:srgbClr val="C0C0F9"/>
                      </a:solidFill>
                      <a:latin typeface="Arial Black" panose="020B0A04020102020204" pitchFamily="34" charset="0"/>
                    </a:rPr>
                    <a:t>5</a:t>
                  </a:r>
                  <a:endParaRPr lang="fr-FR" altLang="fr-FR" sz="1800" b="0">
                    <a:solidFill>
                      <a:srgbClr val="000000"/>
                    </a:solidFill>
                  </a:endParaRPr>
                </a:p>
              </p:txBody>
            </p:sp>
            <p:sp>
              <p:nvSpPr>
                <p:cNvPr id="54608" name="Rectangle 349"/>
                <p:cNvSpPr>
                  <a:spLocks noChangeArrowheads="1"/>
                </p:cNvSpPr>
                <p:nvPr/>
              </p:nvSpPr>
              <p:spPr bwMode="auto">
                <a:xfrm>
                  <a:off x="3541" y="1471"/>
                  <a:ext cx="17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500" b="0">
                      <a:solidFill>
                        <a:srgbClr val="F7A834"/>
                      </a:solidFill>
                      <a:latin typeface="Arial Black" panose="020B0A04020102020204" pitchFamily="34" charset="0"/>
                    </a:rPr>
                    <a:t>5</a:t>
                  </a:r>
                  <a:endParaRPr lang="fr-FR" altLang="fr-FR" sz="1800" b="0">
                    <a:solidFill>
                      <a:srgbClr val="000000"/>
                    </a:solidFill>
                  </a:endParaRPr>
                </a:p>
              </p:txBody>
            </p:sp>
            <p:sp>
              <p:nvSpPr>
                <p:cNvPr id="54609" name="Freeform 350"/>
                <p:cNvSpPr>
                  <a:spLocks/>
                </p:cNvSpPr>
                <p:nvPr/>
              </p:nvSpPr>
              <p:spPr bwMode="auto">
                <a:xfrm>
                  <a:off x="3534" y="1498"/>
                  <a:ext cx="8" cy="13"/>
                </a:xfrm>
                <a:custGeom>
                  <a:avLst/>
                  <a:gdLst>
                    <a:gd name="T0" fmla="*/ 0 w 5"/>
                    <a:gd name="T1" fmla="*/ 27168295 h 8"/>
                    <a:gd name="T2" fmla="*/ 10955018 w 5"/>
                    <a:gd name="T3" fmla="*/ 0 h 8"/>
                    <a:gd name="T4" fmla="*/ 0 60000 65536"/>
                    <a:gd name="T5" fmla="*/ 0 60000 65536"/>
                  </a:gdLst>
                  <a:ahLst/>
                  <a:cxnLst>
                    <a:cxn ang="T4">
                      <a:pos x="T0" y="T1"/>
                    </a:cxn>
                    <a:cxn ang="T5">
                      <a:pos x="T2" y="T3"/>
                    </a:cxn>
                  </a:cxnLst>
                  <a:rect l="0" t="0" r="r" b="b"/>
                  <a:pathLst>
                    <a:path w="5" h="8">
                      <a:moveTo>
                        <a:pt x="0" y="8"/>
                      </a:moveTo>
                      <a:cubicBezTo>
                        <a:pt x="1" y="5"/>
                        <a:pt x="2" y="2"/>
                        <a:pt x="5"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0" name="Freeform 351"/>
                <p:cNvSpPr>
                  <a:spLocks/>
                </p:cNvSpPr>
                <p:nvPr/>
              </p:nvSpPr>
              <p:spPr bwMode="auto">
                <a:xfrm>
                  <a:off x="3556" y="1495"/>
                  <a:ext cx="17" cy="2"/>
                </a:xfrm>
                <a:custGeom>
                  <a:avLst/>
                  <a:gdLst>
                    <a:gd name="T0" fmla="*/ 0 w 11"/>
                    <a:gd name="T1" fmla="*/ 0 h 1"/>
                    <a:gd name="T2" fmla="*/ 4365214 w 11"/>
                    <a:gd name="T3" fmla="*/ 0 h 1"/>
                    <a:gd name="T4" fmla="*/ 7888193 w 11"/>
                    <a:gd name="T5" fmla="*/ 2147483646 h 1"/>
                    <a:gd name="T6" fmla="*/ 0 60000 65536"/>
                    <a:gd name="T7" fmla="*/ 0 60000 65536"/>
                    <a:gd name="T8" fmla="*/ 0 60000 65536"/>
                  </a:gdLst>
                  <a:ahLst/>
                  <a:cxnLst>
                    <a:cxn ang="T6">
                      <a:pos x="T0" y="T1"/>
                    </a:cxn>
                    <a:cxn ang="T7">
                      <a:pos x="T2" y="T3"/>
                    </a:cxn>
                    <a:cxn ang="T8">
                      <a:pos x="T4" y="T5"/>
                    </a:cxn>
                  </a:cxnLst>
                  <a:rect l="0" t="0" r="r" b="b"/>
                  <a:pathLst>
                    <a:path w="11" h="1">
                      <a:moveTo>
                        <a:pt x="0" y="0"/>
                      </a:moveTo>
                      <a:cubicBezTo>
                        <a:pt x="2" y="0"/>
                        <a:pt x="4" y="0"/>
                        <a:pt x="6" y="0"/>
                      </a:cubicBezTo>
                      <a:cubicBezTo>
                        <a:pt x="7" y="0"/>
                        <a:pt x="9" y="1"/>
                        <a:pt x="11" y="1"/>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1" name="Freeform 352"/>
                <p:cNvSpPr>
                  <a:spLocks/>
                </p:cNvSpPr>
                <p:nvPr/>
              </p:nvSpPr>
              <p:spPr bwMode="auto">
                <a:xfrm>
                  <a:off x="3586" y="1497"/>
                  <a:ext cx="19" cy="1"/>
                </a:xfrm>
                <a:custGeom>
                  <a:avLst/>
                  <a:gdLst>
                    <a:gd name="T0" fmla="*/ 0 w 12"/>
                    <a:gd name="T1" fmla="*/ 0 h 1"/>
                    <a:gd name="T2" fmla="*/ 12686971 w 12"/>
                    <a:gd name="T3" fmla="*/ 0 h 1"/>
                    <a:gd name="T4" fmla="*/ 18553342 w 12"/>
                    <a:gd name="T5" fmla="*/ 0 h 1"/>
                    <a:gd name="T6" fmla="*/ 0 60000 65536"/>
                    <a:gd name="T7" fmla="*/ 0 60000 65536"/>
                    <a:gd name="T8" fmla="*/ 0 60000 65536"/>
                  </a:gdLst>
                  <a:ahLst/>
                  <a:cxnLst>
                    <a:cxn ang="T6">
                      <a:pos x="T0" y="T1"/>
                    </a:cxn>
                    <a:cxn ang="T7">
                      <a:pos x="T2" y="T3"/>
                    </a:cxn>
                    <a:cxn ang="T8">
                      <a:pos x="T4" y="T5"/>
                    </a:cxn>
                  </a:cxnLst>
                  <a:rect l="0" t="0" r="r" b="b"/>
                  <a:pathLst>
                    <a:path w="12" h="1">
                      <a:moveTo>
                        <a:pt x="0" y="0"/>
                      </a:moveTo>
                      <a:cubicBezTo>
                        <a:pt x="1" y="0"/>
                        <a:pt x="6" y="0"/>
                        <a:pt x="8" y="0"/>
                      </a:cubicBezTo>
                      <a:cubicBezTo>
                        <a:pt x="9" y="0"/>
                        <a:pt x="10" y="0"/>
                        <a:pt x="12"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2" name="Freeform 353"/>
                <p:cNvSpPr>
                  <a:spLocks/>
                </p:cNvSpPr>
                <p:nvPr/>
              </p:nvSpPr>
              <p:spPr bwMode="auto">
                <a:xfrm>
                  <a:off x="3620" y="1501"/>
                  <a:ext cx="16" cy="10"/>
                </a:xfrm>
                <a:custGeom>
                  <a:avLst/>
                  <a:gdLst>
                    <a:gd name="T0" fmla="*/ 0 w 10"/>
                    <a:gd name="T1" fmla="*/ 0 h 6"/>
                    <a:gd name="T2" fmla="*/ 21699298 w 10"/>
                    <a:gd name="T3" fmla="*/ 45815370 h 6"/>
                    <a:gd name="T4" fmla="*/ 0 60000 65536"/>
                    <a:gd name="T5" fmla="*/ 0 60000 65536"/>
                  </a:gdLst>
                  <a:ahLst/>
                  <a:cxnLst>
                    <a:cxn ang="T4">
                      <a:pos x="T0" y="T1"/>
                    </a:cxn>
                    <a:cxn ang="T5">
                      <a:pos x="T2" y="T3"/>
                    </a:cxn>
                  </a:cxnLst>
                  <a:rect l="0" t="0" r="r" b="b"/>
                  <a:pathLst>
                    <a:path w="10" h="6">
                      <a:moveTo>
                        <a:pt x="0" y="0"/>
                      </a:moveTo>
                      <a:cubicBezTo>
                        <a:pt x="3" y="0"/>
                        <a:pt x="8" y="3"/>
                        <a:pt x="10" y="6"/>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3" name="Freeform 354"/>
                <p:cNvSpPr>
                  <a:spLocks/>
                </p:cNvSpPr>
                <p:nvPr/>
              </p:nvSpPr>
              <p:spPr bwMode="auto">
                <a:xfrm>
                  <a:off x="3633" y="1525"/>
                  <a:ext cx="3" cy="18"/>
                </a:xfrm>
                <a:custGeom>
                  <a:avLst/>
                  <a:gdLst>
                    <a:gd name="T0" fmla="*/ 466608 w 2"/>
                    <a:gd name="T1" fmla="*/ 0 h 12"/>
                    <a:gd name="T2" fmla="*/ 466608 w 2"/>
                    <a:gd name="T3" fmla="*/ 3543305 h 12"/>
                    <a:gd name="T4" fmla="*/ 0 60000 65536"/>
                    <a:gd name="T5" fmla="*/ 0 60000 65536"/>
                  </a:gdLst>
                  <a:ahLst/>
                  <a:cxnLst>
                    <a:cxn ang="T4">
                      <a:pos x="T0" y="T1"/>
                    </a:cxn>
                    <a:cxn ang="T5">
                      <a:pos x="T2" y="T3"/>
                    </a:cxn>
                  </a:cxnLst>
                  <a:rect l="0" t="0" r="r" b="b"/>
                  <a:pathLst>
                    <a:path w="2" h="12">
                      <a:moveTo>
                        <a:pt x="1" y="0"/>
                      </a:moveTo>
                      <a:cubicBezTo>
                        <a:pt x="2" y="4"/>
                        <a:pt x="0" y="9"/>
                        <a:pt x="1" y="12"/>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4" name="Freeform 355"/>
                <p:cNvSpPr>
                  <a:spLocks/>
                </p:cNvSpPr>
                <p:nvPr/>
              </p:nvSpPr>
              <p:spPr bwMode="auto">
                <a:xfrm>
                  <a:off x="3631" y="1562"/>
                  <a:ext cx="2" cy="19"/>
                </a:xfrm>
                <a:custGeom>
                  <a:avLst/>
                  <a:gdLst>
                    <a:gd name="T0" fmla="*/ 2147483646 w 1"/>
                    <a:gd name="T1" fmla="*/ 0 h 12"/>
                    <a:gd name="T2" fmla="*/ 0 w 1"/>
                    <a:gd name="T3" fmla="*/ 18553342 h 12"/>
                    <a:gd name="T4" fmla="*/ 0 60000 65536"/>
                    <a:gd name="T5" fmla="*/ 0 60000 65536"/>
                  </a:gdLst>
                  <a:ahLst/>
                  <a:cxnLst>
                    <a:cxn ang="T4">
                      <a:pos x="T0" y="T1"/>
                    </a:cxn>
                    <a:cxn ang="T5">
                      <a:pos x="T2" y="T3"/>
                    </a:cxn>
                  </a:cxnLst>
                  <a:rect l="0" t="0" r="r" b="b"/>
                  <a:pathLst>
                    <a:path w="1" h="12">
                      <a:moveTo>
                        <a:pt x="1" y="0"/>
                      </a:moveTo>
                      <a:cubicBezTo>
                        <a:pt x="1" y="4"/>
                        <a:pt x="0" y="8"/>
                        <a:pt x="0" y="12"/>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5" name="Freeform 356"/>
                <p:cNvSpPr>
                  <a:spLocks/>
                </p:cNvSpPr>
                <p:nvPr/>
              </p:nvSpPr>
              <p:spPr bwMode="auto">
                <a:xfrm>
                  <a:off x="3628" y="1603"/>
                  <a:ext cx="2" cy="14"/>
                </a:xfrm>
                <a:custGeom>
                  <a:avLst/>
                  <a:gdLst>
                    <a:gd name="T0" fmla="*/ 2147483646 w 1"/>
                    <a:gd name="T1" fmla="*/ 0 h 9"/>
                    <a:gd name="T2" fmla="*/ 2147483646 w 1"/>
                    <a:gd name="T3" fmla="*/ 8027194 h 9"/>
                    <a:gd name="T4" fmla="*/ 0 60000 65536"/>
                    <a:gd name="T5" fmla="*/ 0 60000 65536"/>
                  </a:gdLst>
                  <a:ahLst/>
                  <a:cxnLst>
                    <a:cxn ang="T4">
                      <a:pos x="T0" y="T1"/>
                    </a:cxn>
                    <a:cxn ang="T5">
                      <a:pos x="T2" y="T3"/>
                    </a:cxn>
                  </a:cxnLst>
                  <a:rect l="0" t="0" r="r" b="b"/>
                  <a:pathLst>
                    <a:path w="1" h="9">
                      <a:moveTo>
                        <a:pt x="1" y="0"/>
                      </a:moveTo>
                      <a:cubicBezTo>
                        <a:pt x="0" y="2"/>
                        <a:pt x="1" y="6"/>
                        <a:pt x="1" y="9"/>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6" name="Freeform 357"/>
                <p:cNvSpPr>
                  <a:spLocks/>
                </p:cNvSpPr>
                <p:nvPr/>
              </p:nvSpPr>
              <p:spPr bwMode="auto">
                <a:xfrm>
                  <a:off x="3609" y="1627"/>
                  <a:ext cx="11" cy="7"/>
                </a:xfrm>
                <a:custGeom>
                  <a:avLst/>
                  <a:gdLst>
                    <a:gd name="T0" fmla="*/ 8368987 w 7"/>
                    <a:gd name="T1" fmla="*/ 0 h 4"/>
                    <a:gd name="T2" fmla="*/ 0 w 7"/>
                    <a:gd name="T3" fmla="*/ 136306480 h 4"/>
                    <a:gd name="T4" fmla="*/ 0 60000 65536"/>
                    <a:gd name="T5" fmla="*/ 0 60000 65536"/>
                  </a:gdLst>
                  <a:ahLst/>
                  <a:cxnLst>
                    <a:cxn ang="T4">
                      <a:pos x="T0" y="T1"/>
                    </a:cxn>
                    <a:cxn ang="T5">
                      <a:pos x="T2" y="T3"/>
                    </a:cxn>
                  </a:cxnLst>
                  <a:rect l="0" t="0" r="r" b="b"/>
                  <a:pathLst>
                    <a:path w="7" h="4">
                      <a:moveTo>
                        <a:pt x="7" y="0"/>
                      </a:moveTo>
                      <a:cubicBezTo>
                        <a:pt x="6" y="2"/>
                        <a:pt x="2" y="4"/>
                        <a:pt x="0" y="4"/>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7" name="Freeform 358"/>
                <p:cNvSpPr>
                  <a:spLocks/>
                </p:cNvSpPr>
                <p:nvPr/>
              </p:nvSpPr>
              <p:spPr bwMode="auto">
                <a:xfrm>
                  <a:off x="3572" y="1632"/>
                  <a:ext cx="16" cy="3"/>
                </a:xfrm>
                <a:custGeom>
                  <a:avLst/>
                  <a:gdLst>
                    <a:gd name="T0" fmla="*/ 21699298 w 10"/>
                    <a:gd name="T1" fmla="*/ 0 h 2"/>
                    <a:gd name="T2" fmla="*/ 10955018 w 10"/>
                    <a:gd name="T3" fmla="*/ 466608 h 2"/>
                    <a:gd name="T4" fmla="*/ 2674565 w 10"/>
                    <a:gd name="T5" fmla="*/ 466608 h 2"/>
                    <a:gd name="T6" fmla="*/ 2674565 w 10"/>
                    <a:gd name="T7" fmla="*/ 46660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0"/>
                      </a:moveTo>
                      <a:cubicBezTo>
                        <a:pt x="8" y="1"/>
                        <a:pt x="6" y="1"/>
                        <a:pt x="5" y="1"/>
                      </a:cubicBezTo>
                      <a:cubicBezTo>
                        <a:pt x="4" y="1"/>
                        <a:pt x="2" y="1"/>
                        <a:pt x="1" y="1"/>
                      </a:cubicBezTo>
                      <a:cubicBezTo>
                        <a:pt x="0" y="1"/>
                        <a:pt x="0" y="2"/>
                        <a:pt x="1" y="1"/>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8" name="Freeform 359"/>
                <p:cNvSpPr>
                  <a:spLocks/>
                </p:cNvSpPr>
                <p:nvPr/>
              </p:nvSpPr>
              <p:spPr bwMode="auto">
                <a:xfrm>
                  <a:off x="3539" y="1627"/>
                  <a:ext cx="16" cy="5"/>
                </a:xfrm>
                <a:custGeom>
                  <a:avLst/>
                  <a:gdLst>
                    <a:gd name="T0" fmla="*/ 0 w 10"/>
                    <a:gd name="T1" fmla="*/ 0 h 3"/>
                    <a:gd name="T2" fmla="*/ 21699298 w 10"/>
                    <a:gd name="T3" fmla="*/ 21789005 h 3"/>
                    <a:gd name="T4" fmla="*/ 0 60000 65536"/>
                    <a:gd name="T5" fmla="*/ 0 60000 65536"/>
                  </a:gdLst>
                  <a:ahLst/>
                  <a:cxnLst>
                    <a:cxn ang="T4">
                      <a:pos x="T0" y="T1"/>
                    </a:cxn>
                    <a:cxn ang="T5">
                      <a:pos x="T2" y="T3"/>
                    </a:cxn>
                  </a:cxnLst>
                  <a:rect l="0" t="0" r="r" b="b"/>
                  <a:pathLst>
                    <a:path w="10" h="3">
                      <a:moveTo>
                        <a:pt x="0" y="0"/>
                      </a:moveTo>
                      <a:cubicBezTo>
                        <a:pt x="0" y="1"/>
                        <a:pt x="10" y="3"/>
                        <a:pt x="10" y="3"/>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19" name="Freeform 360"/>
                <p:cNvSpPr>
                  <a:spLocks/>
                </p:cNvSpPr>
                <p:nvPr/>
              </p:nvSpPr>
              <p:spPr bwMode="auto">
                <a:xfrm>
                  <a:off x="3528" y="1599"/>
                  <a:ext cx="3" cy="18"/>
                </a:xfrm>
                <a:custGeom>
                  <a:avLst/>
                  <a:gdLst>
                    <a:gd name="T0" fmla="*/ 699912 w 2"/>
                    <a:gd name="T1" fmla="*/ 45763339 h 11"/>
                    <a:gd name="T2" fmla="*/ 0 w 2"/>
                    <a:gd name="T3" fmla="*/ 0 h 11"/>
                    <a:gd name="T4" fmla="*/ 0 60000 65536"/>
                    <a:gd name="T5" fmla="*/ 0 60000 65536"/>
                  </a:gdLst>
                  <a:ahLst/>
                  <a:cxnLst>
                    <a:cxn ang="T4">
                      <a:pos x="T0" y="T1"/>
                    </a:cxn>
                    <a:cxn ang="T5">
                      <a:pos x="T2" y="T3"/>
                    </a:cxn>
                  </a:cxnLst>
                  <a:rect l="0" t="0" r="r" b="b"/>
                  <a:pathLst>
                    <a:path w="2" h="11">
                      <a:moveTo>
                        <a:pt x="2" y="11"/>
                      </a:moveTo>
                      <a:cubicBezTo>
                        <a:pt x="0" y="7"/>
                        <a:pt x="0" y="4"/>
                        <a:pt x="0"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0" name="Freeform 361"/>
                <p:cNvSpPr>
                  <a:spLocks/>
                </p:cNvSpPr>
                <p:nvPr/>
              </p:nvSpPr>
              <p:spPr bwMode="auto">
                <a:xfrm>
                  <a:off x="3528" y="1568"/>
                  <a:ext cx="3" cy="16"/>
                </a:xfrm>
                <a:custGeom>
                  <a:avLst/>
                  <a:gdLst>
                    <a:gd name="T0" fmla="*/ 0 w 2"/>
                    <a:gd name="T1" fmla="*/ 21699298 h 10"/>
                    <a:gd name="T2" fmla="*/ 466608 w 2"/>
                    <a:gd name="T3" fmla="*/ 0 h 10"/>
                    <a:gd name="T4" fmla="*/ 0 60000 65536"/>
                    <a:gd name="T5" fmla="*/ 0 60000 65536"/>
                  </a:gdLst>
                  <a:ahLst/>
                  <a:cxnLst>
                    <a:cxn ang="T4">
                      <a:pos x="T0" y="T1"/>
                    </a:cxn>
                    <a:cxn ang="T5">
                      <a:pos x="T2" y="T3"/>
                    </a:cxn>
                  </a:cxnLst>
                  <a:rect l="0" t="0" r="r" b="b"/>
                  <a:pathLst>
                    <a:path w="2" h="10">
                      <a:moveTo>
                        <a:pt x="0" y="10"/>
                      </a:moveTo>
                      <a:cubicBezTo>
                        <a:pt x="1" y="7"/>
                        <a:pt x="2" y="3"/>
                        <a:pt x="1"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1" name="Freeform 362"/>
                <p:cNvSpPr>
                  <a:spLocks/>
                </p:cNvSpPr>
                <p:nvPr/>
              </p:nvSpPr>
              <p:spPr bwMode="auto">
                <a:xfrm>
                  <a:off x="3531" y="1526"/>
                  <a:ext cx="2" cy="21"/>
                </a:xfrm>
                <a:custGeom>
                  <a:avLst/>
                  <a:gdLst>
                    <a:gd name="T0" fmla="*/ 0 w 1"/>
                    <a:gd name="T1" fmla="*/ 37476786 h 13"/>
                    <a:gd name="T2" fmla="*/ 2147483646 w 1"/>
                    <a:gd name="T3" fmla="*/ 0 h 13"/>
                    <a:gd name="T4" fmla="*/ 0 60000 65536"/>
                    <a:gd name="T5" fmla="*/ 0 60000 65536"/>
                  </a:gdLst>
                  <a:ahLst/>
                  <a:cxnLst>
                    <a:cxn ang="T4">
                      <a:pos x="T0" y="T1"/>
                    </a:cxn>
                    <a:cxn ang="T5">
                      <a:pos x="T2" y="T3"/>
                    </a:cxn>
                  </a:cxnLst>
                  <a:rect l="0" t="0" r="r" b="b"/>
                  <a:pathLst>
                    <a:path w="1" h="13">
                      <a:moveTo>
                        <a:pt x="0" y="13"/>
                      </a:moveTo>
                      <a:cubicBezTo>
                        <a:pt x="1" y="9"/>
                        <a:pt x="1" y="5"/>
                        <a:pt x="1"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2" name="Freeform 363"/>
                <p:cNvSpPr>
                  <a:spLocks/>
                </p:cNvSpPr>
                <p:nvPr/>
              </p:nvSpPr>
              <p:spPr bwMode="auto">
                <a:xfrm>
                  <a:off x="3119" y="1996"/>
                  <a:ext cx="613" cy="203"/>
                </a:xfrm>
                <a:custGeom>
                  <a:avLst/>
                  <a:gdLst>
                    <a:gd name="T0" fmla="*/ 0 w 391"/>
                    <a:gd name="T1" fmla="*/ 0 h 130"/>
                    <a:gd name="T2" fmla="*/ 4041697 w 391"/>
                    <a:gd name="T3" fmla="*/ 53914400 h 130"/>
                    <a:gd name="T4" fmla="*/ 438594034 w 391"/>
                    <a:gd name="T5" fmla="*/ 50104113 h 130"/>
                    <a:gd name="T6" fmla="*/ 442798328 w 391"/>
                    <a:gd name="T7" fmla="*/ 1323916 h 130"/>
                    <a:gd name="T8" fmla="*/ 0 w 391"/>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 h="130">
                      <a:moveTo>
                        <a:pt x="0" y="0"/>
                      </a:moveTo>
                      <a:cubicBezTo>
                        <a:pt x="4" y="54"/>
                        <a:pt x="4" y="54"/>
                        <a:pt x="4" y="54"/>
                      </a:cubicBezTo>
                      <a:cubicBezTo>
                        <a:pt x="4" y="54"/>
                        <a:pt x="209" y="130"/>
                        <a:pt x="387" y="50"/>
                      </a:cubicBezTo>
                      <a:cubicBezTo>
                        <a:pt x="387" y="50"/>
                        <a:pt x="391" y="12"/>
                        <a:pt x="391" y="1"/>
                      </a:cubicBezTo>
                      <a:cubicBezTo>
                        <a:pt x="391" y="1"/>
                        <a:pt x="217" y="69"/>
                        <a:pt x="0" y="0"/>
                      </a:cubicBezTo>
                      <a:close/>
                    </a:path>
                  </a:pathLst>
                </a:custGeom>
                <a:solidFill>
                  <a:srgbClr val="F79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3" name="Freeform 364"/>
                <p:cNvSpPr>
                  <a:spLocks/>
                </p:cNvSpPr>
                <p:nvPr/>
              </p:nvSpPr>
              <p:spPr bwMode="auto">
                <a:xfrm>
                  <a:off x="3116" y="1928"/>
                  <a:ext cx="620" cy="137"/>
                </a:xfrm>
                <a:custGeom>
                  <a:avLst/>
                  <a:gdLst>
                    <a:gd name="T0" fmla="*/ 1479639 w 396"/>
                    <a:gd name="T1" fmla="*/ 24328729 h 88"/>
                    <a:gd name="T2" fmla="*/ 427544428 w 396"/>
                    <a:gd name="T3" fmla="*/ 23412883 h 88"/>
                    <a:gd name="T4" fmla="*/ 429905475 w 396"/>
                    <a:gd name="T5" fmla="*/ 0 h 88"/>
                    <a:gd name="T6" fmla="*/ 0 w 396"/>
                    <a:gd name="T7" fmla="*/ 3006641 h 88"/>
                    <a:gd name="T8" fmla="*/ 1479639 w 396"/>
                    <a:gd name="T9" fmla="*/ 24328729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 h="88">
                      <a:moveTo>
                        <a:pt x="1" y="27"/>
                      </a:moveTo>
                      <a:cubicBezTo>
                        <a:pt x="1" y="27"/>
                        <a:pt x="207" y="88"/>
                        <a:pt x="394" y="26"/>
                      </a:cubicBezTo>
                      <a:cubicBezTo>
                        <a:pt x="396" y="0"/>
                        <a:pt x="396" y="0"/>
                        <a:pt x="396" y="0"/>
                      </a:cubicBezTo>
                      <a:cubicBezTo>
                        <a:pt x="396" y="0"/>
                        <a:pt x="216" y="66"/>
                        <a:pt x="0" y="3"/>
                      </a:cubicBezTo>
                      <a:lnTo>
                        <a:pt x="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4" name="Freeform 365"/>
                <p:cNvSpPr>
                  <a:spLocks/>
                </p:cNvSpPr>
                <p:nvPr/>
              </p:nvSpPr>
              <p:spPr bwMode="auto">
                <a:xfrm>
                  <a:off x="3674" y="2065"/>
                  <a:ext cx="45" cy="20"/>
                </a:xfrm>
                <a:custGeom>
                  <a:avLst/>
                  <a:gdLst>
                    <a:gd name="T0" fmla="*/ 0 w 29"/>
                    <a:gd name="T1" fmla="*/ 8320303 h 13"/>
                    <a:gd name="T2" fmla="*/ 24009198 w 29"/>
                    <a:gd name="T3" fmla="*/ 0 h 13"/>
                    <a:gd name="T4" fmla="*/ 0 60000 65536"/>
                    <a:gd name="T5" fmla="*/ 0 60000 65536"/>
                  </a:gdLst>
                  <a:ahLst/>
                  <a:cxnLst>
                    <a:cxn ang="T4">
                      <a:pos x="T0" y="T1"/>
                    </a:cxn>
                    <a:cxn ang="T5">
                      <a:pos x="T2" y="T3"/>
                    </a:cxn>
                  </a:cxnLst>
                  <a:rect l="0" t="0" r="r" b="b"/>
                  <a:pathLst>
                    <a:path w="29" h="13">
                      <a:moveTo>
                        <a:pt x="0" y="13"/>
                      </a:moveTo>
                      <a:cubicBezTo>
                        <a:pt x="10" y="9"/>
                        <a:pt x="20" y="5"/>
                        <a:pt x="29" y="0"/>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5" name="Freeform 366"/>
                <p:cNvSpPr>
                  <a:spLocks/>
                </p:cNvSpPr>
                <p:nvPr/>
              </p:nvSpPr>
              <p:spPr bwMode="auto">
                <a:xfrm>
                  <a:off x="3578" y="2099"/>
                  <a:ext cx="53" cy="13"/>
                </a:xfrm>
                <a:custGeom>
                  <a:avLst/>
                  <a:gdLst>
                    <a:gd name="T0" fmla="*/ 0 w 34"/>
                    <a:gd name="T1" fmla="*/ 27168295 h 8"/>
                    <a:gd name="T2" fmla="*/ 32247543 w 34"/>
                    <a:gd name="T3" fmla="*/ 0 h 8"/>
                    <a:gd name="T4" fmla="*/ 0 60000 65536"/>
                    <a:gd name="T5" fmla="*/ 0 60000 65536"/>
                  </a:gdLst>
                  <a:ahLst/>
                  <a:cxnLst>
                    <a:cxn ang="T4">
                      <a:pos x="T0" y="T1"/>
                    </a:cxn>
                    <a:cxn ang="T5">
                      <a:pos x="T2" y="T3"/>
                    </a:cxn>
                  </a:cxnLst>
                  <a:rect l="0" t="0" r="r" b="b"/>
                  <a:pathLst>
                    <a:path w="34" h="8">
                      <a:moveTo>
                        <a:pt x="0" y="8"/>
                      </a:moveTo>
                      <a:cubicBezTo>
                        <a:pt x="12" y="6"/>
                        <a:pt x="23" y="3"/>
                        <a:pt x="34" y="0"/>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6" name="Freeform 367"/>
                <p:cNvSpPr>
                  <a:spLocks/>
                </p:cNvSpPr>
                <p:nvPr/>
              </p:nvSpPr>
              <p:spPr bwMode="auto">
                <a:xfrm>
                  <a:off x="3489" y="2118"/>
                  <a:ext cx="47" cy="3"/>
                </a:xfrm>
                <a:custGeom>
                  <a:avLst/>
                  <a:gdLst>
                    <a:gd name="T0" fmla="*/ 0 w 30"/>
                    <a:gd name="T1" fmla="*/ 699912 h 2"/>
                    <a:gd name="T2" fmla="*/ 33479192 w 30"/>
                    <a:gd name="T3" fmla="*/ 0 h 2"/>
                    <a:gd name="T4" fmla="*/ 0 60000 65536"/>
                    <a:gd name="T5" fmla="*/ 0 60000 65536"/>
                  </a:gdLst>
                  <a:ahLst/>
                  <a:cxnLst>
                    <a:cxn ang="T4">
                      <a:pos x="T0" y="T1"/>
                    </a:cxn>
                    <a:cxn ang="T5">
                      <a:pos x="T2" y="T3"/>
                    </a:cxn>
                  </a:cxnLst>
                  <a:rect l="0" t="0" r="r" b="b"/>
                  <a:pathLst>
                    <a:path w="30" h="2">
                      <a:moveTo>
                        <a:pt x="0" y="2"/>
                      </a:moveTo>
                      <a:cubicBezTo>
                        <a:pt x="10" y="2"/>
                        <a:pt x="20" y="1"/>
                        <a:pt x="30" y="0"/>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7" name="Freeform 368"/>
                <p:cNvSpPr>
                  <a:spLocks/>
                </p:cNvSpPr>
                <p:nvPr/>
              </p:nvSpPr>
              <p:spPr bwMode="auto">
                <a:xfrm>
                  <a:off x="3393" y="2121"/>
                  <a:ext cx="47" cy="1"/>
                </a:xfrm>
                <a:custGeom>
                  <a:avLst/>
                  <a:gdLst>
                    <a:gd name="T0" fmla="*/ 0 w 30"/>
                    <a:gd name="T1" fmla="*/ 0 h 1"/>
                    <a:gd name="T2" fmla="*/ 33479192 w 30"/>
                    <a:gd name="T3" fmla="*/ 1 h 1"/>
                    <a:gd name="T4" fmla="*/ 0 60000 65536"/>
                    <a:gd name="T5" fmla="*/ 0 60000 65536"/>
                  </a:gdLst>
                  <a:ahLst/>
                  <a:cxnLst>
                    <a:cxn ang="T4">
                      <a:pos x="T0" y="T1"/>
                    </a:cxn>
                    <a:cxn ang="T5">
                      <a:pos x="T2" y="T3"/>
                    </a:cxn>
                  </a:cxnLst>
                  <a:rect l="0" t="0" r="r" b="b"/>
                  <a:pathLst>
                    <a:path w="30" h="1">
                      <a:moveTo>
                        <a:pt x="0" y="0"/>
                      </a:moveTo>
                      <a:cubicBezTo>
                        <a:pt x="10" y="1"/>
                        <a:pt x="20" y="1"/>
                        <a:pt x="30" y="1"/>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8" name="Freeform 369"/>
                <p:cNvSpPr>
                  <a:spLocks/>
                </p:cNvSpPr>
                <p:nvPr/>
              </p:nvSpPr>
              <p:spPr bwMode="auto">
                <a:xfrm>
                  <a:off x="3299" y="2110"/>
                  <a:ext cx="44" cy="6"/>
                </a:xfrm>
                <a:custGeom>
                  <a:avLst/>
                  <a:gdLst>
                    <a:gd name="T0" fmla="*/ 0 w 28"/>
                    <a:gd name="T1" fmla="*/ 0 h 4"/>
                    <a:gd name="T2" fmla="*/ 33925447 w 28"/>
                    <a:gd name="T3" fmla="*/ 1215486 h 4"/>
                    <a:gd name="T4" fmla="*/ 0 60000 65536"/>
                    <a:gd name="T5" fmla="*/ 0 60000 65536"/>
                  </a:gdLst>
                  <a:ahLst/>
                  <a:cxnLst>
                    <a:cxn ang="T4">
                      <a:pos x="T0" y="T1"/>
                    </a:cxn>
                    <a:cxn ang="T5">
                      <a:pos x="T2" y="T3"/>
                    </a:cxn>
                  </a:cxnLst>
                  <a:rect l="0" t="0" r="r" b="b"/>
                  <a:pathLst>
                    <a:path w="28" h="4">
                      <a:moveTo>
                        <a:pt x="0" y="0"/>
                      </a:moveTo>
                      <a:cubicBezTo>
                        <a:pt x="9" y="2"/>
                        <a:pt x="19" y="3"/>
                        <a:pt x="28" y="4"/>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29" name="Freeform 370"/>
                <p:cNvSpPr>
                  <a:spLocks/>
                </p:cNvSpPr>
                <p:nvPr/>
              </p:nvSpPr>
              <p:spPr bwMode="auto">
                <a:xfrm>
                  <a:off x="3205" y="2091"/>
                  <a:ext cx="47" cy="11"/>
                </a:xfrm>
                <a:custGeom>
                  <a:avLst/>
                  <a:gdLst>
                    <a:gd name="T0" fmla="*/ 0 w 30"/>
                    <a:gd name="T1" fmla="*/ 0 h 7"/>
                    <a:gd name="T2" fmla="*/ 33479192 w 30"/>
                    <a:gd name="T3" fmla="*/ 8368987 h 7"/>
                    <a:gd name="T4" fmla="*/ 0 60000 65536"/>
                    <a:gd name="T5" fmla="*/ 0 60000 65536"/>
                  </a:gdLst>
                  <a:ahLst/>
                  <a:cxnLst>
                    <a:cxn ang="T4">
                      <a:pos x="T0" y="T1"/>
                    </a:cxn>
                    <a:cxn ang="T5">
                      <a:pos x="T2" y="T3"/>
                    </a:cxn>
                  </a:cxnLst>
                  <a:rect l="0" t="0" r="r" b="b"/>
                  <a:pathLst>
                    <a:path w="30" h="7">
                      <a:moveTo>
                        <a:pt x="0" y="0"/>
                      </a:moveTo>
                      <a:cubicBezTo>
                        <a:pt x="9" y="3"/>
                        <a:pt x="19" y="5"/>
                        <a:pt x="30" y="7"/>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0" name="Freeform 371"/>
                <p:cNvSpPr>
                  <a:spLocks/>
                </p:cNvSpPr>
                <p:nvPr/>
              </p:nvSpPr>
              <p:spPr bwMode="auto">
                <a:xfrm>
                  <a:off x="3132" y="2071"/>
                  <a:ext cx="33" cy="9"/>
                </a:xfrm>
                <a:custGeom>
                  <a:avLst/>
                  <a:gdLst>
                    <a:gd name="T0" fmla="*/ 0 w 21"/>
                    <a:gd name="T1" fmla="*/ 0 h 6"/>
                    <a:gd name="T2" fmla="*/ 25757525 w 21"/>
                    <a:gd name="T3" fmla="*/ 1823229 h 6"/>
                    <a:gd name="T4" fmla="*/ 0 60000 65536"/>
                    <a:gd name="T5" fmla="*/ 0 60000 65536"/>
                  </a:gdLst>
                  <a:ahLst/>
                  <a:cxnLst>
                    <a:cxn ang="T4">
                      <a:pos x="T0" y="T1"/>
                    </a:cxn>
                    <a:cxn ang="T5">
                      <a:pos x="T2" y="T3"/>
                    </a:cxn>
                  </a:cxnLst>
                  <a:rect l="0" t="0" r="r" b="b"/>
                  <a:pathLst>
                    <a:path w="21" h="6">
                      <a:moveTo>
                        <a:pt x="0" y="0"/>
                      </a:moveTo>
                      <a:cubicBezTo>
                        <a:pt x="0" y="0"/>
                        <a:pt x="7" y="2"/>
                        <a:pt x="21" y="6"/>
                      </a:cubicBezTo>
                    </a:path>
                  </a:pathLst>
                </a:custGeom>
                <a:noFill/>
                <a:ln w="47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1" name="Freeform 372"/>
                <p:cNvSpPr>
                  <a:spLocks/>
                </p:cNvSpPr>
                <p:nvPr/>
              </p:nvSpPr>
              <p:spPr bwMode="auto">
                <a:xfrm>
                  <a:off x="3085" y="1456"/>
                  <a:ext cx="73" cy="271"/>
                </a:xfrm>
                <a:custGeom>
                  <a:avLst/>
                  <a:gdLst>
                    <a:gd name="T0" fmla="*/ 13961932 w 47"/>
                    <a:gd name="T1" fmla="*/ 160370904 h 174"/>
                    <a:gd name="T2" fmla="*/ 12657113 w 47"/>
                    <a:gd name="T3" fmla="*/ 137040498 h 174"/>
                    <a:gd name="T4" fmla="*/ 8918697 w 47"/>
                    <a:gd name="T5" fmla="*/ 94749971 h 174"/>
                    <a:gd name="T6" fmla="*/ 0 w 47"/>
                    <a:gd name="T7" fmla="*/ 26675039 h 174"/>
                    <a:gd name="T8" fmla="*/ 11885681 w 47"/>
                    <a:gd name="T9" fmla="*/ 41545607 h 174"/>
                    <a:gd name="T10" fmla="*/ 15188984 w 47"/>
                    <a:gd name="T11" fmla="*/ 0 h 174"/>
                    <a:gd name="T12" fmla="*/ 13961932 w 47"/>
                    <a:gd name="T13" fmla="*/ 154106058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174">
                      <a:moveTo>
                        <a:pt x="17" y="174"/>
                      </a:moveTo>
                      <a:cubicBezTo>
                        <a:pt x="14" y="166"/>
                        <a:pt x="16" y="157"/>
                        <a:pt x="15" y="148"/>
                      </a:cubicBezTo>
                      <a:cubicBezTo>
                        <a:pt x="15" y="133"/>
                        <a:pt x="12" y="119"/>
                        <a:pt x="10" y="103"/>
                      </a:cubicBezTo>
                      <a:cubicBezTo>
                        <a:pt x="7" y="79"/>
                        <a:pt x="6" y="53"/>
                        <a:pt x="0" y="29"/>
                      </a:cubicBezTo>
                      <a:cubicBezTo>
                        <a:pt x="6" y="33"/>
                        <a:pt x="11" y="39"/>
                        <a:pt x="14" y="45"/>
                      </a:cubicBezTo>
                      <a:cubicBezTo>
                        <a:pt x="14" y="31"/>
                        <a:pt x="14" y="12"/>
                        <a:pt x="18" y="0"/>
                      </a:cubicBezTo>
                      <a:cubicBezTo>
                        <a:pt x="47" y="46"/>
                        <a:pt x="12" y="116"/>
                        <a:pt x="17" y="167"/>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2" name="Freeform 373"/>
                <p:cNvSpPr>
                  <a:spLocks/>
                </p:cNvSpPr>
                <p:nvPr/>
              </p:nvSpPr>
              <p:spPr bwMode="auto">
                <a:xfrm>
                  <a:off x="3739" y="1477"/>
                  <a:ext cx="33" cy="236"/>
                </a:xfrm>
                <a:custGeom>
                  <a:avLst/>
                  <a:gdLst>
                    <a:gd name="T0" fmla="*/ 9786730 w 21"/>
                    <a:gd name="T1" fmla="*/ 121335188 h 152"/>
                    <a:gd name="T2" fmla="*/ 6931747 w 21"/>
                    <a:gd name="T3" fmla="*/ 123982386 h 152"/>
                    <a:gd name="T4" fmla="*/ 0 w 21"/>
                    <a:gd name="T5" fmla="*/ 0 h 152"/>
                    <a:gd name="T6" fmla="*/ 6931747 w 21"/>
                    <a:gd name="T7" fmla="*/ 10730959 h 152"/>
                    <a:gd name="T8" fmla="*/ 12175518 w 21"/>
                    <a:gd name="T9" fmla="*/ 5732601 h 152"/>
                    <a:gd name="T10" fmla="*/ 20666274 w 21"/>
                    <a:gd name="T11" fmla="*/ 71227804 h 152"/>
                    <a:gd name="T12" fmla="*/ 23091580 w 21"/>
                    <a:gd name="T13" fmla="*/ 126286059 h 152"/>
                    <a:gd name="T14" fmla="*/ 10892745 w 21"/>
                    <a:gd name="T15" fmla="*/ 12582189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52">
                      <a:moveTo>
                        <a:pt x="8" y="145"/>
                      </a:moveTo>
                      <a:cubicBezTo>
                        <a:pt x="7" y="146"/>
                        <a:pt x="7" y="147"/>
                        <a:pt x="6" y="148"/>
                      </a:cubicBezTo>
                      <a:cubicBezTo>
                        <a:pt x="8" y="99"/>
                        <a:pt x="0" y="47"/>
                        <a:pt x="0" y="0"/>
                      </a:cubicBezTo>
                      <a:cubicBezTo>
                        <a:pt x="2" y="4"/>
                        <a:pt x="4" y="8"/>
                        <a:pt x="6" y="13"/>
                      </a:cubicBezTo>
                      <a:cubicBezTo>
                        <a:pt x="7" y="11"/>
                        <a:pt x="9" y="8"/>
                        <a:pt x="10" y="7"/>
                      </a:cubicBezTo>
                      <a:cubicBezTo>
                        <a:pt x="21" y="28"/>
                        <a:pt x="16" y="62"/>
                        <a:pt x="17" y="85"/>
                      </a:cubicBezTo>
                      <a:cubicBezTo>
                        <a:pt x="18" y="107"/>
                        <a:pt x="20" y="129"/>
                        <a:pt x="19" y="151"/>
                      </a:cubicBezTo>
                      <a:cubicBezTo>
                        <a:pt x="15" y="152"/>
                        <a:pt x="11" y="152"/>
                        <a:pt x="9" y="150"/>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3" name="Freeform 374"/>
                <p:cNvSpPr>
                  <a:spLocks/>
                </p:cNvSpPr>
                <p:nvPr/>
              </p:nvSpPr>
              <p:spPr bwMode="auto">
                <a:xfrm>
                  <a:off x="3130" y="1691"/>
                  <a:ext cx="281" cy="187"/>
                </a:xfrm>
                <a:custGeom>
                  <a:avLst/>
                  <a:gdLst>
                    <a:gd name="T0" fmla="*/ 0 w 179"/>
                    <a:gd name="T1" fmla="*/ 0 h 120"/>
                    <a:gd name="T2" fmla="*/ 44975819 w 179"/>
                    <a:gd name="T3" fmla="*/ 45666432 h 120"/>
                    <a:gd name="T4" fmla="*/ 99898263 w 179"/>
                    <a:gd name="T5" fmla="*/ 75502746 h 120"/>
                    <a:gd name="T6" fmla="*/ 159746368 w 179"/>
                    <a:gd name="T7" fmla="*/ 99190881 h 120"/>
                    <a:gd name="T8" fmla="*/ 210830857 w 179"/>
                    <a:gd name="T9" fmla="*/ 112329585 h 120"/>
                    <a:gd name="T10" fmla="*/ 3870208 w 179"/>
                    <a:gd name="T11" fmla="*/ 6565861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20">
                      <a:moveTo>
                        <a:pt x="0" y="0"/>
                      </a:moveTo>
                      <a:cubicBezTo>
                        <a:pt x="13" y="16"/>
                        <a:pt x="22" y="34"/>
                        <a:pt x="38" y="49"/>
                      </a:cubicBezTo>
                      <a:cubicBezTo>
                        <a:pt x="51" y="63"/>
                        <a:pt x="67" y="71"/>
                        <a:pt x="85" y="80"/>
                      </a:cubicBezTo>
                      <a:cubicBezTo>
                        <a:pt x="101" y="89"/>
                        <a:pt x="118" y="99"/>
                        <a:pt x="136" y="106"/>
                      </a:cubicBezTo>
                      <a:cubicBezTo>
                        <a:pt x="149" y="112"/>
                        <a:pt x="167" y="112"/>
                        <a:pt x="179" y="120"/>
                      </a:cubicBezTo>
                      <a:cubicBezTo>
                        <a:pt x="116" y="91"/>
                        <a:pt x="44" y="65"/>
                        <a:pt x="3" y="7"/>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4" name="Freeform 375"/>
                <p:cNvSpPr>
                  <a:spLocks/>
                </p:cNvSpPr>
                <p:nvPr/>
              </p:nvSpPr>
              <p:spPr bwMode="auto">
                <a:xfrm>
                  <a:off x="3202" y="1810"/>
                  <a:ext cx="177" cy="110"/>
                </a:xfrm>
                <a:custGeom>
                  <a:avLst/>
                  <a:gdLst>
                    <a:gd name="T0" fmla="*/ 0 w 113"/>
                    <a:gd name="T1" fmla="*/ 0 h 71"/>
                    <a:gd name="T2" fmla="*/ 71943882 w 113"/>
                    <a:gd name="T3" fmla="*/ 28453715 h 71"/>
                    <a:gd name="T4" fmla="*/ 124345974 w 113"/>
                    <a:gd name="T5" fmla="*/ 55406730 h 71"/>
                    <a:gd name="T6" fmla="*/ 54613540 w 113"/>
                    <a:gd name="T7" fmla="*/ 29705706 h 71"/>
                    <a:gd name="T8" fmla="*/ 0 w 113"/>
                    <a:gd name="T9" fmla="*/ 105959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71">
                      <a:moveTo>
                        <a:pt x="0" y="0"/>
                      </a:moveTo>
                      <a:cubicBezTo>
                        <a:pt x="21" y="7"/>
                        <a:pt x="45" y="24"/>
                        <a:pt x="65" y="36"/>
                      </a:cubicBezTo>
                      <a:cubicBezTo>
                        <a:pt x="82" y="46"/>
                        <a:pt x="95" y="65"/>
                        <a:pt x="113" y="71"/>
                      </a:cubicBezTo>
                      <a:cubicBezTo>
                        <a:pt x="89" y="64"/>
                        <a:pt x="70" y="52"/>
                        <a:pt x="50" y="38"/>
                      </a:cubicBezTo>
                      <a:cubicBezTo>
                        <a:pt x="33" y="27"/>
                        <a:pt x="12" y="18"/>
                        <a:pt x="0" y="1"/>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5" name="Freeform 376"/>
                <p:cNvSpPr>
                  <a:spLocks/>
                </p:cNvSpPr>
                <p:nvPr/>
              </p:nvSpPr>
              <p:spPr bwMode="auto">
                <a:xfrm>
                  <a:off x="3696" y="1422"/>
                  <a:ext cx="31" cy="199"/>
                </a:xfrm>
                <a:custGeom>
                  <a:avLst/>
                  <a:gdLst>
                    <a:gd name="T0" fmla="*/ 0 w 20"/>
                    <a:gd name="T1" fmla="*/ 0 h 128"/>
                    <a:gd name="T2" fmla="*/ 15005243 w 20"/>
                    <a:gd name="T3" fmla="*/ 47359410 h 128"/>
                    <a:gd name="T4" fmla="*/ 13235094 w 20"/>
                    <a:gd name="T5" fmla="*/ 111448398 h 128"/>
                    <a:gd name="T6" fmla="*/ 11974091 w 20"/>
                    <a:gd name="T7" fmla="*/ 49883650 h 128"/>
                    <a:gd name="T8" fmla="*/ 1082064 w 20"/>
                    <a:gd name="T9" fmla="*/ 5935265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28">
                      <a:moveTo>
                        <a:pt x="0" y="0"/>
                      </a:moveTo>
                      <a:cubicBezTo>
                        <a:pt x="7" y="19"/>
                        <a:pt x="18" y="31"/>
                        <a:pt x="19" y="54"/>
                      </a:cubicBezTo>
                      <a:cubicBezTo>
                        <a:pt x="20" y="78"/>
                        <a:pt x="19" y="104"/>
                        <a:pt x="17" y="128"/>
                      </a:cubicBezTo>
                      <a:cubicBezTo>
                        <a:pt x="7" y="107"/>
                        <a:pt x="16" y="79"/>
                        <a:pt x="15" y="57"/>
                      </a:cubicBezTo>
                      <a:cubicBezTo>
                        <a:pt x="14" y="39"/>
                        <a:pt x="10" y="23"/>
                        <a:pt x="1" y="7"/>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6" name="Freeform 377"/>
                <p:cNvSpPr>
                  <a:spLocks/>
                </p:cNvSpPr>
                <p:nvPr/>
              </p:nvSpPr>
              <p:spPr bwMode="auto">
                <a:xfrm>
                  <a:off x="3130" y="1434"/>
                  <a:ext cx="32" cy="116"/>
                </a:xfrm>
                <a:custGeom>
                  <a:avLst/>
                  <a:gdLst>
                    <a:gd name="T0" fmla="*/ 38280606 w 20"/>
                    <a:gd name="T1" fmla="*/ 0 h 74"/>
                    <a:gd name="T2" fmla="*/ 18219835 w 20"/>
                    <a:gd name="T3" fmla="*/ 83506248 h 74"/>
                    <a:gd name="T4" fmla="*/ 42652246 w 20"/>
                    <a:gd name="T5" fmla="*/ 0 h 74"/>
                    <a:gd name="T6" fmla="*/ 0 60000 65536"/>
                    <a:gd name="T7" fmla="*/ 0 60000 65536"/>
                    <a:gd name="T8" fmla="*/ 0 60000 65536"/>
                  </a:gdLst>
                  <a:ahLst/>
                  <a:cxnLst>
                    <a:cxn ang="T6">
                      <a:pos x="T0" y="T1"/>
                    </a:cxn>
                    <a:cxn ang="T7">
                      <a:pos x="T2" y="T3"/>
                    </a:cxn>
                    <a:cxn ang="T8">
                      <a:pos x="T4" y="T5"/>
                    </a:cxn>
                  </a:cxnLst>
                  <a:rect l="0" t="0" r="r" b="b"/>
                  <a:pathLst>
                    <a:path w="20" h="74">
                      <a:moveTo>
                        <a:pt x="18" y="0"/>
                      </a:moveTo>
                      <a:cubicBezTo>
                        <a:pt x="0" y="8"/>
                        <a:pt x="4" y="60"/>
                        <a:pt x="9" y="74"/>
                      </a:cubicBezTo>
                      <a:cubicBezTo>
                        <a:pt x="7" y="53"/>
                        <a:pt x="12" y="20"/>
                        <a:pt x="20" y="0"/>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7" name="Freeform 378"/>
                <p:cNvSpPr>
                  <a:spLocks/>
                </p:cNvSpPr>
                <p:nvPr/>
              </p:nvSpPr>
              <p:spPr bwMode="auto">
                <a:xfrm>
                  <a:off x="3155" y="2135"/>
                  <a:ext cx="163" cy="109"/>
                </a:xfrm>
                <a:custGeom>
                  <a:avLst/>
                  <a:gdLst>
                    <a:gd name="T0" fmla="*/ 75458269 w 104"/>
                    <a:gd name="T1" fmla="*/ 61070023 h 70"/>
                    <a:gd name="T2" fmla="*/ 0 w 104"/>
                    <a:gd name="T3" fmla="*/ 0 h 70"/>
                    <a:gd name="T4" fmla="*/ 88432926 w 104"/>
                    <a:gd name="T5" fmla="*/ 60495350 h 70"/>
                    <a:gd name="T6" fmla="*/ 53927337 w 104"/>
                    <a:gd name="T7" fmla="*/ 32548361 h 70"/>
                    <a:gd name="T8" fmla="*/ 116567105 w 104"/>
                    <a:gd name="T9" fmla="*/ 63213670 h 70"/>
                    <a:gd name="T10" fmla="*/ 73357051 w 104"/>
                    <a:gd name="T11" fmla="*/ 6321367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70">
                      <a:moveTo>
                        <a:pt x="67" y="67"/>
                      </a:moveTo>
                      <a:cubicBezTo>
                        <a:pt x="41" y="60"/>
                        <a:pt x="6" y="28"/>
                        <a:pt x="0" y="0"/>
                      </a:cubicBezTo>
                      <a:cubicBezTo>
                        <a:pt x="22" y="26"/>
                        <a:pt x="48" y="52"/>
                        <a:pt x="79" y="66"/>
                      </a:cubicBezTo>
                      <a:cubicBezTo>
                        <a:pt x="68" y="57"/>
                        <a:pt x="55" y="47"/>
                        <a:pt x="48" y="35"/>
                      </a:cubicBezTo>
                      <a:cubicBezTo>
                        <a:pt x="66" y="49"/>
                        <a:pt x="86" y="57"/>
                        <a:pt x="104" y="69"/>
                      </a:cubicBezTo>
                      <a:cubicBezTo>
                        <a:pt x="91" y="70"/>
                        <a:pt x="79" y="69"/>
                        <a:pt x="66" y="69"/>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8" name="Freeform 379"/>
                <p:cNvSpPr>
                  <a:spLocks/>
                </p:cNvSpPr>
                <p:nvPr/>
              </p:nvSpPr>
              <p:spPr bwMode="auto">
                <a:xfrm>
                  <a:off x="3494" y="2138"/>
                  <a:ext cx="166" cy="112"/>
                </a:xfrm>
                <a:custGeom>
                  <a:avLst/>
                  <a:gdLst>
                    <a:gd name="T0" fmla="*/ 0 w 106"/>
                    <a:gd name="T1" fmla="*/ 59480814 h 72"/>
                    <a:gd name="T2" fmla="*/ 71408392 w 106"/>
                    <a:gd name="T3" fmla="*/ 31908277 h 72"/>
                    <a:gd name="T4" fmla="*/ 108562578 w 106"/>
                    <a:gd name="T5" fmla="*/ 0 h 72"/>
                    <a:gd name="T6" fmla="*/ 31202690 w 106"/>
                    <a:gd name="T7" fmla="*/ 58664194 h 72"/>
                    <a:gd name="T8" fmla="*/ 86560022 w 106"/>
                    <a:gd name="T9" fmla="*/ 37038064 h 72"/>
                    <a:gd name="T10" fmla="*/ 115896035 w 106"/>
                    <a:gd name="T11" fmla="*/ 18617762 h 72"/>
                    <a:gd name="T12" fmla="*/ 64343957 w 106"/>
                    <a:gd name="T13" fmla="*/ 54822424 h 72"/>
                    <a:gd name="T14" fmla="*/ 98605330 w 106"/>
                    <a:gd name="T15" fmla="*/ 41759016 h 72"/>
                    <a:gd name="T16" fmla="*/ 48186735 w 106"/>
                    <a:gd name="T17" fmla="*/ 57614766 h 72"/>
                    <a:gd name="T18" fmla="*/ 2335094 w 106"/>
                    <a:gd name="T19" fmla="*/ 6396031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72">
                      <a:moveTo>
                        <a:pt x="0" y="67"/>
                      </a:moveTo>
                      <a:cubicBezTo>
                        <a:pt x="20" y="70"/>
                        <a:pt x="49" y="47"/>
                        <a:pt x="65" y="36"/>
                      </a:cubicBezTo>
                      <a:cubicBezTo>
                        <a:pt x="79" y="26"/>
                        <a:pt x="93" y="17"/>
                        <a:pt x="99" y="0"/>
                      </a:cubicBezTo>
                      <a:cubicBezTo>
                        <a:pt x="96" y="34"/>
                        <a:pt x="53" y="51"/>
                        <a:pt x="29" y="66"/>
                      </a:cubicBezTo>
                      <a:cubicBezTo>
                        <a:pt x="45" y="59"/>
                        <a:pt x="64" y="52"/>
                        <a:pt x="79" y="42"/>
                      </a:cubicBezTo>
                      <a:cubicBezTo>
                        <a:pt x="89" y="35"/>
                        <a:pt x="97" y="27"/>
                        <a:pt x="106" y="21"/>
                      </a:cubicBezTo>
                      <a:cubicBezTo>
                        <a:pt x="94" y="37"/>
                        <a:pt x="76" y="51"/>
                        <a:pt x="59" y="62"/>
                      </a:cubicBezTo>
                      <a:cubicBezTo>
                        <a:pt x="70" y="59"/>
                        <a:pt x="80" y="53"/>
                        <a:pt x="90" y="47"/>
                      </a:cubicBezTo>
                      <a:cubicBezTo>
                        <a:pt x="81" y="63"/>
                        <a:pt x="60" y="63"/>
                        <a:pt x="44" y="65"/>
                      </a:cubicBezTo>
                      <a:cubicBezTo>
                        <a:pt x="32" y="67"/>
                        <a:pt x="12" y="67"/>
                        <a:pt x="2" y="72"/>
                      </a:cubicBezTo>
                    </a:path>
                  </a:pathLst>
                </a:custGeom>
                <a:solidFill>
                  <a:srgbClr val="A9A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39" name="Freeform 380"/>
                <p:cNvSpPr>
                  <a:spLocks/>
                </p:cNvSpPr>
                <p:nvPr/>
              </p:nvSpPr>
              <p:spPr bwMode="auto">
                <a:xfrm>
                  <a:off x="3144" y="1693"/>
                  <a:ext cx="168" cy="123"/>
                </a:xfrm>
                <a:custGeom>
                  <a:avLst/>
                  <a:gdLst>
                    <a:gd name="T0" fmla="*/ 0 w 107"/>
                    <a:gd name="T1" fmla="*/ 0 h 79"/>
                    <a:gd name="T2" fmla="*/ 52050837 w 107"/>
                    <a:gd name="T3" fmla="*/ 42886180 h 79"/>
                    <a:gd name="T4" fmla="*/ 127181739 w 107"/>
                    <a:gd name="T5" fmla="*/ 72443763 h 79"/>
                    <a:gd name="T6" fmla="*/ 83232934 w 107"/>
                    <a:gd name="T7" fmla="*/ 52710011 h 79"/>
                    <a:gd name="T8" fmla="*/ 48169798 w 107"/>
                    <a:gd name="T9" fmla="*/ 37981564 h 79"/>
                    <a:gd name="T10" fmla="*/ 3880792 w 107"/>
                    <a:gd name="T11" fmla="*/ 3410298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79">
                      <a:moveTo>
                        <a:pt x="0" y="0"/>
                      </a:moveTo>
                      <a:cubicBezTo>
                        <a:pt x="12" y="17"/>
                        <a:pt x="27" y="34"/>
                        <a:pt x="44" y="47"/>
                      </a:cubicBezTo>
                      <a:cubicBezTo>
                        <a:pt x="63" y="62"/>
                        <a:pt x="87" y="66"/>
                        <a:pt x="107" y="79"/>
                      </a:cubicBezTo>
                      <a:cubicBezTo>
                        <a:pt x="95" y="78"/>
                        <a:pt x="81" y="64"/>
                        <a:pt x="70" y="58"/>
                      </a:cubicBezTo>
                      <a:cubicBezTo>
                        <a:pt x="60" y="53"/>
                        <a:pt x="50" y="49"/>
                        <a:pt x="41" y="42"/>
                      </a:cubicBezTo>
                      <a:cubicBezTo>
                        <a:pt x="29" y="32"/>
                        <a:pt x="10" y="18"/>
                        <a:pt x="3" y="4"/>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0" name="Freeform 381"/>
                <p:cNvSpPr>
                  <a:spLocks/>
                </p:cNvSpPr>
                <p:nvPr/>
              </p:nvSpPr>
              <p:spPr bwMode="auto">
                <a:xfrm>
                  <a:off x="3129" y="1414"/>
                  <a:ext cx="26" cy="77"/>
                </a:xfrm>
                <a:custGeom>
                  <a:avLst/>
                  <a:gdLst>
                    <a:gd name="T0" fmla="*/ 8908694 w 17"/>
                    <a:gd name="T1" fmla="*/ 0 h 49"/>
                    <a:gd name="T2" fmla="*/ 2016257 w 17"/>
                    <a:gd name="T3" fmla="*/ 59678264 h 49"/>
                    <a:gd name="T4" fmla="*/ 7957727 w 17"/>
                    <a:gd name="T5" fmla="*/ 0 h 49"/>
                    <a:gd name="T6" fmla="*/ 0 60000 65536"/>
                    <a:gd name="T7" fmla="*/ 0 60000 65536"/>
                    <a:gd name="T8" fmla="*/ 0 60000 65536"/>
                  </a:gdLst>
                  <a:ahLst/>
                  <a:cxnLst>
                    <a:cxn ang="T6">
                      <a:pos x="T0" y="T1"/>
                    </a:cxn>
                    <a:cxn ang="T7">
                      <a:pos x="T2" y="T3"/>
                    </a:cxn>
                    <a:cxn ang="T8">
                      <a:pos x="T4" y="T5"/>
                    </a:cxn>
                  </a:cxnLst>
                  <a:rect l="0" t="0" r="r" b="b"/>
                  <a:pathLst>
                    <a:path w="17" h="49">
                      <a:moveTo>
                        <a:pt x="17" y="0"/>
                      </a:moveTo>
                      <a:cubicBezTo>
                        <a:pt x="7" y="14"/>
                        <a:pt x="8" y="34"/>
                        <a:pt x="4" y="49"/>
                      </a:cubicBezTo>
                      <a:cubicBezTo>
                        <a:pt x="1" y="32"/>
                        <a:pt x="0" y="12"/>
                        <a:pt x="15"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1" name="Freeform 382"/>
                <p:cNvSpPr>
                  <a:spLocks/>
                </p:cNvSpPr>
                <p:nvPr/>
              </p:nvSpPr>
              <p:spPr bwMode="auto">
                <a:xfrm>
                  <a:off x="3718" y="1444"/>
                  <a:ext cx="21" cy="85"/>
                </a:xfrm>
                <a:custGeom>
                  <a:avLst/>
                  <a:gdLst>
                    <a:gd name="T0" fmla="*/ 0 w 14"/>
                    <a:gd name="T1" fmla="*/ 0 h 55"/>
                    <a:gd name="T2" fmla="*/ 2362203 w 14"/>
                    <a:gd name="T3" fmla="*/ 19758554 h 55"/>
                    <a:gd name="T4" fmla="*/ 3543305 w 14"/>
                    <a:gd name="T5" fmla="*/ 39660810 h 55"/>
                    <a:gd name="T6" fmla="*/ 699912 w 14"/>
                    <a:gd name="T7" fmla="*/ 1010189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5">
                      <a:moveTo>
                        <a:pt x="0" y="0"/>
                      </a:moveTo>
                      <a:cubicBezTo>
                        <a:pt x="4" y="8"/>
                        <a:pt x="6" y="18"/>
                        <a:pt x="8" y="27"/>
                      </a:cubicBezTo>
                      <a:cubicBezTo>
                        <a:pt x="9" y="35"/>
                        <a:pt x="9" y="47"/>
                        <a:pt x="12" y="55"/>
                      </a:cubicBezTo>
                      <a:cubicBezTo>
                        <a:pt x="8" y="44"/>
                        <a:pt x="14" y="5"/>
                        <a:pt x="2"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2" name="Freeform 383"/>
                <p:cNvSpPr>
                  <a:spLocks/>
                </p:cNvSpPr>
                <p:nvPr/>
              </p:nvSpPr>
              <p:spPr bwMode="auto">
                <a:xfrm>
                  <a:off x="3284" y="1223"/>
                  <a:ext cx="17" cy="11"/>
                </a:xfrm>
                <a:custGeom>
                  <a:avLst/>
                  <a:gdLst>
                    <a:gd name="T0" fmla="*/ 7142198 w 11"/>
                    <a:gd name="T1" fmla="*/ 0 h 7"/>
                    <a:gd name="T2" fmla="*/ 3728819 w 11"/>
                    <a:gd name="T3" fmla="*/ 2522050 h 7"/>
                    <a:gd name="T4" fmla="*/ 0 w 11"/>
                    <a:gd name="T5" fmla="*/ 6931747 h 7"/>
                    <a:gd name="T6" fmla="*/ 3728819 w 11"/>
                    <a:gd name="T7" fmla="*/ 6931747 h 7"/>
                    <a:gd name="T8" fmla="*/ 7888193 w 11"/>
                    <a:gd name="T9" fmla="*/ 1604941 h 7"/>
                    <a:gd name="T10" fmla="*/ 7142198 w 11"/>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7">
                      <a:moveTo>
                        <a:pt x="10" y="0"/>
                      </a:moveTo>
                      <a:cubicBezTo>
                        <a:pt x="8" y="0"/>
                        <a:pt x="6" y="1"/>
                        <a:pt x="5" y="2"/>
                      </a:cubicBezTo>
                      <a:cubicBezTo>
                        <a:pt x="3" y="3"/>
                        <a:pt x="0" y="4"/>
                        <a:pt x="0" y="6"/>
                      </a:cubicBezTo>
                      <a:cubicBezTo>
                        <a:pt x="2" y="6"/>
                        <a:pt x="2" y="7"/>
                        <a:pt x="5" y="6"/>
                      </a:cubicBezTo>
                      <a:cubicBezTo>
                        <a:pt x="7" y="5"/>
                        <a:pt x="9" y="2"/>
                        <a:pt x="11" y="1"/>
                      </a:cubicBezTo>
                      <a:cubicBezTo>
                        <a:pt x="10" y="0"/>
                        <a:pt x="10" y="0"/>
                        <a:pt x="10"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3" name="Freeform 384"/>
                <p:cNvSpPr>
                  <a:spLocks/>
                </p:cNvSpPr>
                <p:nvPr/>
              </p:nvSpPr>
              <p:spPr bwMode="auto">
                <a:xfrm>
                  <a:off x="3290" y="1231"/>
                  <a:ext cx="16" cy="14"/>
                </a:xfrm>
                <a:custGeom>
                  <a:avLst/>
                  <a:gdLst>
                    <a:gd name="T0" fmla="*/ 21699298 w 10"/>
                    <a:gd name="T1" fmla="*/ 1218053 h 9"/>
                    <a:gd name="T2" fmla="*/ 0 w 10"/>
                    <a:gd name="T3" fmla="*/ 6019087 h 9"/>
                    <a:gd name="T4" fmla="*/ 13562061 w 10"/>
                    <a:gd name="T5" fmla="*/ 6019087 h 9"/>
                    <a:gd name="T6" fmla="*/ 18219835 w 10"/>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10" y="1"/>
                      </a:moveTo>
                      <a:cubicBezTo>
                        <a:pt x="8" y="0"/>
                        <a:pt x="2" y="5"/>
                        <a:pt x="0" y="7"/>
                      </a:cubicBezTo>
                      <a:cubicBezTo>
                        <a:pt x="2" y="9"/>
                        <a:pt x="4" y="9"/>
                        <a:pt x="6" y="7"/>
                      </a:cubicBezTo>
                      <a:cubicBezTo>
                        <a:pt x="8" y="6"/>
                        <a:pt x="10" y="3"/>
                        <a:pt x="9"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4" name="Freeform 385"/>
                <p:cNvSpPr>
                  <a:spLocks/>
                </p:cNvSpPr>
                <p:nvPr/>
              </p:nvSpPr>
              <p:spPr bwMode="auto">
                <a:xfrm>
                  <a:off x="3302" y="1240"/>
                  <a:ext cx="16" cy="15"/>
                </a:xfrm>
                <a:custGeom>
                  <a:avLst/>
                  <a:gdLst>
                    <a:gd name="T0" fmla="*/ 18219835 w 10"/>
                    <a:gd name="T1" fmla="*/ 0 h 10"/>
                    <a:gd name="T2" fmla="*/ 0 w 10"/>
                    <a:gd name="T3" fmla="*/ 2362203 h 10"/>
                    <a:gd name="T4" fmla="*/ 6846886 w 10"/>
                    <a:gd name="T5" fmla="*/ 3032963 h 10"/>
                    <a:gd name="T6" fmla="*/ 17528029 w 10"/>
                    <a:gd name="T7" fmla="*/ 46660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9" y="0"/>
                      </a:moveTo>
                      <a:cubicBezTo>
                        <a:pt x="6" y="2"/>
                        <a:pt x="0" y="4"/>
                        <a:pt x="0" y="8"/>
                      </a:cubicBezTo>
                      <a:cubicBezTo>
                        <a:pt x="1" y="8"/>
                        <a:pt x="2" y="9"/>
                        <a:pt x="3" y="10"/>
                      </a:cubicBezTo>
                      <a:cubicBezTo>
                        <a:pt x="4" y="7"/>
                        <a:pt x="10" y="3"/>
                        <a:pt x="8"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5" name="Freeform 386"/>
                <p:cNvSpPr>
                  <a:spLocks/>
                </p:cNvSpPr>
                <p:nvPr/>
              </p:nvSpPr>
              <p:spPr bwMode="auto">
                <a:xfrm>
                  <a:off x="3312" y="1249"/>
                  <a:ext cx="20" cy="17"/>
                </a:xfrm>
                <a:custGeom>
                  <a:avLst/>
                  <a:gdLst>
                    <a:gd name="T0" fmla="*/ 4856386 w 13"/>
                    <a:gd name="T1" fmla="*/ 0 h 11"/>
                    <a:gd name="T2" fmla="*/ 0 w 13"/>
                    <a:gd name="T3" fmla="*/ 5762720 h 11"/>
                    <a:gd name="T4" fmla="*/ 2470889 w 13"/>
                    <a:gd name="T5" fmla="*/ 7888193 h 11"/>
                    <a:gd name="T6" fmla="*/ 4856386 w 13"/>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1">
                      <a:moveTo>
                        <a:pt x="8" y="0"/>
                      </a:moveTo>
                      <a:cubicBezTo>
                        <a:pt x="5" y="1"/>
                        <a:pt x="2" y="6"/>
                        <a:pt x="0" y="8"/>
                      </a:cubicBezTo>
                      <a:cubicBezTo>
                        <a:pt x="1" y="9"/>
                        <a:pt x="2" y="10"/>
                        <a:pt x="4" y="11"/>
                      </a:cubicBezTo>
                      <a:cubicBezTo>
                        <a:pt x="4" y="9"/>
                        <a:pt x="13" y="1"/>
                        <a:pt x="8"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646" name="Freeform 387"/>
                <p:cNvSpPr>
                  <a:spLocks/>
                </p:cNvSpPr>
                <p:nvPr/>
              </p:nvSpPr>
              <p:spPr bwMode="auto">
                <a:xfrm>
                  <a:off x="3324" y="1259"/>
                  <a:ext cx="18" cy="20"/>
                </a:xfrm>
                <a:custGeom>
                  <a:avLst/>
                  <a:gdLst>
                    <a:gd name="T0" fmla="*/ 40102616 w 11"/>
                    <a:gd name="T1" fmla="*/ 0 h 13"/>
                    <a:gd name="T2" fmla="*/ 0 w 11"/>
                    <a:gd name="T3" fmla="*/ 6939538 h 13"/>
                    <a:gd name="T4" fmla="*/ 20508919 w 11"/>
                    <a:gd name="T5" fmla="*/ 8320303 h 13"/>
                    <a:gd name="T6" fmla="*/ 33560049 w 11"/>
                    <a:gd name="T7" fmla="*/ 4856386 h 13"/>
                    <a:gd name="T8" fmla="*/ 33560049 w 11"/>
                    <a:gd name="T9" fmla="*/ 86689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3">
                      <a:moveTo>
                        <a:pt x="9" y="0"/>
                      </a:moveTo>
                      <a:cubicBezTo>
                        <a:pt x="6" y="4"/>
                        <a:pt x="3" y="7"/>
                        <a:pt x="0" y="11"/>
                      </a:cubicBezTo>
                      <a:cubicBezTo>
                        <a:pt x="1" y="11"/>
                        <a:pt x="4" y="13"/>
                        <a:pt x="5" y="13"/>
                      </a:cubicBezTo>
                      <a:cubicBezTo>
                        <a:pt x="6" y="12"/>
                        <a:pt x="8" y="9"/>
                        <a:pt x="8" y="8"/>
                      </a:cubicBezTo>
                      <a:cubicBezTo>
                        <a:pt x="11" y="5"/>
                        <a:pt x="11" y="4"/>
                        <a:pt x="8"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303" name="Freeform 388"/>
              <p:cNvSpPr>
                <a:spLocks/>
              </p:cNvSpPr>
              <p:nvPr/>
            </p:nvSpPr>
            <p:spPr bwMode="auto">
              <a:xfrm>
                <a:off x="3342" y="1269"/>
                <a:ext cx="18" cy="19"/>
              </a:xfrm>
              <a:custGeom>
                <a:avLst/>
                <a:gdLst>
                  <a:gd name="T0" fmla="*/ 1823229 w 12"/>
                  <a:gd name="T1" fmla="*/ 0 h 12"/>
                  <a:gd name="T2" fmla="*/ 0 w 12"/>
                  <a:gd name="T3" fmla="*/ 18553342 h 12"/>
                  <a:gd name="T4" fmla="*/ 1823229 w 12"/>
                  <a:gd name="T5" fmla="*/ 18553342 h 12"/>
                  <a:gd name="T6" fmla="*/ 2261946 w 12"/>
                  <a:gd name="T7" fmla="*/ 20186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6" y="0"/>
                    </a:moveTo>
                    <a:cubicBezTo>
                      <a:pt x="4" y="1"/>
                      <a:pt x="1" y="9"/>
                      <a:pt x="0" y="12"/>
                    </a:cubicBezTo>
                    <a:cubicBezTo>
                      <a:pt x="2" y="12"/>
                      <a:pt x="4" y="12"/>
                      <a:pt x="6" y="12"/>
                    </a:cubicBezTo>
                    <a:cubicBezTo>
                      <a:pt x="6" y="9"/>
                      <a:pt x="12" y="2"/>
                      <a:pt x="7"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04" name="Freeform 389"/>
              <p:cNvSpPr>
                <a:spLocks/>
              </p:cNvSpPr>
              <p:nvPr/>
            </p:nvSpPr>
            <p:spPr bwMode="auto">
              <a:xfrm>
                <a:off x="3357" y="1277"/>
                <a:ext cx="14" cy="19"/>
              </a:xfrm>
              <a:custGeom>
                <a:avLst/>
                <a:gdLst>
                  <a:gd name="T0" fmla="*/ 4584824 w 9"/>
                  <a:gd name="T1" fmla="*/ 0 h 12"/>
                  <a:gd name="T2" fmla="*/ 0 w 9"/>
                  <a:gd name="T3" fmla="*/ 18553342 h 12"/>
                  <a:gd name="T4" fmla="*/ 6019087 w 9"/>
                  <a:gd name="T5" fmla="*/ 10540100 h 12"/>
                  <a:gd name="T6" fmla="*/ 4584824 w 9"/>
                  <a:gd name="T7" fmla="*/ 20186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5" y="0"/>
                    </a:moveTo>
                    <a:cubicBezTo>
                      <a:pt x="3" y="3"/>
                      <a:pt x="0" y="8"/>
                      <a:pt x="0" y="12"/>
                    </a:cubicBezTo>
                    <a:cubicBezTo>
                      <a:pt x="5" y="12"/>
                      <a:pt x="5" y="11"/>
                      <a:pt x="7" y="7"/>
                    </a:cubicBezTo>
                    <a:cubicBezTo>
                      <a:pt x="8" y="3"/>
                      <a:pt x="9" y="2"/>
                      <a:pt x="5"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05" name="Freeform 390"/>
              <p:cNvSpPr>
                <a:spLocks/>
              </p:cNvSpPr>
              <p:nvPr/>
            </p:nvSpPr>
            <p:spPr bwMode="auto">
              <a:xfrm>
                <a:off x="3371" y="1280"/>
                <a:ext cx="15" cy="27"/>
              </a:xfrm>
              <a:custGeom>
                <a:avLst/>
                <a:gdLst>
                  <a:gd name="T0" fmla="*/ 36315008 w 9"/>
                  <a:gd name="T1" fmla="*/ 2191571 h 17"/>
                  <a:gd name="T2" fmla="*/ 32274783 w 9"/>
                  <a:gd name="T3" fmla="*/ 0 h 17"/>
                  <a:gd name="T4" fmla="*/ 7844042 w 9"/>
                  <a:gd name="T5" fmla="*/ 25285232 h 17"/>
                  <a:gd name="T6" fmla="*/ 45815370 w 9"/>
                  <a:gd name="T7" fmla="*/ 27063858 h 17"/>
                  <a:gd name="T8" fmla="*/ 68600333 w 9"/>
                  <a:gd name="T9" fmla="*/ 8780111 h 17"/>
                  <a:gd name="T10" fmla="*/ 32274783 w 9"/>
                  <a:gd name="T11" fmla="*/ 2191571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5" y="1"/>
                    </a:moveTo>
                    <a:cubicBezTo>
                      <a:pt x="5" y="0"/>
                      <a:pt x="5" y="0"/>
                      <a:pt x="4" y="0"/>
                    </a:cubicBezTo>
                    <a:cubicBezTo>
                      <a:pt x="4" y="5"/>
                      <a:pt x="0" y="10"/>
                      <a:pt x="1" y="15"/>
                    </a:cubicBezTo>
                    <a:cubicBezTo>
                      <a:pt x="3" y="15"/>
                      <a:pt x="4" y="17"/>
                      <a:pt x="6" y="16"/>
                    </a:cubicBezTo>
                    <a:cubicBezTo>
                      <a:pt x="6" y="12"/>
                      <a:pt x="9" y="9"/>
                      <a:pt x="9" y="5"/>
                    </a:cubicBezTo>
                    <a:cubicBezTo>
                      <a:pt x="9" y="1"/>
                      <a:pt x="6" y="3"/>
                      <a:pt x="4"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06" name="Freeform 391"/>
              <p:cNvSpPr>
                <a:spLocks/>
              </p:cNvSpPr>
              <p:nvPr/>
            </p:nvSpPr>
            <p:spPr bwMode="auto">
              <a:xfrm>
                <a:off x="3396" y="1283"/>
                <a:ext cx="15" cy="24"/>
              </a:xfrm>
              <a:custGeom>
                <a:avLst/>
                <a:gdLst>
                  <a:gd name="T0" fmla="*/ 21789005 w 9"/>
                  <a:gd name="T1" fmla="*/ 2674565 h 15"/>
                  <a:gd name="T2" fmla="*/ 0 w 9"/>
                  <a:gd name="T3" fmla="*/ 29151736 h 15"/>
                  <a:gd name="T4" fmla="*/ 36315008 w 9"/>
                  <a:gd name="T5" fmla="*/ 31836582 h 15"/>
                  <a:gd name="T6" fmla="*/ 21789005 w 9"/>
                  <a:gd name="T7" fmla="*/ 684688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3" y="1"/>
                    </a:moveTo>
                    <a:cubicBezTo>
                      <a:pt x="3" y="5"/>
                      <a:pt x="1" y="10"/>
                      <a:pt x="0" y="14"/>
                    </a:cubicBezTo>
                    <a:cubicBezTo>
                      <a:pt x="1" y="14"/>
                      <a:pt x="3" y="15"/>
                      <a:pt x="5" y="15"/>
                    </a:cubicBezTo>
                    <a:cubicBezTo>
                      <a:pt x="5" y="13"/>
                      <a:pt x="9" y="0"/>
                      <a:pt x="3" y="3"/>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07" name="Freeform 392"/>
              <p:cNvSpPr>
                <a:spLocks/>
              </p:cNvSpPr>
              <p:nvPr/>
            </p:nvSpPr>
            <p:spPr bwMode="auto">
              <a:xfrm>
                <a:off x="3417" y="1288"/>
                <a:ext cx="12" cy="22"/>
              </a:xfrm>
              <a:custGeom>
                <a:avLst/>
                <a:gdLst>
                  <a:gd name="T0" fmla="*/ 466608 w 8"/>
                  <a:gd name="T1" fmla="*/ 0 h 14"/>
                  <a:gd name="T2" fmla="*/ 0 w 8"/>
                  <a:gd name="T3" fmla="*/ 17117171 h 14"/>
                  <a:gd name="T4" fmla="*/ 1823229 w 8"/>
                  <a:gd name="T5" fmla="*/ 15379147 h 14"/>
                  <a:gd name="T6" fmla="*/ 1823229 w 8"/>
                  <a:gd name="T7" fmla="*/ 6931747 h 14"/>
                  <a:gd name="T8" fmla="*/ 1823229 w 8"/>
                  <a:gd name="T9" fmla="*/ 1604941 h 14"/>
                  <a:gd name="T10" fmla="*/ 466608 w 8"/>
                  <a:gd name="T11" fmla="*/ 160494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4">
                    <a:moveTo>
                      <a:pt x="1" y="0"/>
                    </a:moveTo>
                    <a:cubicBezTo>
                      <a:pt x="1" y="5"/>
                      <a:pt x="0" y="9"/>
                      <a:pt x="0" y="14"/>
                    </a:cubicBezTo>
                    <a:cubicBezTo>
                      <a:pt x="2" y="14"/>
                      <a:pt x="5" y="14"/>
                      <a:pt x="6" y="13"/>
                    </a:cubicBezTo>
                    <a:cubicBezTo>
                      <a:pt x="8" y="11"/>
                      <a:pt x="7" y="8"/>
                      <a:pt x="6" y="6"/>
                    </a:cubicBezTo>
                    <a:cubicBezTo>
                      <a:pt x="6" y="4"/>
                      <a:pt x="7" y="2"/>
                      <a:pt x="6" y="1"/>
                    </a:cubicBezTo>
                    <a:cubicBezTo>
                      <a:pt x="5" y="0"/>
                      <a:pt x="2" y="1"/>
                      <a:pt x="1"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08" name="Freeform 393"/>
              <p:cNvSpPr>
                <a:spLocks/>
              </p:cNvSpPr>
              <p:nvPr/>
            </p:nvSpPr>
            <p:spPr bwMode="auto">
              <a:xfrm>
                <a:off x="3439" y="1287"/>
                <a:ext cx="9" cy="20"/>
              </a:xfrm>
              <a:custGeom>
                <a:avLst/>
                <a:gdLst>
                  <a:gd name="T0" fmla="*/ 0 w 6"/>
                  <a:gd name="T1" fmla="*/ 1333685 h 13"/>
                  <a:gd name="T2" fmla="*/ 0 w 6"/>
                  <a:gd name="T3" fmla="*/ 1333685 h 13"/>
                  <a:gd name="T4" fmla="*/ 0 w 6"/>
                  <a:gd name="T5" fmla="*/ 8320303 h 13"/>
                  <a:gd name="T6" fmla="*/ 1823229 w 6"/>
                  <a:gd name="T7" fmla="*/ 6939538 h 13"/>
                  <a:gd name="T8" fmla="*/ 1215486 w 6"/>
                  <a:gd name="T9" fmla="*/ 2051823 h 13"/>
                  <a:gd name="T10" fmla="*/ 466608 w 6"/>
                  <a:gd name="T11" fmla="*/ 86689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3">
                    <a:moveTo>
                      <a:pt x="0" y="2"/>
                    </a:moveTo>
                    <a:cubicBezTo>
                      <a:pt x="0" y="1"/>
                      <a:pt x="0" y="1"/>
                      <a:pt x="0" y="2"/>
                    </a:cubicBezTo>
                    <a:cubicBezTo>
                      <a:pt x="1" y="6"/>
                      <a:pt x="1" y="10"/>
                      <a:pt x="0" y="13"/>
                    </a:cubicBezTo>
                    <a:cubicBezTo>
                      <a:pt x="2" y="13"/>
                      <a:pt x="4" y="12"/>
                      <a:pt x="6" y="11"/>
                    </a:cubicBezTo>
                    <a:cubicBezTo>
                      <a:pt x="4" y="8"/>
                      <a:pt x="5" y="6"/>
                      <a:pt x="4" y="3"/>
                    </a:cubicBezTo>
                    <a:cubicBezTo>
                      <a:pt x="3" y="0"/>
                      <a:pt x="3" y="1"/>
                      <a:pt x="1" y="1"/>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09" name="Freeform 394"/>
              <p:cNvSpPr>
                <a:spLocks/>
              </p:cNvSpPr>
              <p:nvPr/>
            </p:nvSpPr>
            <p:spPr bwMode="auto">
              <a:xfrm>
                <a:off x="3470" y="1276"/>
                <a:ext cx="17" cy="20"/>
              </a:xfrm>
              <a:custGeom>
                <a:avLst/>
                <a:gdLst>
                  <a:gd name="T0" fmla="*/ 1010189 w 11"/>
                  <a:gd name="T1" fmla="*/ 1333685 h 13"/>
                  <a:gd name="T2" fmla="*/ 3728819 w 11"/>
                  <a:gd name="T3" fmla="*/ 8320303 h 13"/>
                  <a:gd name="T4" fmla="*/ 7888193 w 11"/>
                  <a:gd name="T5" fmla="*/ 4856386 h 13"/>
                  <a:gd name="T6" fmla="*/ 3728819 w 11"/>
                  <a:gd name="T7" fmla="*/ 866895 h 13"/>
                  <a:gd name="T8" fmla="*/ 0 w 11"/>
                  <a:gd name="T9" fmla="*/ 133368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3">
                    <a:moveTo>
                      <a:pt x="1" y="2"/>
                    </a:moveTo>
                    <a:cubicBezTo>
                      <a:pt x="1" y="5"/>
                      <a:pt x="3" y="10"/>
                      <a:pt x="5" y="13"/>
                    </a:cubicBezTo>
                    <a:cubicBezTo>
                      <a:pt x="7" y="12"/>
                      <a:pt x="9" y="10"/>
                      <a:pt x="11" y="8"/>
                    </a:cubicBezTo>
                    <a:cubicBezTo>
                      <a:pt x="8" y="7"/>
                      <a:pt x="7" y="3"/>
                      <a:pt x="5" y="1"/>
                    </a:cubicBezTo>
                    <a:cubicBezTo>
                      <a:pt x="3" y="0"/>
                      <a:pt x="3" y="1"/>
                      <a:pt x="0" y="2"/>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0" name="Freeform 395"/>
              <p:cNvSpPr>
                <a:spLocks/>
              </p:cNvSpPr>
              <p:nvPr/>
            </p:nvSpPr>
            <p:spPr bwMode="auto">
              <a:xfrm>
                <a:off x="3492" y="1269"/>
                <a:ext cx="9" cy="14"/>
              </a:xfrm>
              <a:custGeom>
                <a:avLst/>
                <a:gdLst>
                  <a:gd name="T0" fmla="*/ 0 w 6"/>
                  <a:gd name="T1" fmla="*/ 1218053 h 9"/>
                  <a:gd name="T2" fmla="*/ 1215486 w 6"/>
                  <a:gd name="T3" fmla="*/ 8027194 h 9"/>
                  <a:gd name="T4" fmla="*/ 1823229 w 6"/>
                  <a:gd name="T5" fmla="*/ 4584824 h 9"/>
                  <a:gd name="T6" fmla="*/ 466608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0" y="1"/>
                    </a:moveTo>
                    <a:cubicBezTo>
                      <a:pt x="2" y="3"/>
                      <a:pt x="3" y="7"/>
                      <a:pt x="4" y="9"/>
                    </a:cubicBezTo>
                    <a:cubicBezTo>
                      <a:pt x="5" y="8"/>
                      <a:pt x="5" y="7"/>
                      <a:pt x="6" y="5"/>
                    </a:cubicBezTo>
                    <a:cubicBezTo>
                      <a:pt x="4" y="5"/>
                      <a:pt x="2" y="2"/>
                      <a:pt x="1"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1" name="Freeform 396"/>
              <p:cNvSpPr>
                <a:spLocks/>
              </p:cNvSpPr>
              <p:nvPr/>
            </p:nvSpPr>
            <p:spPr bwMode="auto">
              <a:xfrm>
                <a:off x="3512" y="1255"/>
                <a:ext cx="13" cy="14"/>
              </a:xfrm>
              <a:custGeom>
                <a:avLst/>
                <a:gdLst>
                  <a:gd name="T0" fmla="*/ 0 w 8"/>
                  <a:gd name="T1" fmla="*/ 1218053 h 9"/>
                  <a:gd name="T2" fmla="*/ 20737917 w 8"/>
                  <a:gd name="T3" fmla="*/ 8027194 h 9"/>
                  <a:gd name="T4" fmla="*/ 27168295 w 8"/>
                  <a:gd name="T5" fmla="*/ 5160339 h 9"/>
                  <a:gd name="T6" fmla="*/ 6331437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1"/>
                    </a:moveTo>
                    <a:cubicBezTo>
                      <a:pt x="2" y="3"/>
                      <a:pt x="4" y="7"/>
                      <a:pt x="6" y="9"/>
                    </a:cubicBezTo>
                    <a:cubicBezTo>
                      <a:pt x="6" y="8"/>
                      <a:pt x="7" y="7"/>
                      <a:pt x="8" y="6"/>
                    </a:cubicBezTo>
                    <a:cubicBezTo>
                      <a:pt x="5" y="5"/>
                      <a:pt x="3" y="2"/>
                      <a:pt x="2"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2" name="Freeform 397"/>
              <p:cNvSpPr>
                <a:spLocks/>
              </p:cNvSpPr>
              <p:nvPr/>
            </p:nvSpPr>
            <p:spPr bwMode="auto">
              <a:xfrm>
                <a:off x="3542" y="1226"/>
                <a:ext cx="24" cy="15"/>
              </a:xfrm>
              <a:custGeom>
                <a:avLst/>
                <a:gdLst>
                  <a:gd name="T0" fmla="*/ 6846886 w 15"/>
                  <a:gd name="T1" fmla="*/ 0 h 10"/>
                  <a:gd name="T2" fmla="*/ 14953362 w 15"/>
                  <a:gd name="T3" fmla="*/ 1049868 h 10"/>
                  <a:gd name="T4" fmla="*/ 31836582 w 15"/>
                  <a:gd name="T5" fmla="*/ 1823229 h 10"/>
                  <a:gd name="T6" fmla="*/ 18219835 w 15"/>
                  <a:gd name="T7" fmla="*/ 3032963 h 10"/>
                  <a:gd name="T8" fmla="*/ 0 w 15"/>
                  <a:gd name="T9" fmla="*/ 1049868 h 10"/>
                  <a:gd name="T10" fmla="*/ 4279304 w 15"/>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0">
                    <a:moveTo>
                      <a:pt x="3" y="0"/>
                    </a:moveTo>
                    <a:cubicBezTo>
                      <a:pt x="3" y="0"/>
                      <a:pt x="6" y="2"/>
                      <a:pt x="7" y="3"/>
                    </a:cubicBezTo>
                    <a:cubicBezTo>
                      <a:pt x="9" y="4"/>
                      <a:pt x="13" y="4"/>
                      <a:pt x="15" y="6"/>
                    </a:cubicBezTo>
                    <a:cubicBezTo>
                      <a:pt x="12" y="7"/>
                      <a:pt x="11" y="9"/>
                      <a:pt x="9" y="10"/>
                    </a:cubicBezTo>
                    <a:cubicBezTo>
                      <a:pt x="7" y="7"/>
                      <a:pt x="3" y="5"/>
                      <a:pt x="0" y="3"/>
                    </a:cubicBezTo>
                    <a:cubicBezTo>
                      <a:pt x="1" y="2"/>
                      <a:pt x="2" y="1"/>
                      <a:pt x="2" y="0"/>
                    </a:cubicBezTo>
                  </a:path>
                </a:pathLst>
              </a:custGeom>
              <a:solidFill>
                <a:srgbClr val="D7D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3" name="Freeform 398"/>
              <p:cNvSpPr>
                <a:spLocks/>
              </p:cNvSpPr>
              <p:nvPr/>
            </p:nvSpPr>
            <p:spPr bwMode="auto">
              <a:xfrm>
                <a:off x="2944" y="1217"/>
                <a:ext cx="955" cy="1112"/>
              </a:xfrm>
              <a:custGeom>
                <a:avLst/>
                <a:gdLst>
                  <a:gd name="T0" fmla="*/ 248521785 w 610"/>
                  <a:gd name="T1" fmla="*/ 0 h 715"/>
                  <a:gd name="T2" fmla="*/ 329204669 w 610"/>
                  <a:gd name="T3" fmla="*/ 36639176 h 715"/>
                  <a:gd name="T4" fmla="*/ 415968879 w 610"/>
                  <a:gd name="T5" fmla="*/ 1886989 h 715"/>
                  <a:gd name="T6" fmla="*/ 603471407 w 610"/>
                  <a:gd name="T7" fmla="*/ 75783019 h 715"/>
                  <a:gd name="T8" fmla="*/ 661107628 w 610"/>
                  <a:gd name="T9" fmla="*/ 274651689 h 715"/>
                  <a:gd name="T10" fmla="*/ 555781864 w 610"/>
                  <a:gd name="T11" fmla="*/ 284405067 h 715"/>
                  <a:gd name="T12" fmla="*/ 524761356 w 610"/>
                  <a:gd name="T13" fmla="*/ 558348821 h 715"/>
                  <a:gd name="T14" fmla="*/ 137779447 w 610"/>
                  <a:gd name="T15" fmla="*/ 565881269 h 715"/>
                  <a:gd name="T16" fmla="*/ 113459555 w 610"/>
                  <a:gd name="T17" fmla="*/ 294191759 h 715"/>
                  <a:gd name="T18" fmla="*/ 0 w 610"/>
                  <a:gd name="T19" fmla="*/ 276236833 h 715"/>
                  <a:gd name="T20" fmla="*/ 61520809 w 610"/>
                  <a:gd name="T21" fmla="*/ 71455246 h 715"/>
                  <a:gd name="T22" fmla="*/ 248521785 w 610"/>
                  <a:gd name="T23" fmla="*/ 0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0" h="715">
                    <a:moveTo>
                      <a:pt x="229" y="0"/>
                    </a:moveTo>
                    <a:cubicBezTo>
                      <a:pt x="229" y="0"/>
                      <a:pt x="256" y="41"/>
                      <a:pt x="304" y="41"/>
                    </a:cubicBezTo>
                    <a:cubicBezTo>
                      <a:pt x="352" y="41"/>
                      <a:pt x="384" y="2"/>
                      <a:pt x="384" y="2"/>
                    </a:cubicBezTo>
                    <a:cubicBezTo>
                      <a:pt x="384" y="2"/>
                      <a:pt x="544" y="76"/>
                      <a:pt x="557" y="86"/>
                    </a:cubicBezTo>
                    <a:cubicBezTo>
                      <a:pt x="570" y="96"/>
                      <a:pt x="600" y="159"/>
                      <a:pt x="610" y="311"/>
                    </a:cubicBezTo>
                    <a:cubicBezTo>
                      <a:pt x="610" y="311"/>
                      <a:pt x="572" y="328"/>
                      <a:pt x="513" y="322"/>
                    </a:cubicBezTo>
                    <a:cubicBezTo>
                      <a:pt x="513" y="322"/>
                      <a:pt x="504" y="596"/>
                      <a:pt x="484" y="633"/>
                    </a:cubicBezTo>
                    <a:cubicBezTo>
                      <a:pt x="484" y="633"/>
                      <a:pt x="323" y="715"/>
                      <a:pt x="127" y="641"/>
                    </a:cubicBezTo>
                    <a:cubicBezTo>
                      <a:pt x="127" y="641"/>
                      <a:pt x="110" y="568"/>
                      <a:pt x="105" y="333"/>
                    </a:cubicBezTo>
                    <a:cubicBezTo>
                      <a:pt x="105" y="333"/>
                      <a:pt x="39" y="340"/>
                      <a:pt x="0" y="313"/>
                    </a:cubicBezTo>
                    <a:cubicBezTo>
                      <a:pt x="0" y="313"/>
                      <a:pt x="6" y="130"/>
                      <a:pt x="57" y="81"/>
                    </a:cubicBezTo>
                    <a:cubicBezTo>
                      <a:pt x="57" y="81"/>
                      <a:pt x="171" y="21"/>
                      <a:pt x="229" y="0"/>
                    </a:cubicBezTo>
                    <a:close/>
                  </a:path>
                </a:pathLst>
              </a:custGeom>
              <a:noFill/>
              <a:ln w="4763"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4" name="Freeform 399"/>
              <p:cNvSpPr>
                <a:spLocks/>
              </p:cNvSpPr>
              <p:nvPr/>
            </p:nvSpPr>
            <p:spPr bwMode="auto">
              <a:xfrm>
                <a:off x="3116" y="1459"/>
                <a:ext cx="13" cy="170"/>
              </a:xfrm>
              <a:custGeom>
                <a:avLst/>
                <a:gdLst>
                  <a:gd name="T0" fmla="*/ 3896269 w 8"/>
                  <a:gd name="T1" fmla="*/ 0 h 109"/>
                  <a:gd name="T2" fmla="*/ 20737917 w 8"/>
                  <a:gd name="T3" fmla="*/ 15438143 h 109"/>
                  <a:gd name="T4" fmla="*/ 27168295 w 8"/>
                  <a:gd name="T5" fmla="*/ 40796446 h 109"/>
                  <a:gd name="T6" fmla="*/ 16718951 w 8"/>
                  <a:gd name="T7" fmla="*/ 73628178 h 109"/>
                  <a:gd name="T8" fmla="*/ 0 w 8"/>
                  <a:gd name="T9" fmla="*/ 104803331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09">
                    <a:moveTo>
                      <a:pt x="1" y="0"/>
                    </a:moveTo>
                    <a:cubicBezTo>
                      <a:pt x="1" y="5"/>
                      <a:pt x="5" y="11"/>
                      <a:pt x="6" y="16"/>
                    </a:cubicBezTo>
                    <a:cubicBezTo>
                      <a:pt x="8" y="24"/>
                      <a:pt x="8" y="33"/>
                      <a:pt x="8" y="42"/>
                    </a:cubicBezTo>
                    <a:cubicBezTo>
                      <a:pt x="8" y="53"/>
                      <a:pt x="6" y="65"/>
                      <a:pt x="5" y="76"/>
                    </a:cubicBezTo>
                    <a:cubicBezTo>
                      <a:pt x="4" y="86"/>
                      <a:pt x="4" y="100"/>
                      <a:pt x="0" y="10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5" name="Freeform 400"/>
              <p:cNvSpPr>
                <a:spLocks/>
              </p:cNvSpPr>
              <p:nvPr/>
            </p:nvSpPr>
            <p:spPr bwMode="auto">
              <a:xfrm>
                <a:off x="3126" y="1448"/>
                <a:ext cx="17" cy="81"/>
              </a:xfrm>
              <a:custGeom>
                <a:avLst/>
                <a:gdLst>
                  <a:gd name="T0" fmla="*/ 2412765 w 11"/>
                  <a:gd name="T1" fmla="*/ 48017484 h 52"/>
                  <a:gd name="T2" fmla="*/ 4365214 w 11"/>
                  <a:gd name="T3" fmla="*/ 26278436 h 52"/>
                  <a:gd name="T4" fmla="*/ 7888193 w 11"/>
                  <a:gd name="T5" fmla="*/ 0 h 52"/>
                  <a:gd name="T6" fmla="*/ 0 60000 65536"/>
                  <a:gd name="T7" fmla="*/ 0 60000 65536"/>
                  <a:gd name="T8" fmla="*/ 0 60000 65536"/>
                </a:gdLst>
                <a:ahLst/>
                <a:cxnLst>
                  <a:cxn ang="T6">
                    <a:pos x="T0" y="T1"/>
                  </a:cxn>
                  <a:cxn ang="T7">
                    <a:pos x="T2" y="T3"/>
                  </a:cxn>
                  <a:cxn ang="T8">
                    <a:pos x="T4" y="T5"/>
                  </a:cxn>
                </a:cxnLst>
                <a:rect l="0" t="0" r="r" b="b"/>
                <a:pathLst>
                  <a:path w="11" h="52">
                    <a:moveTo>
                      <a:pt x="3" y="52"/>
                    </a:moveTo>
                    <a:cubicBezTo>
                      <a:pt x="0" y="46"/>
                      <a:pt x="4" y="34"/>
                      <a:pt x="6" y="28"/>
                    </a:cubicBezTo>
                    <a:cubicBezTo>
                      <a:pt x="8" y="18"/>
                      <a:pt x="10" y="9"/>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6" name="Freeform 401"/>
              <p:cNvSpPr>
                <a:spLocks/>
              </p:cNvSpPr>
              <p:nvPr/>
            </p:nvSpPr>
            <p:spPr bwMode="auto">
              <a:xfrm>
                <a:off x="3703" y="1439"/>
                <a:ext cx="27" cy="117"/>
              </a:xfrm>
              <a:custGeom>
                <a:avLst/>
                <a:gdLst>
                  <a:gd name="T0" fmla="*/ 28791358 w 17"/>
                  <a:gd name="T1" fmla="*/ 72887201 h 75"/>
                  <a:gd name="T2" fmla="*/ 23602893 w 17"/>
                  <a:gd name="T3" fmla="*/ 38625826 h 75"/>
                  <a:gd name="T4" fmla="*/ 0 w 17"/>
                  <a:gd name="T5" fmla="*/ 0 h 75"/>
                  <a:gd name="T6" fmla="*/ 0 60000 65536"/>
                  <a:gd name="T7" fmla="*/ 0 60000 65536"/>
                  <a:gd name="T8" fmla="*/ 0 60000 65536"/>
                </a:gdLst>
                <a:ahLst/>
                <a:cxnLst>
                  <a:cxn ang="T6">
                    <a:pos x="T0" y="T1"/>
                  </a:cxn>
                  <a:cxn ang="T7">
                    <a:pos x="T2" y="T3"/>
                  </a:cxn>
                  <a:cxn ang="T8">
                    <a:pos x="T4" y="T5"/>
                  </a:cxn>
                </a:cxnLst>
                <a:rect l="0" t="0" r="r" b="b"/>
                <a:pathLst>
                  <a:path w="17" h="75">
                    <a:moveTo>
                      <a:pt x="17" y="75"/>
                    </a:moveTo>
                    <a:cubicBezTo>
                      <a:pt x="17" y="63"/>
                      <a:pt x="16" y="51"/>
                      <a:pt x="14" y="40"/>
                    </a:cubicBezTo>
                    <a:cubicBezTo>
                      <a:pt x="11" y="25"/>
                      <a:pt x="4" y="14"/>
                      <a:pt x="0" y="0"/>
                    </a:cubicBezTo>
                  </a:path>
                </a:pathLst>
              </a:custGeom>
              <a:noFill/>
              <a:ln w="4763"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7" name="Freeform 402"/>
              <p:cNvSpPr>
                <a:spLocks/>
              </p:cNvSpPr>
              <p:nvPr/>
            </p:nvSpPr>
            <p:spPr bwMode="auto">
              <a:xfrm>
                <a:off x="3727" y="1455"/>
                <a:ext cx="20" cy="74"/>
              </a:xfrm>
              <a:custGeom>
                <a:avLst/>
                <a:gdLst>
                  <a:gd name="T0" fmla="*/ 1333685 w 13"/>
                  <a:gd name="T1" fmla="*/ 32261512 h 48"/>
                  <a:gd name="T2" fmla="*/ 3801368 w 13"/>
                  <a:gd name="T3" fmla="*/ 18292478 h 48"/>
                  <a:gd name="T4" fmla="*/ 8320303 w 13"/>
                  <a:gd name="T5" fmla="*/ 0 h 48"/>
                  <a:gd name="T6" fmla="*/ 0 60000 65536"/>
                  <a:gd name="T7" fmla="*/ 0 60000 65536"/>
                  <a:gd name="T8" fmla="*/ 0 60000 65536"/>
                </a:gdLst>
                <a:ahLst/>
                <a:cxnLst>
                  <a:cxn ang="T6">
                    <a:pos x="T0" y="T1"/>
                  </a:cxn>
                  <a:cxn ang="T7">
                    <a:pos x="T2" y="T3"/>
                  </a:cxn>
                  <a:cxn ang="T8">
                    <a:pos x="T4" y="T5"/>
                  </a:cxn>
                </a:cxnLst>
                <a:rect l="0" t="0" r="r" b="b"/>
                <a:pathLst>
                  <a:path w="13" h="48">
                    <a:moveTo>
                      <a:pt x="2" y="48"/>
                    </a:moveTo>
                    <a:cubicBezTo>
                      <a:pt x="0" y="41"/>
                      <a:pt x="4" y="33"/>
                      <a:pt x="6" y="27"/>
                    </a:cubicBezTo>
                    <a:cubicBezTo>
                      <a:pt x="9" y="18"/>
                      <a:pt x="10" y="9"/>
                      <a:pt x="13" y="0"/>
                    </a:cubicBezTo>
                  </a:path>
                </a:pathLst>
              </a:custGeom>
              <a:noFill/>
              <a:ln w="4763"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8" name="Freeform 403"/>
              <p:cNvSpPr>
                <a:spLocks/>
              </p:cNvSpPr>
              <p:nvPr/>
            </p:nvSpPr>
            <p:spPr bwMode="auto">
              <a:xfrm>
                <a:off x="3730" y="1599"/>
                <a:ext cx="5" cy="58"/>
              </a:xfrm>
              <a:custGeom>
                <a:avLst/>
                <a:gdLst>
                  <a:gd name="T0" fmla="*/ 0 w 3"/>
                  <a:gd name="T1" fmla="*/ 0 h 37"/>
                  <a:gd name="T2" fmla="*/ 7844042 w 3"/>
                  <a:gd name="T3" fmla="*/ 22616895 h 37"/>
                  <a:gd name="T4" fmla="*/ 21789005 w 3"/>
                  <a:gd name="T5" fmla="*/ 41770485 h 37"/>
                  <a:gd name="T6" fmla="*/ 0 60000 65536"/>
                  <a:gd name="T7" fmla="*/ 0 60000 65536"/>
                  <a:gd name="T8" fmla="*/ 0 60000 65536"/>
                </a:gdLst>
                <a:ahLst/>
                <a:cxnLst>
                  <a:cxn ang="T6">
                    <a:pos x="T0" y="T1"/>
                  </a:cxn>
                  <a:cxn ang="T7">
                    <a:pos x="T2" y="T3"/>
                  </a:cxn>
                  <a:cxn ang="T8">
                    <a:pos x="T4" y="T5"/>
                  </a:cxn>
                </a:cxnLst>
                <a:rect l="0" t="0" r="r" b="b"/>
                <a:pathLst>
                  <a:path w="3" h="37">
                    <a:moveTo>
                      <a:pt x="0" y="0"/>
                    </a:moveTo>
                    <a:cubicBezTo>
                      <a:pt x="2" y="6"/>
                      <a:pt x="1" y="14"/>
                      <a:pt x="1" y="20"/>
                    </a:cubicBezTo>
                    <a:cubicBezTo>
                      <a:pt x="1" y="26"/>
                      <a:pt x="2" y="31"/>
                      <a:pt x="3" y="37"/>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19" name="Freeform 404"/>
              <p:cNvSpPr>
                <a:spLocks/>
              </p:cNvSpPr>
              <p:nvPr/>
            </p:nvSpPr>
            <p:spPr bwMode="auto">
              <a:xfrm>
                <a:off x="3547" y="1234"/>
                <a:ext cx="25" cy="29"/>
              </a:xfrm>
              <a:custGeom>
                <a:avLst/>
                <a:gdLst>
                  <a:gd name="T0" fmla="*/ 0 w 16"/>
                  <a:gd name="T1" fmla="*/ 9277147 h 19"/>
                  <a:gd name="T2" fmla="*/ 16193658 w 16"/>
                  <a:gd name="T3" fmla="*/ 0 h 19"/>
                  <a:gd name="T4" fmla="*/ 0 60000 65536"/>
                  <a:gd name="T5" fmla="*/ 0 60000 65536"/>
                </a:gdLst>
                <a:ahLst/>
                <a:cxnLst>
                  <a:cxn ang="T4">
                    <a:pos x="T0" y="T1"/>
                  </a:cxn>
                  <a:cxn ang="T5">
                    <a:pos x="T2" y="T3"/>
                  </a:cxn>
                </a:cxnLst>
                <a:rect l="0" t="0" r="r" b="b"/>
                <a:pathLst>
                  <a:path w="16" h="19">
                    <a:moveTo>
                      <a:pt x="0" y="19"/>
                    </a:moveTo>
                    <a:cubicBezTo>
                      <a:pt x="11" y="9"/>
                      <a:pt x="16" y="0"/>
                      <a:pt x="16"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0" name="Freeform 405"/>
              <p:cNvSpPr>
                <a:spLocks/>
              </p:cNvSpPr>
              <p:nvPr/>
            </p:nvSpPr>
            <p:spPr bwMode="auto">
              <a:xfrm>
                <a:off x="3525" y="1268"/>
                <a:ext cx="17" cy="15"/>
              </a:xfrm>
              <a:custGeom>
                <a:avLst/>
                <a:gdLst>
                  <a:gd name="T0" fmla="*/ 0 w 11"/>
                  <a:gd name="T1" fmla="*/ 3032963 h 10"/>
                  <a:gd name="T2" fmla="*/ 7888193 w 11"/>
                  <a:gd name="T3" fmla="*/ 0 h 10"/>
                  <a:gd name="T4" fmla="*/ 0 60000 65536"/>
                  <a:gd name="T5" fmla="*/ 0 60000 65536"/>
                </a:gdLst>
                <a:ahLst/>
                <a:cxnLst>
                  <a:cxn ang="T4">
                    <a:pos x="T0" y="T1"/>
                  </a:cxn>
                  <a:cxn ang="T5">
                    <a:pos x="T2" y="T3"/>
                  </a:cxn>
                </a:cxnLst>
                <a:rect l="0" t="0" r="r" b="b"/>
                <a:pathLst>
                  <a:path w="11" h="10">
                    <a:moveTo>
                      <a:pt x="0" y="10"/>
                    </a:moveTo>
                    <a:cubicBezTo>
                      <a:pt x="4" y="7"/>
                      <a:pt x="8" y="4"/>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1" name="Freeform 406"/>
              <p:cNvSpPr>
                <a:spLocks/>
              </p:cNvSpPr>
              <p:nvPr/>
            </p:nvSpPr>
            <p:spPr bwMode="auto">
              <a:xfrm>
                <a:off x="3495" y="1288"/>
                <a:ext cx="22" cy="11"/>
              </a:xfrm>
              <a:custGeom>
                <a:avLst/>
                <a:gdLst>
                  <a:gd name="T0" fmla="*/ 0 w 14"/>
                  <a:gd name="T1" fmla="*/ 8368987 h 7"/>
                  <a:gd name="T2" fmla="*/ 17117171 w 14"/>
                  <a:gd name="T3" fmla="*/ 0 h 7"/>
                  <a:gd name="T4" fmla="*/ 0 60000 65536"/>
                  <a:gd name="T5" fmla="*/ 0 60000 65536"/>
                </a:gdLst>
                <a:ahLst/>
                <a:cxnLst>
                  <a:cxn ang="T4">
                    <a:pos x="T0" y="T1"/>
                  </a:cxn>
                  <a:cxn ang="T5">
                    <a:pos x="T2" y="T3"/>
                  </a:cxn>
                </a:cxnLst>
                <a:rect l="0" t="0" r="r" b="b"/>
                <a:pathLst>
                  <a:path w="14" h="7">
                    <a:moveTo>
                      <a:pt x="0" y="7"/>
                    </a:moveTo>
                    <a:cubicBezTo>
                      <a:pt x="5" y="5"/>
                      <a:pt x="10" y="3"/>
                      <a:pt x="14"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2" name="Freeform 407"/>
              <p:cNvSpPr>
                <a:spLocks/>
              </p:cNvSpPr>
              <p:nvPr/>
            </p:nvSpPr>
            <p:spPr bwMode="auto">
              <a:xfrm>
                <a:off x="3276" y="1229"/>
                <a:ext cx="199" cy="89"/>
              </a:xfrm>
              <a:custGeom>
                <a:avLst/>
                <a:gdLst>
                  <a:gd name="T0" fmla="*/ 0 w 127"/>
                  <a:gd name="T1" fmla="*/ 0 h 57"/>
                  <a:gd name="T2" fmla="*/ 105575425 w 127"/>
                  <a:gd name="T3" fmla="*/ 54731131 h 57"/>
                  <a:gd name="T4" fmla="*/ 141395924 w 127"/>
                  <a:gd name="T5" fmla="*/ 49805029 h 57"/>
                  <a:gd name="T6" fmla="*/ 0 60000 65536"/>
                  <a:gd name="T7" fmla="*/ 0 60000 65536"/>
                  <a:gd name="T8" fmla="*/ 0 60000 65536"/>
                </a:gdLst>
                <a:ahLst/>
                <a:cxnLst>
                  <a:cxn ang="T6">
                    <a:pos x="T0" y="T1"/>
                  </a:cxn>
                  <a:cxn ang="T7">
                    <a:pos x="T2" y="T3"/>
                  </a:cxn>
                  <a:cxn ang="T8">
                    <a:pos x="T4" y="T5"/>
                  </a:cxn>
                </a:cxnLst>
                <a:rect l="0" t="0" r="r" b="b"/>
                <a:pathLst>
                  <a:path w="127" h="57">
                    <a:moveTo>
                      <a:pt x="0" y="0"/>
                    </a:moveTo>
                    <a:cubicBezTo>
                      <a:pt x="0" y="0"/>
                      <a:pt x="26" y="57"/>
                      <a:pt x="95" y="55"/>
                    </a:cubicBezTo>
                    <a:cubicBezTo>
                      <a:pt x="107" y="55"/>
                      <a:pt x="118" y="53"/>
                      <a:pt x="127" y="5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3" name="Freeform 408"/>
              <p:cNvSpPr>
                <a:spLocks/>
              </p:cNvSpPr>
              <p:nvPr/>
            </p:nvSpPr>
            <p:spPr bwMode="auto">
              <a:xfrm>
                <a:off x="3266" y="3844"/>
                <a:ext cx="94" cy="37"/>
              </a:xfrm>
              <a:custGeom>
                <a:avLst/>
                <a:gdLst>
                  <a:gd name="T0" fmla="*/ 3976283 w 60"/>
                  <a:gd name="T1" fmla="*/ 8804674 h 24"/>
                  <a:gd name="T2" fmla="*/ 7697246 w 60"/>
                  <a:gd name="T3" fmla="*/ 2225635 h 24"/>
                  <a:gd name="T4" fmla="*/ 18892463 w 60"/>
                  <a:gd name="T5" fmla="*/ 4011403 h 24"/>
                  <a:gd name="T6" fmla="*/ 37528424 w 60"/>
                  <a:gd name="T7" fmla="*/ 4812863 h 24"/>
                  <a:gd name="T8" fmla="*/ 62144191 w 60"/>
                  <a:gd name="T9" fmla="*/ 5289747 h 24"/>
                  <a:gd name="T10" fmla="*/ 61060164 w 60"/>
                  <a:gd name="T11" fmla="*/ 1625497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4">
                    <a:moveTo>
                      <a:pt x="4" y="13"/>
                    </a:moveTo>
                    <a:cubicBezTo>
                      <a:pt x="0" y="9"/>
                      <a:pt x="0" y="0"/>
                      <a:pt x="7" y="3"/>
                    </a:cubicBezTo>
                    <a:cubicBezTo>
                      <a:pt x="10" y="4"/>
                      <a:pt x="13" y="6"/>
                      <a:pt x="17" y="6"/>
                    </a:cubicBezTo>
                    <a:cubicBezTo>
                      <a:pt x="22" y="8"/>
                      <a:pt x="29" y="6"/>
                      <a:pt x="34" y="7"/>
                    </a:cubicBezTo>
                    <a:cubicBezTo>
                      <a:pt x="40" y="7"/>
                      <a:pt x="51" y="5"/>
                      <a:pt x="56" y="8"/>
                    </a:cubicBezTo>
                    <a:cubicBezTo>
                      <a:pt x="60" y="12"/>
                      <a:pt x="57" y="19"/>
                      <a:pt x="55" y="24"/>
                    </a:cubicBezTo>
                  </a:path>
                </a:pathLst>
              </a:custGeom>
              <a:solidFill>
                <a:srgbClr val="BBB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4" name="Freeform 409"/>
              <p:cNvSpPr>
                <a:spLocks/>
              </p:cNvSpPr>
              <p:nvPr/>
            </p:nvSpPr>
            <p:spPr bwMode="auto">
              <a:xfrm>
                <a:off x="3138" y="3853"/>
                <a:ext cx="266" cy="217"/>
              </a:xfrm>
              <a:custGeom>
                <a:avLst/>
                <a:gdLst>
                  <a:gd name="T0" fmla="*/ 86498730 w 170"/>
                  <a:gd name="T1" fmla="*/ 2056325 h 139"/>
                  <a:gd name="T2" fmla="*/ 170199512 w 170"/>
                  <a:gd name="T3" fmla="*/ 0 h 139"/>
                  <a:gd name="T4" fmla="*/ 177374491 w 170"/>
                  <a:gd name="T5" fmla="*/ 56655450 h 139"/>
                  <a:gd name="T6" fmla="*/ 172348652 w 170"/>
                  <a:gd name="T7" fmla="*/ 100939470 h 139"/>
                  <a:gd name="T8" fmla="*/ 69964705 w 170"/>
                  <a:gd name="T9" fmla="*/ 135870154 h 139"/>
                  <a:gd name="T10" fmla="*/ 18263368 w 170"/>
                  <a:gd name="T11" fmla="*/ 82736711 h 139"/>
                  <a:gd name="T12" fmla="*/ 86498730 w 170"/>
                  <a:gd name="T13" fmla="*/ 2056325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39">
                    <a:moveTo>
                      <a:pt x="81" y="2"/>
                    </a:moveTo>
                    <a:cubicBezTo>
                      <a:pt x="81" y="2"/>
                      <a:pt x="139" y="20"/>
                      <a:pt x="160" y="0"/>
                    </a:cubicBezTo>
                    <a:cubicBezTo>
                      <a:pt x="160" y="0"/>
                      <a:pt x="170" y="31"/>
                      <a:pt x="167" y="57"/>
                    </a:cubicBezTo>
                    <a:cubicBezTo>
                      <a:pt x="167" y="57"/>
                      <a:pt x="161" y="75"/>
                      <a:pt x="162" y="102"/>
                    </a:cubicBezTo>
                    <a:cubicBezTo>
                      <a:pt x="163" y="130"/>
                      <a:pt x="111" y="139"/>
                      <a:pt x="66" y="137"/>
                    </a:cubicBezTo>
                    <a:cubicBezTo>
                      <a:pt x="22" y="135"/>
                      <a:pt x="0" y="109"/>
                      <a:pt x="17" y="83"/>
                    </a:cubicBezTo>
                    <a:cubicBezTo>
                      <a:pt x="33" y="58"/>
                      <a:pt x="81" y="2"/>
                      <a:pt x="81" y="2"/>
                    </a:cubicBezTo>
                    <a:close/>
                  </a:path>
                </a:pathLst>
              </a:custGeom>
              <a:solidFill>
                <a:srgbClr val="D1D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5" name="Freeform 410"/>
              <p:cNvSpPr>
                <a:spLocks/>
              </p:cNvSpPr>
              <p:nvPr/>
            </p:nvSpPr>
            <p:spPr bwMode="auto">
              <a:xfrm>
                <a:off x="3155" y="3928"/>
                <a:ext cx="246" cy="142"/>
              </a:xfrm>
              <a:custGeom>
                <a:avLst/>
                <a:gdLst>
                  <a:gd name="T0" fmla="*/ 174429952 w 157"/>
                  <a:gd name="T1" fmla="*/ 0 h 91"/>
                  <a:gd name="T2" fmla="*/ 173247283 w 157"/>
                  <a:gd name="T3" fmla="*/ 7738228 h 91"/>
                  <a:gd name="T4" fmla="*/ 167844882 w 157"/>
                  <a:gd name="T5" fmla="*/ 52467485 h 91"/>
                  <a:gd name="T6" fmla="*/ 61239325 w 157"/>
                  <a:gd name="T7" fmla="*/ 87229656 h 91"/>
                  <a:gd name="T8" fmla="*/ 0 w 157"/>
                  <a:gd name="T9" fmla="*/ 52467485 h 91"/>
                  <a:gd name="T10" fmla="*/ 39083634 w 157"/>
                  <a:gd name="T11" fmla="*/ 79018481 h 91"/>
                  <a:gd name="T12" fmla="*/ 121389154 w 157"/>
                  <a:gd name="T13" fmla="*/ 75345464 h 91"/>
                  <a:gd name="T14" fmla="*/ 163046531 w 157"/>
                  <a:gd name="T15" fmla="*/ 48866299 h 91"/>
                  <a:gd name="T16" fmla="*/ 174429952 w 15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91">
                    <a:moveTo>
                      <a:pt x="157" y="0"/>
                    </a:moveTo>
                    <a:cubicBezTo>
                      <a:pt x="157" y="3"/>
                      <a:pt x="156" y="6"/>
                      <a:pt x="156" y="8"/>
                    </a:cubicBezTo>
                    <a:cubicBezTo>
                      <a:pt x="156" y="8"/>
                      <a:pt x="150" y="27"/>
                      <a:pt x="151" y="54"/>
                    </a:cubicBezTo>
                    <a:cubicBezTo>
                      <a:pt x="152" y="81"/>
                      <a:pt x="100" y="91"/>
                      <a:pt x="55" y="89"/>
                    </a:cubicBezTo>
                    <a:cubicBezTo>
                      <a:pt x="22" y="87"/>
                      <a:pt x="2" y="72"/>
                      <a:pt x="0" y="54"/>
                    </a:cubicBezTo>
                    <a:cubicBezTo>
                      <a:pt x="0" y="54"/>
                      <a:pt x="7" y="75"/>
                      <a:pt x="35" y="81"/>
                    </a:cubicBezTo>
                    <a:cubicBezTo>
                      <a:pt x="63" y="87"/>
                      <a:pt x="94" y="80"/>
                      <a:pt x="109" y="77"/>
                    </a:cubicBezTo>
                    <a:cubicBezTo>
                      <a:pt x="124" y="74"/>
                      <a:pt x="146" y="66"/>
                      <a:pt x="147" y="50"/>
                    </a:cubicBezTo>
                    <a:cubicBezTo>
                      <a:pt x="147" y="33"/>
                      <a:pt x="157" y="0"/>
                      <a:pt x="157" y="0"/>
                    </a:cubicBezTo>
                    <a:close/>
                  </a:path>
                </a:pathLst>
              </a:custGeom>
              <a:solidFill>
                <a:srgbClr val="A5A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6" name="Freeform 411"/>
              <p:cNvSpPr>
                <a:spLocks/>
              </p:cNvSpPr>
              <p:nvPr/>
            </p:nvSpPr>
            <p:spPr bwMode="auto">
              <a:xfrm>
                <a:off x="3207" y="3869"/>
                <a:ext cx="169" cy="99"/>
              </a:xfrm>
              <a:custGeom>
                <a:avLst/>
                <a:gdLst>
                  <a:gd name="T0" fmla="*/ 32423792 w 108"/>
                  <a:gd name="T1" fmla="*/ 0 h 64"/>
                  <a:gd name="T2" fmla="*/ 67695706 w 108"/>
                  <a:gd name="T3" fmla="*/ 11384247 h 64"/>
                  <a:gd name="T4" fmla="*/ 94204223 w 108"/>
                  <a:gd name="T5" fmla="*/ 17713181 h 64"/>
                  <a:gd name="T6" fmla="*/ 113427808 w 108"/>
                  <a:gd name="T7" fmla="*/ 20993869 h 64"/>
                  <a:gd name="T8" fmla="*/ 83257653 w 108"/>
                  <a:gd name="T9" fmla="*/ 32705269 h 64"/>
                  <a:gd name="T10" fmla="*/ 19185213 w 108"/>
                  <a:gd name="T11" fmla="*/ 42384494 h 64"/>
                  <a:gd name="T12" fmla="*/ 6039371 w 108"/>
                  <a:gd name="T13" fmla="*/ 46819748 h 64"/>
                  <a:gd name="T14" fmla="*/ 2279544 w 108"/>
                  <a:gd name="T15" fmla="*/ 39490351 h 64"/>
                  <a:gd name="T16" fmla="*/ 37492127 w 108"/>
                  <a:gd name="T17" fmla="*/ 26206736 h 64"/>
                  <a:gd name="T18" fmla="*/ 50987987 w 108"/>
                  <a:gd name="T19" fmla="*/ 22941182 h 64"/>
                  <a:gd name="T20" fmla="*/ 52370732 w 108"/>
                  <a:gd name="T21" fmla="*/ 20331167 h 64"/>
                  <a:gd name="T22" fmla="*/ 30609050 w 108"/>
                  <a:gd name="T23" fmla="*/ 15536879 h 64"/>
                  <a:gd name="T24" fmla="*/ 20720530 w 108"/>
                  <a:gd name="T25" fmla="*/ 9083103 h 64"/>
                  <a:gd name="T26" fmla="*/ 30609050 w 108"/>
                  <a:gd name="T27" fmla="*/ 1586402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64">
                    <a:moveTo>
                      <a:pt x="30" y="0"/>
                    </a:moveTo>
                    <a:cubicBezTo>
                      <a:pt x="35" y="8"/>
                      <a:pt x="54" y="12"/>
                      <a:pt x="63" y="15"/>
                    </a:cubicBezTo>
                    <a:cubicBezTo>
                      <a:pt x="71" y="18"/>
                      <a:pt x="79" y="21"/>
                      <a:pt x="88" y="24"/>
                    </a:cubicBezTo>
                    <a:cubicBezTo>
                      <a:pt x="93" y="26"/>
                      <a:pt x="101" y="25"/>
                      <a:pt x="106" y="28"/>
                    </a:cubicBezTo>
                    <a:cubicBezTo>
                      <a:pt x="108" y="42"/>
                      <a:pt x="88" y="43"/>
                      <a:pt x="78" y="44"/>
                    </a:cubicBezTo>
                    <a:cubicBezTo>
                      <a:pt x="58" y="47"/>
                      <a:pt x="37" y="49"/>
                      <a:pt x="18" y="57"/>
                    </a:cubicBezTo>
                    <a:cubicBezTo>
                      <a:pt x="15" y="59"/>
                      <a:pt x="10" y="63"/>
                      <a:pt x="6" y="63"/>
                    </a:cubicBezTo>
                    <a:cubicBezTo>
                      <a:pt x="0" y="64"/>
                      <a:pt x="0" y="58"/>
                      <a:pt x="2" y="53"/>
                    </a:cubicBezTo>
                    <a:cubicBezTo>
                      <a:pt x="8" y="41"/>
                      <a:pt x="24" y="38"/>
                      <a:pt x="35" y="35"/>
                    </a:cubicBezTo>
                    <a:cubicBezTo>
                      <a:pt x="39" y="33"/>
                      <a:pt x="44" y="33"/>
                      <a:pt x="48" y="31"/>
                    </a:cubicBezTo>
                    <a:cubicBezTo>
                      <a:pt x="52" y="30"/>
                      <a:pt x="53" y="30"/>
                      <a:pt x="49" y="27"/>
                    </a:cubicBezTo>
                    <a:cubicBezTo>
                      <a:pt x="44" y="22"/>
                      <a:pt x="36" y="23"/>
                      <a:pt x="29" y="21"/>
                    </a:cubicBezTo>
                    <a:cubicBezTo>
                      <a:pt x="24" y="20"/>
                      <a:pt x="16" y="19"/>
                      <a:pt x="19" y="12"/>
                    </a:cubicBezTo>
                    <a:cubicBezTo>
                      <a:pt x="21" y="9"/>
                      <a:pt x="26" y="3"/>
                      <a:pt x="29" y="2"/>
                    </a:cubicBezTo>
                  </a:path>
                </a:pathLst>
              </a:custGeom>
              <a:solidFill>
                <a:srgbClr val="BBB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7" name="Freeform 412"/>
              <p:cNvSpPr>
                <a:spLocks/>
              </p:cNvSpPr>
              <p:nvPr/>
            </p:nvSpPr>
            <p:spPr bwMode="auto">
              <a:xfrm>
                <a:off x="3209" y="3867"/>
                <a:ext cx="169" cy="97"/>
              </a:xfrm>
              <a:custGeom>
                <a:avLst/>
                <a:gdLst>
                  <a:gd name="T0" fmla="*/ 32423792 w 108"/>
                  <a:gd name="T1" fmla="*/ 0 h 62"/>
                  <a:gd name="T2" fmla="*/ 67695706 w 108"/>
                  <a:gd name="T3" fmla="*/ 14726113 h 62"/>
                  <a:gd name="T4" fmla="*/ 95105946 w 108"/>
                  <a:gd name="T5" fmla="*/ 24474711 h 62"/>
                  <a:gd name="T6" fmla="*/ 113427808 w 108"/>
                  <a:gd name="T7" fmla="*/ 28493991 h 62"/>
                  <a:gd name="T8" fmla="*/ 83257653 w 108"/>
                  <a:gd name="T9" fmla="*/ 45498222 h 62"/>
                  <a:gd name="T10" fmla="*/ 20720530 w 108"/>
                  <a:gd name="T11" fmla="*/ 59907012 h 62"/>
                  <a:gd name="T12" fmla="*/ 7479688 w 108"/>
                  <a:gd name="T13" fmla="*/ 65880501 h 62"/>
                  <a:gd name="T14" fmla="*/ 2279544 w 108"/>
                  <a:gd name="T15" fmla="*/ 55135665 h 62"/>
                  <a:gd name="T16" fmla="*/ 38471974 w 108"/>
                  <a:gd name="T17" fmla="*/ 35241353 h 62"/>
                  <a:gd name="T18" fmla="*/ 52370732 w 108"/>
                  <a:gd name="T19" fmla="*/ 32041829 h 62"/>
                  <a:gd name="T20" fmla="*/ 53206074 w 108"/>
                  <a:gd name="T21" fmla="*/ 26403461 h 62"/>
                  <a:gd name="T22" fmla="*/ 32423792 w 108"/>
                  <a:gd name="T23" fmla="*/ 21282174 h 62"/>
                  <a:gd name="T24" fmla="*/ 21387634 w 108"/>
                  <a:gd name="T25" fmla="*/ 11641078 h 62"/>
                  <a:gd name="T26" fmla="*/ 32423792 w 10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62">
                    <a:moveTo>
                      <a:pt x="30" y="0"/>
                    </a:moveTo>
                    <a:cubicBezTo>
                      <a:pt x="35" y="9"/>
                      <a:pt x="54" y="11"/>
                      <a:pt x="63" y="14"/>
                    </a:cubicBezTo>
                    <a:cubicBezTo>
                      <a:pt x="72" y="17"/>
                      <a:pt x="80" y="20"/>
                      <a:pt x="89" y="23"/>
                    </a:cubicBezTo>
                    <a:cubicBezTo>
                      <a:pt x="94" y="25"/>
                      <a:pt x="102" y="24"/>
                      <a:pt x="106" y="27"/>
                    </a:cubicBezTo>
                    <a:cubicBezTo>
                      <a:pt x="108" y="40"/>
                      <a:pt x="89" y="41"/>
                      <a:pt x="78" y="43"/>
                    </a:cubicBezTo>
                    <a:cubicBezTo>
                      <a:pt x="59" y="45"/>
                      <a:pt x="37" y="48"/>
                      <a:pt x="19" y="56"/>
                    </a:cubicBezTo>
                    <a:cubicBezTo>
                      <a:pt x="15" y="57"/>
                      <a:pt x="11" y="62"/>
                      <a:pt x="7" y="62"/>
                    </a:cubicBezTo>
                    <a:cubicBezTo>
                      <a:pt x="1" y="62"/>
                      <a:pt x="0" y="56"/>
                      <a:pt x="2" y="52"/>
                    </a:cubicBezTo>
                    <a:cubicBezTo>
                      <a:pt x="9" y="40"/>
                      <a:pt x="24" y="37"/>
                      <a:pt x="36" y="33"/>
                    </a:cubicBezTo>
                    <a:cubicBezTo>
                      <a:pt x="40" y="32"/>
                      <a:pt x="45" y="31"/>
                      <a:pt x="49" y="30"/>
                    </a:cubicBezTo>
                    <a:cubicBezTo>
                      <a:pt x="52" y="28"/>
                      <a:pt x="54" y="28"/>
                      <a:pt x="50" y="25"/>
                    </a:cubicBezTo>
                    <a:cubicBezTo>
                      <a:pt x="44" y="21"/>
                      <a:pt x="36" y="21"/>
                      <a:pt x="30" y="20"/>
                    </a:cubicBezTo>
                    <a:cubicBezTo>
                      <a:pt x="25" y="19"/>
                      <a:pt x="17" y="17"/>
                      <a:pt x="20" y="11"/>
                    </a:cubicBezTo>
                    <a:cubicBezTo>
                      <a:pt x="21" y="8"/>
                      <a:pt x="27" y="2"/>
                      <a:pt x="30" y="0"/>
                    </a:cubicBezTo>
                  </a:path>
                </a:pathLst>
              </a:custGeom>
              <a:solidFill>
                <a:srgbClr val="E4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8" name="Freeform 413"/>
              <p:cNvSpPr>
                <a:spLocks/>
              </p:cNvSpPr>
              <p:nvPr/>
            </p:nvSpPr>
            <p:spPr bwMode="auto">
              <a:xfrm>
                <a:off x="3168" y="3995"/>
                <a:ext cx="183" cy="68"/>
              </a:xfrm>
              <a:custGeom>
                <a:avLst/>
                <a:gdLst>
                  <a:gd name="T0" fmla="*/ 122934052 w 117"/>
                  <a:gd name="T1" fmla="*/ 22360153 h 44"/>
                  <a:gd name="T2" fmla="*/ 72608871 w 117"/>
                  <a:gd name="T3" fmla="*/ 8906022 h 44"/>
                  <a:gd name="T4" fmla="*/ 59621456 w 117"/>
                  <a:gd name="T5" fmla="*/ 1010189 h 44"/>
                  <a:gd name="T6" fmla="*/ 42647318 w 117"/>
                  <a:gd name="T7" fmla="*/ 5762720 h 44"/>
                  <a:gd name="T8" fmla="*/ 14593021 w 117"/>
                  <a:gd name="T9" fmla="*/ 17058638 h 44"/>
                  <a:gd name="T10" fmla="*/ 3432024 w 117"/>
                  <a:gd name="T11" fmla="*/ 18840395 h 44"/>
                  <a:gd name="T12" fmla="*/ 11566706 w 117"/>
                  <a:gd name="T13" fmla="*/ 24014242 h 44"/>
                  <a:gd name="T14" fmla="*/ 58015872 w 117"/>
                  <a:gd name="T15" fmla="*/ 29563580 h 44"/>
                  <a:gd name="T16" fmla="*/ 82292083 w 117"/>
                  <a:gd name="T17" fmla="*/ 29563580 h 44"/>
                  <a:gd name="T18" fmla="*/ 102834997 w 117"/>
                  <a:gd name="T19" fmla="*/ 2636335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44">
                    <a:moveTo>
                      <a:pt x="117" y="31"/>
                    </a:moveTo>
                    <a:cubicBezTo>
                      <a:pt x="101" y="35"/>
                      <a:pt x="79" y="25"/>
                      <a:pt x="69" y="12"/>
                    </a:cubicBezTo>
                    <a:cubicBezTo>
                      <a:pt x="66" y="8"/>
                      <a:pt x="63" y="2"/>
                      <a:pt x="57" y="1"/>
                    </a:cubicBezTo>
                    <a:cubicBezTo>
                      <a:pt x="51" y="0"/>
                      <a:pt x="45" y="6"/>
                      <a:pt x="40" y="8"/>
                    </a:cubicBezTo>
                    <a:cubicBezTo>
                      <a:pt x="31" y="13"/>
                      <a:pt x="23" y="18"/>
                      <a:pt x="14" y="23"/>
                    </a:cubicBezTo>
                    <a:cubicBezTo>
                      <a:pt x="11" y="25"/>
                      <a:pt x="5" y="24"/>
                      <a:pt x="3" y="26"/>
                    </a:cubicBezTo>
                    <a:cubicBezTo>
                      <a:pt x="0" y="30"/>
                      <a:pt x="8" y="32"/>
                      <a:pt x="11" y="33"/>
                    </a:cubicBezTo>
                    <a:cubicBezTo>
                      <a:pt x="25" y="38"/>
                      <a:pt x="40" y="44"/>
                      <a:pt x="55" y="41"/>
                    </a:cubicBezTo>
                    <a:cubicBezTo>
                      <a:pt x="63" y="40"/>
                      <a:pt x="70" y="41"/>
                      <a:pt x="78" y="41"/>
                    </a:cubicBezTo>
                    <a:cubicBezTo>
                      <a:pt x="83" y="41"/>
                      <a:pt x="94" y="38"/>
                      <a:pt x="98" y="36"/>
                    </a:cubicBezTo>
                  </a:path>
                </a:pathLst>
              </a:custGeom>
              <a:solidFill>
                <a:srgbClr val="A5A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29" name="Freeform 414"/>
              <p:cNvSpPr>
                <a:spLocks/>
              </p:cNvSpPr>
              <p:nvPr/>
            </p:nvSpPr>
            <p:spPr bwMode="auto">
              <a:xfrm>
                <a:off x="3202" y="3973"/>
                <a:ext cx="108" cy="48"/>
              </a:xfrm>
              <a:custGeom>
                <a:avLst/>
                <a:gdLst>
                  <a:gd name="T0" fmla="*/ 2305683 w 69"/>
                  <a:gd name="T1" fmla="*/ 18236388 h 31"/>
                  <a:gd name="T2" fmla="*/ 23259351 w 69"/>
                  <a:gd name="T3" fmla="*/ 12914995 h 31"/>
                  <a:gd name="T4" fmla="*/ 39733245 w 69"/>
                  <a:gd name="T5" fmla="*/ 7550563 h 31"/>
                  <a:gd name="T6" fmla="*/ 51277556 w 69"/>
                  <a:gd name="T7" fmla="*/ 17027418 h 31"/>
                  <a:gd name="T8" fmla="*/ 74442046 w 69"/>
                  <a:gd name="T9" fmla="*/ 21566917 h 31"/>
                  <a:gd name="T10" fmla="*/ 56983212 w 69"/>
                  <a:gd name="T11" fmla="*/ 7550563 h 31"/>
                  <a:gd name="T12" fmla="*/ 38722173 w 69"/>
                  <a:gd name="T13" fmla="*/ 0 h 31"/>
                  <a:gd name="T14" fmla="*/ 17059988 w 69"/>
                  <a:gd name="T15" fmla="*/ 7102148 h 31"/>
                  <a:gd name="T16" fmla="*/ 0 w 69"/>
                  <a:gd name="T17" fmla="*/ 1447502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31">
                    <a:moveTo>
                      <a:pt x="2" y="24"/>
                    </a:moveTo>
                    <a:cubicBezTo>
                      <a:pt x="9" y="22"/>
                      <a:pt x="16" y="20"/>
                      <a:pt x="22" y="17"/>
                    </a:cubicBezTo>
                    <a:cubicBezTo>
                      <a:pt x="26" y="15"/>
                      <a:pt x="32" y="9"/>
                      <a:pt x="37" y="10"/>
                    </a:cubicBezTo>
                    <a:cubicBezTo>
                      <a:pt x="41" y="11"/>
                      <a:pt x="44" y="19"/>
                      <a:pt x="48" y="22"/>
                    </a:cubicBezTo>
                    <a:cubicBezTo>
                      <a:pt x="52" y="25"/>
                      <a:pt x="64" y="31"/>
                      <a:pt x="69" y="28"/>
                    </a:cubicBezTo>
                    <a:cubicBezTo>
                      <a:pt x="67" y="21"/>
                      <a:pt x="59" y="14"/>
                      <a:pt x="53" y="10"/>
                    </a:cubicBezTo>
                    <a:cubicBezTo>
                      <a:pt x="49" y="6"/>
                      <a:pt x="43" y="0"/>
                      <a:pt x="36" y="0"/>
                    </a:cubicBezTo>
                    <a:cubicBezTo>
                      <a:pt x="30" y="1"/>
                      <a:pt x="22" y="6"/>
                      <a:pt x="16" y="9"/>
                    </a:cubicBezTo>
                    <a:cubicBezTo>
                      <a:pt x="11" y="12"/>
                      <a:pt x="4" y="15"/>
                      <a:pt x="0" y="19"/>
                    </a:cubicBezTo>
                  </a:path>
                </a:pathLst>
              </a:custGeom>
              <a:solidFill>
                <a:srgbClr val="E0E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0" name="Freeform 415"/>
              <p:cNvSpPr>
                <a:spLocks/>
              </p:cNvSpPr>
              <p:nvPr/>
            </p:nvSpPr>
            <p:spPr bwMode="auto">
              <a:xfrm>
                <a:off x="3176" y="4043"/>
                <a:ext cx="150" cy="22"/>
              </a:xfrm>
              <a:custGeom>
                <a:avLst/>
                <a:gdLst>
                  <a:gd name="T0" fmla="*/ 0 w 96"/>
                  <a:gd name="T1" fmla="*/ 1604941 h 14"/>
                  <a:gd name="T2" fmla="*/ 5254566 w 96"/>
                  <a:gd name="T3" fmla="*/ 4411112 h 14"/>
                  <a:gd name="T4" fmla="*/ 14203323 w 96"/>
                  <a:gd name="T5" fmla="*/ 8368987 h 14"/>
                  <a:gd name="T6" fmla="*/ 24651598 w 96"/>
                  <a:gd name="T7" fmla="*/ 10892745 h 14"/>
                  <a:gd name="T8" fmla="*/ 35778434 w 96"/>
                  <a:gd name="T9" fmla="*/ 14694642 h 14"/>
                  <a:gd name="T10" fmla="*/ 50219708 w 96"/>
                  <a:gd name="T11" fmla="*/ 15379147 h 14"/>
                  <a:gd name="T12" fmla="*/ 65146172 w 96"/>
                  <a:gd name="T13" fmla="*/ 15379147 h 14"/>
                  <a:gd name="T14" fmla="*/ 79728050 w 96"/>
                  <a:gd name="T15" fmla="*/ 13151265 h 14"/>
                  <a:gd name="T16" fmla="*/ 97899786 w 96"/>
                  <a:gd name="T17" fmla="*/ 8368987 h 14"/>
                  <a:gd name="T18" fmla="*/ 90315239 w 96"/>
                  <a:gd name="T19" fmla="*/ 9786730 h 14"/>
                  <a:gd name="T20" fmla="*/ 74227631 w 96"/>
                  <a:gd name="T21" fmla="*/ 9786730 h 14"/>
                  <a:gd name="T22" fmla="*/ 48936958 w 96"/>
                  <a:gd name="T23" fmla="*/ 9786730 h 14"/>
                  <a:gd name="T24" fmla="*/ 18514973 w 96"/>
                  <a:gd name="T25" fmla="*/ 4411112 h 14"/>
                  <a:gd name="T26" fmla="*/ 2152270 w 96"/>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14">
                    <a:moveTo>
                      <a:pt x="0" y="1"/>
                    </a:moveTo>
                    <a:cubicBezTo>
                      <a:pt x="1" y="1"/>
                      <a:pt x="4" y="3"/>
                      <a:pt x="5" y="4"/>
                    </a:cubicBezTo>
                    <a:cubicBezTo>
                      <a:pt x="8" y="5"/>
                      <a:pt x="11" y="6"/>
                      <a:pt x="14" y="7"/>
                    </a:cubicBezTo>
                    <a:cubicBezTo>
                      <a:pt x="17" y="8"/>
                      <a:pt x="21" y="8"/>
                      <a:pt x="24" y="9"/>
                    </a:cubicBezTo>
                    <a:cubicBezTo>
                      <a:pt x="28" y="10"/>
                      <a:pt x="31" y="11"/>
                      <a:pt x="35" y="12"/>
                    </a:cubicBezTo>
                    <a:cubicBezTo>
                      <a:pt x="40" y="12"/>
                      <a:pt x="44" y="13"/>
                      <a:pt x="49" y="13"/>
                    </a:cubicBezTo>
                    <a:cubicBezTo>
                      <a:pt x="54" y="14"/>
                      <a:pt x="59" y="13"/>
                      <a:pt x="64" y="13"/>
                    </a:cubicBezTo>
                    <a:cubicBezTo>
                      <a:pt x="69" y="13"/>
                      <a:pt x="73" y="12"/>
                      <a:pt x="78" y="11"/>
                    </a:cubicBezTo>
                    <a:cubicBezTo>
                      <a:pt x="84" y="11"/>
                      <a:pt x="90" y="11"/>
                      <a:pt x="96" y="7"/>
                    </a:cubicBezTo>
                    <a:cubicBezTo>
                      <a:pt x="93" y="7"/>
                      <a:pt x="90" y="8"/>
                      <a:pt x="88" y="8"/>
                    </a:cubicBezTo>
                    <a:cubicBezTo>
                      <a:pt x="83" y="8"/>
                      <a:pt x="78" y="8"/>
                      <a:pt x="73" y="8"/>
                    </a:cubicBezTo>
                    <a:cubicBezTo>
                      <a:pt x="65" y="8"/>
                      <a:pt x="57" y="8"/>
                      <a:pt x="48" y="8"/>
                    </a:cubicBezTo>
                    <a:cubicBezTo>
                      <a:pt x="38" y="7"/>
                      <a:pt x="28" y="6"/>
                      <a:pt x="18" y="4"/>
                    </a:cubicBezTo>
                    <a:cubicBezTo>
                      <a:pt x="13" y="3"/>
                      <a:pt x="7" y="1"/>
                      <a:pt x="2" y="0"/>
                    </a:cubicBezTo>
                  </a:path>
                </a:pathLst>
              </a:custGeom>
              <a:solidFill>
                <a:srgbClr val="838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1" name="Freeform 416"/>
              <p:cNvSpPr>
                <a:spLocks/>
              </p:cNvSpPr>
              <p:nvPr/>
            </p:nvSpPr>
            <p:spPr bwMode="auto">
              <a:xfrm>
                <a:off x="3204" y="4001"/>
                <a:ext cx="53" cy="33"/>
              </a:xfrm>
              <a:custGeom>
                <a:avLst/>
                <a:gdLst>
                  <a:gd name="T0" fmla="*/ 30464615 w 34"/>
                  <a:gd name="T1" fmla="*/ 0 h 21"/>
                  <a:gd name="T2" fmla="*/ 23785081 w 34"/>
                  <a:gd name="T3" fmla="*/ 1604941 h 21"/>
                  <a:gd name="T4" fmla="*/ 17283860 w 34"/>
                  <a:gd name="T5" fmla="*/ 8368987 h 21"/>
                  <a:gd name="T6" fmla="*/ 0 w 34"/>
                  <a:gd name="T7" fmla="*/ 25757525 h 21"/>
                  <a:gd name="T8" fmla="*/ 20687103 w 34"/>
                  <a:gd name="T9" fmla="*/ 8368987 h 21"/>
                  <a:gd name="T10" fmla="*/ 32247543 w 34"/>
                  <a:gd name="T11" fmla="*/ 1604941 h 21"/>
                  <a:gd name="T12" fmla="*/ 30464615 w 34"/>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1">
                    <a:moveTo>
                      <a:pt x="32" y="0"/>
                    </a:moveTo>
                    <a:cubicBezTo>
                      <a:pt x="30" y="0"/>
                      <a:pt x="28" y="0"/>
                      <a:pt x="25" y="1"/>
                    </a:cubicBezTo>
                    <a:cubicBezTo>
                      <a:pt x="23" y="3"/>
                      <a:pt x="20" y="5"/>
                      <a:pt x="18" y="7"/>
                    </a:cubicBezTo>
                    <a:cubicBezTo>
                      <a:pt x="13" y="12"/>
                      <a:pt x="5" y="15"/>
                      <a:pt x="0" y="21"/>
                    </a:cubicBezTo>
                    <a:cubicBezTo>
                      <a:pt x="7" y="16"/>
                      <a:pt x="15" y="12"/>
                      <a:pt x="22" y="7"/>
                    </a:cubicBezTo>
                    <a:cubicBezTo>
                      <a:pt x="25" y="5"/>
                      <a:pt x="30" y="1"/>
                      <a:pt x="34" y="1"/>
                    </a:cubicBezTo>
                    <a:cubicBezTo>
                      <a:pt x="33" y="1"/>
                      <a:pt x="33" y="1"/>
                      <a:pt x="32" y="0"/>
                    </a:cubicBezTo>
                  </a:path>
                </a:pathLst>
              </a:custGeom>
              <a:solidFill>
                <a:srgbClr val="D1D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2" name="Freeform 417"/>
              <p:cNvSpPr>
                <a:spLocks/>
              </p:cNvSpPr>
              <p:nvPr/>
            </p:nvSpPr>
            <p:spPr bwMode="auto">
              <a:xfrm>
                <a:off x="3138" y="3853"/>
                <a:ext cx="266" cy="218"/>
              </a:xfrm>
              <a:custGeom>
                <a:avLst/>
                <a:gdLst>
                  <a:gd name="T0" fmla="*/ 79591101 w 170"/>
                  <a:gd name="T1" fmla="*/ 8283578 h 140"/>
                  <a:gd name="T2" fmla="*/ 86498730 w 170"/>
                  <a:gd name="T3" fmla="*/ 1942984 h 140"/>
                  <a:gd name="T4" fmla="*/ 170199512 w 170"/>
                  <a:gd name="T5" fmla="*/ 0 h 140"/>
                  <a:gd name="T6" fmla="*/ 177374491 w 170"/>
                  <a:gd name="T7" fmla="*/ 52355623 h 140"/>
                  <a:gd name="T8" fmla="*/ 172348652 w 170"/>
                  <a:gd name="T9" fmla="*/ 94199902 h 140"/>
                  <a:gd name="T10" fmla="*/ 69964705 w 170"/>
                  <a:gd name="T11" fmla="*/ 125573051 h 140"/>
                  <a:gd name="T12" fmla="*/ 18263368 w 170"/>
                  <a:gd name="T13" fmla="*/ 77214314 h 140"/>
                  <a:gd name="T14" fmla="*/ 67601534 w 170"/>
                  <a:gd name="T15" fmla="*/ 21026763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40">
                    <a:moveTo>
                      <a:pt x="75" y="9"/>
                    </a:moveTo>
                    <a:cubicBezTo>
                      <a:pt x="78" y="5"/>
                      <a:pt x="81" y="2"/>
                      <a:pt x="81" y="2"/>
                    </a:cubicBezTo>
                    <a:cubicBezTo>
                      <a:pt x="81" y="2"/>
                      <a:pt x="139" y="21"/>
                      <a:pt x="160" y="0"/>
                    </a:cubicBezTo>
                    <a:cubicBezTo>
                      <a:pt x="160" y="0"/>
                      <a:pt x="170" y="32"/>
                      <a:pt x="167" y="57"/>
                    </a:cubicBezTo>
                    <a:cubicBezTo>
                      <a:pt x="167" y="57"/>
                      <a:pt x="161" y="75"/>
                      <a:pt x="162" y="103"/>
                    </a:cubicBezTo>
                    <a:cubicBezTo>
                      <a:pt x="163" y="130"/>
                      <a:pt x="111" y="140"/>
                      <a:pt x="66" y="137"/>
                    </a:cubicBezTo>
                    <a:cubicBezTo>
                      <a:pt x="22" y="135"/>
                      <a:pt x="0" y="109"/>
                      <a:pt x="17" y="84"/>
                    </a:cubicBezTo>
                    <a:cubicBezTo>
                      <a:pt x="26" y="68"/>
                      <a:pt x="48" y="42"/>
                      <a:pt x="63" y="23"/>
                    </a:cubicBezTo>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3" name="Freeform 418"/>
              <p:cNvSpPr>
                <a:spLocks/>
              </p:cNvSpPr>
              <p:nvPr/>
            </p:nvSpPr>
            <p:spPr bwMode="auto">
              <a:xfrm>
                <a:off x="3266" y="3846"/>
                <a:ext cx="91" cy="21"/>
              </a:xfrm>
              <a:custGeom>
                <a:avLst/>
                <a:gdLst>
                  <a:gd name="T0" fmla="*/ 1552948 w 58"/>
                  <a:gd name="T1" fmla="*/ 2362203 h 14"/>
                  <a:gd name="T2" fmla="*/ 8090415 w 58"/>
                  <a:gd name="T3" fmla="*/ 699912 h 14"/>
                  <a:gd name="T4" fmla="*/ 19915792 w 58"/>
                  <a:gd name="T5" fmla="*/ 1574802 h 14"/>
                  <a:gd name="T6" fmla="*/ 39000783 w 58"/>
                  <a:gd name="T7" fmla="*/ 1823229 h 14"/>
                  <a:gd name="T8" fmla="*/ 64942084 w 58"/>
                  <a:gd name="T9" fmla="*/ 2261946 h 14"/>
                  <a:gd name="T10" fmla="*/ 67171319 w 58"/>
                  <a:gd name="T11" fmla="*/ 410226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4">
                    <a:moveTo>
                      <a:pt x="1" y="8"/>
                    </a:moveTo>
                    <a:cubicBezTo>
                      <a:pt x="0" y="4"/>
                      <a:pt x="2" y="0"/>
                      <a:pt x="7" y="2"/>
                    </a:cubicBezTo>
                    <a:cubicBezTo>
                      <a:pt x="10" y="3"/>
                      <a:pt x="13" y="5"/>
                      <a:pt x="17" y="5"/>
                    </a:cubicBezTo>
                    <a:cubicBezTo>
                      <a:pt x="22" y="6"/>
                      <a:pt x="29" y="5"/>
                      <a:pt x="34" y="6"/>
                    </a:cubicBezTo>
                    <a:cubicBezTo>
                      <a:pt x="40" y="6"/>
                      <a:pt x="51" y="4"/>
                      <a:pt x="56" y="7"/>
                    </a:cubicBezTo>
                    <a:cubicBezTo>
                      <a:pt x="58" y="9"/>
                      <a:pt x="58" y="11"/>
                      <a:pt x="58" y="14"/>
                    </a:cubicBezTo>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4" name="Freeform 419"/>
              <p:cNvSpPr>
                <a:spLocks/>
              </p:cNvSpPr>
              <p:nvPr/>
            </p:nvSpPr>
            <p:spPr bwMode="auto">
              <a:xfrm>
                <a:off x="3207" y="3867"/>
                <a:ext cx="171" cy="97"/>
              </a:xfrm>
              <a:custGeom>
                <a:avLst/>
                <a:gdLst>
                  <a:gd name="T0" fmla="*/ 36270595 w 109"/>
                  <a:gd name="T1" fmla="*/ 0 h 62"/>
                  <a:gd name="T2" fmla="*/ 72684849 w 109"/>
                  <a:gd name="T3" fmla="*/ 14726113 h 62"/>
                  <a:gd name="T4" fmla="*/ 103234303 w 109"/>
                  <a:gd name="T5" fmla="*/ 24474711 h 62"/>
                  <a:gd name="T6" fmla="*/ 123732560 w 109"/>
                  <a:gd name="T7" fmla="*/ 28493991 h 62"/>
                  <a:gd name="T8" fmla="*/ 91533793 w 109"/>
                  <a:gd name="T9" fmla="*/ 45498222 h 62"/>
                  <a:gd name="T10" fmla="*/ 22152215 w 109"/>
                  <a:gd name="T11" fmla="*/ 59907012 h 62"/>
                  <a:gd name="T12" fmla="*/ 8072261 w 109"/>
                  <a:gd name="T13" fmla="*/ 65880501 h 62"/>
                  <a:gd name="T14" fmla="*/ 3816863 w 109"/>
                  <a:gd name="T15" fmla="*/ 55135665 h 62"/>
                  <a:gd name="T16" fmla="*/ 41244276 w 109"/>
                  <a:gd name="T17" fmla="*/ 35241353 h 62"/>
                  <a:gd name="T18" fmla="*/ 56901576 w 109"/>
                  <a:gd name="T19" fmla="*/ 32041829 h 62"/>
                  <a:gd name="T20" fmla="*/ 57234349 w 109"/>
                  <a:gd name="T21" fmla="*/ 26403461 h 62"/>
                  <a:gd name="T22" fmla="*/ 34752557 w 109"/>
                  <a:gd name="T23" fmla="*/ 21282174 h 62"/>
                  <a:gd name="T24" fmla="*/ 23119853 w 109"/>
                  <a:gd name="T25" fmla="*/ 11641078 h 62"/>
                  <a:gd name="T26" fmla="*/ 36270595 w 109"/>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62">
                    <a:moveTo>
                      <a:pt x="31" y="0"/>
                    </a:moveTo>
                    <a:cubicBezTo>
                      <a:pt x="36" y="9"/>
                      <a:pt x="54" y="11"/>
                      <a:pt x="63" y="14"/>
                    </a:cubicBezTo>
                    <a:cubicBezTo>
                      <a:pt x="72" y="17"/>
                      <a:pt x="80" y="20"/>
                      <a:pt x="89" y="23"/>
                    </a:cubicBezTo>
                    <a:cubicBezTo>
                      <a:pt x="94" y="25"/>
                      <a:pt x="102" y="24"/>
                      <a:pt x="107" y="27"/>
                    </a:cubicBezTo>
                    <a:cubicBezTo>
                      <a:pt x="109" y="41"/>
                      <a:pt x="89" y="42"/>
                      <a:pt x="79" y="43"/>
                    </a:cubicBezTo>
                    <a:cubicBezTo>
                      <a:pt x="59" y="45"/>
                      <a:pt x="38" y="48"/>
                      <a:pt x="19" y="56"/>
                    </a:cubicBezTo>
                    <a:cubicBezTo>
                      <a:pt x="16" y="58"/>
                      <a:pt x="11" y="62"/>
                      <a:pt x="7" y="62"/>
                    </a:cubicBezTo>
                    <a:cubicBezTo>
                      <a:pt x="1" y="62"/>
                      <a:pt x="0" y="57"/>
                      <a:pt x="3" y="52"/>
                    </a:cubicBezTo>
                    <a:cubicBezTo>
                      <a:pt x="9" y="40"/>
                      <a:pt x="24" y="37"/>
                      <a:pt x="36" y="33"/>
                    </a:cubicBezTo>
                    <a:cubicBezTo>
                      <a:pt x="40" y="32"/>
                      <a:pt x="45" y="32"/>
                      <a:pt x="49" y="30"/>
                    </a:cubicBezTo>
                    <a:cubicBezTo>
                      <a:pt x="53" y="28"/>
                      <a:pt x="54" y="28"/>
                      <a:pt x="50" y="25"/>
                    </a:cubicBezTo>
                    <a:cubicBezTo>
                      <a:pt x="44" y="21"/>
                      <a:pt x="37" y="21"/>
                      <a:pt x="30" y="20"/>
                    </a:cubicBezTo>
                    <a:cubicBezTo>
                      <a:pt x="25" y="19"/>
                      <a:pt x="17" y="18"/>
                      <a:pt x="20" y="11"/>
                    </a:cubicBezTo>
                    <a:cubicBezTo>
                      <a:pt x="22" y="8"/>
                      <a:pt x="28" y="2"/>
                      <a:pt x="31" y="0"/>
                    </a:cubicBezTo>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5" name="Freeform 420"/>
              <p:cNvSpPr>
                <a:spLocks/>
              </p:cNvSpPr>
              <p:nvPr/>
            </p:nvSpPr>
            <p:spPr bwMode="auto">
              <a:xfrm>
                <a:off x="3157" y="3928"/>
                <a:ext cx="244" cy="142"/>
              </a:xfrm>
              <a:custGeom>
                <a:avLst/>
                <a:gdLst>
                  <a:gd name="T0" fmla="*/ 164248389 w 156"/>
                  <a:gd name="T1" fmla="*/ 0 h 91"/>
                  <a:gd name="T2" fmla="*/ 153465056 w 156"/>
                  <a:gd name="T3" fmla="*/ 48866299 h 91"/>
                  <a:gd name="T4" fmla="*/ 121825848 w 156"/>
                  <a:gd name="T5" fmla="*/ 73631182 h 91"/>
                  <a:gd name="T6" fmla="*/ 80059908 w 156"/>
                  <a:gd name="T7" fmla="*/ 53804263 h 91"/>
                  <a:gd name="T8" fmla="*/ 67138350 w 156"/>
                  <a:gd name="T9" fmla="*/ 43575972 h 91"/>
                  <a:gd name="T10" fmla="*/ 49797666 w 156"/>
                  <a:gd name="T11" fmla="*/ 50169240 h 91"/>
                  <a:gd name="T12" fmla="*/ 22340441 w 156"/>
                  <a:gd name="T13" fmla="*/ 64730350 h 91"/>
                  <a:gd name="T14" fmla="*/ 11566706 w 156"/>
                  <a:gd name="T15" fmla="*/ 67997671 h 91"/>
                  <a:gd name="T16" fmla="*/ 0 w 156"/>
                  <a:gd name="T17" fmla="*/ 52467485 h 91"/>
                  <a:gd name="T18" fmla="*/ 58015872 w 156"/>
                  <a:gd name="T19" fmla="*/ 87229656 h 91"/>
                  <a:gd name="T20" fmla="*/ 158410392 w 156"/>
                  <a:gd name="T21" fmla="*/ 52467485 h 91"/>
                  <a:gd name="T22" fmla="*/ 163187694 w 156"/>
                  <a:gd name="T23" fmla="*/ 7738228 h 91"/>
                  <a:gd name="T24" fmla="*/ 164248389 w 156"/>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91">
                    <a:moveTo>
                      <a:pt x="156" y="0"/>
                    </a:moveTo>
                    <a:cubicBezTo>
                      <a:pt x="156" y="0"/>
                      <a:pt x="146" y="34"/>
                      <a:pt x="146" y="50"/>
                    </a:cubicBezTo>
                    <a:cubicBezTo>
                      <a:pt x="146" y="63"/>
                      <a:pt x="130" y="71"/>
                      <a:pt x="116" y="75"/>
                    </a:cubicBezTo>
                    <a:cubicBezTo>
                      <a:pt x="102" y="75"/>
                      <a:pt x="85" y="66"/>
                      <a:pt x="76" y="55"/>
                    </a:cubicBezTo>
                    <a:cubicBezTo>
                      <a:pt x="73" y="51"/>
                      <a:pt x="71" y="45"/>
                      <a:pt x="64" y="44"/>
                    </a:cubicBezTo>
                    <a:cubicBezTo>
                      <a:pt x="58" y="43"/>
                      <a:pt x="52" y="49"/>
                      <a:pt x="47" y="51"/>
                    </a:cubicBezTo>
                    <a:cubicBezTo>
                      <a:pt x="38" y="56"/>
                      <a:pt x="30" y="62"/>
                      <a:pt x="21" y="66"/>
                    </a:cubicBezTo>
                    <a:cubicBezTo>
                      <a:pt x="19" y="68"/>
                      <a:pt x="12" y="67"/>
                      <a:pt x="11" y="69"/>
                    </a:cubicBezTo>
                    <a:cubicBezTo>
                      <a:pt x="2" y="62"/>
                      <a:pt x="0" y="54"/>
                      <a:pt x="0" y="54"/>
                    </a:cubicBezTo>
                    <a:cubicBezTo>
                      <a:pt x="1" y="72"/>
                      <a:pt x="21" y="87"/>
                      <a:pt x="55" y="89"/>
                    </a:cubicBezTo>
                    <a:cubicBezTo>
                      <a:pt x="99" y="91"/>
                      <a:pt x="151" y="82"/>
                      <a:pt x="150" y="54"/>
                    </a:cubicBezTo>
                    <a:cubicBezTo>
                      <a:pt x="149" y="27"/>
                      <a:pt x="155" y="8"/>
                      <a:pt x="155" y="8"/>
                    </a:cubicBezTo>
                    <a:cubicBezTo>
                      <a:pt x="156" y="6"/>
                      <a:pt x="156" y="3"/>
                      <a:pt x="156" y="0"/>
                    </a:cubicBezTo>
                    <a:close/>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6" name="Freeform 421"/>
              <p:cNvSpPr>
                <a:spLocks/>
              </p:cNvSpPr>
              <p:nvPr/>
            </p:nvSpPr>
            <p:spPr bwMode="auto">
              <a:xfrm>
                <a:off x="3213" y="3942"/>
                <a:ext cx="50" cy="22"/>
              </a:xfrm>
              <a:custGeom>
                <a:avLst/>
                <a:gdLst>
                  <a:gd name="T0" fmla="*/ 0 w 32"/>
                  <a:gd name="T1" fmla="*/ 10892745 h 14"/>
                  <a:gd name="T2" fmla="*/ 5817681 w 32"/>
                  <a:gd name="T3" fmla="*/ 13151265 h 14"/>
                  <a:gd name="T4" fmla="*/ 9090127 w 32"/>
                  <a:gd name="T5" fmla="*/ 10892745 h 14"/>
                  <a:gd name="T6" fmla="*/ 14203323 w 32"/>
                  <a:gd name="T7" fmla="*/ 8368987 h 14"/>
                  <a:gd name="T8" fmla="*/ 32656609 w 32"/>
                  <a:gd name="T9" fmla="*/ 1604941 h 14"/>
                  <a:gd name="T10" fmla="*/ 18514973 w 32"/>
                  <a:gd name="T11" fmla="*/ 3963221 h 14"/>
                  <a:gd name="T12" fmla="*/ 10363941 w 32"/>
                  <a:gd name="T13" fmla="*/ 8368987 h 14"/>
                  <a:gd name="T14" fmla="*/ 0 w 32"/>
                  <a:gd name="T15" fmla="*/ 12175518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4">
                    <a:moveTo>
                      <a:pt x="0" y="9"/>
                    </a:moveTo>
                    <a:cubicBezTo>
                      <a:pt x="1" y="12"/>
                      <a:pt x="4" y="12"/>
                      <a:pt x="6" y="11"/>
                    </a:cubicBezTo>
                    <a:cubicBezTo>
                      <a:pt x="7" y="11"/>
                      <a:pt x="8" y="9"/>
                      <a:pt x="9" y="9"/>
                    </a:cubicBezTo>
                    <a:cubicBezTo>
                      <a:pt x="10" y="8"/>
                      <a:pt x="12" y="7"/>
                      <a:pt x="14" y="7"/>
                    </a:cubicBezTo>
                    <a:cubicBezTo>
                      <a:pt x="20" y="5"/>
                      <a:pt x="25" y="2"/>
                      <a:pt x="32" y="1"/>
                    </a:cubicBezTo>
                    <a:cubicBezTo>
                      <a:pt x="28" y="0"/>
                      <a:pt x="22" y="2"/>
                      <a:pt x="18" y="3"/>
                    </a:cubicBezTo>
                    <a:cubicBezTo>
                      <a:pt x="16" y="5"/>
                      <a:pt x="13" y="6"/>
                      <a:pt x="10" y="7"/>
                    </a:cubicBezTo>
                    <a:cubicBezTo>
                      <a:pt x="9" y="8"/>
                      <a:pt x="0" y="14"/>
                      <a:pt x="0" y="10"/>
                    </a:cubicBezTo>
                  </a:path>
                </a:pathLst>
              </a:custGeom>
              <a:solidFill>
                <a:srgbClr val="F7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7" name="Freeform 422"/>
              <p:cNvSpPr>
                <a:spLocks/>
              </p:cNvSpPr>
              <p:nvPr/>
            </p:nvSpPr>
            <p:spPr bwMode="auto">
              <a:xfrm>
                <a:off x="3339" y="3912"/>
                <a:ext cx="34" cy="18"/>
              </a:xfrm>
              <a:custGeom>
                <a:avLst/>
                <a:gdLst>
                  <a:gd name="T0" fmla="*/ 14921087 w 22"/>
                  <a:gd name="T1" fmla="*/ 0 h 11"/>
                  <a:gd name="T2" fmla="*/ 0 w 22"/>
                  <a:gd name="T3" fmla="*/ 45763339 h 11"/>
                  <a:gd name="T4" fmla="*/ 10426007 w 22"/>
                  <a:gd name="T5" fmla="*/ 25580103 h 11"/>
                  <a:gd name="T6" fmla="*/ 12992497 w 22"/>
                  <a:gd name="T7" fmla="*/ 12533228 h 11"/>
                  <a:gd name="T8" fmla="*/ 14468334 w 22"/>
                  <a:gd name="T9" fmla="*/ 4680619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1">
                    <a:moveTo>
                      <a:pt x="21" y="0"/>
                    </a:moveTo>
                    <a:cubicBezTo>
                      <a:pt x="22" y="9"/>
                      <a:pt x="6" y="11"/>
                      <a:pt x="0" y="11"/>
                    </a:cubicBezTo>
                    <a:cubicBezTo>
                      <a:pt x="5" y="10"/>
                      <a:pt x="10" y="9"/>
                      <a:pt x="14" y="6"/>
                    </a:cubicBezTo>
                    <a:cubicBezTo>
                      <a:pt x="16" y="5"/>
                      <a:pt x="17" y="4"/>
                      <a:pt x="18" y="3"/>
                    </a:cubicBezTo>
                    <a:cubicBezTo>
                      <a:pt x="19" y="2"/>
                      <a:pt x="20" y="0"/>
                      <a:pt x="20" y="1"/>
                    </a:cubicBezTo>
                  </a:path>
                </a:pathLst>
              </a:custGeom>
              <a:solidFill>
                <a:srgbClr val="F7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8" name="Freeform 423"/>
              <p:cNvSpPr>
                <a:spLocks/>
              </p:cNvSpPr>
              <p:nvPr/>
            </p:nvSpPr>
            <p:spPr bwMode="auto">
              <a:xfrm>
                <a:off x="3238" y="3884"/>
                <a:ext cx="11" cy="11"/>
              </a:xfrm>
              <a:custGeom>
                <a:avLst/>
                <a:gdLst>
                  <a:gd name="T0" fmla="*/ 2522050 w 7"/>
                  <a:gd name="T1" fmla="*/ 0 h 7"/>
                  <a:gd name="T2" fmla="*/ 2522050 w 7"/>
                  <a:gd name="T3" fmla="*/ 6931747 h 7"/>
                  <a:gd name="T4" fmla="*/ 8368987 w 7"/>
                  <a:gd name="T5" fmla="*/ 8368987 h 7"/>
                  <a:gd name="T6" fmla="*/ 2522050 w 7"/>
                  <a:gd name="T7" fmla="*/ 160494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2" y="0"/>
                    </a:moveTo>
                    <a:cubicBezTo>
                      <a:pt x="0" y="1"/>
                      <a:pt x="1" y="4"/>
                      <a:pt x="2" y="6"/>
                    </a:cubicBezTo>
                    <a:cubicBezTo>
                      <a:pt x="4" y="6"/>
                      <a:pt x="6" y="7"/>
                      <a:pt x="7" y="7"/>
                    </a:cubicBezTo>
                    <a:cubicBezTo>
                      <a:pt x="5" y="6"/>
                      <a:pt x="2" y="4"/>
                      <a:pt x="2" y="1"/>
                    </a:cubicBezTo>
                  </a:path>
                </a:pathLst>
              </a:custGeom>
              <a:solidFill>
                <a:srgbClr val="F7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39" name="Freeform 424"/>
              <p:cNvSpPr>
                <a:spLocks/>
              </p:cNvSpPr>
              <p:nvPr/>
            </p:nvSpPr>
            <p:spPr bwMode="auto">
              <a:xfrm>
                <a:off x="3487" y="3844"/>
                <a:ext cx="94" cy="37"/>
              </a:xfrm>
              <a:custGeom>
                <a:avLst/>
                <a:gdLst>
                  <a:gd name="T0" fmla="*/ 62144191 w 60"/>
                  <a:gd name="T1" fmla="*/ 8804674 h 24"/>
                  <a:gd name="T2" fmla="*/ 58794531 w 60"/>
                  <a:gd name="T3" fmla="*/ 2225635 h 24"/>
                  <a:gd name="T4" fmla="*/ 47600469 w 60"/>
                  <a:gd name="T5" fmla="*/ 4011403 h 24"/>
                  <a:gd name="T6" fmla="*/ 28843187 w 60"/>
                  <a:gd name="T7" fmla="*/ 4812863 h 24"/>
                  <a:gd name="T8" fmla="*/ 3976283 w 60"/>
                  <a:gd name="T9" fmla="*/ 5289747 h 24"/>
                  <a:gd name="T10" fmla="*/ 5808639 w 60"/>
                  <a:gd name="T11" fmla="*/ 1625497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4">
                    <a:moveTo>
                      <a:pt x="56" y="13"/>
                    </a:moveTo>
                    <a:cubicBezTo>
                      <a:pt x="60" y="9"/>
                      <a:pt x="60" y="0"/>
                      <a:pt x="53" y="3"/>
                    </a:cubicBezTo>
                    <a:cubicBezTo>
                      <a:pt x="50" y="4"/>
                      <a:pt x="47" y="6"/>
                      <a:pt x="43" y="6"/>
                    </a:cubicBezTo>
                    <a:cubicBezTo>
                      <a:pt x="38" y="8"/>
                      <a:pt x="31" y="6"/>
                      <a:pt x="26" y="7"/>
                    </a:cubicBezTo>
                    <a:cubicBezTo>
                      <a:pt x="20" y="7"/>
                      <a:pt x="9" y="5"/>
                      <a:pt x="4" y="8"/>
                    </a:cubicBezTo>
                    <a:cubicBezTo>
                      <a:pt x="0" y="12"/>
                      <a:pt x="3" y="19"/>
                      <a:pt x="5" y="24"/>
                    </a:cubicBezTo>
                  </a:path>
                </a:pathLst>
              </a:custGeom>
              <a:solidFill>
                <a:srgbClr val="BBB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0" name="Freeform 425"/>
              <p:cNvSpPr>
                <a:spLocks/>
              </p:cNvSpPr>
              <p:nvPr/>
            </p:nvSpPr>
            <p:spPr bwMode="auto">
              <a:xfrm>
                <a:off x="3443" y="3853"/>
                <a:ext cx="267" cy="217"/>
              </a:xfrm>
              <a:custGeom>
                <a:avLst/>
                <a:gdLst>
                  <a:gd name="T0" fmla="*/ 106830829 w 170"/>
                  <a:gd name="T1" fmla="*/ 2056325 h 139"/>
                  <a:gd name="T2" fmla="*/ 12014643 w 170"/>
                  <a:gd name="T3" fmla="*/ 0 h 139"/>
                  <a:gd name="T4" fmla="*/ 3901896 w 170"/>
                  <a:gd name="T5" fmla="*/ 56655450 h 139"/>
                  <a:gd name="T6" fmla="*/ 9624992 w 170"/>
                  <a:gd name="T7" fmla="*/ 100939470 h 139"/>
                  <a:gd name="T8" fmla="*/ 124058756 w 170"/>
                  <a:gd name="T9" fmla="*/ 135870154 h 139"/>
                  <a:gd name="T10" fmla="*/ 182978824 w 170"/>
                  <a:gd name="T11" fmla="*/ 82736711 h 139"/>
                  <a:gd name="T12" fmla="*/ 106830829 w 170"/>
                  <a:gd name="T13" fmla="*/ 2056325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39">
                    <a:moveTo>
                      <a:pt x="89" y="2"/>
                    </a:moveTo>
                    <a:cubicBezTo>
                      <a:pt x="89" y="2"/>
                      <a:pt x="31" y="20"/>
                      <a:pt x="10" y="0"/>
                    </a:cubicBezTo>
                    <a:cubicBezTo>
                      <a:pt x="10" y="0"/>
                      <a:pt x="0" y="31"/>
                      <a:pt x="3" y="57"/>
                    </a:cubicBezTo>
                    <a:cubicBezTo>
                      <a:pt x="3" y="57"/>
                      <a:pt x="9" y="75"/>
                      <a:pt x="8" y="102"/>
                    </a:cubicBezTo>
                    <a:cubicBezTo>
                      <a:pt x="7" y="130"/>
                      <a:pt x="59" y="139"/>
                      <a:pt x="104" y="137"/>
                    </a:cubicBezTo>
                    <a:cubicBezTo>
                      <a:pt x="148" y="135"/>
                      <a:pt x="170" y="109"/>
                      <a:pt x="153" y="83"/>
                    </a:cubicBezTo>
                    <a:cubicBezTo>
                      <a:pt x="137" y="58"/>
                      <a:pt x="89" y="2"/>
                      <a:pt x="89" y="2"/>
                    </a:cubicBezTo>
                    <a:close/>
                  </a:path>
                </a:pathLst>
              </a:custGeom>
              <a:solidFill>
                <a:srgbClr val="D1D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1" name="Freeform 426"/>
              <p:cNvSpPr>
                <a:spLocks/>
              </p:cNvSpPr>
              <p:nvPr/>
            </p:nvSpPr>
            <p:spPr bwMode="auto">
              <a:xfrm>
                <a:off x="3447" y="3928"/>
                <a:ext cx="245" cy="142"/>
              </a:xfrm>
              <a:custGeom>
                <a:avLst/>
                <a:gdLst>
                  <a:gd name="T0" fmla="*/ 0 w 157"/>
                  <a:gd name="T1" fmla="*/ 0 h 91"/>
                  <a:gd name="T2" fmla="*/ 1306312 w 157"/>
                  <a:gd name="T3" fmla="*/ 7738228 h 91"/>
                  <a:gd name="T4" fmla="*/ 5662779 w 157"/>
                  <a:gd name="T5" fmla="*/ 52467485 h 91"/>
                  <a:gd name="T6" fmla="*/ 99884668 w 157"/>
                  <a:gd name="T7" fmla="*/ 87229656 h 91"/>
                  <a:gd name="T8" fmla="*/ 153645069 w 157"/>
                  <a:gd name="T9" fmla="*/ 52467485 h 91"/>
                  <a:gd name="T10" fmla="*/ 119171525 w 157"/>
                  <a:gd name="T11" fmla="*/ 79018481 h 91"/>
                  <a:gd name="T12" fmla="*/ 47245419 w 157"/>
                  <a:gd name="T13" fmla="*/ 75345464 h 91"/>
                  <a:gd name="T14" fmla="*/ 10037060 w 157"/>
                  <a:gd name="T15" fmla="*/ 48866299 h 91"/>
                  <a:gd name="T16" fmla="*/ 0 w 15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91">
                    <a:moveTo>
                      <a:pt x="0" y="0"/>
                    </a:moveTo>
                    <a:cubicBezTo>
                      <a:pt x="1" y="3"/>
                      <a:pt x="1" y="6"/>
                      <a:pt x="1" y="8"/>
                    </a:cubicBezTo>
                    <a:cubicBezTo>
                      <a:pt x="1" y="8"/>
                      <a:pt x="7" y="27"/>
                      <a:pt x="6" y="54"/>
                    </a:cubicBezTo>
                    <a:cubicBezTo>
                      <a:pt x="5" y="81"/>
                      <a:pt x="57" y="91"/>
                      <a:pt x="102" y="89"/>
                    </a:cubicBezTo>
                    <a:cubicBezTo>
                      <a:pt x="135" y="87"/>
                      <a:pt x="156" y="72"/>
                      <a:pt x="157" y="54"/>
                    </a:cubicBezTo>
                    <a:cubicBezTo>
                      <a:pt x="157" y="54"/>
                      <a:pt x="150" y="75"/>
                      <a:pt x="122" y="81"/>
                    </a:cubicBezTo>
                    <a:cubicBezTo>
                      <a:pt x="94" y="87"/>
                      <a:pt x="63" y="80"/>
                      <a:pt x="48" y="77"/>
                    </a:cubicBezTo>
                    <a:cubicBezTo>
                      <a:pt x="33" y="74"/>
                      <a:pt x="11" y="66"/>
                      <a:pt x="10" y="50"/>
                    </a:cubicBezTo>
                    <a:cubicBezTo>
                      <a:pt x="10" y="33"/>
                      <a:pt x="0" y="0"/>
                      <a:pt x="0" y="0"/>
                    </a:cubicBezTo>
                    <a:close/>
                  </a:path>
                </a:pathLst>
              </a:custGeom>
              <a:solidFill>
                <a:srgbClr val="A5A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2" name="Freeform 427"/>
              <p:cNvSpPr>
                <a:spLocks/>
              </p:cNvSpPr>
              <p:nvPr/>
            </p:nvSpPr>
            <p:spPr bwMode="auto">
              <a:xfrm>
                <a:off x="3472" y="3869"/>
                <a:ext cx="170" cy="99"/>
              </a:xfrm>
              <a:custGeom>
                <a:avLst/>
                <a:gdLst>
                  <a:gd name="T0" fmla="*/ 75219415 w 109"/>
                  <a:gd name="T1" fmla="*/ 0 h 64"/>
                  <a:gd name="T2" fmla="*/ 44449031 w 109"/>
                  <a:gd name="T3" fmla="*/ 11384247 h 64"/>
                  <a:gd name="T4" fmla="*/ 19011819 w 109"/>
                  <a:gd name="T5" fmla="*/ 17713181 h 64"/>
                  <a:gd name="T6" fmla="*/ 2018766 w 109"/>
                  <a:gd name="T7" fmla="*/ 20993869 h 64"/>
                  <a:gd name="T8" fmla="*/ 29054976 w 109"/>
                  <a:gd name="T9" fmla="*/ 32705269 h 64"/>
                  <a:gd name="T10" fmla="*/ 86332440 w 109"/>
                  <a:gd name="T11" fmla="*/ 42384494 h 64"/>
                  <a:gd name="T12" fmla="*/ 98303596 w 109"/>
                  <a:gd name="T13" fmla="*/ 46819748 h 64"/>
                  <a:gd name="T14" fmla="*/ 101771517 w 109"/>
                  <a:gd name="T15" fmla="*/ 39490351 h 64"/>
                  <a:gd name="T16" fmla="*/ 70674927 w 109"/>
                  <a:gd name="T17" fmla="*/ 26206736 h 64"/>
                  <a:gd name="T18" fmla="*/ 58145544 w 109"/>
                  <a:gd name="T19" fmla="*/ 22941182 h 64"/>
                  <a:gd name="T20" fmla="*/ 56675831 w 109"/>
                  <a:gd name="T21" fmla="*/ 20331167 h 64"/>
                  <a:gd name="T22" fmla="*/ 75907383 w 109"/>
                  <a:gd name="T23" fmla="*/ 15536879 h 64"/>
                  <a:gd name="T24" fmla="*/ 85773700 w 109"/>
                  <a:gd name="T25" fmla="*/ 9083103 h 64"/>
                  <a:gd name="T26" fmla="*/ 75907383 w 109"/>
                  <a:gd name="T27" fmla="*/ 1586402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64">
                    <a:moveTo>
                      <a:pt x="78" y="0"/>
                    </a:moveTo>
                    <a:cubicBezTo>
                      <a:pt x="73" y="8"/>
                      <a:pt x="55" y="12"/>
                      <a:pt x="46" y="15"/>
                    </a:cubicBezTo>
                    <a:cubicBezTo>
                      <a:pt x="37" y="18"/>
                      <a:pt x="29" y="21"/>
                      <a:pt x="20" y="24"/>
                    </a:cubicBezTo>
                    <a:cubicBezTo>
                      <a:pt x="15" y="26"/>
                      <a:pt x="7" y="25"/>
                      <a:pt x="2" y="28"/>
                    </a:cubicBezTo>
                    <a:cubicBezTo>
                      <a:pt x="0" y="42"/>
                      <a:pt x="20" y="43"/>
                      <a:pt x="30" y="44"/>
                    </a:cubicBezTo>
                    <a:cubicBezTo>
                      <a:pt x="50" y="47"/>
                      <a:pt x="71" y="49"/>
                      <a:pt x="90" y="57"/>
                    </a:cubicBezTo>
                    <a:cubicBezTo>
                      <a:pt x="93" y="59"/>
                      <a:pt x="98" y="63"/>
                      <a:pt x="102" y="63"/>
                    </a:cubicBezTo>
                    <a:cubicBezTo>
                      <a:pt x="108" y="64"/>
                      <a:pt x="109" y="58"/>
                      <a:pt x="106" y="53"/>
                    </a:cubicBezTo>
                    <a:cubicBezTo>
                      <a:pt x="100" y="41"/>
                      <a:pt x="85" y="38"/>
                      <a:pt x="73" y="35"/>
                    </a:cubicBezTo>
                    <a:cubicBezTo>
                      <a:pt x="69" y="33"/>
                      <a:pt x="64" y="33"/>
                      <a:pt x="60" y="31"/>
                    </a:cubicBezTo>
                    <a:cubicBezTo>
                      <a:pt x="56" y="30"/>
                      <a:pt x="55" y="30"/>
                      <a:pt x="59" y="27"/>
                    </a:cubicBezTo>
                    <a:cubicBezTo>
                      <a:pt x="65" y="22"/>
                      <a:pt x="72" y="23"/>
                      <a:pt x="79" y="21"/>
                    </a:cubicBezTo>
                    <a:cubicBezTo>
                      <a:pt x="84" y="20"/>
                      <a:pt x="92" y="19"/>
                      <a:pt x="89" y="12"/>
                    </a:cubicBezTo>
                    <a:cubicBezTo>
                      <a:pt x="87" y="9"/>
                      <a:pt x="82" y="3"/>
                      <a:pt x="79" y="2"/>
                    </a:cubicBezTo>
                  </a:path>
                </a:pathLst>
              </a:custGeom>
              <a:solidFill>
                <a:srgbClr val="BBB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3" name="Freeform 428"/>
              <p:cNvSpPr>
                <a:spLocks/>
              </p:cNvSpPr>
              <p:nvPr/>
            </p:nvSpPr>
            <p:spPr bwMode="auto">
              <a:xfrm>
                <a:off x="3470" y="3867"/>
                <a:ext cx="169" cy="97"/>
              </a:xfrm>
              <a:custGeom>
                <a:avLst/>
                <a:gdLst>
                  <a:gd name="T0" fmla="*/ 83257653 w 108"/>
                  <a:gd name="T1" fmla="*/ 0 h 62"/>
                  <a:gd name="T2" fmla="*/ 47897495 w 108"/>
                  <a:gd name="T3" fmla="*/ 14726113 h 62"/>
                  <a:gd name="T4" fmla="*/ 21387634 w 108"/>
                  <a:gd name="T5" fmla="*/ 24474711 h 62"/>
                  <a:gd name="T6" fmla="*/ 2279544 w 108"/>
                  <a:gd name="T7" fmla="*/ 28493991 h 62"/>
                  <a:gd name="T8" fmla="*/ 32423792 w 108"/>
                  <a:gd name="T9" fmla="*/ 45498222 h 62"/>
                  <a:gd name="T10" fmla="*/ 95105946 w 108"/>
                  <a:gd name="T11" fmla="*/ 59907012 h 62"/>
                  <a:gd name="T12" fmla="*/ 107836284 w 108"/>
                  <a:gd name="T13" fmla="*/ 65880501 h 62"/>
                  <a:gd name="T14" fmla="*/ 113427808 w 108"/>
                  <a:gd name="T15" fmla="*/ 55135665 h 62"/>
                  <a:gd name="T16" fmla="*/ 77804841 w 108"/>
                  <a:gd name="T17" fmla="*/ 35241353 h 62"/>
                  <a:gd name="T18" fmla="*/ 64072441 w 108"/>
                  <a:gd name="T19" fmla="*/ 32041829 h 62"/>
                  <a:gd name="T20" fmla="*/ 62682964 w 108"/>
                  <a:gd name="T21" fmla="*/ 26403461 h 62"/>
                  <a:gd name="T22" fmla="*/ 83257653 w 108"/>
                  <a:gd name="T23" fmla="*/ 21282174 h 62"/>
                  <a:gd name="T24" fmla="*/ 94204223 w 108"/>
                  <a:gd name="T25" fmla="*/ 11641078 h 62"/>
                  <a:gd name="T26" fmla="*/ 83257653 w 10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62">
                    <a:moveTo>
                      <a:pt x="78" y="0"/>
                    </a:moveTo>
                    <a:cubicBezTo>
                      <a:pt x="73" y="9"/>
                      <a:pt x="54" y="11"/>
                      <a:pt x="45" y="14"/>
                    </a:cubicBezTo>
                    <a:cubicBezTo>
                      <a:pt x="36" y="17"/>
                      <a:pt x="28" y="20"/>
                      <a:pt x="20" y="23"/>
                    </a:cubicBezTo>
                    <a:cubicBezTo>
                      <a:pt x="14" y="25"/>
                      <a:pt x="6" y="24"/>
                      <a:pt x="2" y="27"/>
                    </a:cubicBezTo>
                    <a:cubicBezTo>
                      <a:pt x="0" y="40"/>
                      <a:pt x="20" y="41"/>
                      <a:pt x="30" y="43"/>
                    </a:cubicBezTo>
                    <a:cubicBezTo>
                      <a:pt x="49" y="45"/>
                      <a:pt x="71" y="48"/>
                      <a:pt x="89" y="56"/>
                    </a:cubicBezTo>
                    <a:cubicBezTo>
                      <a:pt x="93" y="57"/>
                      <a:pt x="97" y="62"/>
                      <a:pt x="101" y="62"/>
                    </a:cubicBezTo>
                    <a:cubicBezTo>
                      <a:pt x="107" y="62"/>
                      <a:pt x="108" y="56"/>
                      <a:pt x="106" y="52"/>
                    </a:cubicBezTo>
                    <a:cubicBezTo>
                      <a:pt x="99" y="40"/>
                      <a:pt x="84" y="37"/>
                      <a:pt x="73" y="33"/>
                    </a:cubicBezTo>
                    <a:cubicBezTo>
                      <a:pt x="68" y="32"/>
                      <a:pt x="64" y="31"/>
                      <a:pt x="60" y="30"/>
                    </a:cubicBezTo>
                    <a:cubicBezTo>
                      <a:pt x="56" y="28"/>
                      <a:pt x="55" y="28"/>
                      <a:pt x="59" y="25"/>
                    </a:cubicBezTo>
                    <a:cubicBezTo>
                      <a:pt x="64" y="21"/>
                      <a:pt x="72" y="21"/>
                      <a:pt x="78" y="20"/>
                    </a:cubicBezTo>
                    <a:cubicBezTo>
                      <a:pt x="83" y="19"/>
                      <a:pt x="92" y="17"/>
                      <a:pt x="88" y="11"/>
                    </a:cubicBezTo>
                    <a:cubicBezTo>
                      <a:pt x="87" y="8"/>
                      <a:pt x="81" y="2"/>
                      <a:pt x="78" y="0"/>
                    </a:cubicBezTo>
                  </a:path>
                </a:pathLst>
              </a:custGeom>
              <a:solidFill>
                <a:srgbClr val="E4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4" name="Freeform 429"/>
              <p:cNvSpPr>
                <a:spLocks/>
              </p:cNvSpPr>
              <p:nvPr/>
            </p:nvSpPr>
            <p:spPr bwMode="auto">
              <a:xfrm>
                <a:off x="3497" y="3995"/>
                <a:ext cx="183" cy="68"/>
              </a:xfrm>
              <a:custGeom>
                <a:avLst/>
                <a:gdLst>
                  <a:gd name="T0" fmla="*/ 0 w 117"/>
                  <a:gd name="T1" fmla="*/ 22360153 h 44"/>
                  <a:gd name="T2" fmla="*/ 50250657 w 117"/>
                  <a:gd name="T3" fmla="*/ 8906022 h 44"/>
                  <a:gd name="T4" fmla="*/ 63335552 w 117"/>
                  <a:gd name="T5" fmla="*/ 1010189 h 44"/>
                  <a:gd name="T6" fmla="*/ 80888060 w 117"/>
                  <a:gd name="T7" fmla="*/ 5762720 h 44"/>
                  <a:gd name="T8" fmla="*/ 108276910 w 117"/>
                  <a:gd name="T9" fmla="*/ 17058638 h 44"/>
                  <a:gd name="T10" fmla="*/ 119615903 w 117"/>
                  <a:gd name="T11" fmla="*/ 18840395 h 44"/>
                  <a:gd name="T12" fmla="*/ 111994597 w 117"/>
                  <a:gd name="T13" fmla="*/ 24014242 h 44"/>
                  <a:gd name="T14" fmla="*/ 65409918 w 117"/>
                  <a:gd name="T15" fmla="*/ 29563580 h 44"/>
                  <a:gd name="T16" fmla="*/ 40897564 w 117"/>
                  <a:gd name="T17" fmla="*/ 29563580 h 44"/>
                  <a:gd name="T18" fmla="*/ 20355348 w 117"/>
                  <a:gd name="T19" fmla="*/ 2636335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44">
                    <a:moveTo>
                      <a:pt x="0" y="31"/>
                    </a:moveTo>
                    <a:cubicBezTo>
                      <a:pt x="16" y="35"/>
                      <a:pt x="38" y="25"/>
                      <a:pt x="48" y="12"/>
                    </a:cubicBezTo>
                    <a:cubicBezTo>
                      <a:pt x="51" y="8"/>
                      <a:pt x="54" y="2"/>
                      <a:pt x="60" y="1"/>
                    </a:cubicBezTo>
                    <a:cubicBezTo>
                      <a:pt x="66" y="0"/>
                      <a:pt x="72" y="6"/>
                      <a:pt x="77" y="8"/>
                    </a:cubicBezTo>
                    <a:cubicBezTo>
                      <a:pt x="86" y="13"/>
                      <a:pt x="94" y="18"/>
                      <a:pt x="103" y="23"/>
                    </a:cubicBezTo>
                    <a:cubicBezTo>
                      <a:pt x="106" y="25"/>
                      <a:pt x="112" y="24"/>
                      <a:pt x="114" y="26"/>
                    </a:cubicBezTo>
                    <a:cubicBezTo>
                      <a:pt x="117" y="30"/>
                      <a:pt x="110" y="32"/>
                      <a:pt x="106" y="33"/>
                    </a:cubicBezTo>
                    <a:cubicBezTo>
                      <a:pt x="92" y="38"/>
                      <a:pt x="77" y="44"/>
                      <a:pt x="62" y="41"/>
                    </a:cubicBezTo>
                    <a:cubicBezTo>
                      <a:pt x="54" y="40"/>
                      <a:pt x="47" y="41"/>
                      <a:pt x="39" y="41"/>
                    </a:cubicBezTo>
                    <a:cubicBezTo>
                      <a:pt x="34" y="41"/>
                      <a:pt x="23" y="38"/>
                      <a:pt x="19" y="36"/>
                    </a:cubicBezTo>
                  </a:path>
                </a:pathLst>
              </a:custGeom>
              <a:solidFill>
                <a:srgbClr val="A5A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5" name="Freeform 430"/>
              <p:cNvSpPr>
                <a:spLocks/>
              </p:cNvSpPr>
              <p:nvPr/>
            </p:nvSpPr>
            <p:spPr bwMode="auto">
              <a:xfrm>
                <a:off x="3537" y="3973"/>
                <a:ext cx="108" cy="48"/>
              </a:xfrm>
              <a:custGeom>
                <a:avLst/>
                <a:gdLst>
                  <a:gd name="T0" fmla="*/ 72090975 w 69"/>
                  <a:gd name="T1" fmla="*/ 18236388 h 31"/>
                  <a:gd name="T2" fmla="*/ 51103169 w 69"/>
                  <a:gd name="T3" fmla="*/ 12914995 h 31"/>
                  <a:gd name="T4" fmla="*/ 34257080 w 69"/>
                  <a:gd name="T5" fmla="*/ 7550563 h 31"/>
                  <a:gd name="T6" fmla="*/ 22760535 w 69"/>
                  <a:gd name="T7" fmla="*/ 17027418 h 31"/>
                  <a:gd name="T8" fmla="*/ 0 w 69"/>
                  <a:gd name="T9" fmla="*/ 21566917 h 31"/>
                  <a:gd name="T10" fmla="*/ 17059988 w 69"/>
                  <a:gd name="T11" fmla="*/ 7550563 h 31"/>
                  <a:gd name="T12" fmla="*/ 35625185 w 69"/>
                  <a:gd name="T13" fmla="*/ 0 h 31"/>
                  <a:gd name="T14" fmla="*/ 56983212 w 69"/>
                  <a:gd name="T15" fmla="*/ 7102148 h 31"/>
                  <a:gd name="T16" fmla="*/ 74442046 w 69"/>
                  <a:gd name="T17" fmla="*/ 1447502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31">
                    <a:moveTo>
                      <a:pt x="67" y="24"/>
                    </a:moveTo>
                    <a:cubicBezTo>
                      <a:pt x="60" y="22"/>
                      <a:pt x="53" y="20"/>
                      <a:pt x="47" y="17"/>
                    </a:cubicBezTo>
                    <a:cubicBezTo>
                      <a:pt x="43" y="15"/>
                      <a:pt x="37" y="9"/>
                      <a:pt x="32" y="10"/>
                    </a:cubicBezTo>
                    <a:cubicBezTo>
                      <a:pt x="28" y="11"/>
                      <a:pt x="25" y="19"/>
                      <a:pt x="21" y="22"/>
                    </a:cubicBezTo>
                    <a:cubicBezTo>
                      <a:pt x="17" y="25"/>
                      <a:pt x="5" y="31"/>
                      <a:pt x="0" y="28"/>
                    </a:cubicBezTo>
                    <a:cubicBezTo>
                      <a:pt x="2" y="21"/>
                      <a:pt x="10" y="14"/>
                      <a:pt x="16" y="10"/>
                    </a:cubicBezTo>
                    <a:cubicBezTo>
                      <a:pt x="21" y="6"/>
                      <a:pt x="26" y="0"/>
                      <a:pt x="33" y="0"/>
                    </a:cubicBezTo>
                    <a:cubicBezTo>
                      <a:pt x="40" y="1"/>
                      <a:pt x="47" y="6"/>
                      <a:pt x="53" y="9"/>
                    </a:cubicBezTo>
                    <a:cubicBezTo>
                      <a:pt x="58" y="12"/>
                      <a:pt x="65" y="15"/>
                      <a:pt x="69" y="19"/>
                    </a:cubicBezTo>
                  </a:path>
                </a:pathLst>
              </a:custGeom>
              <a:solidFill>
                <a:srgbClr val="E0E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6" name="Freeform 431"/>
              <p:cNvSpPr>
                <a:spLocks/>
              </p:cNvSpPr>
              <p:nvPr/>
            </p:nvSpPr>
            <p:spPr bwMode="auto">
              <a:xfrm>
                <a:off x="3522" y="4043"/>
                <a:ext cx="150" cy="22"/>
              </a:xfrm>
              <a:custGeom>
                <a:avLst/>
                <a:gdLst>
                  <a:gd name="T0" fmla="*/ 97899786 w 96"/>
                  <a:gd name="T1" fmla="*/ 1604941 h 14"/>
                  <a:gd name="T2" fmla="*/ 92700542 w 96"/>
                  <a:gd name="T3" fmla="*/ 4411112 h 14"/>
                  <a:gd name="T4" fmla="*/ 84658402 w 96"/>
                  <a:gd name="T5" fmla="*/ 8368987 h 14"/>
                  <a:gd name="T6" fmla="*/ 74125516 w 96"/>
                  <a:gd name="T7" fmla="*/ 10892745 h 14"/>
                  <a:gd name="T8" fmla="*/ 61773903 w 96"/>
                  <a:gd name="T9" fmla="*/ 14694642 h 14"/>
                  <a:gd name="T10" fmla="*/ 47505684 w 96"/>
                  <a:gd name="T11" fmla="*/ 15379147 h 14"/>
                  <a:gd name="T12" fmla="*/ 32656609 w 96"/>
                  <a:gd name="T13" fmla="*/ 15379147 h 14"/>
                  <a:gd name="T14" fmla="*/ 19458328 w 96"/>
                  <a:gd name="T15" fmla="*/ 13151265 h 14"/>
                  <a:gd name="T16" fmla="*/ 0 w 96"/>
                  <a:gd name="T17" fmla="*/ 8368987 h 14"/>
                  <a:gd name="T18" fmla="*/ 9090127 w 96"/>
                  <a:gd name="T19" fmla="*/ 9786730 h 14"/>
                  <a:gd name="T20" fmla="*/ 23675598 w 96"/>
                  <a:gd name="T21" fmla="*/ 9786730 h 14"/>
                  <a:gd name="T22" fmla="*/ 48936958 w 96"/>
                  <a:gd name="T23" fmla="*/ 9786730 h 14"/>
                  <a:gd name="T24" fmla="*/ 79728050 w 96"/>
                  <a:gd name="T25" fmla="*/ 4411112 h 14"/>
                  <a:gd name="T26" fmla="*/ 96521723 w 96"/>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14">
                    <a:moveTo>
                      <a:pt x="96" y="1"/>
                    </a:moveTo>
                    <a:cubicBezTo>
                      <a:pt x="95" y="1"/>
                      <a:pt x="92" y="3"/>
                      <a:pt x="91" y="4"/>
                    </a:cubicBezTo>
                    <a:cubicBezTo>
                      <a:pt x="88" y="5"/>
                      <a:pt x="86" y="6"/>
                      <a:pt x="83" y="7"/>
                    </a:cubicBezTo>
                    <a:cubicBezTo>
                      <a:pt x="79" y="8"/>
                      <a:pt x="76" y="8"/>
                      <a:pt x="72" y="9"/>
                    </a:cubicBezTo>
                    <a:cubicBezTo>
                      <a:pt x="68" y="10"/>
                      <a:pt x="65" y="11"/>
                      <a:pt x="61" y="12"/>
                    </a:cubicBezTo>
                    <a:cubicBezTo>
                      <a:pt x="57" y="12"/>
                      <a:pt x="52" y="13"/>
                      <a:pt x="47" y="13"/>
                    </a:cubicBezTo>
                    <a:cubicBezTo>
                      <a:pt x="42" y="14"/>
                      <a:pt x="37" y="13"/>
                      <a:pt x="32" y="13"/>
                    </a:cubicBezTo>
                    <a:cubicBezTo>
                      <a:pt x="27" y="13"/>
                      <a:pt x="23" y="12"/>
                      <a:pt x="19" y="11"/>
                    </a:cubicBezTo>
                    <a:cubicBezTo>
                      <a:pt x="12" y="11"/>
                      <a:pt x="6" y="11"/>
                      <a:pt x="0" y="7"/>
                    </a:cubicBezTo>
                    <a:cubicBezTo>
                      <a:pt x="3" y="7"/>
                      <a:pt x="6" y="8"/>
                      <a:pt x="9" y="8"/>
                    </a:cubicBezTo>
                    <a:cubicBezTo>
                      <a:pt x="13" y="8"/>
                      <a:pt x="18" y="8"/>
                      <a:pt x="23" y="8"/>
                    </a:cubicBezTo>
                    <a:cubicBezTo>
                      <a:pt x="31" y="8"/>
                      <a:pt x="39" y="8"/>
                      <a:pt x="48" y="8"/>
                    </a:cubicBezTo>
                    <a:cubicBezTo>
                      <a:pt x="58" y="7"/>
                      <a:pt x="68" y="6"/>
                      <a:pt x="78" y="4"/>
                    </a:cubicBezTo>
                    <a:cubicBezTo>
                      <a:pt x="83" y="3"/>
                      <a:pt x="90" y="1"/>
                      <a:pt x="95" y="0"/>
                    </a:cubicBezTo>
                  </a:path>
                </a:pathLst>
              </a:custGeom>
              <a:solidFill>
                <a:srgbClr val="838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7" name="Freeform 432"/>
              <p:cNvSpPr>
                <a:spLocks/>
              </p:cNvSpPr>
              <p:nvPr/>
            </p:nvSpPr>
            <p:spPr bwMode="auto">
              <a:xfrm>
                <a:off x="3591" y="4001"/>
                <a:ext cx="53" cy="33"/>
              </a:xfrm>
              <a:custGeom>
                <a:avLst/>
                <a:gdLst>
                  <a:gd name="T0" fmla="*/ 1987358 w 34"/>
                  <a:gd name="T1" fmla="*/ 0 h 21"/>
                  <a:gd name="T2" fmla="*/ 8513454 w 34"/>
                  <a:gd name="T3" fmla="*/ 1604941 h 21"/>
                  <a:gd name="T4" fmla="*/ 15258354 w 34"/>
                  <a:gd name="T5" fmla="*/ 8368987 h 21"/>
                  <a:gd name="T6" fmla="*/ 32247543 w 34"/>
                  <a:gd name="T7" fmla="*/ 25757525 h 21"/>
                  <a:gd name="T8" fmla="*/ 11734481 w 34"/>
                  <a:gd name="T9" fmla="*/ 8368987 h 21"/>
                  <a:gd name="T10" fmla="*/ 0 w 34"/>
                  <a:gd name="T11" fmla="*/ 1604941 h 21"/>
                  <a:gd name="T12" fmla="*/ 1987358 w 34"/>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1">
                    <a:moveTo>
                      <a:pt x="2" y="0"/>
                    </a:moveTo>
                    <a:cubicBezTo>
                      <a:pt x="4" y="0"/>
                      <a:pt x="6" y="0"/>
                      <a:pt x="9" y="1"/>
                    </a:cubicBezTo>
                    <a:cubicBezTo>
                      <a:pt x="12" y="3"/>
                      <a:pt x="14" y="5"/>
                      <a:pt x="16" y="7"/>
                    </a:cubicBezTo>
                    <a:cubicBezTo>
                      <a:pt x="21" y="12"/>
                      <a:pt x="29" y="15"/>
                      <a:pt x="34" y="21"/>
                    </a:cubicBezTo>
                    <a:cubicBezTo>
                      <a:pt x="27" y="16"/>
                      <a:pt x="19" y="12"/>
                      <a:pt x="12" y="7"/>
                    </a:cubicBezTo>
                    <a:cubicBezTo>
                      <a:pt x="9" y="5"/>
                      <a:pt x="4" y="1"/>
                      <a:pt x="0" y="1"/>
                    </a:cubicBezTo>
                    <a:cubicBezTo>
                      <a:pt x="1" y="1"/>
                      <a:pt x="1" y="1"/>
                      <a:pt x="2" y="0"/>
                    </a:cubicBezTo>
                  </a:path>
                </a:pathLst>
              </a:custGeom>
              <a:solidFill>
                <a:srgbClr val="D1D1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8" name="Freeform 433"/>
              <p:cNvSpPr>
                <a:spLocks/>
              </p:cNvSpPr>
              <p:nvPr/>
            </p:nvSpPr>
            <p:spPr bwMode="auto">
              <a:xfrm>
                <a:off x="3443" y="3853"/>
                <a:ext cx="267" cy="218"/>
              </a:xfrm>
              <a:custGeom>
                <a:avLst/>
                <a:gdLst>
                  <a:gd name="T0" fmla="*/ 113694589 w 170"/>
                  <a:gd name="T1" fmla="*/ 8283578 h 140"/>
                  <a:gd name="T2" fmla="*/ 106830829 w 170"/>
                  <a:gd name="T3" fmla="*/ 1942984 h 140"/>
                  <a:gd name="T4" fmla="*/ 12014643 w 170"/>
                  <a:gd name="T5" fmla="*/ 0 h 140"/>
                  <a:gd name="T6" fmla="*/ 3901896 w 170"/>
                  <a:gd name="T7" fmla="*/ 52355623 h 140"/>
                  <a:gd name="T8" fmla="*/ 9624992 w 170"/>
                  <a:gd name="T9" fmla="*/ 94199902 h 140"/>
                  <a:gd name="T10" fmla="*/ 124058756 w 170"/>
                  <a:gd name="T11" fmla="*/ 125573051 h 140"/>
                  <a:gd name="T12" fmla="*/ 184420030 w 170"/>
                  <a:gd name="T13" fmla="*/ 77214314 h 140"/>
                  <a:gd name="T14" fmla="*/ 128210097 w 170"/>
                  <a:gd name="T15" fmla="*/ 21026763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40">
                    <a:moveTo>
                      <a:pt x="95" y="9"/>
                    </a:moveTo>
                    <a:cubicBezTo>
                      <a:pt x="92" y="5"/>
                      <a:pt x="89" y="2"/>
                      <a:pt x="89" y="2"/>
                    </a:cubicBezTo>
                    <a:cubicBezTo>
                      <a:pt x="89" y="2"/>
                      <a:pt x="32" y="21"/>
                      <a:pt x="10" y="0"/>
                    </a:cubicBezTo>
                    <a:cubicBezTo>
                      <a:pt x="10" y="0"/>
                      <a:pt x="0" y="32"/>
                      <a:pt x="3" y="57"/>
                    </a:cubicBezTo>
                    <a:cubicBezTo>
                      <a:pt x="3" y="57"/>
                      <a:pt x="9" y="75"/>
                      <a:pt x="8" y="103"/>
                    </a:cubicBezTo>
                    <a:cubicBezTo>
                      <a:pt x="7" y="130"/>
                      <a:pt x="59" y="140"/>
                      <a:pt x="104" y="137"/>
                    </a:cubicBezTo>
                    <a:cubicBezTo>
                      <a:pt x="148" y="135"/>
                      <a:pt x="170" y="109"/>
                      <a:pt x="154" y="84"/>
                    </a:cubicBezTo>
                    <a:cubicBezTo>
                      <a:pt x="144" y="68"/>
                      <a:pt x="122" y="42"/>
                      <a:pt x="107" y="23"/>
                    </a:cubicBezTo>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49" name="Freeform 434"/>
              <p:cNvSpPr>
                <a:spLocks/>
              </p:cNvSpPr>
              <p:nvPr/>
            </p:nvSpPr>
            <p:spPr bwMode="auto">
              <a:xfrm>
                <a:off x="3490" y="3846"/>
                <a:ext cx="91" cy="21"/>
              </a:xfrm>
              <a:custGeom>
                <a:avLst/>
                <a:gdLst>
                  <a:gd name="T0" fmla="*/ 65958209 w 58"/>
                  <a:gd name="T1" fmla="*/ 2362203 h 14"/>
                  <a:gd name="T2" fmla="*/ 59523235 w 58"/>
                  <a:gd name="T3" fmla="*/ 699912 h 14"/>
                  <a:gd name="T4" fmla="*/ 47091217 w 58"/>
                  <a:gd name="T5" fmla="*/ 1574802 h 14"/>
                  <a:gd name="T6" fmla="*/ 28118049 w 58"/>
                  <a:gd name="T7" fmla="*/ 1823229 h 14"/>
                  <a:gd name="T8" fmla="*/ 2436522 w 58"/>
                  <a:gd name="T9" fmla="*/ 2261946 h 14"/>
                  <a:gd name="T10" fmla="*/ 0 w 58"/>
                  <a:gd name="T11" fmla="*/ 410226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4">
                    <a:moveTo>
                      <a:pt x="57" y="8"/>
                    </a:moveTo>
                    <a:cubicBezTo>
                      <a:pt x="58" y="4"/>
                      <a:pt x="56" y="0"/>
                      <a:pt x="51" y="2"/>
                    </a:cubicBezTo>
                    <a:cubicBezTo>
                      <a:pt x="48" y="3"/>
                      <a:pt x="45" y="5"/>
                      <a:pt x="41" y="5"/>
                    </a:cubicBezTo>
                    <a:cubicBezTo>
                      <a:pt x="36" y="6"/>
                      <a:pt x="29" y="5"/>
                      <a:pt x="24" y="6"/>
                    </a:cubicBezTo>
                    <a:cubicBezTo>
                      <a:pt x="18" y="6"/>
                      <a:pt x="7" y="4"/>
                      <a:pt x="2" y="7"/>
                    </a:cubicBezTo>
                    <a:cubicBezTo>
                      <a:pt x="0" y="9"/>
                      <a:pt x="0" y="11"/>
                      <a:pt x="0" y="14"/>
                    </a:cubicBezTo>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0" name="Freeform 435"/>
              <p:cNvSpPr>
                <a:spLocks/>
              </p:cNvSpPr>
              <p:nvPr/>
            </p:nvSpPr>
            <p:spPr bwMode="auto">
              <a:xfrm>
                <a:off x="3470" y="3867"/>
                <a:ext cx="171" cy="97"/>
              </a:xfrm>
              <a:custGeom>
                <a:avLst/>
                <a:gdLst>
                  <a:gd name="T0" fmla="*/ 89789667 w 109"/>
                  <a:gd name="T1" fmla="*/ 0 h 62"/>
                  <a:gd name="T2" fmla="*/ 52984077 w 109"/>
                  <a:gd name="T3" fmla="*/ 14726113 h 62"/>
                  <a:gd name="T4" fmla="*/ 23119853 w 109"/>
                  <a:gd name="T5" fmla="*/ 24474711 h 62"/>
                  <a:gd name="T6" fmla="*/ 3816863 w 109"/>
                  <a:gd name="T7" fmla="*/ 28493991 h 62"/>
                  <a:gd name="T8" fmla="*/ 34752557 w 109"/>
                  <a:gd name="T9" fmla="*/ 45498222 h 62"/>
                  <a:gd name="T10" fmla="*/ 103676610 w 109"/>
                  <a:gd name="T11" fmla="*/ 59907012 h 62"/>
                  <a:gd name="T12" fmla="*/ 117944097 w 109"/>
                  <a:gd name="T13" fmla="*/ 65880501 h 62"/>
                  <a:gd name="T14" fmla="*/ 122055174 w 109"/>
                  <a:gd name="T15" fmla="*/ 55135665 h 62"/>
                  <a:gd name="T16" fmla="*/ 84227233 w 109"/>
                  <a:gd name="T17" fmla="*/ 35241353 h 62"/>
                  <a:gd name="T18" fmla="*/ 69042089 w 109"/>
                  <a:gd name="T19" fmla="*/ 32041829 h 62"/>
                  <a:gd name="T20" fmla="*/ 68414463 w 109"/>
                  <a:gd name="T21" fmla="*/ 26403461 h 62"/>
                  <a:gd name="T22" fmla="*/ 91533793 w 109"/>
                  <a:gd name="T23" fmla="*/ 21282174 h 62"/>
                  <a:gd name="T24" fmla="*/ 103234303 w 109"/>
                  <a:gd name="T25" fmla="*/ 11641078 h 62"/>
                  <a:gd name="T26" fmla="*/ 89789667 w 109"/>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62">
                    <a:moveTo>
                      <a:pt x="78" y="0"/>
                    </a:moveTo>
                    <a:cubicBezTo>
                      <a:pt x="73" y="9"/>
                      <a:pt x="55" y="11"/>
                      <a:pt x="46" y="14"/>
                    </a:cubicBezTo>
                    <a:cubicBezTo>
                      <a:pt x="37" y="17"/>
                      <a:pt x="29" y="20"/>
                      <a:pt x="20" y="23"/>
                    </a:cubicBezTo>
                    <a:cubicBezTo>
                      <a:pt x="15" y="25"/>
                      <a:pt x="7" y="24"/>
                      <a:pt x="3" y="27"/>
                    </a:cubicBezTo>
                    <a:cubicBezTo>
                      <a:pt x="0" y="41"/>
                      <a:pt x="20" y="42"/>
                      <a:pt x="30" y="43"/>
                    </a:cubicBezTo>
                    <a:cubicBezTo>
                      <a:pt x="50" y="45"/>
                      <a:pt x="71" y="48"/>
                      <a:pt x="90" y="56"/>
                    </a:cubicBezTo>
                    <a:cubicBezTo>
                      <a:pt x="94" y="58"/>
                      <a:pt x="98" y="62"/>
                      <a:pt x="102" y="62"/>
                    </a:cubicBezTo>
                    <a:cubicBezTo>
                      <a:pt x="108" y="62"/>
                      <a:pt x="109" y="57"/>
                      <a:pt x="106" y="52"/>
                    </a:cubicBezTo>
                    <a:cubicBezTo>
                      <a:pt x="100" y="40"/>
                      <a:pt x="85" y="37"/>
                      <a:pt x="73" y="33"/>
                    </a:cubicBezTo>
                    <a:cubicBezTo>
                      <a:pt x="69" y="32"/>
                      <a:pt x="64" y="32"/>
                      <a:pt x="60" y="30"/>
                    </a:cubicBezTo>
                    <a:cubicBezTo>
                      <a:pt x="57" y="28"/>
                      <a:pt x="55" y="28"/>
                      <a:pt x="59" y="25"/>
                    </a:cubicBezTo>
                    <a:cubicBezTo>
                      <a:pt x="65" y="21"/>
                      <a:pt x="73" y="21"/>
                      <a:pt x="79" y="20"/>
                    </a:cubicBezTo>
                    <a:cubicBezTo>
                      <a:pt x="84" y="19"/>
                      <a:pt x="92" y="18"/>
                      <a:pt x="89" y="11"/>
                    </a:cubicBezTo>
                    <a:cubicBezTo>
                      <a:pt x="88" y="8"/>
                      <a:pt x="81" y="2"/>
                      <a:pt x="78" y="0"/>
                    </a:cubicBezTo>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1" name="Freeform 436"/>
              <p:cNvSpPr>
                <a:spLocks/>
              </p:cNvSpPr>
              <p:nvPr/>
            </p:nvSpPr>
            <p:spPr bwMode="auto">
              <a:xfrm>
                <a:off x="3447" y="3928"/>
                <a:ext cx="245" cy="142"/>
              </a:xfrm>
              <a:custGeom>
                <a:avLst/>
                <a:gdLst>
                  <a:gd name="T0" fmla="*/ 0 w 157"/>
                  <a:gd name="T1" fmla="*/ 0 h 91"/>
                  <a:gd name="T2" fmla="*/ 10037060 w 157"/>
                  <a:gd name="T3" fmla="*/ 48866299 h 91"/>
                  <a:gd name="T4" fmla="*/ 38973490 w 157"/>
                  <a:gd name="T5" fmla="*/ 73631182 h 91"/>
                  <a:gd name="T6" fmla="*/ 78370553 w 157"/>
                  <a:gd name="T7" fmla="*/ 53804263 h 91"/>
                  <a:gd name="T8" fmla="*/ 90552261 w 157"/>
                  <a:gd name="T9" fmla="*/ 43575972 h 91"/>
                  <a:gd name="T10" fmla="*/ 106766670 w 157"/>
                  <a:gd name="T11" fmla="*/ 50169240 h 91"/>
                  <a:gd name="T12" fmla="*/ 132448604 w 157"/>
                  <a:gd name="T13" fmla="*/ 64730350 h 91"/>
                  <a:gd name="T14" fmla="*/ 143479058 w 157"/>
                  <a:gd name="T15" fmla="*/ 67997671 h 91"/>
                  <a:gd name="T16" fmla="*/ 153645069 w 157"/>
                  <a:gd name="T17" fmla="*/ 52467485 h 91"/>
                  <a:gd name="T18" fmla="*/ 99377917 w 157"/>
                  <a:gd name="T19" fmla="*/ 87229656 h 91"/>
                  <a:gd name="T20" fmla="*/ 5662779 w 157"/>
                  <a:gd name="T21" fmla="*/ 52467485 h 91"/>
                  <a:gd name="T22" fmla="*/ 1306312 w 157"/>
                  <a:gd name="T23" fmla="*/ 7738228 h 91"/>
                  <a:gd name="T24" fmla="*/ 0 w 157"/>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91">
                    <a:moveTo>
                      <a:pt x="0" y="0"/>
                    </a:moveTo>
                    <a:cubicBezTo>
                      <a:pt x="0" y="0"/>
                      <a:pt x="10" y="34"/>
                      <a:pt x="10" y="50"/>
                    </a:cubicBezTo>
                    <a:cubicBezTo>
                      <a:pt x="11" y="63"/>
                      <a:pt x="26" y="71"/>
                      <a:pt x="40" y="75"/>
                    </a:cubicBezTo>
                    <a:cubicBezTo>
                      <a:pt x="55" y="75"/>
                      <a:pt x="71" y="66"/>
                      <a:pt x="80" y="55"/>
                    </a:cubicBezTo>
                    <a:cubicBezTo>
                      <a:pt x="83" y="51"/>
                      <a:pt x="86" y="45"/>
                      <a:pt x="92" y="44"/>
                    </a:cubicBezTo>
                    <a:cubicBezTo>
                      <a:pt x="98" y="43"/>
                      <a:pt x="104" y="49"/>
                      <a:pt x="109" y="51"/>
                    </a:cubicBezTo>
                    <a:cubicBezTo>
                      <a:pt x="118" y="56"/>
                      <a:pt x="126" y="62"/>
                      <a:pt x="135" y="66"/>
                    </a:cubicBezTo>
                    <a:cubicBezTo>
                      <a:pt x="138" y="68"/>
                      <a:pt x="144" y="67"/>
                      <a:pt x="146" y="69"/>
                    </a:cubicBezTo>
                    <a:cubicBezTo>
                      <a:pt x="154" y="62"/>
                      <a:pt x="157" y="54"/>
                      <a:pt x="157" y="54"/>
                    </a:cubicBezTo>
                    <a:cubicBezTo>
                      <a:pt x="155" y="72"/>
                      <a:pt x="135" y="87"/>
                      <a:pt x="101" y="89"/>
                    </a:cubicBezTo>
                    <a:cubicBezTo>
                      <a:pt x="57" y="91"/>
                      <a:pt x="5" y="82"/>
                      <a:pt x="6" y="54"/>
                    </a:cubicBezTo>
                    <a:cubicBezTo>
                      <a:pt x="7" y="27"/>
                      <a:pt x="1" y="8"/>
                      <a:pt x="1" y="8"/>
                    </a:cubicBezTo>
                    <a:cubicBezTo>
                      <a:pt x="0" y="6"/>
                      <a:pt x="0" y="3"/>
                      <a:pt x="0" y="0"/>
                    </a:cubicBezTo>
                    <a:close/>
                  </a:path>
                </a:pathLst>
              </a:custGeom>
              <a:noFill/>
              <a:ln w="3175"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2" name="Freeform 437"/>
              <p:cNvSpPr>
                <a:spLocks/>
              </p:cNvSpPr>
              <p:nvPr/>
            </p:nvSpPr>
            <p:spPr bwMode="auto">
              <a:xfrm>
                <a:off x="3584" y="3942"/>
                <a:ext cx="52" cy="22"/>
              </a:xfrm>
              <a:custGeom>
                <a:avLst/>
                <a:gdLst>
                  <a:gd name="T0" fmla="*/ 43597769 w 33"/>
                  <a:gd name="T1" fmla="*/ 10892745 h 14"/>
                  <a:gd name="T2" fmla="*/ 34613494 w 33"/>
                  <a:gd name="T3" fmla="*/ 13151265 h 14"/>
                  <a:gd name="T4" fmla="*/ 30527728 w 33"/>
                  <a:gd name="T5" fmla="*/ 10892745 h 14"/>
                  <a:gd name="T6" fmla="*/ 25094984 w 33"/>
                  <a:gd name="T7" fmla="*/ 8368987 h 14"/>
                  <a:gd name="T8" fmla="*/ 0 w 33"/>
                  <a:gd name="T9" fmla="*/ 1604941 h 14"/>
                  <a:gd name="T10" fmla="*/ 18701441 w 33"/>
                  <a:gd name="T11" fmla="*/ 3963221 h 14"/>
                  <a:gd name="T12" fmla="*/ 29468937 w 33"/>
                  <a:gd name="T13" fmla="*/ 8368987 h 14"/>
                  <a:gd name="T14" fmla="*/ 41886046 w 33"/>
                  <a:gd name="T15" fmla="*/ 12175518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4">
                    <a:moveTo>
                      <a:pt x="33" y="9"/>
                    </a:moveTo>
                    <a:cubicBezTo>
                      <a:pt x="32" y="12"/>
                      <a:pt x="28" y="12"/>
                      <a:pt x="26" y="11"/>
                    </a:cubicBezTo>
                    <a:cubicBezTo>
                      <a:pt x="25" y="11"/>
                      <a:pt x="24" y="9"/>
                      <a:pt x="23" y="9"/>
                    </a:cubicBezTo>
                    <a:cubicBezTo>
                      <a:pt x="22" y="8"/>
                      <a:pt x="20" y="7"/>
                      <a:pt x="19" y="7"/>
                    </a:cubicBezTo>
                    <a:cubicBezTo>
                      <a:pt x="13" y="5"/>
                      <a:pt x="7" y="2"/>
                      <a:pt x="0" y="1"/>
                    </a:cubicBezTo>
                    <a:cubicBezTo>
                      <a:pt x="4" y="0"/>
                      <a:pt x="10" y="2"/>
                      <a:pt x="14" y="3"/>
                    </a:cubicBezTo>
                    <a:cubicBezTo>
                      <a:pt x="17" y="5"/>
                      <a:pt x="19" y="6"/>
                      <a:pt x="22" y="7"/>
                    </a:cubicBezTo>
                    <a:cubicBezTo>
                      <a:pt x="23" y="8"/>
                      <a:pt x="32" y="14"/>
                      <a:pt x="32" y="10"/>
                    </a:cubicBezTo>
                  </a:path>
                </a:pathLst>
              </a:custGeom>
              <a:solidFill>
                <a:srgbClr val="F7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3" name="Freeform 438"/>
              <p:cNvSpPr>
                <a:spLocks/>
              </p:cNvSpPr>
              <p:nvPr/>
            </p:nvSpPr>
            <p:spPr bwMode="auto">
              <a:xfrm>
                <a:off x="3476" y="3912"/>
                <a:ext cx="33" cy="18"/>
              </a:xfrm>
              <a:custGeom>
                <a:avLst/>
                <a:gdLst>
                  <a:gd name="T0" fmla="*/ 0 w 21"/>
                  <a:gd name="T1" fmla="*/ 0 h 11"/>
                  <a:gd name="T2" fmla="*/ 25757525 w 21"/>
                  <a:gd name="T3" fmla="*/ 45763339 h 11"/>
                  <a:gd name="T4" fmla="*/ 8368987 w 21"/>
                  <a:gd name="T5" fmla="*/ 25580103 h 11"/>
                  <a:gd name="T6" fmla="*/ 3963221 w 21"/>
                  <a:gd name="T7" fmla="*/ 12533228 h 11"/>
                  <a:gd name="T8" fmla="*/ 1604941 w 21"/>
                  <a:gd name="T9" fmla="*/ 4680619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1">
                    <a:moveTo>
                      <a:pt x="0" y="0"/>
                    </a:moveTo>
                    <a:cubicBezTo>
                      <a:pt x="0" y="9"/>
                      <a:pt x="15" y="11"/>
                      <a:pt x="21" y="11"/>
                    </a:cubicBezTo>
                    <a:cubicBezTo>
                      <a:pt x="17" y="10"/>
                      <a:pt x="11" y="9"/>
                      <a:pt x="7" y="6"/>
                    </a:cubicBezTo>
                    <a:cubicBezTo>
                      <a:pt x="6" y="5"/>
                      <a:pt x="4" y="4"/>
                      <a:pt x="3" y="3"/>
                    </a:cubicBezTo>
                    <a:cubicBezTo>
                      <a:pt x="2" y="2"/>
                      <a:pt x="2" y="0"/>
                      <a:pt x="1" y="1"/>
                    </a:cubicBezTo>
                  </a:path>
                </a:pathLst>
              </a:custGeom>
              <a:solidFill>
                <a:srgbClr val="F7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4" name="Freeform 439"/>
              <p:cNvSpPr>
                <a:spLocks/>
              </p:cNvSpPr>
              <p:nvPr/>
            </p:nvSpPr>
            <p:spPr bwMode="auto">
              <a:xfrm>
                <a:off x="3599" y="3884"/>
                <a:ext cx="10" cy="11"/>
              </a:xfrm>
              <a:custGeom>
                <a:avLst/>
                <a:gdLst>
                  <a:gd name="T0" fmla="*/ 306619 w 7"/>
                  <a:gd name="T1" fmla="*/ 0 h 7"/>
                  <a:gd name="T2" fmla="*/ 306619 w 7"/>
                  <a:gd name="T3" fmla="*/ 6931747 h 7"/>
                  <a:gd name="T4" fmla="*/ 0 w 7"/>
                  <a:gd name="T5" fmla="*/ 8368987 h 7"/>
                  <a:gd name="T6" fmla="*/ 306619 w 7"/>
                  <a:gd name="T7" fmla="*/ 160494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5" y="0"/>
                    </a:moveTo>
                    <a:cubicBezTo>
                      <a:pt x="7" y="1"/>
                      <a:pt x="6" y="4"/>
                      <a:pt x="5" y="6"/>
                    </a:cubicBezTo>
                    <a:cubicBezTo>
                      <a:pt x="3" y="6"/>
                      <a:pt x="2" y="7"/>
                      <a:pt x="0" y="7"/>
                    </a:cubicBezTo>
                    <a:cubicBezTo>
                      <a:pt x="2" y="6"/>
                      <a:pt x="6" y="4"/>
                      <a:pt x="5" y="1"/>
                    </a:cubicBezTo>
                  </a:path>
                </a:pathLst>
              </a:custGeom>
              <a:solidFill>
                <a:srgbClr val="F7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5" name="Freeform 440"/>
              <p:cNvSpPr>
                <a:spLocks/>
              </p:cNvSpPr>
              <p:nvPr/>
            </p:nvSpPr>
            <p:spPr bwMode="auto">
              <a:xfrm>
                <a:off x="3069" y="2163"/>
                <a:ext cx="735" cy="1771"/>
              </a:xfrm>
              <a:custGeom>
                <a:avLst/>
                <a:gdLst>
                  <a:gd name="T0" fmla="*/ 465544816 w 469"/>
                  <a:gd name="T1" fmla="*/ 0 h 1138"/>
                  <a:gd name="T2" fmla="*/ 258225895 w 469"/>
                  <a:gd name="T3" fmla="*/ 37260855 h 1138"/>
                  <a:gd name="T4" fmla="*/ 45081159 w 469"/>
                  <a:gd name="T5" fmla="*/ 5205598 h 1138"/>
                  <a:gd name="T6" fmla="*/ 37801746 w 469"/>
                  <a:gd name="T7" fmla="*/ 34189543 h 1138"/>
                  <a:gd name="T8" fmla="*/ 42571747 w 469"/>
                  <a:gd name="T9" fmla="*/ 436831799 h 1138"/>
                  <a:gd name="T10" fmla="*/ 45676226 w 469"/>
                  <a:gd name="T11" fmla="*/ 505147925 h 1138"/>
                  <a:gd name="T12" fmla="*/ 63373463 w 469"/>
                  <a:gd name="T13" fmla="*/ 594014423 h 1138"/>
                  <a:gd name="T14" fmla="*/ 60472398 w 469"/>
                  <a:gd name="T15" fmla="*/ 705091330 h 1138"/>
                  <a:gd name="T16" fmla="*/ 60472398 w 469"/>
                  <a:gd name="T17" fmla="*/ 893583933 h 1138"/>
                  <a:gd name="T18" fmla="*/ 50685424 w 469"/>
                  <a:gd name="T19" fmla="*/ 989017221 h 1138"/>
                  <a:gd name="T20" fmla="*/ 256206363 w 469"/>
                  <a:gd name="T21" fmla="*/ 991100888 h 1138"/>
                  <a:gd name="T22" fmla="*/ 243921975 w 469"/>
                  <a:gd name="T23" fmla="*/ 949752362 h 1138"/>
                  <a:gd name="T24" fmla="*/ 251975132 w 469"/>
                  <a:gd name="T25" fmla="*/ 765750347 h 1138"/>
                  <a:gd name="T26" fmla="*/ 239205159 w 469"/>
                  <a:gd name="T27" fmla="*/ 575045985 h 1138"/>
                  <a:gd name="T28" fmla="*/ 256790797 w 469"/>
                  <a:gd name="T29" fmla="*/ 291440366 h 1138"/>
                  <a:gd name="T30" fmla="*/ 264730424 w 469"/>
                  <a:gd name="T31" fmla="*/ 509709107 h 1138"/>
                  <a:gd name="T32" fmla="*/ 269645440 w 469"/>
                  <a:gd name="T33" fmla="*/ 621050172 h 1138"/>
                  <a:gd name="T34" fmla="*/ 264730424 w 469"/>
                  <a:gd name="T35" fmla="*/ 751609579 h 1138"/>
                  <a:gd name="T36" fmla="*/ 258225895 w 469"/>
                  <a:gd name="T37" fmla="*/ 866138122 h 1138"/>
                  <a:gd name="T38" fmla="*/ 239205159 w 469"/>
                  <a:gd name="T39" fmla="*/ 979559155 h 1138"/>
                  <a:gd name="T40" fmla="*/ 453844004 w 469"/>
                  <a:gd name="T41" fmla="*/ 974333092 h 1138"/>
                  <a:gd name="T42" fmla="*/ 438032629 w 469"/>
                  <a:gd name="T43" fmla="*/ 928866998 h 1138"/>
                  <a:gd name="T44" fmla="*/ 445281947 w 469"/>
                  <a:gd name="T45" fmla="*/ 754375966 h 1138"/>
                  <a:gd name="T46" fmla="*/ 451735336 w 469"/>
                  <a:gd name="T47" fmla="*/ 573305328 h 1138"/>
                  <a:gd name="T48" fmla="*/ 463113826 w 469"/>
                  <a:gd name="T49" fmla="*/ 503765907 h 1138"/>
                  <a:gd name="T50" fmla="*/ 475313870 w 469"/>
                  <a:gd name="T51" fmla="*/ 425192736 h 1138"/>
                  <a:gd name="T52" fmla="*/ 475313870 w 469"/>
                  <a:gd name="T53" fmla="*/ 32263935 h 1138"/>
                  <a:gd name="T54" fmla="*/ 465544816 w 469"/>
                  <a:gd name="T55" fmla="*/ 0 h 1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9" h="1138">
                    <a:moveTo>
                      <a:pt x="416" y="0"/>
                    </a:moveTo>
                    <a:cubicBezTo>
                      <a:pt x="416" y="0"/>
                      <a:pt x="328" y="36"/>
                      <a:pt x="231" y="41"/>
                    </a:cubicBezTo>
                    <a:cubicBezTo>
                      <a:pt x="134" y="46"/>
                      <a:pt x="40" y="6"/>
                      <a:pt x="40" y="6"/>
                    </a:cubicBezTo>
                    <a:cubicBezTo>
                      <a:pt x="34" y="38"/>
                      <a:pt x="34" y="38"/>
                      <a:pt x="34" y="38"/>
                    </a:cubicBezTo>
                    <a:cubicBezTo>
                      <a:pt x="34" y="38"/>
                      <a:pt x="0" y="327"/>
                      <a:pt x="38" y="485"/>
                    </a:cubicBezTo>
                    <a:cubicBezTo>
                      <a:pt x="45" y="517"/>
                      <a:pt x="33" y="540"/>
                      <a:pt x="41" y="561"/>
                    </a:cubicBezTo>
                    <a:cubicBezTo>
                      <a:pt x="49" y="583"/>
                      <a:pt x="52" y="643"/>
                      <a:pt x="57" y="660"/>
                    </a:cubicBezTo>
                    <a:cubicBezTo>
                      <a:pt x="62" y="677"/>
                      <a:pt x="50" y="745"/>
                      <a:pt x="54" y="783"/>
                    </a:cubicBezTo>
                    <a:cubicBezTo>
                      <a:pt x="58" y="820"/>
                      <a:pt x="53" y="955"/>
                      <a:pt x="54" y="993"/>
                    </a:cubicBezTo>
                    <a:cubicBezTo>
                      <a:pt x="56" y="1032"/>
                      <a:pt x="38" y="1084"/>
                      <a:pt x="45" y="1099"/>
                    </a:cubicBezTo>
                    <a:cubicBezTo>
                      <a:pt x="52" y="1113"/>
                      <a:pt x="173" y="1128"/>
                      <a:pt x="229" y="1101"/>
                    </a:cubicBezTo>
                    <a:cubicBezTo>
                      <a:pt x="229" y="1101"/>
                      <a:pt x="224" y="1069"/>
                      <a:pt x="218" y="1055"/>
                    </a:cubicBezTo>
                    <a:cubicBezTo>
                      <a:pt x="213" y="1040"/>
                      <a:pt x="236" y="903"/>
                      <a:pt x="225" y="851"/>
                    </a:cubicBezTo>
                    <a:cubicBezTo>
                      <a:pt x="214" y="799"/>
                      <a:pt x="220" y="672"/>
                      <a:pt x="214" y="639"/>
                    </a:cubicBezTo>
                    <a:cubicBezTo>
                      <a:pt x="209" y="605"/>
                      <a:pt x="236" y="364"/>
                      <a:pt x="230" y="324"/>
                    </a:cubicBezTo>
                    <a:cubicBezTo>
                      <a:pt x="230" y="324"/>
                      <a:pt x="228" y="535"/>
                      <a:pt x="237" y="566"/>
                    </a:cubicBezTo>
                    <a:cubicBezTo>
                      <a:pt x="246" y="596"/>
                      <a:pt x="243" y="650"/>
                      <a:pt x="241" y="690"/>
                    </a:cubicBezTo>
                    <a:cubicBezTo>
                      <a:pt x="240" y="731"/>
                      <a:pt x="230" y="792"/>
                      <a:pt x="237" y="835"/>
                    </a:cubicBezTo>
                    <a:cubicBezTo>
                      <a:pt x="244" y="878"/>
                      <a:pt x="231" y="926"/>
                      <a:pt x="231" y="962"/>
                    </a:cubicBezTo>
                    <a:cubicBezTo>
                      <a:pt x="231" y="997"/>
                      <a:pt x="214" y="1068"/>
                      <a:pt x="214" y="1088"/>
                    </a:cubicBezTo>
                    <a:cubicBezTo>
                      <a:pt x="214" y="1108"/>
                      <a:pt x="345" y="1138"/>
                      <a:pt x="406" y="1082"/>
                    </a:cubicBezTo>
                    <a:cubicBezTo>
                      <a:pt x="406" y="1082"/>
                      <a:pt x="402" y="1051"/>
                      <a:pt x="392" y="1032"/>
                    </a:cubicBezTo>
                    <a:cubicBezTo>
                      <a:pt x="382" y="1013"/>
                      <a:pt x="405" y="886"/>
                      <a:pt x="398" y="838"/>
                    </a:cubicBezTo>
                    <a:cubicBezTo>
                      <a:pt x="392" y="799"/>
                      <a:pt x="404" y="663"/>
                      <a:pt x="404" y="637"/>
                    </a:cubicBezTo>
                    <a:cubicBezTo>
                      <a:pt x="404" y="611"/>
                      <a:pt x="414" y="586"/>
                      <a:pt x="414" y="560"/>
                    </a:cubicBezTo>
                    <a:cubicBezTo>
                      <a:pt x="414" y="534"/>
                      <a:pt x="427" y="493"/>
                      <a:pt x="425" y="472"/>
                    </a:cubicBezTo>
                    <a:cubicBezTo>
                      <a:pt x="421" y="426"/>
                      <a:pt x="469" y="319"/>
                      <a:pt x="425" y="36"/>
                    </a:cubicBezTo>
                    <a:lnTo>
                      <a:pt x="416" y="0"/>
                    </a:lnTo>
                    <a:close/>
                  </a:path>
                </a:pathLst>
              </a:custGeom>
              <a:solidFill>
                <a:srgbClr val="A3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6" name="Freeform 441"/>
              <p:cNvSpPr>
                <a:spLocks/>
              </p:cNvSpPr>
              <p:nvPr/>
            </p:nvSpPr>
            <p:spPr bwMode="auto">
              <a:xfrm>
                <a:off x="3126" y="2225"/>
                <a:ext cx="433" cy="98"/>
              </a:xfrm>
              <a:custGeom>
                <a:avLst/>
                <a:gdLst>
                  <a:gd name="T0" fmla="*/ 1389095 w 277"/>
                  <a:gd name="T1" fmla="*/ 0 h 63"/>
                  <a:gd name="T2" fmla="*/ 286227627 w 277"/>
                  <a:gd name="T3" fmla="*/ 18617762 h 63"/>
                  <a:gd name="T4" fmla="*/ 0 w 277"/>
                  <a:gd name="T5" fmla="*/ 4584824 h 63"/>
                  <a:gd name="T6" fmla="*/ 1389095 w 277"/>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7" h="63">
                    <a:moveTo>
                      <a:pt x="1" y="0"/>
                    </a:moveTo>
                    <a:cubicBezTo>
                      <a:pt x="1" y="0"/>
                      <a:pt x="118" y="60"/>
                      <a:pt x="277" y="21"/>
                    </a:cubicBezTo>
                    <a:cubicBezTo>
                      <a:pt x="277" y="21"/>
                      <a:pt x="160" y="63"/>
                      <a:pt x="0" y="5"/>
                    </a:cubicBezTo>
                    <a:lnTo>
                      <a:pt x="1" y="0"/>
                    </a:lnTo>
                    <a:close/>
                  </a:path>
                </a:pathLst>
              </a:custGeom>
              <a:solidFill>
                <a:srgbClr val="B7B7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7" name="Freeform 442"/>
              <p:cNvSpPr>
                <a:spLocks/>
              </p:cNvSpPr>
              <p:nvPr/>
            </p:nvSpPr>
            <p:spPr bwMode="auto">
              <a:xfrm>
                <a:off x="3436" y="2222"/>
                <a:ext cx="42" cy="255"/>
              </a:xfrm>
              <a:custGeom>
                <a:avLst/>
                <a:gdLst>
                  <a:gd name="T0" fmla="*/ 20512464 w 27"/>
                  <a:gd name="T1" fmla="*/ 0 h 164"/>
                  <a:gd name="T2" fmla="*/ 23810184 w 27"/>
                  <a:gd name="T3" fmla="*/ 29754176 h 164"/>
                  <a:gd name="T4" fmla="*/ 9363024 w 27"/>
                  <a:gd name="T5" fmla="*/ 50048559 h 164"/>
                  <a:gd name="T6" fmla="*/ 11386388 w 27"/>
                  <a:gd name="T7" fmla="*/ 90208825 h 164"/>
                  <a:gd name="T8" fmla="*/ 0 w 27"/>
                  <a:gd name="T9" fmla="*/ 143662475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4">
                    <a:moveTo>
                      <a:pt x="23" y="0"/>
                    </a:moveTo>
                    <a:cubicBezTo>
                      <a:pt x="22" y="10"/>
                      <a:pt x="24" y="25"/>
                      <a:pt x="27" y="34"/>
                    </a:cubicBezTo>
                    <a:cubicBezTo>
                      <a:pt x="14" y="36"/>
                      <a:pt x="9" y="43"/>
                      <a:pt x="11" y="57"/>
                    </a:cubicBezTo>
                    <a:cubicBezTo>
                      <a:pt x="12" y="72"/>
                      <a:pt x="12" y="88"/>
                      <a:pt x="13" y="103"/>
                    </a:cubicBezTo>
                    <a:cubicBezTo>
                      <a:pt x="14" y="121"/>
                      <a:pt x="14" y="153"/>
                      <a:pt x="0" y="164"/>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8" name="Freeform 443"/>
              <p:cNvSpPr>
                <a:spLocks/>
              </p:cNvSpPr>
              <p:nvPr/>
            </p:nvSpPr>
            <p:spPr bwMode="auto">
              <a:xfrm>
                <a:off x="3432" y="2487"/>
                <a:ext cx="8" cy="126"/>
              </a:xfrm>
              <a:custGeom>
                <a:avLst/>
                <a:gdLst>
                  <a:gd name="T0" fmla="*/ 2674565 w 5"/>
                  <a:gd name="T1" fmla="*/ 2947387 h 81"/>
                  <a:gd name="T2" fmla="*/ 0 w 5"/>
                  <a:gd name="T3" fmla="*/ 1894749 h 81"/>
                  <a:gd name="T4" fmla="*/ 2674565 w 5"/>
                  <a:gd name="T5" fmla="*/ 71855320 h 81"/>
                  <a:gd name="T6" fmla="*/ 0 60000 65536"/>
                  <a:gd name="T7" fmla="*/ 0 60000 65536"/>
                  <a:gd name="T8" fmla="*/ 0 60000 65536"/>
                </a:gdLst>
                <a:ahLst/>
                <a:cxnLst>
                  <a:cxn ang="T6">
                    <a:pos x="T0" y="T1"/>
                  </a:cxn>
                  <a:cxn ang="T7">
                    <a:pos x="T2" y="T3"/>
                  </a:cxn>
                  <a:cxn ang="T8">
                    <a:pos x="T4" y="T5"/>
                  </a:cxn>
                </a:cxnLst>
                <a:rect l="0" t="0" r="r" b="b"/>
                <a:pathLst>
                  <a:path w="5" h="81">
                    <a:moveTo>
                      <a:pt x="1" y="3"/>
                    </a:moveTo>
                    <a:cubicBezTo>
                      <a:pt x="1" y="2"/>
                      <a:pt x="1" y="0"/>
                      <a:pt x="0" y="2"/>
                    </a:cubicBezTo>
                    <a:cubicBezTo>
                      <a:pt x="5" y="26"/>
                      <a:pt x="1" y="56"/>
                      <a:pt x="1" y="8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59" name="Freeform 444"/>
              <p:cNvSpPr>
                <a:spLocks/>
              </p:cNvSpPr>
              <p:nvPr/>
            </p:nvSpPr>
            <p:spPr bwMode="auto">
              <a:xfrm>
                <a:off x="3431" y="2633"/>
                <a:ext cx="1" cy="16"/>
              </a:xfrm>
              <a:custGeom>
                <a:avLst/>
                <a:gdLst>
                  <a:gd name="T0" fmla="*/ 1 w 1"/>
                  <a:gd name="T1" fmla="*/ 0 h 10"/>
                  <a:gd name="T2" fmla="*/ 0 w 1"/>
                  <a:gd name="T3" fmla="*/ 21699298 h 10"/>
                  <a:gd name="T4" fmla="*/ 0 60000 65536"/>
                  <a:gd name="T5" fmla="*/ 0 60000 65536"/>
                </a:gdLst>
                <a:ahLst/>
                <a:cxnLst>
                  <a:cxn ang="T4">
                    <a:pos x="T0" y="T1"/>
                  </a:cxn>
                  <a:cxn ang="T5">
                    <a:pos x="T2" y="T3"/>
                  </a:cxn>
                </a:cxnLst>
                <a:rect l="0" t="0" r="r" b="b"/>
                <a:pathLst>
                  <a:path w="1" h="10">
                    <a:moveTo>
                      <a:pt x="1" y="0"/>
                    </a:moveTo>
                    <a:cubicBezTo>
                      <a:pt x="1" y="1"/>
                      <a:pt x="1" y="7"/>
                      <a:pt x="0" y="1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0" name="Oval 445"/>
              <p:cNvSpPr>
                <a:spLocks noChangeArrowheads="1"/>
              </p:cNvSpPr>
              <p:nvPr/>
            </p:nvSpPr>
            <p:spPr bwMode="auto">
              <a:xfrm>
                <a:off x="3426" y="2238"/>
                <a:ext cx="32" cy="29"/>
              </a:xfrm>
              <a:prstGeom prst="ellipse">
                <a:avLst/>
              </a:prstGeom>
              <a:noFill/>
              <a:ln w="4763" cap="rnd">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latin typeface="Times New Roman" panose="02020603050405020304" pitchFamily="18" charset="0"/>
                </a:endParaRPr>
              </a:p>
            </p:txBody>
          </p:sp>
          <p:sp>
            <p:nvSpPr>
              <p:cNvPr id="54361" name="Freeform 446"/>
              <p:cNvSpPr>
                <a:spLocks/>
              </p:cNvSpPr>
              <p:nvPr/>
            </p:nvSpPr>
            <p:spPr bwMode="auto">
              <a:xfrm>
                <a:off x="3542" y="2210"/>
                <a:ext cx="24" cy="57"/>
              </a:xfrm>
              <a:custGeom>
                <a:avLst/>
                <a:gdLst>
                  <a:gd name="T0" fmla="*/ 2674565 w 15"/>
                  <a:gd name="T1" fmla="*/ 2116556 h 37"/>
                  <a:gd name="T2" fmla="*/ 8476288 w 15"/>
                  <a:gd name="T3" fmla="*/ 6282021 h 37"/>
                  <a:gd name="T4" fmla="*/ 14953362 w 15"/>
                  <a:gd name="T5" fmla="*/ 14908902 h 37"/>
                  <a:gd name="T6" fmla="*/ 21699298 w 15"/>
                  <a:gd name="T7" fmla="*/ 24567401 h 37"/>
                  <a:gd name="T8" fmla="*/ 31836582 w 15"/>
                  <a:gd name="T9" fmla="*/ 20502291 h 37"/>
                  <a:gd name="T10" fmla="*/ 28044846 w 15"/>
                  <a:gd name="T11" fmla="*/ 8638854 h 37"/>
                  <a:gd name="T12" fmla="*/ 21699298 w 15"/>
                  <a:gd name="T13" fmla="*/ 891833 h 37"/>
                  <a:gd name="T14" fmla="*/ 0 w 15"/>
                  <a:gd name="T15" fmla="*/ 211655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7">
                    <a:moveTo>
                      <a:pt x="1" y="3"/>
                    </a:moveTo>
                    <a:cubicBezTo>
                      <a:pt x="0" y="4"/>
                      <a:pt x="3" y="9"/>
                      <a:pt x="4" y="10"/>
                    </a:cubicBezTo>
                    <a:cubicBezTo>
                      <a:pt x="5" y="14"/>
                      <a:pt x="6" y="18"/>
                      <a:pt x="7" y="23"/>
                    </a:cubicBezTo>
                    <a:cubicBezTo>
                      <a:pt x="8" y="27"/>
                      <a:pt x="10" y="32"/>
                      <a:pt x="10" y="37"/>
                    </a:cubicBezTo>
                    <a:cubicBezTo>
                      <a:pt x="14" y="36"/>
                      <a:pt x="15" y="36"/>
                      <a:pt x="15" y="31"/>
                    </a:cubicBezTo>
                    <a:cubicBezTo>
                      <a:pt x="15" y="25"/>
                      <a:pt x="14" y="19"/>
                      <a:pt x="13" y="13"/>
                    </a:cubicBezTo>
                    <a:cubicBezTo>
                      <a:pt x="13" y="11"/>
                      <a:pt x="12" y="2"/>
                      <a:pt x="10" y="1"/>
                    </a:cubicBezTo>
                    <a:cubicBezTo>
                      <a:pt x="8" y="0"/>
                      <a:pt x="2" y="3"/>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2" name="Freeform 447"/>
              <p:cNvSpPr>
                <a:spLocks/>
              </p:cNvSpPr>
              <p:nvPr/>
            </p:nvSpPr>
            <p:spPr bwMode="auto">
              <a:xfrm>
                <a:off x="3614" y="2192"/>
                <a:ext cx="35" cy="60"/>
              </a:xfrm>
              <a:custGeom>
                <a:avLst/>
                <a:gdLst>
                  <a:gd name="T0" fmla="*/ 0 w 22"/>
                  <a:gd name="T1" fmla="*/ 4988839 h 38"/>
                  <a:gd name="T2" fmla="*/ 14726322 w 22"/>
                  <a:gd name="T3" fmla="*/ 35238046 h 38"/>
                  <a:gd name="T4" fmla="*/ 23428240 w 22"/>
                  <a:gd name="T5" fmla="*/ 53790425 h 38"/>
                  <a:gd name="T6" fmla="*/ 37272200 w 22"/>
                  <a:gd name="T7" fmla="*/ 48126845 h 38"/>
                  <a:gd name="T8" fmla="*/ 33720772 w 22"/>
                  <a:gd name="T9" fmla="*/ 31007738 h 38"/>
                  <a:gd name="T10" fmla="*/ 20333239 w 22"/>
                  <a:gd name="T11" fmla="*/ 0 h 38"/>
                  <a:gd name="T12" fmla="*/ 3657280 w 22"/>
                  <a:gd name="T13" fmla="*/ 4709839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8">
                    <a:moveTo>
                      <a:pt x="0" y="4"/>
                    </a:moveTo>
                    <a:cubicBezTo>
                      <a:pt x="3" y="11"/>
                      <a:pt x="6" y="17"/>
                      <a:pt x="8" y="25"/>
                    </a:cubicBezTo>
                    <a:cubicBezTo>
                      <a:pt x="10" y="28"/>
                      <a:pt x="11" y="35"/>
                      <a:pt x="13" y="38"/>
                    </a:cubicBezTo>
                    <a:cubicBezTo>
                      <a:pt x="15" y="36"/>
                      <a:pt x="19" y="36"/>
                      <a:pt x="21" y="34"/>
                    </a:cubicBezTo>
                    <a:cubicBezTo>
                      <a:pt x="22" y="31"/>
                      <a:pt x="19" y="25"/>
                      <a:pt x="19" y="22"/>
                    </a:cubicBezTo>
                    <a:cubicBezTo>
                      <a:pt x="17" y="14"/>
                      <a:pt x="15" y="7"/>
                      <a:pt x="11" y="0"/>
                    </a:cubicBezTo>
                    <a:cubicBezTo>
                      <a:pt x="9" y="1"/>
                      <a:pt x="4" y="1"/>
                      <a:pt x="2"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3" name="Freeform 448"/>
              <p:cNvSpPr>
                <a:spLocks/>
              </p:cNvSpPr>
              <p:nvPr/>
            </p:nvSpPr>
            <p:spPr bwMode="auto">
              <a:xfrm>
                <a:off x="3689" y="2171"/>
                <a:ext cx="33" cy="62"/>
              </a:xfrm>
              <a:custGeom>
                <a:avLst/>
                <a:gdLst>
                  <a:gd name="T0" fmla="*/ 1604941 w 21"/>
                  <a:gd name="T1" fmla="*/ 3030619 h 40"/>
                  <a:gd name="T2" fmla="*/ 3963221 w 21"/>
                  <a:gd name="T3" fmla="*/ 8538770 h 40"/>
                  <a:gd name="T4" fmla="*/ 9786730 w 21"/>
                  <a:gd name="T5" fmla="*/ 21596338 h 40"/>
                  <a:gd name="T6" fmla="*/ 12175518 w 21"/>
                  <a:gd name="T7" fmla="*/ 31797314 h 40"/>
                  <a:gd name="T8" fmla="*/ 24167231 w 21"/>
                  <a:gd name="T9" fmla="*/ 27819907 h 40"/>
                  <a:gd name="T10" fmla="*/ 21588921 w 21"/>
                  <a:gd name="T11" fmla="*/ 18559841 h 40"/>
                  <a:gd name="T12" fmla="*/ 17117171 w 21"/>
                  <a:gd name="T13" fmla="*/ 10206212 h 40"/>
                  <a:gd name="T14" fmla="*/ 10892745 w 21"/>
                  <a:gd name="T15" fmla="*/ 1082064 h 40"/>
                  <a:gd name="T16" fmla="*/ 1604941 w 21"/>
                  <a:gd name="T17" fmla="*/ 2599658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0">
                    <a:moveTo>
                      <a:pt x="1" y="4"/>
                    </a:moveTo>
                    <a:cubicBezTo>
                      <a:pt x="0" y="4"/>
                      <a:pt x="3" y="10"/>
                      <a:pt x="3" y="11"/>
                    </a:cubicBezTo>
                    <a:cubicBezTo>
                      <a:pt x="5" y="16"/>
                      <a:pt x="6" y="21"/>
                      <a:pt x="8" y="27"/>
                    </a:cubicBezTo>
                    <a:cubicBezTo>
                      <a:pt x="8" y="31"/>
                      <a:pt x="9" y="36"/>
                      <a:pt x="10" y="40"/>
                    </a:cubicBezTo>
                    <a:cubicBezTo>
                      <a:pt x="14" y="39"/>
                      <a:pt x="20" y="38"/>
                      <a:pt x="20" y="35"/>
                    </a:cubicBezTo>
                    <a:cubicBezTo>
                      <a:pt x="21" y="31"/>
                      <a:pt x="18" y="27"/>
                      <a:pt x="18" y="23"/>
                    </a:cubicBezTo>
                    <a:cubicBezTo>
                      <a:pt x="17" y="20"/>
                      <a:pt x="16" y="16"/>
                      <a:pt x="14" y="13"/>
                    </a:cubicBezTo>
                    <a:cubicBezTo>
                      <a:pt x="14" y="10"/>
                      <a:pt x="12" y="2"/>
                      <a:pt x="9" y="1"/>
                    </a:cubicBezTo>
                    <a:cubicBezTo>
                      <a:pt x="8" y="0"/>
                      <a:pt x="2" y="2"/>
                      <a:pt x="1"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4" name="Freeform 449"/>
              <p:cNvSpPr>
                <a:spLocks/>
              </p:cNvSpPr>
              <p:nvPr/>
            </p:nvSpPr>
            <p:spPr bwMode="auto">
              <a:xfrm>
                <a:off x="3198" y="2203"/>
                <a:ext cx="28" cy="72"/>
              </a:xfrm>
              <a:custGeom>
                <a:avLst/>
                <a:gdLst>
                  <a:gd name="T0" fmla="*/ 7131948 w 18"/>
                  <a:gd name="T1" fmla="*/ 0 h 46"/>
                  <a:gd name="T2" fmla="*/ 1218053 w 18"/>
                  <a:gd name="T3" fmla="*/ 37816704 h 46"/>
                  <a:gd name="T4" fmla="*/ 1894749 w 18"/>
                  <a:gd name="T5" fmla="*/ 48207021 h 46"/>
                  <a:gd name="T6" fmla="*/ 11094141 w 18"/>
                  <a:gd name="T7" fmla="*/ 48207021 h 46"/>
                  <a:gd name="T8" fmla="*/ 16125900 w 18"/>
                  <a:gd name="T9" fmla="*/ 2305683 h 46"/>
                  <a:gd name="T10" fmla="*/ 8027194 w 18"/>
                  <a:gd name="T11" fmla="*/ 1473075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6">
                    <a:moveTo>
                      <a:pt x="8" y="0"/>
                    </a:moveTo>
                    <a:cubicBezTo>
                      <a:pt x="5" y="11"/>
                      <a:pt x="2" y="23"/>
                      <a:pt x="1" y="35"/>
                    </a:cubicBezTo>
                    <a:cubicBezTo>
                      <a:pt x="1" y="38"/>
                      <a:pt x="0" y="43"/>
                      <a:pt x="2" y="45"/>
                    </a:cubicBezTo>
                    <a:cubicBezTo>
                      <a:pt x="3" y="46"/>
                      <a:pt x="10" y="45"/>
                      <a:pt x="12" y="45"/>
                    </a:cubicBezTo>
                    <a:cubicBezTo>
                      <a:pt x="13" y="30"/>
                      <a:pt x="14" y="16"/>
                      <a:pt x="18" y="2"/>
                    </a:cubicBezTo>
                    <a:cubicBezTo>
                      <a:pt x="15" y="2"/>
                      <a:pt x="12" y="2"/>
                      <a:pt x="9" y="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5" name="Freeform 450"/>
              <p:cNvSpPr>
                <a:spLocks/>
              </p:cNvSpPr>
              <p:nvPr/>
            </p:nvSpPr>
            <p:spPr bwMode="auto">
              <a:xfrm>
                <a:off x="3126" y="2180"/>
                <a:ext cx="28" cy="75"/>
              </a:xfrm>
              <a:custGeom>
                <a:avLst/>
                <a:gdLst>
                  <a:gd name="T0" fmla="*/ 16125900 w 18"/>
                  <a:gd name="T1" fmla="*/ 3362922 h 48"/>
                  <a:gd name="T2" fmla="*/ 13186584 w 18"/>
                  <a:gd name="T3" fmla="*/ 12453330 h 48"/>
                  <a:gd name="T4" fmla="*/ 11094141 w 18"/>
                  <a:gd name="T5" fmla="*/ 28929645 h 48"/>
                  <a:gd name="T6" fmla="*/ 8027194 w 18"/>
                  <a:gd name="T7" fmla="*/ 48936958 h 48"/>
                  <a:gd name="T8" fmla="*/ 1218053 w 18"/>
                  <a:gd name="T9" fmla="*/ 40828872 h 48"/>
                  <a:gd name="T10" fmla="*/ 3317361 w 18"/>
                  <a:gd name="T11" fmla="*/ 20044578 h 48"/>
                  <a:gd name="T12" fmla="*/ 8027194 w 18"/>
                  <a:gd name="T13" fmla="*/ 3362922 h 48"/>
                  <a:gd name="T14" fmla="*/ 16125900 w 18"/>
                  <a:gd name="T15" fmla="*/ 215227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48">
                    <a:moveTo>
                      <a:pt x="18" y="3"/>
                    </a:moveTo>
                    <a:cubicBezTo>
                      <a:pt x="18" y="6"/>
                      <a:pt x="16" y="9"/>
                      <a:pt x="15" y="12"/>
                    </a:cubicBezTo>
                    <a:cubicBezTo>
                      <a:pt x="13" y="17"/>
                      <a:pt x="13" y="22"/>
                      <a:pt x="12" y="28"/>
                    </a:cubicBezTo>
                    <a:cubicBezTo>
                      <a:pt x="10" y="35"/>
                      <a:pt x="9" y="41"/>
                      <a:pt x="9" y="48"/>
                    </a:cubicBezTo>
                    <a:cubicBezTo>
                      <a:pt x="7" y="46"/>
                      <a:pt x="2" y="43"/>
                      <a:pt x="1" y="40"/>
                    </a:cubicBezTo>
                    <a:cubicBezTo>
                      <a:pt x="0" y="36"/>
                      <a:pt x="4" y="25"/>
                      <a:pt x="4" y="20"/>
                    </a:cubicBezTo>
                    <a:cubicBezTo>
                      <a:pt x="5" y="16"/>
                      <a:pt x="6" y="6"/>
                      <a:pt x="9" y="3"/>
                    </a:cubicBezTo>
                    <a:cubicBezTo>
                      <a:pt x="12" y="0"/>
                      <a:pt x="15" y="1"/>
                      <a:pt x="18" y="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6" name="Freeform 451"/>
              <p:cNvSpPr>
                <a:spLocks/>
              </p:cNvSpPr>
              <p:nvPr/>
            </p:nvSpPr>
            <p:spPr bwMode="auto">
              <a:xfrm>
                <a:off x="3312" y="2224"/>
                <a:ext cx="27" cy="67"/>
              </a:xfrm>
              <a:custGeom>
                <a:avLst/>
                <a:gdLst>
                  <a:gd name="T0" fmla="*/ 28791358 w 17"/>
                  <a:gd name="T1" fmla="*/ 1972108 h 43"/>
                  <a:gd name="T2" fmla="*/ 25285232 w 17"/>
                  <a:gd name="T3" fmla="*/ 26669719 h 43"/>
                  <a:gd name="T4" fmla="*/ 25285232 w 17"/>
                  <a:gd name="T5" fmla="*/ 39984893 h 43"/>
                  <a:gd name="T6" fmla="*/ 2191571 w 17"/>
                  <a:gd name="T7" fmla="*/ 38620868 h 43"/>
                  <a:gd name="T8" fmla="*/ 5528218 w 17"/>
                  <a:gd name="T9" fmla="*/ 15094424 h 43"/>
                  <a:gd name="T10" fmla="*/ 11413858 w 17"/>
                  <a:gd name="T11" fmla="*/ 0 h 43"/>
                  <a:gd name="T12" fmla="*/ 27063858 w 17"/>
                  <a:gd name="T13" fmla="*/ 197210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3">
                    <a:moveTo>
                      <a:pt x="17" y="2"/>
                    </a:moveTo>
                    <a:cubicBezTo>
                      <a:pt x="17" y="10"/>
                      <a:pt x="15" y="19"/>
                      <a:pt x="15" y="28"/>
                    </a:cubicBezTo>
                    <a:cubicBezTo>
                      <a:pt x="15" y="33"/>
                      <a:pt x="16" y="38"/>
                      <a:pt x="15" y="43"/>
                    </a:cubicBezTo>
                    <a:cubicBezTo>
                      <a:pt x="11" y="41"/>
                      <a:pt x="6" y="42"/>
                      <a:pt x="1" y="41"/>
                    </a:cubicBezTo>
                    <a:cubicBezTo>
                      <a:pt x="0" y="33"/>
                      <a:pt x="2" y="24"/>
                      <a:pt x="3" y="16"/>
                    </a:cubicBezTo>
                    <a:cubicBezTo>
                      <a:pt x="4" y="11"/>
                      <a:pt x="7" y="5"/>
                      <a:pt x="7" y="0"/>
                    </a:cubicBezTo>
                    <a:cubicBezTo>
                      <a:pt x="9" y="2"/>
                      <a:pt x="13" y="0"/>
                      <a:pt x="16" y="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7" name="Freeform 452"/>
              <p:cNvSpPr>
                <a:spLocks/>
              </p:cNvSpPr>
              <p:nvPr/>
            </p:nvSpPr>
            <p:spPr bwMode="auto">
              <a:xfrm>
                <a:off x="3069" y="2163"/>
                <a:ext cx="733" cy="1771"/>
              </a:xfrm>
              <a:custGeom>
                <a:avLst/>
                <a:gdLst>
                  <a:gd name="T0" fmla="*/ 238830500 w 468"/>
                  <a:gd name="T1" fmla="*/ 950325370 h 1138"/>
                  <a:gd name="T2" fmla="*/ 238830500 w 468"/>
                  <a:gd name="T3" fmla="*/ 949752362 h 1138"/>
                  <a:gd name="T4" fmla="*/ 246704991 w 468"/>
                  <a:gd name="T5" fmla="*/ 765750347 h 1138"/>
                  <a:gd name="T6" fmla="*/ 234902967 w 468"/>
                  <a:gd name="T7" fmla="*/ 575045985 h 1138"/>
                  <a:gd name="T8" fmla="*/ 252310231 w 468"/>
                  <a:gd name="T9" fmla="*/ 291440366 h 1138"/>
                  <a:gd name="T10" fmla="*/ 260061400 w 468"/>
                  <a:gd name="T11" fmla="*/ 508502616 h 1138"/>
                  <a:gd name="T12" fmla="*/ 263993264 w 468"/>
                  <a:gd name="T13" fmla="*/ 621050172 h 1138"/>
                  <a:gd name="T14" fmla="*/ 260061400 w 468"/>
                  <a:gd name="T15" fmla="*/ 751609579 h 1138"/>
                  <a:gd name="T16" fmla="*/ 253874727 w 468"/>
                  <a:gd name="T17" fmla="*/ 866138122 h 1138"/>
                  <a:gd name="T18" fmla="*/ 234902967 w 468"/>
                  <a:gd name="T19" fmla="*/ 979559155 h 1138"/>
                  <a:gd name="T20" fmla="*/ 445673216 w 468"/>
                  <a:gd name="T21" fmla="*/ 974333092 h 1138"/>
                  <a:gd name="T22" fmla="*/ 430578315 w 468"/>
                  <a:gd name="T23" fmla="*/ 928866998 h 1138"/>
                  <a:gd name="T24" fmla="*/ 436014746 w 468"/>
                  <a:gd name="T25" fmla="*/ 754375966 h 1138"/>
                  <a:gd name="T26" fmla="*/ 442133382 w 468"/>
                  <a:gd name="T27" fmla="*/ 573305328 h 1138"/>
                  <a:gd name="T28" fmla="*/ 453639186 w 468"/>
                  <a:gd name="T29" fmla="*/ 503765907 h 1138"/>
                  <a:gd name="T30" fmla="*/ 466882015 w 468"/>
                  <a:gd name="T31" fmla="*/ 425192736 h 1138"/>
                  <a:gd name="T32" fmla="*/ 466882015 w 468"/>
                  <a:gd name="T33" fmla="*/ 32263935 h 1138"/>
                  <a:gd name="T34" fmla="*/ 456905562 w 468"/>
                  <a:gd name="T35" fmla="*/ 0 h 1138"/>
                  <a:gd name="T36" fmla="*/ 253874727 w 468"/>
                  <a:gd name="T37" fmla="*/ 37260855 h 1138"/>
                  <a:gd name="T38" fmla="*/ 44383542 w 468"/>
                  <a:gd name="T39" fmla="*/ 5205598 h 1138"/>
                  <a:gd name="T40" fmla="*/ 36373903 w 468"/>
                  <a:gd name="T41" fmla="*/ 34189543 h 1138"/>
                  <a:gd name="T42" fmla="*/ 40904449 w 468"/>
                  <a:gd name="T43" fmla="*/ 436831799 h 1138"/>
                  <a:gd name="T44" fmla="*/ 44830296 w 468"/>
                  <a:gd name="T45" fmla="*/ 505147925 h 1138"/>
                  <a:gd name="T46" fmla="*/ 62160632 w 468"/>
                  <a:gd name="T47" fmla="*/ 594014423 h 1138"/>
                  <a:gd name="T48" fmla="*/ 59484450 w 468"/>
                  <a:gd name="T49" fmla="*/ 705091330 h 1138"/>
                  <a:gd name="T50" fmla="*/ 59484450 w 468"/>
                  <a:gd name="T51" fmla="*/ 893583933 h 1138"/>
                  <a:gd name="T52" fmla="*/ 49001312 w 468"/>
                  <a:gd name="T53" fmla="*/ 989017221 h 1138"/>
                  <a:gd name="T54" fmla="*/ 251418253 w 468"/>
                  <a:gd name="T55" fmla="*/ 991100888 h 1138"/>
                  <a:gd name="T56" fmla="*/ 250350833 w 468"/>
                  <a:gd name="T57" fmla="*/ 990292518 h 1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8" h="1138">
                    <a:moveTo>
                      <a:pt x="218" y="1056"/>
                    </a:moveTo>
                    <a:cubicBezTo>
                      <a:pt x="218" y="1055"/>
                      <a:pt x="218" y="1055"/>
                      <a:pt x="218" y="1055"/>
                    </a:cubicBezTo>
                    <a:cubicBezTo>
                      <a:pt x="213" y="1040"/>
                      <a:pt x="235" y="903"/>
                      <a:pt x="225" y="851"/>
                    </a:cubicBezTo>
                    <a:cubicBezTo>
                      <a:pt x="214" y="799"/>
                      <a:pt x="219" y="672"/>
                      <a:pt x="214" y="639"/>
                    </a:cubicBezTo>
                    <a:cubicBezTo>
                      <a:pt x="209" y="605"/>
                      <a:pt x="235" y="364"/>
                      <a:pt x="230" y="324"/>
                    </a:cubicBezTo>
                    <a:cubicBezTo>
                      <a:pt x="230" y="324"/>
                      <a:pt x="228" y="535"/>
                      <a:pt x="237" y="565"/>
                    </a:cubicBezTo>
                    <a:cubicBezTo>
                      <a:pt x="245" y="596"/>
                      <a:pt x="242" y="650"/>
                      <a:pt x="241" y="690"/>
                    </a:cubicBezTo>
                    <a:cubicBezTo>
                      <a:pt x="240" y="730"/>
                      <a:pt x="230" y="792"/>
                      <a:pt x="237" y="835"/>
                    </a:cubicBezTo>
                    <a:cubicBezTo>
                      <a:pt x="244" y="878"/>
                      <a:pt x="231" y="926"/>
                      <a:pt x="231" y="962"/>
                    </a:cubicBezTo>
                    <a:cubicBezTo>
                      <a:pt x="231" y="997"/>
                      <a:pt x="214" y="1068"/>
                      <a:pt x="214" y="1088"/>
                    </a:cubicBezTo>
                    <a:cubicBezTo>
                      <a:pt x="214" y="1108"/>
                      <a:pt x="344" y="1138"/>
                      <a:pt x="406" y="1082"/>
                    </a:cubicBezTo>
                    <a:cubicBezTo>
                      <a:pt x="406" y="1082"/>
                      <a:pt x="402" y="1050"/>
                      <a:pt x="392" y="1032"/>
                    </a:cubicBezTo>
                    <a:cubicBezTo>
                      <a:pt x="382" y="1013"/>
                      <a:pt x="405" y="886"/>
                      <a:pt x="397" y="838"/>
                    </a:cubicBezTo>
                    <a:cubicBezTo>
                      <a:pt x="391" y="799"/>
                      <a:pt x="403" y="663"/>
                      <a:pt x="403" y="637"/>
                    </a:cubicBezTo>
                    <a:cubicBezTo>
                      <a:pt x="403" y="611"/>
                      <a:pt x="413" y="586"/>
                      <a:pt x="413" y="560"/>
                    </a:cubicBezTo>
                    <a:cubicBezTo>
                      <a:pt x="413" y="534"/>
                      <a:pt x="427" y="493"/>
                      <a:pt x="425" y="472"/>
                    </a:cubicBezTo>
                    <a:cubicBezTo>
                      <a:pt x="420" y="426"/>
                      <a:pt x="468" y="319"/>
                      <a:pt x="425" y="36"/>
                    </a:cubicBezTo>
                    <a:cubicBezTo>
                      <a:pt x="416" y="0"/>
                      <a:pt x="416" y="0"/>
                      <a:pt x="416" y="0"/>
                    </a:cubicBezTo>
                    <a:cubicBezTo>
                      <a:pt x="416" y="0"/>
                      <a:pt x="328" y="36"/>
                      <a:pt x="231" y="41"/>
                    </a:cubicBezTo>
                    <a:cubicBezTo>
                      <a:pt x="134" y="46"/>
                      <a:pt x="40" y="6"/>
                      <a:pt x="40" y="6"/>
                    </a:cubicBezTo>
                    <a:cubicBezTo>
                      <a:pt x="33" y="38"/>
                      <a:pt x="33" y="38"/>
                      <a:pt x="33" y="38"/>
                    </a:cubicBezTo>
                    <a:cubicBezTo>
                      <a:pt x="33" y="38"/>
                      <a:pt x="0" y="327"/>
                      <a:pt x="37" y="485"/>
                    </a:cubicBezTo>
                    <a:cubicBezTo>
                      <a:pt x="45" y="517"/>
                      <a:pt x="33" y="540"/>
                      <a:pt x="41" y="561"/>
                    </a:cubicBezTo>
                    <a:cubicBezTo>
                      <a:pt x="49" y="583"/>
                      <a:pt x="51" y="643"/>
                      <a:pt x="57" y="660"/>
                    </a:cubicBezTo>
                    <a:cubicBezTo>
                      <a:pt x="62" y="677"/>
                      <a:pt x="50" y="745"/>
                      <a:pt x="54" y="783"/>
                    </a:cubicBezTo>
                    <a:cubicBezTo>
                      <a:pt x="58" y="820"/>
                      <a:pt x="53" y="955"/>
                      <a:pt x="54" y="993"/>
                    </a:cubicBezTo>
                    <a:cubicBezTo>
                      <a:pt x="55" y="1032"/>
                      <a:pt x="38" y="1084"/>
                      <a:pt x="45" y="1099"/>
                    </a:cubicBezTo>
                    <a:cubicBezTo>
                      <a:pt x="51" y="1113"/>
                      <a:pt x="173" y="1128"/>
                      <a:pt x="229" y="1101"/>
                    </a:cubicBezTo>
                    <a:cubicBezTo>
                      <a:pt x="229" y="1101"/>
                      <a:pt x="229" y="1101"/>
                      <a:pt x="228" y="110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8" name="Freeform 453"/>
              <p:cNvSpPr>
                <a:spLocks/>
              </p:cNvSpPr>
              <p:nvPr/>
            </p:nvSpPr>
            <p:spPr bwMode="auto">
              <a:xfrm>
                <a:off x="3110" y="2273"/>
                <a:ext cx="135" cy="134"/>
              </a:xfrm>
              <a:custGeom>
                <a:avLst/>
                <a:gdLst>
                  <a:gd name="T0" fmla="*/ 87104637 w 86"/>
                  <a:gd name="T1" fmla="*/ 1972108 h 86"/>
                  <a:gd name="T2" fmla="*/ 86467677 w 86"/>
                  <a:gd name="T3" fmla="*/ 0 h 86"/>
                  <a:gd name="T4" fmla="*/ 101428114 w 86"/>
                  <a:gd name="T5" fmla="*/ 1972108 h 86"/>
                  <a:gd name="T6" fmla="*/ 84511617 w 86"/>
                  <a:gd name="T7" fmla="*/ 26995433 h 86"/>
                  <a:gd name="T8" fmla="*/ 51122354 w 86"/>
                  <a:gd name="T9" fmla="*/ 61607106 h 86"/>
                  <a:gd name="T10" fmla="*/ 0 w 86"/>
                  <a:gd name="T11" fmla="*/ 80619131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6">
                    <a:moveTo>
                      <a:pt x="74" y="2"/>
                    </a:moveTo>
                    <a:cubicBezTo>
                      <a:pt x="74" y="1"/>
                      <a:pt x="73" y="1"/>
                      <a:pt x="73" y="0"/>
                    </a:cubicBezTo>
                    <a:cubicBezTo>
                      <a:pt x="77" y="1"/>
                      <a:pt x="82" y="4"/>
                      <a:pt x="86" y="2"/>
                    </a:cubicBezTo>
                    <a:cubicBezTo>
                      <a:pt x="83" y="11"/>
                      <a:pt x="77" y="21"/>
                      <a:pt x="72" y="29"/>
                    </a:cubicBezTo>
                    <a:cubicBezTo>
                      <a:pt x="64" y="42"/>
                      <a:pt x="56" y="56"/>
                      <a:pt x="43" y="66"/>
                    </a:cubicBezTo>
                    <a:cubicBezTo>
                      <a:pt x="30" y="76"/>
                      <a:pt x="15" y="81"/>
                      <a:pt x="0" y="8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69" name="Freeform 454"/>
              <p:cNvSpPr>
                <a:spLocks/>
              </p:cNvSpPr>
              <p:nvPr/>
            </p:nvSpPr>
            <p:spPr bwMode="auto">
              <a:xfrm>
                <a:off x="3570" y="2266"/>
                <a:ext cx="177" cy="93"/>
              </a:xfrm>
              <a:custGeom>
                <a:avLst/>
                <a:gdLst>
                  <a:gd name="T0" fmla="*/ 9722092 w 113"/>
                  <a:gd name="T1" fmla="*/ 0 h 60"/>
                  <a:gd name="T2" fmla="*/ 0 w 113"/>
                  <a:gd name="T3" fmla="*/ 2599658 h 60"/>
                  <a:gd name="T4" fmla="*/ 23853350 w 113"/>
                  <a:gd name="T5" fmla="*/ 23258127 h 60"/>
                  <a:gd name="T6" fmla="*/ 68211021 w 113"/>
                  <a:gd name="T7" fmla="*/ 41560187 h 60"/>
                  <a:gd name="T8" fmla="*/ 124345974 w 113"/>
                  <a:gd name="T9" fmla="*/ 47630982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60">
                    <a:moveTo>
                      <a:pt x="9" y="0"/>
                    </a:moveTo>
                    <a:cubicBezTo>
                      <a:pt x="6" y="1"/>
                      <a:pt x="3" y="2"/>
                      <a:pt x="0" y="3"/>
                    </a:cubicBezTo>
                    <a:cubicBezTo>
                      <a:pt x="0" y="12"/>
                      <a:pt x="15" y="25"/>
                      <a:pt x="22" y="29"/>
                    </a:cubicBezTo>
                    <a:cubicBezTo>
                      <a:pt x="34" y="38"/>
                      <a:pt x="48" y="46"/>
                      <a:pt x="62" y="52"/>
                    </a:cubicBezTo>
                    <a:cubicBezTo>
                      <a:pt x="79" y="58"/>
                      <a:pt x="94" y="60"/>
                      <a:pt x="113" y="6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0" name="Freeform 455"/>
              <p:cNvSpPr>
                <a:spLocks/>
              </p:cNvSpPr>
              <p:nvPr/>
            </p:nvSpPr>
            <p:spPr bwMode="auto">
              <a:xfrm>
                <a:off x="3581" y="2272"/>
                <a:ext cx="151" cy="87"/>
              </a:xfrm>
              <a:custGeom>
                <a:avLst/>
                <a:gdLst>
                  <a:gd name="T0" fmla="*/ 0 w 96"/>
                  <a:gd name="T1" fmla="*/ 11075521 h 56"/>
                  <a:gd name="T2" fmla="*/ 11318247 w 96"/>
                  <a:gd name="T3" fmla="*/ 11951313 h 56"/>
                  <a:gd name="T4" fmla="*/ 29017502 w 96"/>
                  <a:gd name="T5" fmla="*/ 11075521 h 56"/>
                  <a:gd name="T6" fmla="*/ 61116660 w 96"/>
                  <a:gd name="T7" fmla="*/ 8981010 h 56"/>
                  <a:gd name="T8" fmla="*/ 107231886 w 96"/>
                  <a:gd name="T9" fmla="*/ 0 h 56"/>
                  <a:gd name="T10" fmla="*/ 115660908 w 96"/>
                  <a:gd name="T11" fmla="*/ 27981712 h 56"/>
                  <a:gd name="T12" fmla="*/ 118540175 w 96"/>
                  <a:gd name="T13" fmla="*/ 47709543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56">
                    <a:moveTo>
                      <a:pt x="0" y="13"/>
                    </a:moveTo>
                    <a:cubicBezTo>
                      <a:pt x="2" y="12"/>
                      <a:pt x="6" y="14"/>
                      <a:pt x="9" y="14"/>
                    </a:cubicBezTo>
                    <a:cubicBezTo>
                      <a:pt x="14" y="14"/>
                      <a:pt x="19" y="13"/>
                      <a:pt x="23" y="13"/>
                    </a:cubicBezTo>
                    <a:cubicBezTo>
                      <a:pt x="32" y="12"/>
                      <a:pt x="41" y="11"/>
                      <a:pt x="49" y="10"/>
                    </a:cubicBezTo>
                    <a:cubicBezTo>
                      <a:pt x="63" y="8"/>
                      <a:pt x="74" y="4"/>
                      <a:pt x="86" y="0"/>
                    </a:cubicBezTo>
                    <a:cubicBezTo>
                      <a:pt x="89" y="11"/>
                      <a:pt x="91" y="22"/>
                      <a:pt x="92" y="33"/>
                    </a:cubicBezTo>
                    <a:cubicBezTo>
                      <a:pt x="92" y="41"/>
                      <a:pt x="96" y="49"/>
                      <a:pt x="95" y="5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1" name="Freeform 456"/>
              <p:cNvSpPr>
                <a:spLocks/>
              </p:cNvSpPr>
              <p:nvPr/>
            </p:nvSpPr>
            <p:spPr bwMode="auto">
              <a:xfrm>
                <a:off x="3692" y="2286"/>
                <a:ext cx="21" cy="19"/>
              </a:xfrm>
              <a:custGeom>
                <a:avLst/>
                <a:gdLst>
                  <a:gd name="T0" fmla="*/ 19819370 w 13"/>
                  <a:gd name="T1" fmla="*/ 2018685 h 12"/>
                  <a:gd name="T2" fmla="*/ 17755221 w 13"/>
                  <a:gd name="T3" fmla="*/ 16688492 h 12"/>
                  <a:gd name="T4" fmla="*/ 19819370 w 13"/>
                  <a:gd name="T5" fmla="*/ 5060731 h 12"/>
                  <a:gd name="T6" fmla="*/ 0 60000 65536"/>
                  <a:gd name="T7" fmla="*/ 0 60000 65536"/>
                  <a:gd name="T8" fmla="*/ 0 60000 65536"/>
                </a:gdLst>
                <a:ahLst/>
                <a:cxnLst>
                  <a:cxn ang="T6">
                    <a:pos x="T0" y="T1"/>
                  </a:cxn>
                  <a:cxn ang="T7">
                    <a:pos x="T2" y="T3"/>
                  </a:cxn>
                  <a:cxn ang="T8">
                    <a:pos x="T4" y="T5"/>
                  </a:cxn>
                </a:cxnLst>
                <a:rect l="0" t="0" r="r" b="b"/>
                <a:pathLst>
                  <a:path w="13" h="12">
                    <a:moveTo>
                      <a:pt x="7" y="1"/>
                    </a:moveTo>
                    <a:cubicBezTo>
                      <a:pt x="1" y="1"/>
                      <a:pt x="0" y="11"/>
                      <a:pt x="6" y="11"/>
                    </a:cubicBezTo>
                    <a:cubicBezTo>
                      <a:pt x="13" y="12"/>
                      <a:pt x="13" y="0"/>
                      <a:pt x="7"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2" name="Freeform 457"/>
              <p:cNvSpPr>
                <a:spLocks/>
              </p:cNvSpPr>
              <p:nvPr/>
            </p:nvSpPr>
            <p:spPr bwMode="auto">
              <a:xfrm>
                <a:off x="3609" y="2311"/>
                <a:ext cx="13" cy="1"/>
              </a:xfrm>
              <a:custGeom>
                <a:avLst/>
                <a:gdLst>
                  <a:gd name="T0" fmla="*/ 0 w 8"/>
                  <a:gd name="T1" fmla="*/ 0 h 1"/>
                  <a:gd name="T2" fmla="*/ 27168295 w 8"/>
                  <a:gd name="T3" fmla="*/ 1 h 1"/>
                  <a:gd name="T4" fmla="*/ 0 60000 65536"/>
                  <a:gd name="T5" fmla="*/ 0 60000 65536"/>
                </a:gdLst>
                <a:ahLst/>
                <a:cxnLst>
                  <a:cxn ang="T4">
                    <a:pos x="T0" y="T1"/>
                  </a:cxn>
                  <a:cxn ang="T5">
                    <a:pos x="T2" y="T3"/>
                  </a:cxn>
                </a:cxnLst>
                <a:rect l="0" t="0" r="r" b="b"/>
                <a:pathLst>
                  <a:path w="8" h="1">
                    <a:moveTo>
                      <a:pt x="0" y="0"/>
                    </a:moveTo>
                    <a:cubicBezTo>
                      <a:pt x="3" y="1"/>
                      <a:pt x="6" y="1"/>
                      <a:pt x="8" y="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3" name="Freeform 458"/>
              <p:cNvSpPr>
                <a:spLocks/>
              </p:cNvSpPr>
              <p:nvPr/>
            </p:nvSpPr>
            <p:spPr bwMode="auto">
              <a:xfrm>
                <a:off x="3635" y="2309"/>
                <a:ext cx="9" cy="2"/>
              </a:xfrm>
              <a:custGeom>
                <a:avLst/>
                <a:gdLst>
                  <a:gd name="T0" fmla="*/ 0 w 6"/>
                  <a:gd name="T1" fmla="*/ 2147483646 h 1"/>
                  <a:gd name="T2" fmla="*/ 1823229 w 6"/>
                  <a:gd name="T3" fmla="*/ 0 h 1"/>
                  <a:gd name="T4" fmla="*/ 0 60000 65536"/>
                  <a:gd name="T5" fmla="*/ 0 60000 65536"/>
                </a:gdLst>
                <a:ahLst/>
                <a:cxnLst>
                  <a:cxn ang="T4">
                    <a:pos x="T0" y="T1"/>
                  </a:cxn>
                  <a:cxn ang="T5">
                    <a:pos x="T2" y="T3"/>
                  </a:cxn>
                </a:cxnLst>
                <a:rect l="0" t="0" r="r" b="b"/>
                <a:pathLst>
                  <a:path w="6" h="1">
                    <a:moveTo>
                      <a:pt x="0" y="1"/>
                    </a:moveTo>
                    <a:cubicBezTo>
                      <a:pt x="2" y="1"/>
                      <a:pt x="4" y="0"/>
                      <a:pt x="6"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4" name="Freeform 459"/>
              <p:cNvSpPr>
                <a:spLocks/>
              </p:cNvSpPr>
              <p:nvPr/>
            </p:nvSpPr>
            <p:spPr bwMode="auto">
              <a:xfrm>
                <a:off x="3660" y="2306"/>
                <a:ext cx="9" cy="2"/>
              </a:xfrm>
              <a:custGeom>
                <a:avLst/>
                <a:gdLst>
                  <a:gd name="T0" fmla="*/ 0 w 6"/>
                  <a:gd name="T1" fmla="*/ 2147483646 h 1"/>
                  <a:gd name="T2" fmla="*/ 1823229 w 6"/>
                  <a:gd name="T3" fmla="*/ 0 h 1"/>
                  <a:gd name="T4" fmla="*/ 0 60000 65536"/>
                  <a:gd name="T5" fmla="*/ 0 60000 65536"/>
                </a:gdLst>
                <a:ahLst/>
                <a:cxnLst>
                  <a:cxn ang="T4">
                    <a:pos x="T0" y="T1"/>
                  </a:cxn>
                  <a:cxn ang="T5">
                    <a:pos x="T2" y="T3"/>
                  </a:cxn>
                </a:cxnLst>
                <a:rect l="0" t="0" r="r" b="b"/>
                <a:pathLst>
                  <a:path w="6" h="1">
                    <a:moveTo>
                      <a:pt x="0" y="1"/>
                    </a:moveTo>
                    <a:cubicBezTo>
                      <a:pt x="2" y="1"/>
                      <a:pt x="4" y="1"/>
                      <a:pt x="6"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5" name="Freeform 460"/>
              <p:cNvSpPr>
                <a:spLocks/>
              </p:cNvSpPr>
              <p:nvPr/>
            </p:nvSpPr>
            <p:spPr bwMode="auto">
              <a:xfrm>
                <a:off x="3682" y="2301"/>
                <a:ext cx="6" cy="2"/>
              </a:xfrm>
              <a:custGeom>
                <a:avLst/>
                <a:gdLst>
                  <a:gd name="T0" fmla="*/ 0 w 4"/>
                  <a:gd name="T1" fmla="*/ 2147483646 h 1"/>
                  <a:gd name="T2" fmla="*/ 1215486 w 4"/>
                  <a:gd name="T3" fmla="*/ 0 h 1"/>
                  <a:gd name="T4" fmla="*/ 0 60000 65536"/>
                  <a:gd name="T5" fmla="*/ 0 60000 65536"/>
                </a:gdLst>
                <a:ahLst/>
                <a:cxnLst>
                  <a:cxn ang="T4">
                    <a:pos x="T0" y="T1"/>
                  </a:cxn>
                  <a:cxn ang="T5">
                    <a:pos x="T2" y="T3"/>
                  </a:cxn>
                </a:cxnLst>
                <a:rect l="0" t="0" r="r" b="b"/>
                <a:pathLst>
                  <a:path w="4" h="1">
                    <a:moveTo>
                      <a:pt x="0" y="1"/>
                    </a:moveTo>
                    <a:cubicBezTo>
                      <a:pt x="0" y="1"/>
                      <a:pt x="2" y="1"/>
                      <a:pt x="4"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6" name="Freeform 461"/>
              <p:cNvSpPr>
                <a:spLocks/>
              </p:cNvSpPr>
              <p:nvPr/>
            </p:nvSpPr>
            <p:spPr bwMode="auto">
              <a:xfrm>
                <a:off x="3321" y="2308"/>
                <a:ext cx="82" cy="169"/>
              </a:xfrm>
              <a:custGeom>
                <a:avLst/>
                <a:gdLst>
                  <a:gd name="T0" fmla="*/ 70176370 w 52"/>
                  <a:gd name="T1" fmla="*/ 87281757 h 109"/>
                  <a:gd name="T2" fmla="*/ 14929466 w 52"/>
                  <a:gd name="T3" fmla="*/ 0 h 109"/>
                  <a:gd name="T4" fmla="*/ 65337354 w 52"/>
                  <a:gd name="T5" fmla="*/ 85701426 h 109"/>
                  <a:gd name="T6" fmla="*/ 0 60000 65536"/>
                  <a:gd name="T7" fmla="*/ 0 60000 65536"/>
                  <a:gd name="T8" fmla="*/ 0 60000 65536"/>
                </a:gdLst>
                <a:ahLst/>
                <a:cxnLst>
                  <a:cxn ang="T6">
                    <a:pos x="T0" y="T1"/>
                  </a:cxn>
                  <a:cxn ang="T7">
                    <a:pos x="T2" y="T3"/>
                  </a:cxn>
                  <a:cxn ang="T8">
                    <a:pos x="T4" y="T5"/>
                  </a:cxn>
                </a:cxnLst>
                <a:rect l="0" t="0" r="r" b="b"/>
                <a:pathLst>
                  <a:path w="52" h="109">
                    <a:moveTo>
                      <a:pt x="52" y="109"/>
                    </a:moveTo>
                    <a:cubicBezTo>
                      <a:pt x="22" y="86"/>
                      <a:pt x="12" y="35"/>
                      <a:pt x="11" y="0"/>
                    </a:cubicBezTo>
                    <a:cubicBezTo>
                      <a:pt x="0" y="32"/>
                      <a:pt x="7" y="101"/>
                      <a:pt x="48" y="107"/>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7" name="Freeform 462"/>
              <p:cNvSpPr>
                <a:spLocks/>
              </p:cNvSpPr>
              <p:nvPr/>
            </p:nvSpPr>
            <p:spPr bwMode="auto">
              <a:xfrm>
                <a:off x="3108" y="2336"/>
                <a:ext cx="110" cy="93"/>
              </a:xfrm>
              <a:custGeom>
                <a:avLst/>
                <a:gdLst>
                  <a:gd name="T0" fmla="*/ 0 w 70"/>
                  <a:gd name="T1" fmla="*/ 39072753 h 60"/>
                  <a:gd name="T2" fmla="*/ 24167231 w 70"/>
                  <a:gd name="T3" fmla="*/ 34481261 h 60"/>
                  <a:gd name="T4" fmla="*/ 48893919 w 70"/>
                  <a:gd name="T5" fmla="*/ 26031938 h 60"/>
                  <a:gd name="T6" fmla="*/ 85137096 w 70"/>
                  <a:gd name="T7" fmla="*/ 0 h 60"/>
                  <a:gd name="T8" fmla="*/ 69555934 w 70"/>
                  <a:gd name="T9" fmla="*/ 19825591 h 60"/>
                  <a:gd name="T10" fmla="*/ 44262867 w 70"/>
                  <a:gd name="T11" fmla="*/ 32613942 h 60"/>
                  <a:gd name="T12" fmla="*/ 18826723 w 70"/>
                  <a:gd name="T13" fmla="*/ 40349504 h 60"/>
                  <a:gd name="T14" fmla="*/ 1604941 w 70"/>
                  <a:gd name="T15" fmla="*/ 42026333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60">
                    <a:moveTo>
                      <a:pt x="0" y="49"/>
                    </a:moveTo>
                    <a:cubicBezTo>
                      <a:pt x="6" y="52"/>
                      <a:pt x="15" y="46"/>
                      <a:pt x="20" y="43"/>
                    </a:cubicBezTo>
                    <a:cubicBezTo>
                      <a:pt x="27" y="40"/>
                      <a:pt x="34" y="38"/>
                      <a:pt x="40" y="33"/>
                    </a:cubicBezTo>
                    <a:cubicBezTo>
                      <a:pt x="52" y="23"/>
                      <a:pt x="61" y="14"/>
                      <a:pt x="70" y="0"/>
                    </a:cubicBezTo>
                    <a:cubicBezTo>
                      <a:pt x="70" y="7"/>
                      <a:pt x="61" y="20"/>
                      <a:pt x="57" y="25"/>
                    </a:cubicBezTo>
                    <a:cubicBezTo>
                      <a:pt x="52" y="32"/>
                      <a:pt x="44" y="37"/>
                      <a:pt x="36" y="41"/>
                    </a:cubicBezTo>
                    <a:cubicBezTo>
                      <a:pt x="29" y="45"/>
                      <a:pt x="22" y="48"/>
                      <a:pt x="15" y="51"/>
                    </a:cubicBezTo>
                    <a:cubicBezTo>
                      <a:pt x="11" y="53"/>
                      <a:pt x="1" y="60"/>
                      <a:pt x="1" y="53"/>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8" name="Freeform 463"/>
              <p:cNvSpPr>
                <a:spLocks/>
              </p:cNvSpPr>
              <p:nvPr/>
            </p:nvSpPr>
            <p:spPr bwMode="auto">
              <a:xfrm>
                <a:off x="3202" y="2211"/>
                <a:ext cx="17" cy="59"/>
              </a:xfrm>
              <a:custGeom>
                <a:avLst/>
                <a:gdLst>
                  <a:gd name="T0" fmla="*/ 5104125 w 11"/>
                  <a:gd name="T1" fmla="*/ 0 h 38"/>
                  <a:gd name="T2" fmla="*/ 1010189 w 11"/>
                  <a:gd name="T3" fmla="*/ 32054666 h 38"/>
                  <a:gd name="T4" fmla="*/ 3728819 w 11"/>
                  <a:gd name="T5" fmla="*/ 14940266 h 38"/>
                  <a:gd name="T6" fmla="*/ 5762720 w 11"/>
                  <a:gd name="T7" fmla="*/ 1160111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8">
                    <a:moveTo>
                      <a:pt x="7" y="0"/>
                    </a:moveTo>
                    <a:cubicBezTo>
                      <a:pt x="10" y="12"/>
                      <a:pt x="0" y="26"/>
                      <a:pt x="1" y="38"/>
                    </a:cubicBezTo>
                    <a:cubicBezTo>
                      <a:pt x="4" y="36"/>
                      <a:pt x="4" y="22"/>
                      <a:pt x="5" y="18"/>
                    </a:cubicBezTo>
                    <a:cubicBezTo>
                      <a:pt x="6" y="13"/>
                      <a:pt x="11" y="4"/>
                      <a:pt x="8" y="1"/>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79" name="Freeform 464"/>
              <p:cNvSpPr>
                <a:spLocks/>
              </p:cNvSpPr>
              <p:nvPr/>
            </p:nvSpPr>
            <p:spPr bwMode="auto">
              <a:xfrm>
                <a:off x="3127" y="2186"/>
                <a:ext cx="19" cy="58"/>
              </a:xfrm>
              <a:custGeom>
                <a:avLst/>
                <a:gdLst>
                  <a:gd name="T0" fmla="*/ 15413562 w 12"/>
                  <a:gd name="T1" fmla="*/ 1524317 h 37"/>
                  <a:gd name="T2" fmla="*/ 8012824 w 12"/>
                  <a:gd name="T3" fmla="*/ 24338277 h 37"/>
                  <a:gd name="T4" fmla="*/ 6148346 w 12"/>
                  <a:gd name="T5" fmla="*/ 41770485 h 37"/>
                  <a:gd name="T6" fmla="*/ 12686971 w 12"/>
                  <a:gd name="T7" fmla="*/ 19134869 h 37"/>
                  <a:gd name="T8" fmla="*/ 15413562 w 12"/>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7">
                    <a:moveTo>
                      <a:pt x="10" y="1"/>
                    </a:moveTo>
                    <a:cubicBezTo>
                      <a:pt x="7" y="5"/>
                      <a:pt x="6" y="16"/>
                      <a:pt x="5" y="22"/>
                    </a:cubicBezTo>
                    <a:cubicBezTo>
                      <a:pt x="4" y="25"/>
                      <a:pt x="0" y="34"/>
                      <a:pt x="4" y="37"/>
                    </a:cubicBezTo>
                    <a:cubicBezTo>
                      <a:pt x="7" y="32"/>
                      <a:pt x="7" y="23"/>
                      <a:pt x="8" y="17"/>
                    </a:cubicBezTo>
                    <a:cubicBezTo>
                      <a:pt x="9" y="12"/>
                      <a:pt x="12" y="5"/>
                      <a:pt x="10" y="0"/>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0" name="Freeform 465"/>
              <p:cNvSpPr>
                <a:spLocks/>
              </p:cNvSpPr>
              <p:nvPr/>
            </p:nvSpPr>
            <p:spPr bwMode="auto">
              <a:xfrm>
                <a:off x="3317" y="2228"/>
                <a:ext cx="14" cy="56"/>
              </a:xfrm>
              <a:custGeom>
                <a:avLst/>
                <a:gdLst>
                  <a:gd name="T0" fmla="*/ 5160339 w 9"/>
                  <a:gd name="T1" fmla="*/ 1218053 h 36"/>
                  <a:gd name="T2" fmla="*/ 1218053 w 9"/>
                  <a:gd name="T3" fmla="*/ 30905624 h 36"/>
                  <a:gd name="T4" fmla="*/ 5160339 w 9"/>
                  <a:gd name="T5" fmla="*/ 14564704 h 36"/>
                  <a:gd name="T6" fmla="*/ 8027194 w 9"/>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6">
                    <a:moveTo>
                      <a:pt x="6" y="1"/>
                    </a:moveTo>
                    <a:cubicBezTo>
                      <a:pt x="4" y="11"/>
                      <a:pt x="0" y="25"/>
                      <a:pt x="1" y="35"/>
                    </a:cubicBezTo>
                    <a:cubicBezTo>
                      <a:pt x="7" y="36"/>
                      <a:pt x="6" y="21"/>
                      <a:pt x="6" y="17"/>
                    </a:cubicBezTo>
                    <a:cubicBezTo>
                      <a:pt x="7" y="11"/>
                      <a:pt x="9" y="5"/>
                      <a:pt x="9" y="0"/>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1" name="Freeform 466"/>
              <p:cNvSpPr>
                <a:spLocks/>
              </p:cNvSpPr>
              <p:nvPr/>
            </p:nvSpPr>
            <p:spPr bwMode="auto">
              <a:xfrm>
                <a:off x="3429" y="2241"/>
                <a:ext cx="14" cy="26"/>
              </a:xfrm>
              <a:custGeom>
                <a:avLst/>
                <a:gdLst>
                  <a:gd name="T0" fmla="*/ 8027194 w 9"/>
                  <a:gd name="T1" fmla="*/ 756189 h 17"/>
                  <a:gd name="T2" fmla="*/ 1218053 w 9"/>
                  <a:gd name="T3" fmla="*/ 3808598 h 17"/>
                  <a:gd name="T4" fmla="*/ 7131948 w 9"/>
                  <a:gd name="T5" fmla="*/ 6327793 h 17"/>
                  <a:gd name="T6" fmla="*/ 6019087 w 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7">
                    <a:moveTo>
                      <a:pt x="9" y="1"/>
                    </a:moveTo>
                    <a:cubicBezTo>
                      <a:pt x="4" y="0"/>
                      <a:pt x="1" y="2"/>
                      <a:pt x="1" y="7"/>
                    </a:cubicBezTo>
                    <a:cubicBezTo>
                      <a:pt x="0" y="11"/>
                      <a:pt x="6" y="17"/>
                      <a:pt x="8" y="12"/>
                    </a:cubicBezTo>
                    <a:cubicBezTo>
                      <a:pt x="1" y="11"/>
                      <a:pt x="5" y="2"/>
                      <a:pt x="7" y="0"/>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2" name="Freeform 467"/>
              <p:cNvSpPr>
                <a:spLocks/>
              </p:cNvSpPr>
              <p:nvPr/>
            </p:nvSpPr>
            <p:spPr bwMode="auto">
              <a:xfrm>
                <a:off x="3547" y="2214"/>
                <a:ext cx="14" cy="45"/>
              </a:xfrm>
              <a:custGeom>
                <a:avLst/>
                <a:gdLst>
                  <a:gd name="T0" fmla="*/ 0 w 9"/>
                  <a:gd name="T1" fmla="*/ 2668733 h 29"/>
                  <a:gd name="T2" fmla="*/ 8027194 w 9"/>
                  <a:gd name="T3" fmla="*/ 24009198 h 29"/>
                  <a:gd name="T4" fmla="*/ 1218053 w 9"/>
                  <a:gd name="T5" fmla="*/ 1719850 h 29"/>
                  <a:gd name="T6" fmla="*/ 0 60000 65536"/>
                  <a:gd name="T7" fmla="*/ 0 60000 65536"/>
                  <a:gd name="T8" fmla="*/ 0 60000 65536"/>
                </a:gdLst>
                <a:ahLst/>
                <a:cxnLst>
                  <a:cxn ang="T6">
                    <a:pos x="T0" y="T1"/>
                  </a:cxn>
                  <a:cxn ang="T7">
                    <a:pos x="T2" y="T3"/>
                  </a:cxn>
                  <a:cxn ang="T8">
                    <a:pos x="T4" y="T5"/>
                  </a:cxn>
                </a:cxnLst>
                <a:rect l="0" t="0" r="r" b="b"/>
                <a:pathLst>
                  <a:path w="9" h="29">
                    <a:moveTo>
                      <a:pt x="0" y="3"/>
                    </a:moveTo>
                    <a:cubicBezTo>
                      <a:pt x="6" y="10"/>
                      <a:pt x="6" y="21"/>
                      <a:pt x="9" y="29"/>
                    </a:cubicBezTo>
                    <a:cubicBezTo>
                      <a:pt x="8" y="25"/>
                      <a:pt x="6" y="0"/>
                      <a:pt x="1" y="2"/>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3" name="Freeform 468"/>
              <p:cNvSpPr>
                <a:spLocks/>
              </p:cNvSpPr>
              <p:nvPr/>
            </p:nvSpPr>
            <p:spPr bwMode="auto">
              <a:xfrm>
                <a:off x="3619" y="2194"/>
                <a:ext cx="26" cy="53"/>
              </a:xfrm>
              <a:custGeom>
                <a:avLst/>
                <a:gdLst>
                  <a:gd name="T0" fmla="*/ 0 w 17"/>
                  <a:gd name="T1" fmla="*/ 4829142 h 34"/>
                  <a:gd name="T2" fmla="*/ 3808598 w 17"/>
                  <a:gd name="T3" fmla="*/ 20095611 h 34"/>
                  <a:gd name="T4" fmla="*/ 6327793 w 17"/>
                  <a:gd name="T5" fmla="*/ 32247543 h 34"/>
                  <a:gd name="T6" fmla="*/ 5203129 w 17"/>
                  <a:gd name="T7" fmla="*/ 16190407 h 34"/>
                  <a:gd name="T8" fmla="*/ 756189 w 17"/>
                  <a:gd name="T9" fmla="*/ 482914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4">
                    <a:moveTo>
                      <a:pt x="0" y="5"/>
                    </a:moveTo>
                    <a:cubicBezTo>
                      <a:pt x="3" y="10"/>
                      <a:pt x="5" y="16"/>
                      <a:pt x="7" y="21"/>
                    </a:cubicBezTo>
                    <a:cubicBezTo>
                      <a:pt x="8" y="25"/>
                      <a:pt x="9" y="31"/>
                      <a:pt x="12" y="34"/>
                    </a:cubicBezTo>
                    <a:cubicBezTo>
                      <a:pt x="17" y="30"/>
                      <a:pt x="12" y="23"/>
                      <a:pt x="10" y="17"/>
                    </a:cubicBezTo>
                    <a:cubicBezTo>
                      <a:pt x="9" y="13"/>
                      <a:pt x="6" y="0"/>
                      <a:pt x="1" y="5"/>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4" name="Freeform 469"/>
              <p:cNvSpPr>
                <a:spLocks/>
              </p:cNvSpPr>
              <p:nvPr/>
            </p:nvSpPr>
            <p:spPr bwMode="auto">
              <a:xfrm>
                <a:off x="3694" y="2175"/>
                <a:ext cx="22" cy="53"/>
              </a:xfrm>
              <a:custGeom>
                <a:avLst/>
                <a:gdLst>
                  <a:gd name="T0" fmla="*/ 0 w 14"/>
                  <a:gd name="T1" fmla="*/ 1987358 h 34"/>
                  <a:gd name="T2" fmla="*/ 12175518 w 14"/>
                  <a:gd name="T3" fmla="*/ 32247543 h 34"/>
                  <a:gd name="T4" fmla="*/ 15379147 w 14"/>
                  <a:gd name="T5" fmla="*/ 31325511 h 34"/>
                  <a:gd name="T6" fmla="*/ 0 w 14"/>
                  <a:gd name="T7" fmla="*/ 309794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4">
                    <a:moveTo>
                      <a:pt x="0" y="2"/>
                    </a:moveTo>
                    <a:cubicBezTo>
                      <a:pt x="2" y="12"/>
                      <a:pt x="6" y="25"/>
                      <a:pt x="10" y="34"/>
                    </a:cubicBezTo>
                    <a:cubicBezTo>
                      <a:pt x="11" y="34"/>
                      <a:pt x="13" y="33"/>
                      <a:pt x="13" y="33"/>
                    </a:cubicBezTo>
                    <a:cubicBezTo>
                      <a:pt x="14" y="27"/>
                      <a:pt x="5" y="0"/>
                      <a:pt x="0" y="3"/>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5" name="Freeform 470"/>
              <p:cNvSpPr>
                <a:spLocks/>
              </p:cNvSpPr>
              <p:nvPr/>
            </p:nvSpPr>
            <p:spPr bwMode="auto">
              <a:xfrm>
                <a:off x="3591" y="2275"/>
                <a:ext cx="125" cy="26"/>
              </a:xfrm>
              <a:custGeom>
                <a:avLst/>
                <a:gdLst>
                  <a:gd name="T0" fmla="*/ 1377453 w 80"/>
                  <a:gd name="T1" fmla="*/ 7213053 h 17"/>
                  <a:gd name="T2" fmla="*/ 1377453 w 80"/>
                  <a:gd name="T3" fmla="*/ 7213053 h 17"/>
                  <a:gd name="T4" fmla="*/ 9090127 w 80"/>
                  <a:gd name="T5" fmla="*/ 7213053 h 17"/>
                  <a:gd name="T6" fmla="*/ 17695100 w 80"/>
                  <a:gd name="T7" fmla="*/ 6892435 h 17"/>
                  <a:gd name="T8" fmla="*/ 33868497 w 80"/>
                  <a:gd name="T9" fmla="*/ 5824915 h 17"/>
                  <a:gd name="T10" fmla="*/ 63633994 w 80"/>
                  <a:gd name="T11" fmla="*/ 2705225 h 17"/>
                  <a:gd name="T12" fmla="*/ 74227631 w 80"/>
                  <a:gd name="T13" fmla="*/ 756189 h 17"/>
                  <a:gd name="T14" fmla="*/ 79728050 w 80"/>
                  <a:gd name="T15" fmla="*/ 0 h 17"/>
                  <a:gd name="T16" fmla="*/ 79728050 w 80"/>
                  <a:gd name="T17" fmla="*/ 2016257 h 17"/>
                  <a:gd name="T18" fmla="*/ 70629016 w 80"/>
                  <a:gd name="T19" fmla="*/ 3808598 h 17"/>
                  <a:gd name="T20" fmla="*/ 57801753 w 80"/>
                  <a:gd name="T21" fmla="*/ 6327793 h 17"/>
                  <a:gd name="T22" fmla="*/ 47440330 w 80"/>
                  <a:gd name="T23" fmla="*/ 7213053 h 17"/>
                  <a:gd name="T24" fmla="*/ 36993122 w 80"/>
                  <a:gd name="T25" fmla="*/ 7957727 h 17"/>
                  <a:gd name="T26" fmla="*/ 16193658 w 80"/>
                  <a:gd name="T27" fmla="*/ 8908694 h 17"/>
                  <a:gd name="T28" fmla="*/ 5817681 w 80"/>
                  <a:gd name="T29" fmla="*/ 8908694 h 17"/>
                  <a:gd name="T30" fmla="*/ 1377453 w 80"/>
                  <a:gd name="T31" fmla="*/ 7213053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17">
                    <a:moveTo>
                      <a:pt x="1" y="14"/>
                    </a:moveTo>
                    <a:cubicBezTo>
                      <a:pt x="1" y="14"/>
                      <a:pt x="0" y="14"/>
                      <a:pt x="1" y="14"/>
                    </a:cubicBezTo>
                    <a:cubicBezTo>
                      <a:pt x="3" y="14"/>
                      <a:pt x="6" y="14"/>
                      <a:pt x="9" y="14"/>
                    </a:cubicBezTo>
                    <a:cubicBezTo>
                      <a:pt x="12" y="14"/>
                      <a:pt x="14" y="13"/>
                      <a:pt x="17" y="13"/>
                    </a:cubicBezTo>
                    <a:cubicBezTo>
                      <a:pt x="23" y="13"/>
                      <a:pt x="27" y="12"/>
                      <a:pt x="33" y="11"/>
                    </a:cubicBezTo>
                    <a:cubicBezTo>
                      <a:pt x="43" y="10"/>
                      <a:pt x="53" y="8"/>
                      <a:pt x="62" y="5"/>
                    </a:cubicBezTo>
                    <a:cubicBezTo>
                      <a:pt x="66" y="4"/>
                      <a:pt x="70" y="2"/>
                      <a:pt x="73" y="1"/>
                    </a:cubicBezTo>
                    <a:cubicBezTo>
                      <a:pt x="74" y="1"/>
                      <a:pt x="76" y="1"/>
                      <a:pt x="78" y="0"/>
                    </a:cubicBezTo>
                    <a:cubicBezTo>
                      <a:pt x="80" y="0"/>
                      <a:pt x="80" y="2"/>
                      <a:pt x="78" y="4"/>
                    </a:cubicBezTo>
                    <a:cubicBezTo>
                      <a:pt x="76" y="6"/>
                      <a:pt x="71" y="6"/>
                      <a:pt x="69" y="7"/>
                    </a:cubicBezTo>
                    <a:cubicBezTo>
                      <a:pt x="64" y="9"/>
                      <a:pt x="60" y="11"/>
                      <a:pt x="56" y="12"/>
                    </a:cubicBezTo>
                    <a:cubicBezTo>
                      <a:pt x="52" y="12"/>
                      <a:pt x="49" y="13"/>
                      <a:pt x="46" y="14"/>
                    </a:cubicBezTo>
                    <a:cubicBezTo>
                      <a:pt x="42" y="15"/>
                      <a:pt x="39" y="14"/>
                      <a:pt x="36" y="15"/>
                    </a:cubicBezTo>
                    <a:cubicBezTo>
                      <a:pt x="29" y="17"/>
                      <a:pt x="22" y="17"/>
                      <a:pt x="16" y="17"/>
                    </a:cubicBezTo>
                    <a:cubicBezTo>
                      <a:pt x="13" y="17"/>
                      <a:pt x="9" y="17"/>
                      <a:pt x="6" y="17"/>
                    </a:cubicBezTo>
                    <a:cubicBezTo>
                      <a:pt x="4" y="16"/>
                      <a:pt x="2" y="15"/>
                      <a:pt x="1" y="14"/>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6" name="Freeform 471"/>
              <p:cNvSpPr>
                <a:spLocks/>
              </p:cNvSpPr>
              <p:nvPr/>
            </p:nvSpPr>
            <p:spPr bwMode="auto">
              <a:xfrm>
                <a:off x="3697" y="2291"/>
                <a:ext cx="10" cy="10"/>
              </a:xfrm>
              <a:custGeom>
                <a:avLst/>
                <a:gdLst>
                  <a:gd name="T0" fmla="*/ 32274783 w 6"/>
                  <a:gd name="T1" fmla="*/ 143130 h 7"/>
                  <a:gd name="T2" fmla="*/ 13073403 w 6"/>
                  <a:gd name="T3" fmla="*/ 417287 h 7"/>
                  <a:gd name="T4" fmla="*/ 32274783 w 6"/>
                  <a:gd name="T5" fmla="*/ 143130 h 7"/>
                  <a:gd name="T6" fmla="*/ 0 60000 65536"/>
                  <a:gd name="T7" fmla="*/ 0 60000 65536"/>
                  <a:gd name="T8" fmla="*/ 0 60000 65536"/>
                </a:gdLst>
                <a:ahLst/>
                <a:cxnLst>
                  <a:cxn ang="T6">
                    <a:pos x="T0" y="T1"/>
                  </a:cxn>
                  <a:cxn ang="T7">
                    <a:pos x="T2" y="T3"/>
                  </a:cxn>
                  <a:cxn ang="T8">
                    <a:pos x="T4" y="T5"/>
                  </a:cxn>
                </a:cxnLst>
                <a:rect l="0" t="0" r="r" b="b"/>
                <a:pathLst>
                  <a:path w="6" h="7">
                    <a:moveTo>
                      <a:pt x="4" y="2"/>
                    </a:moveTo>
                    <a:cubicBezTo>
                      <a:pt x="1" y="0"/>
                      <a:pt x="0" y="5"/>
                      <a:pt x="2" y="6"/>
                    </a:cubicBezTo>
                    <a:cubicBezTo>
                      <a:pt x="4" y="7"/>
                      <a:pt x="6" y="3"/>
                      <a:pt x="4" y="2"/>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7" name="Freeform 472"/>
              <p:cNvSpPr>
                <a:spLocks/>
              </p:cNvSpPr>
              <p:nvPr/>
            </p:nvSpPr>
            <p:spPr bwMode="auto">
              <a:xfrm>
                <a:off x="3559" y="2272"/>
                <a:ext cx="91" cy="76"/>
              </a:xfrm>
              <a:custGeom>
                <a:avLst/>
                <a:gdLst>
                  <a:gd name="T0" fmla="*/ 3822819 w 58"/>
                  <a:gd name="T1" fmla="*/ 0 h 49"/>
                  <a:gd name="T2" fmla="*/ 14764676 w 58"/>
                  <a:gd name="T3" fmla="*/ 13008233 h 49"/>
                  <a:gd name="T4" fmla="*/ 31247191 w 58"/>
                  <a:gd name="T5" fmla="*/ 24467119 h 49"/>
                  <a:gd name="T6" fmla="*/ 49025765 w 58"/>
                  <a:gd name="T7" fmla="*/ 32341130 h 49"/>
                  <a:gd name="T8" fmla="*/ 59523235 w 58"/>
                  <a:gd name="T9" fmla="*/ 36695683 h 49"/>
                  <a:gd name="T10" fmla="*/ 67171319 w 58"/>
                  <a:gd name="T11" fmla="*/ 39740360 h 49"/>
                  <a:gd name="T12" fmla="*/ 38615199 w 58"/>
                  <a:gd name="T13" fmla="*/ 31293442 h 49"/>
                  <a:gd name="T14" fmla="*/ 17921394 w 58"/>
                  <a:gd name="T15" fmla="*/ 18897360 h 49"/>
                  <a:gd name="T16" fmla="*/ 6692611 w 58"/>
                  <a:gd name="T17" fmla="*/ 8667676 h 49"/>
                  <a:gd name="T18" fmla="*/ 0 w 58"/>
                  <a:gd name="T19" fmla="*/ 1095658 h 49"/>
                  <a:gd name="T20" fmla="*/ 3822819 w 58"/>
                  <a:gd name="T21" fmla="*/ 1095658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49">
                    <a:moveTo>
                      <a:pt x="3" y="0"/>
                    </a:moveTo>
                    <a:cubicBezTo>
                      <a:pt x="7" y="5"/>
                      <a:pt x="9" y="11"/>
                      <a:pt x="13" y="16"/>
                    </a:cubicBezTo>
                    <a:cubicBezTo>
                      <a:pt x="17" y="21"/>
                      <a:pt x="22" y="26"/>
                      <a:pt x="27" y="30"/>
                    </a:cubicBezTo>
                    <a:cubicBezTo>
                      <a:pt x="32" y="33"/>
                      <a:pt x="37" y="37"/>
                      <a:pt x="42" y="40"/>
                    </a:cubicBezTo>
                    <a:cubicBezTo>
                      <a:pt x="45" y="41"/>
                      <a:pt x="48" y="43"/>
                      <a:pt x="51" y="45"/>
                    </a:cubicBezTo>
                    <a:cubicBezTo>
                      <a:pt x="53" y="46"/>
                      <a:pt x="57" y="47"/>
                      <a:pt x="58" y="49"/>
                    </a:cubicBezTo>
                    <a:cubicBezTo>
                      <a:pt x="49" y="49"/>
                      <a:pt x="41" y="43"/>
                      <a:pt x="33" y="39"/>
                    </a:cubicBezTo>
                    <a:cubicBezTo>
                      <a:pt x="27" y="35"/>
                      <a:pt x="20" y="29"/>
                      <a:pt x="15" y="23"/>
                    </a:cubicBezTo>
                    <a:cubicBezTo>
                      <a:pt x="12" y="19"/>
                      <a:pt x="9" y="15"/>
                      <a:pt x="6" y="11"/>
                    </a:cubicBezTo>
                    <a:cubicBezTo>
                      <a:pt x="4" y="8"/>
                      <a:pt x="0" y="5"/>
                      <a:pt x="0" y="1"/>
                    </a:cubicBezTo>
                    <a:cubicBezTo>
                      <a:pt x="1" y="1"/>
                      <a:pt x="2" y="1"/>
                      <a:pt x="3" y="1"/>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8" name="Freeform 473"/>
              <p:cNvSpPr>
                <a:spLocks/>
              </p:cNvSpPr>
              <p:nvPr/>
            </p:nvSpPr>
            <p:spPr bwMode="auto">
              <a:xfrm>
                <a:off x="3442" y="2280"/>
                <a:ext cx="14" cy="99"/>
              </a:xfrm>
              <a:custGeom>
                <a:avLst/>
                <a:gdLst>
                  <a:gd name="T0" fmla="*/ 7131948 w 9"/>
                  <a:gd name="T1" fmla="*/ 1586402 h 64"/>
                  <a:gd name="T2" fmla="*/ 3317361 w 9"/>
                  <a:gd name="T3" fmla="*/ 10669040 h 64"/>
                  <a:gd name="T4" fmla="*/ 2947387 w 9"/>
                  <a:gd name="T5" fmla="*/ 24033610 h 64"/>
                  <a:gd name="T6" fmla="*/ 5160339 w 9"/>
                  <a:gd name="T7" fmla="*/ 36970130 h 64"/>
                  <a:gd name="T8" fmla="*/ 5160339 w 9"/>
                  <a:gd name="T9" fmla="*/ 47929481 h 64"/>
                  <a:gd name="T10" fmla="*/ 2947387 w 9"/>
                  <a:gd name="T11" fmla="*/ 31449774 h 64"/>
                  <a:gd name="T12" fmla="*/ 0 w 9"/>
                  <a:gd name="T13" fmla="*/ 14830663 h 64"/>
                  <a:gd name="T14" fmla="*/ 8027194 w 9"/>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64">
                    <a:moveTo>
                      <a:pt x="8" y="2"/>
                    </a:moveTo>
                    <a:cubicBezTo>
                      <a:pt x="5" y="3"/>
                      <a:pt x="4" y="11"/>
                      <a:pt x="4" y="14"/>
                    </a:cubicBezTo>
                    <a:cubicBezTo>
                      <a:pt x="3" y="20"/>
                      <a:pt x="3" y="26"/>
                      <a:pt x="3" y="32"/>
                    </a:cubicBezTo>
                    <a:cubicBezTo>
                      <a:pt x="4" y="38"/>
                      <a:pt x="5" y="43"/>
                      <a:pt x="6" y="49"/>
                    </a:cubicBezTo>
                    <a:cubicBezTo>
                      <a:pt x="6" y="53"/>
                      <a:pt x="7" y="61"/>
                      <a:pt x="6" y="64"/>
                    </a:cubicBezTo>
                    <a:cubicBezTo>
                      <a:pt x="4" y="57"/>
                      <a:pt x="3" y="49"/>
                      <a:pt x="3" y="42"/>
                    </a:cubicBezTo>
                    <a:cubicBezTo>
                      <a:pt x="2" y="35"/>
                      <a:pt x="0" y="27"/>
                      <a:pt x="0" y="20"/>
                    </a:cubicBezTo>
                    <a:cubicBezTo>
                      <a:pt x="1" y="13"/>
                      <a:pt x="3" y="3"/>
                      <a:pt x="9" y="0"/>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89" name="Freeform 474"/>
              <p:cNvSpPr>
                <a:spLocks/>
              </p:cNvSpPr>
              <p:nvPr/>
            </p:nvSpPr>
            <p:spPr bwMode="auto">
              <a:xfrm>
                <a:off x="3141" y="3021"/>
                <a:ext cx="187" cy="118"/>
              </a:xfrm>
              <a:custGeom>
                <a:avLst/>
                <a:gdLst>
                  <a:gd name="T0" fmla="*/ 0 w 119"/>
                  <a:gd name="T1" fmla="*/ 0 h 76"/>
                  <a:gd name="T2" fmla="*/ 68023775 w 119"/>
                  <a:gd name="T3" fmla="*/ 45326807 h 76"/>
                  <a:gd name="T4" fmla="*/ 144865193 w 119"/>
                  <a:gd name="T5" fmla="*/ 63634067 h 76"/>
                  <a:gd name="T6" fmla="*/ 0 w 119"/>
                  <a:gd name="T7" fmla="*/ 3149965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76">
                    <a:moveTo>
                      <a:pt x="0" y="0"/>
                    </a:moveTo>
                    <a:cubicBezTo>
                      <a:pt x="7" y="21"/>
                      <a:pt x="36" y="44"/>
                      <a:pt x="56" y="54"/>
                    </a:cubicBezTo>
                    <a:cubicBezTo>
                      <a:pt x="76" y="65"/>
                      <a:pt x="100" y="64"/>
                      <a:pt x="119" y="76"/>
                    </a:cubicBezTo>
                    <a:cubicBezTo>
                      <a:pt x="65" y="71"/>
                      <a:pt x="13" y="64"/>
                      <a:pt x="0" y="4"/>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0" name="Freeform 475"/>
              <p:cNvSpPr>
                <a:spLocks/>
              </p:cNvSpPr>
              <p:nvPr/>
            </p:nvSpPr>
            <p:spPr bwMode="auto">
              <a:xfrm>
                <a:off x="3273" y="3186"/>
                <a:ext cx="120" cy="99"/>
              </a:xfrm>
              <a:custGeom>
                <a:avLst/>
                <a:gdLst>
                  <a:gd name="T0" fmla="*/ 1979589 w 77"/>
                  <a:gd name="T1" fmla="*/ 30019609 h 64"/>
                  <a:gd name="T2" fmla="*/ 70566036 w 77"/>
                  <a:gd name="T3" fmla="*/ 0 h 64"/>
                  <a:gd name="T4" fmla="*/ 0 w 77"/>
                  <a:gd name="T5" fmla="*/ 34353099 h 64"/>
                  <a:gd name="T6" fmla="*/ 0 60000 65536"/>
                  <a:gd name="T7" fmla="*/ 0 60000 65536"/>
                  <a:gd name="T8" fmla="*/ 0 60000 65536"/>
                </a:gdLst>
                <a:ahLst/>
                <a:cxnLst>
                  <a:cxn ang="T6">
                    <a:pos x="T0" y="T1"/>
                  </a:cxn>
                  <a:cxn ang="T7">
                    <a:pos x="T2" y="T3"/>
                  </a:cxn>
                  <a:cxn ang="T8">
                    <a:pos x="T4" y="T5"/>
                  </a:cxn>
                </a:cxnLst>
                <a:rect l="0" t="0" r="r" b="b"/>
                <a:pathLst>
                  <a:path w="77" h="64">
                    <a:moveTo>
                      <a:pt x="2" y="40"/>
                    </a:moveTo>
                    <a:cubicBezTo>
                      <a:pt x="28" y="50"/>
                      <a:pt x="60" y="20"/>
                      <a:pt x="75" y="0"/>
                    </a:cubicBezTo>
                    <a:cubicBezTo>
                      <a:pt x="77" y="27"/>
                      <a:pt x="22" y="64"/>
                      <a:pt x="0" y="46"/>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1" name="Freeform 476"/>
              <p:cNvSpPr>
                <a:spLocks/>
              </p:cNvSpPr>
              <p:nvPr/>
            </p:nvSpPr>
            <p:spPr bwMode="auto">
              <a:xfrm>
                <a:off x="3451" y="3045"/>
                <a:ext cx="144" cy="162"/>
              </a:xfrm>
              <a:custGeom>
                <a:avLst/>
                <a:gdLst>
                  <a:gd name="T0" fmla="*/ 0 w 92"/>
                  <a:gd name="T1" fmla="*/ 0 h 104"/>
                  <a:gd name="T2" fmla="*/ 55761159 w 92"/>
                  <a:gd name="T3" fmla="*/ 40933718 h 104"/>
                  <a:gd name="T4" fmla="*/ 98681693 w 92"/>
                  <a:gd name="T5" fmla="*/ 96270087 h 104"/>
                  <a:gd name="T6" fmla="*/ 40279796 w 92"/>
                  <a:gd name="T7" fmla="*/ 44675899 h 104"/>
                  <a:gd name="T8" fmla="*/ 2305683 w 92"/>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04">
                    <a:moveTo>
                      <a:pt x="0" y="0"/>
                    </a:moveTo>
                    <a:cubicBezTo>
                      <a:pt x="11" y="19"/>
                      <a:pt x="35" y="30"/>
                      <a:pt x="52" y="44"/>
                    </a:cubicBezTo>
                    <a:cubicBezTo>
                      <a:pt x="74" y="61"/>
                      <a:pt x="77" y="82"/>
                      <a:pt x="92" y="104"/>
                    </a:cubicBezTo>
                    <a:cubicBezTo>
                      <a:pt x="71" y="91"/>
                      <a:pt x="55" y="65"/>
                      <a:pt x="38" y="48"/>
                    </a:cubicBezTo>
                    <a:cubicBezTo>
                      <a:pt x="24" y="32"/>
                      <a:pt x="15" y="15"/>
                      <a:pt x="2" y="0"/>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2" name="Freeform 477"/>
              <p:cNvSpPr>
                <a:spLocks/>
              </p:cNvSpPr>
              <p:nvPr/>
            </p:nvSpPr>
            <p:spPr bwMode="auto">
              <a:xfrm>
                <a:off x="3505" y="3067"/>
                <a:ext cx="103" cy="56"/>
              </a:xfrm>
              <a:custGeom>
                <a:avLst/>
                <a:gdLst>
                  <a:gd name="T0" fmla="*/ 0 w 66"/>
                  <a:gd name="T1" fmla="*/ 0 h 36"/>
                  <a:gd name="T2" fmla="*/ 64885644 w 66"/>
                  <a:gd name="T3" fmla="*/ 31908277 h 36"/>
                  <a:gd name="T4" fmla="*/ 5674958 w 66"/>
                  <a:gd name="T5" fmla="*/ 5160339 h 36"/>
                  <a:gd name="T6" fmla="*/ 0 60000 65536"/>
                  <a:gd name="T7" fmla="*/ 0 60000 65536"/>
                  <a:gd name="T8" fmla="*/ 0 60000 65536"/>
                </a:gdLst>
                <a:ahLst/>
                <a:cxnLst>
                  <a:cxn ang="T6">
                    <a:pos x="T0" y="T1"/>
                  </a:cxn>
                  <a:cxn ang="T7">
                    <a:pos x="T2" y="T3"/>
                  </a:cxn>
                  <a:cxn ang="T8">
                    <a:pos x="T4" y="T5"/>
                  </a:cxn>
                </a:cxnLst>
                <a:rect l="0" t="0" r="r" b="b"/>
                <a:pathLst>
                  <a:path w="66" h="36">
                    <a:moveTo>
                      <a:pt x="0" y="0"/>
                    </a:moveTo>
                    <a:cubicBezTo>
                      <a:pt x="15" y="16"/>
                      <a:pt x="43" y="36"/>
                      <a:pt x="66" y="36"/>
                    </a:cubicBezTo>
                    <a:cubicBezTo>
                      <a:pt x="47" y="25"/>
                      <a:pt x="23" y="14"/>
                      <a:pt x="6" y="6"/>
                    </a:cubicBezTo>
                  </a:path>
                </a:pathLst>
              </a:custGeom>
              <a:solidFill>
                <a:srgbClr val="CD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3" name="Freeform 478"/>
              <p:cNvSpPr>
                <a:spLocks/>
              </p:cNvSpPr>
              <p:nvPr/>
            </p:nvSpPr>
            <p:spPr bwMode="auto">
              <a:xfrm>
                <a:off x="3351" y="2476"/>
                <a:ext cx="81" cy="513"/>
              </a:xfrm>
              <a:custGeom>
                <a:avLst/>
                <a:gdLst>
                  <a:gd name="T0" fmla="*/ 6503516 w 52"/>
                  <a:gd name="T1" fmla="*/ 2892872 h 330"/>
                  <a:gd name="T2" fmla="*/ 34410996 w 52"/>
                  <a:gd name="T3" fmla="*/ 12149367 h 330"/>
                  <a:gd name="T4" fmla="*/ 46585466 w 52"/>
                  <a:gd name="T5" fmla="*/ 32483336 h 330"/>
                  <a:gd name="T6" fmla="*/ 40933718 w 52"/>
                  <a:gd name="T7" fmla="*/ 100777886 h 330"/>
                  <a:gd name="T8" fmla="*/ 31647389 w 52"/>
                  <a:gd name="T9" fmla="*/ 242207674 h 330"/>
                  <a:gd name="T10" fmla="*/ 29906719 w 52"/>
                  <a:gd name="T11" fmla="*/ 287029400 h 330"/>
                  <a:gd name="T12" fmla="*/ 26278436 w 52"/>
                  <a:gd name="T13" fmla="*/ 237316126 h 330"/>
                  <a:gd name="T14" fmla="*/ 28680824 w 52"/>
                  <a:gd name="T15" fmla="*/ 174637175 h 330"/>
                  <a:gd name="T16" fmla="*/ 23359601 w 52"/>
                  <a:gd name="T17" fmla="*/ 132296410 h 330"/>
                  <a:gd name="T18" fmla="*/ 26795867 w 52"/>
                  <a:gd name="T19" fmla="*/ 102211074 h 330"/>
                  <a:gd name="T20" fmla="*/ 17936614 w 52"/>
                  <a:gd name="T21" fmla="*/ 74834774 h 330"/>
                  <a:gd name="T22" fmla="*/ 13751504 w 52"/>
                  <a:gd name="T23" fmla="*/ 44278179 h 330"/>
                  <a:gd name="T24" fmla="*/ 7392258 w 52"/>
                  <a:gd name="T25" fmla="*/ 34603176 h 330"/>
                  <a:gd name="T26" fmla="*/ 7392258 w 52"/>
                  <a:gd name="T27" fmla="*/ 22089483 h 330"/>
                  <a:gd name="T28" fmla="*/ 0 w 52"/>
                  <a:gd name="T29" fmla="*/ 2892872 h 3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330">
                    <a:moveTo>
                      <a:pt x="7" y="3"/>
                    </a:moveTo>
                    <a:cubicBezTo>
                      <a:pt x="11" y="0"/>
                      <a:pt x="31" y="10"/>
                      <a:pt x="37" y="14"/>
                    </a:cubicBezTo>
                    <a:cubicBezTo>
                      <a:pt x="48" y="20"/>
                      <a:pt x="50" y="24"/>
                      <a:pt x="50" y="37"/>
                    </a:cubicBezTo>
                    <a:cubicBezTo>
                      <a:pt x="52" y="63"/>
                      <a:pt x="47" y="91"/>
                      <a:pt x="44" y="116"/>
                    </a:cubicBezTo>
                    <a:cubicBezTo>
                      <a:pt x="37" y="170"/>
                      <a:pt x="42" y="225"/>
                      <a:pt x="34" y="278"/>
                    </a:cubicBezTo>
                    <a:cubicBezTo>
                      <a:pt x="32" y="295"/>
                      <a:pt x="32" y="316"/>
                      <a:pt x="32" y="330"/>
                    </a:cubicBezTo>
                    <a:cubicBezTo>
                      <a:pt x="24" y="312"/>
                      <a:pt x="27" y="292"/>
                      <a:pt x="28" y="273"/>
                    </a:cubicBezTo>
                    <a:cubicBezTo>
                      <a:pt x="29" y="249"/>
                      <a:pt x="29" y="225"/>
                      <a:pt x="31" y="201"/>
                    </a:cubicBezTo>
                    <a:cubicBezTo>
                      <a:pt x="32" y="184"/>
                      <a:pt x="26" y="169"/>
                      <a:pt x="25" y="152"/>
                    </a:cubicBezTo>
                    <a:cubicBezTo>
                      <a:pt x="25" y="139"/>
                      <a:pt x="32" y="131"/>
                      <a:pt x="29" y="118"/>
                    </a:cubicBezTo>
                    <a:cubicBezTo>
                      <a:pt x="26" y="107"/>
                      <a:pt x="20" y="98"/>
                      <a:pt x="19" y="86"/>
                    </a:cubicBezTo>
                    <a:cubicBezTo>
                      <a:pt x="18" y="73"/>
                      <a:pt x="19" y="63"/>
                      <a:pt x="15" y="51"/>
                    </a:cubicBezTo>
                    <a:cubicBezTo>
                      <a:pt x="13" y="47"/>
                      <a:pt x="9" y="44"/>
                      <a:pt x="8" y="40"/>
                    </a:cubicBezTo>
                    <a:cubicBezTo>
                      <a:pt x="8" y="37"/>
                      <a:pt x="10" y="30"/>
                      <a:pt x="8" y="25"/>
                    </a:cubicBezTo>
                    <a:cubicBezTo>
                      <a:pt x="6" y="18"/>
                      <a:pt x="0" y="12"/>
                      <a:pt x="0" y="3"/>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4" name="Freeform 479"/>
              <p:cNvSpPr>
                <a:spLocks/>
              </p:cNvSpPr>
              <p:nvPr/>
            </p:nvSpPr>
            <p:spPr bwMode="auto">
              <a:xfrm>
                <a:off x="3447" y="2270"/>
                <a:ext cx="90" cy="220"/>
              </a:xfrm>
              <a:custGeom>
                <a:avLst/>
                <a:gdLst>
                  <a:gd name="T0" fmla="*/ 13610591 w 58"/>
                  <a:gd name="T1" fmla="*/ 8809413 h 141"/>
                  <a:gd name="T2" fmla="*/ 9971227 w 58"/>
                  <a:gd name="T3" fmla="*/ 71598281 h 141"/>
                  <a:gd name="T4" fmla="*/ 8771270 w 58"/>
                  <a:gd name="T5" fmla="*/ 104513170 h 141"/>
                  <a:gd name="T6" fmla="*/ 4141137 w 58"/>
                  <a:gd name="T7" fmla="*/ 137474702 h 141"/>
                  <a:gd name="T8" fmla="*/ 29670738 w 58"/>
                  <a:gd name="T9" fmla="*/ 47654378 h 141"/>
                  <a:gd name="T10" fmla="*/ 43161551 w 58"/>
                  <a:gd name="T11" fmla="*/ 5646033 h 141"/>
                  <a:gd name="T12" fmla="*/ 15472594 w 58"/>
                  <a:gd name="T13" fmla="*/ 12387532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41">
                    <a:moveTo>
                      <a:pt x="17" y="9"/>
                    </a:moveTo>
                    <a:cubicBezTo>
                      <a:pt x="2" y="14"/>
                      <a:pt x="11" y="61"/>
                      <a:pt x="12" y="74"/>
                    </a:cubicBezTo>
                    <a:cubicBezTo>
                      <a:pt x="12" y="86"/>
                      <a:pt x="14" y="96"/>
                      <a:pt x="11" y="107"/>
                    </a:cubicBezTo>
                    <a:cubicBezTo>
                      <a:pt x="8" y="118"/>
                      <a:pt x="0" y="131"/>
                      <a:pt x="5" y="141"/>
                    </a:cubicBezTo>
                    <a:cubicBezTo>
                      <a:pt x="11" y="108"/>
                      <a:pt x="19" y="79"/>
                      <a:pt x="36" y="49"/>
                    </a:cubicBezTo>
                    <a:cubicBezTo>
                      <a:pt x="40" y="42"/>
                      <a:pt x="58" y="13"/>
                      <a:pt x="52" y="6"/>
                    </a:cubicBezTo>
                    <a:cubicBezTo>
                      <a:pt x="47" y="0"/>
                      <a:pt x="25" y="10"/>
                      <a:pt x="19" y="13"/>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5" name="Freeform 480"/>
              <p:cNvSpPr>
                <a:spLocks/>
              </p:cNvSpPr>
              <p:nvPr/>
            </p:nvSpPr>
            <p:spPr bwMode="auto">
              <a:xfrm>
                <a:off x="3622" y="2317"/>
                <a:ext cx="102" cy="39"/>
              </a:xfrm>
              <a:custGeom>
                <a:avLst/>
                <a:gdLst>
                  <a:gd name="T0" fmla="*/ 0 w 65"/>
                  <a:gd name="T1" fmla="*/ 0 h 25"/>
                  <a:gd name="T2" fmla="*/ 20686064 w 65"/>
                  <a:gd name="T3" fmla="*/ 9966480 h 25"/>
                  <a:gd name="T4" fmla="*/ 39188741 w 65"/>
                  <a:gd name="T5" fmla="*/ 15547709 h 25"/>
                  <a:gd name="T6" fmla="*/ 75645383 w 65"/>
                  <a:gd name="T7" fmla="*/ 22871486 h 25"/>
                  <a:gd name="T8" fmla="*/ 67572097 w 65"/>
                  <a:gd name="T9" fmla="*/ 7691550 h 25"/>
                  <a:gd name="T10" fmla="*/ 45535400 w 65"/>
                  <a:gd name="T11" fmla="*/ 2026003 h 25"/>
                  <a:gd name="T12" fmla="*/ 18089107 w 65"/>
                  <a:gd name="T13" fmla="*/ 2026003 h 25"/>
                  <a:gd name="T14" fmla="*/ 2444256 w 65"/>
                  <a:gd name="T15" fmla="*/ 129872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25">
                    <a:moveTo>
                      <a:pt x="0" y="0"/>
                    </a:moveTo>
                    <a:cubicBezTo>
                      <a:pt x="7" y="2"/>
                      <a:pt x="12" y="7"/>
                      <a:pt x="18" y="10"/>
                    </a:cubicBezTo>
                    <a:cubicBezTo>
                      <a:pt x="23" y="12"/>
                      <a:pt x="29" y="14"/>
                      <a:pt x="34" y="16"/>
                    </a:cubicBezTo>
                    <a:cubicBezTo>
                      <a:pt x="44" y="20"/>
                      <a:pt x="54" y="25"/>
                      <a:pt x="65" y="24"/>
                    </a:cubicBezTo>
                    <a:cubicBezTo>
                      <a:pt x="63" y="19"/>
                      <a:pt x="61" y="13"/>
                      <a:pt x="58" y="8"/>
                    </a:cubicBezTo>
                    <a:cubicBezTo>
                      <a:pt x="54" y="3"/>
                      <a:pt x="45" y="2"/>
                      <a:pt x="39" y="2"/>
                    </a:cubicBezTo>
                    <a:cubicBezTo>
                      <a:pt x="31" y="2"/>
                      <a:pt x="23" y="1"/>
                      <a:pt x="15" y="2"/>
                    </a:cubicBezTo>
                    <a:cubicBezTo>
                      <a:pt x="10" y="2"/>
                      <a:pt x="7" y="2"/>
                      <a:pt x="2"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6" name="Freeform 481"/>
              <p:cNvSpPr>
                <a:spLocks/>
              </p:cNvSpPr>
              <p:nvPr/>
            </p:nvSpPr>
            <p:spPr bwMode="auto">
              <a:xfrm>
                <a:off x="3110" y="2291"/>
                <a:ext cx="119" cy="110"/>
              </a:xfrm>
              <a:custGeom>
                <a:avLst/>
                <a:gdLst>
                  <a:gd name="T0" fmla="*/ 1481325 w 76"/>
                  <a:gd name="T1" fmla="*/ 55406730 h 71"/>
                  <a:gd name="T2" fmla="*/ 17348221 w 76"/>
                  <a:gd name="T3" fmla="*/ 50992271 h 71"/>
                  <a:gd name="T4" fmla="*/ 34180927 w 76"/>
                  <a:gd name="T5" fmla="*/ 44478117 h 71"/>
                  <a:gd name="T6" fmla="*/ 54154628 w 76"/>
                  <a:gd name="T7" fmla="*/ 32243739 h 71"/>
                  <a:gd name="T8" fmla="*/ 71503586 w 76"/>
                  <a:gd name="T9" fmla="*/ 14653647 h 71"/>
                  <a:gd name="T10" fmla="*/ 81295609 w 76"/>
                  <a:gd name="T11" fmla="*/ 0 h 71"/>
                  <a:gd name="T12" fmla="*/ 68788687 w 76"/>
                  <a:gd name="T13" fmla="*/ 7651313 h 71"/>
                  <a:gd name="T14" fmla="*/ 48661788 w 76"/>
                  <a:gd name="T15" fmla="*/ 18365580 h 71"/>
                  <a:gd name="T16" fmla="*/ 29164940 w 76"/>
                  <a:gd name="T17" fmla="*/ 29705706 h 71"/>
                  <a:gd name="T18" fmla="*/ 13941744 w 76"/>
                  <a:gd name="T19" fmla="*/ 35762526 h 71"/>
                  <a:gd name="T20" fmla="*/ 0 w 76"/>
                  <a:gd name="T21" fmla="*/ 5540673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1">
                    <a:moveTo>
                      <a:pt x="1" y="71"/>
                    </a:moveTo>
                    <a:cubicBezTo>
                      <a:pt x="6" y="70"/>
                      <a:pt x="12" y="67"/>
                      <a:pt x="16" y="65"/>
                    </a:cubicBezTo>
                    <a:cubicBezTo>
                      <a:pt x="22" y="62"/>
                      <a:pt x="27" y="60"/>
                      <a:pt x="31" y="57"/>
                    </a:cubicBezTo>
                    <a:cubicBezTo>
                      <a:pt x="38" y="52"/>
                      <a:pt x="44" y="46"/>
                      <a:pt x="50" y="41"/>
                    </a:cubicBezTo>
                    <a:cubicBezTo>
                      <a:pt x="57" y="35"/>
                      <a:pt x="62" y="27"/>
                      <a:pt x="66" y="19"/>
                    </a:cubicBezTo>
                    <a:cubicBezTo>
                      <a:pt x="69" y="14"/>
                      <a:pt x="76" y="6"/>
                      <a:pt x="75" y="0"/>
                    </a:cubicBezTo>
                    <a:cubicBezTo>
                      <a:pt x="71" y="0"/>
                      <a:pt x="66" y="8"/>
                      <a:pt x="63" y="10"/>
                    </a:cubicBezTo>
                    <a:cubicBezTo>
                      <a:pt x="57" y="14"/>
                      <a:pt x="51" y="18"/>
                      <a:pt x="45" y="23"/>
                    </a:cubicBezTo>
                    <a:cubicBezTo>
                      <a:pt x="39" y="29"/>
                      <a:pt x="33" y="33"/>
                      <a:pt x="27" y="38"/>
                    </a:cubicBezTo>
                    <a:cubicBezTo>
                      <a:pt x="23" y="41"/>
                      <a:pt x="17" y="43"/>
                      <a:pt x="13" y="46"/>
                    </a:cubicBezTo>
                    <a:cubicBezTo>
                      <a:pt x="6" y="52"/>
                      <a:pt x="1" y="63"/>
                      <a:pt x="0" y="7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7" name="Freeform 482"/>
              <p:cNvSpPr>
                <a:spLocks/>
              </p:cNvSpPr>
              <p:nvPr/>
            </p:nvSpPr>
            <p:spPr bwMode="auto">
              <a:xfrm>
                <a:off x="3143" y="2188"/>
                <a:ext cx="17" cy="68"/>
              </a:xfrm>
              <a:custGeom>
                <a:avLst/>
                <a:gdLst>
                  <a:gd name="T0" fmla="*/ 6746240 w 11"/>
                  <a:gd name="T1" fmla="*/ 0 h 44"/>
                  <a:gd name="T2" fmla="*/ 3728819 w 11"/>
                  <a:gd name="T3" fmla="*/ 11037942 h 44"/>
                  <a:gd name="T4" fmla="*/ 1561201 w 11"/>
                  <a:gd name="T5" fmla="*/ 20079314 h 44"/>
                  <a:gd name="T6" fmla="*/ 2412765 w 11"/>
                  <a:gd name="T7" fmla="*/ 31798500 h 44"/>
                  <a:gd name="T8" fmla="*/ 6746240 w 11"/>
                  <a:gd name="T9" fmla="*/ 11037942 h 44"/>
                  <a:gd name="T10" fmla="*/ 6746240 w 11"/>
                  <a:gd name="T11" fmla="*/ 101018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4">
                    <a:moveTo>
                      <a:pt x="9" y="0"/>
                    </a:moveTo>
                    <a:cubicBezTo>
                      <a:pt x="6" y="4"/>
                      <a:pt x="6" y="11"/>
                      <a:pt x="5" y="15"/>
                    </a:cubicBezTo>
                    <a:cubicBezTo>
                      <a:pt x="4" y="19"/>
                      <a:pt x="3" y="24"/>
                      <a:pt x="2" y="28"/>
                    </a:cubicBezTo>
                    <a:cubicBezTo>
                      <a:pt x="2" y="31"/>
                      <a:pt x="0" y="43"/>
                      <a:pt x="3" y="44"/>
                    </a:cubicBezTo>
                    <a:cubicBezTo>
                      <a:pt x="2" y="35"/>
                      <a:pt x="7" y="25"/>
                      <a:pt x="9" y="15"/>
                    </a:cubicBezTo>
                    <a:cubicBezTo>
                      <a:pt x="9" y="11"/>
                      <a:pt x="11" y="5"/>
                      <a:pt x="9"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8" name="Freeform 483"/>
              <p:cNvSpPr>
                <a:spLocks/>
              </p:cNvSpPr>
              <p:nvPr/>
            </p:nvSpPr>
            <p:spPr bwMode="auto">
              <a:xfrm>
                <a:off x="3213" y="2208"/>
                <a:ext cx="21" cy="65"/>
              </a:xfrm>
              <a:custGeom>
                <a:avLst/>
                <a:gdLst>
                  <a:gd name="T0" fmla="*/ 28681511 w 13"/>
                  <a:gd name="T1" fmla="*/ 0 h 42"/>
                  <a:gd name="T2" fmla="*/ 14361852 w 13"/>
                  <a:gd name="T3" fmla="*/ 31038826 h 42"/>
                  <a:gd name="T4" fmla="*/ 28681511 w 13"/>
                  <a:gd name="T5" fmla="*/ 12287595 h 42"/>
                  <a:gd name="T6" fmla="*/ 28681511 w 13"/>
                  <a:gd name="T7" fmla="*/ 103557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2">
                    <a:moveTo>
                      <a:pt x="10" y="0"/>
                    </a:moveTo>
                    <a:cubicBezTo>
                      <a:pt x="9" y="2"/>
                      <a:pt x="0" y="41"/>
                      <a:pt x="5" y="41"/>
                    </a:cubicBezTo>
                    <a:cubicBezTo>
                      <a:pt x="7" y="42"/>
                      <a:pt x="9" y="18"/>
                      <a:pt x="10" y="16"/>
                    </a:cubicBezTo>
                    <a:cubicBezTo>
                      <a:pt x="10" y="12"/>
                      <a:pt x="13" y="4"/>
                      <a:pt x="10"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399" name="Freeform 484"/>
              <p:cNvSpPr>
                <a:spLocks/>
              </p:cNvSpPr>
              <p:nvPr/>
            </p:nvSpPr>
            <p:spPr bwMode="auto">
              <a:xfrm>
                <a:off x="3340" y="2228"/>
                <a:ext cx="6" cy="66"/>
              </a:xfrm>
              <a:custGeom>
                <a:avLst/>
                <a:gdLst>
                  <a:gd name="T0" fmla="*/ 466608 w 4"/>
                  <a:gd name="T1" fmla="*/ 0 h 42"/>
                  <a:gd name="T2" fmla="*/ 466608 w 4"/>
                  <a:gd name="T3" fmla="*/ 18826723 h 42"/>
                  <a:gd name="T4" fmla="*/ 0 w 4"/>
                  <a:gd name="T5" fmla="*/ 35539597 h 42"/>
                  <a:gd name="T6" fmla="*/ 0 w 4"/>
                  <a:gd name="T7" fmla="*/ 44927831 h 42"/>
                  <a:gd name="T8" fmla="*/ 699912 w 4"/>
                  <a:gd name="T9" fmla="*/ 48893919 h 42"/>
                  <a:gd name="T10" fmla="*/ 1049868 w 4"/>
                  <a:gd name="T11" fmla="*/ 36286769 h 42"/>
                  <a:gd name="T12" fmla="*/ 1049868 w 4"/>
                  <a:gd name="T13" fmla="*/ 19132957 h 42"/>
                  <a:gd name="T14" fmla="*/ 1049868 w 4"/>
                  <a:gd name="T15" fmla="*/ 8368987 h 42"/>
                  <a:gd name="T16" fmla="*/ 699912 w 4"/>
                  <a:gd name="T17" fmla="*/ 252205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2">
                    <a:moveTo>
                      <a:pt x="1" y="0"/>
                    </a:moveTo>
                    <a:cubicBezTo>
                      <a:pt x="0" y="5"/>
                      <a:pt x="1" y="10"/>
                      <a:pt x="1" y="15"/>
                    </a:cubicBezTo>
                    <a:cubicBezTo>
                      <a:pt x="1" y="20"/>
                      <a:pt x="0" y="25"/>
                      <a:pt x="0" y="29"/>
                    </a:cubicBezTo>
                    <a:cubicBezTo>
                      <a:pt x="0" y="32"/>
                      <a:pt x="0" y="34"/>
                      <a:pt x="0" y="37"/>
                    </a:cubicBezTo>
                    <a:cubicBezTo>
                      <a:pt x="0" y="38"/>
                      <a:pt x="0" y="42"/>
                      <a:pt x="2" y="40"/>
                    </a:cubicBezTo>
                    <a:cubicBezTo>
                      <a:pt x="3" y="38"/>
                      <a:pt x="3" y="32"/>
                      <a:pt x="3" y="30"/>
                    </a:cubicBezTo>
                    <a:cubicBezTo>
                      <a:pt x="4" y="25"/>
                      <a:pt x="3" y="21"/>
                      <a:pt x="3" y="16"/>
                    </a:cubicBezTo>
                    <a:cubicBezTo>
                      <a:pt x="3" y="13"/>
                      <a:pt x="4" y="10"/>
                      <a:pt x="3" y="7"/>
                    </a:cubicBezTo>
                    <a:cubicBezTo>
                      <a:pt x="3" y="6"/>
                      <a:pt x="2" y="4"/>
                      <a:pt x="2" y="2"/>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0" name="Freeform 485"/>
              <p:cNvSpPr>
                <a:spLocks/>
              </p:cNvSpPr>
              <p:nvPr/>
            </p:nvSpPr>
            <p:spPr bwMode="auto">
              <a:xfrm>
                <a:off x="3448" y="2236"/>
                <a:ext cx="19" cy="36"/>
              </a:xfrm>
              <a:custGeom>
                <a:avLst/>
                <a:gdLst>
                  <a:gd name="T0" fmla="*/ 5060731 w 12"/>
                  <a:gd name="T1" fmla="*/ 0 h 23"/>
                  <a:gd name="T2" fmla="*/ 9734881 w 12"/>
                  <a:gd name="T3" fmla="*/ 3875243 h 23"/>
                  <a:gd name="T4" fmla="*/ 12686971 w 12"/>
                  <a:gd name="T5" fmla="*/ 10899437 h 23"/>
                  <a:gd name="T6" fmla="*/ 9734881 w 12"/>
                  <a:gd name="T7" fmla="*/ 18437283 h 23"/>
                  <a:gd name="T8" fmla="*/ 0 w 12"/>
                  <a:gd name="T9" fmla="*/ 23259351 h 23"/>
                  <a:gd name="T10" fmla="*/ 16688492 w 12"/>
                  <a:gd name="T11" fmla="*/ 11779375 h 23"/>
                  <a:gd name="T12" fmla="*/ 12686971 w 12"/>
                  <a:gd name="T13" fmla="*/ 3875243 h 23"/>
                  <a:gd name="T14" fmla="*/ 2018685 w 12"/>
                  <a:gd name="T15" fmla="*/ 1473075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3">
                    <a:moveTo>
                      <a:pt x="3" y="0"/>
                    </a:moveTo>
                    <a:cubicBezTo>
                      <a:pt x="3" y="1"/>
                      <a:pt x="5" y="3"/>
                      <a:pt x="6" y="4"/>
                    </a:cubicBezTo>
                    <a:cubicBezTo>
                      <a:pt x="8" y="6"/>
                      <a:pt x="8" y="8"/>
                      <a:pt x="8" y="10"/>
                    </a:cubicBezTo>
                    <a:cubicBezTo>
                      <a:pt x="8" y="13"/>
                      <a:pt x="8" y="15"/>
                      <a:pt x="6" y="17"/>
                    </a:cubicBezTo>
                    <a:cubicBezTo>
                      <a:pt x="4" y="19"/>
                      <a:pt x="1" y="20"/>
                      <a:pt x="0" y="22"/>
                    </a:cubicBezTo>
                    <a:cubicBezTo>
                      <a:pt x="6" y="23"/>
                      <a:pt x="12" y="17"/>
                      <a:pt x="11" y="11"/>
                    </a:cubicBezTo>
                    <a:cubicBezTo>
                      <a:pt x="11" y="8"/>
                      <a:pt x="10" y="6"/>
                      <a:pt x="8" y="4"/>
                    </a:cubicBezTo>
                    <a:cubicBezTo>
                      <a:pt x="6" y="2"/>
                      <a:pt x="3" y="2"/>
                      <a:pt x="1"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1" name="Freeform 486"/>
              <p:cNvSpPr>
                <a:spLocks/>
              </p:cNvSpPr>
              <p:nvPr/>
            </p:nvSpPr>
            <p:spPr bwMode="auto">
              <a:xfrm>
                <a:off x="3537" y="2217"/>
                <a:ext cx="18" cy="55"/>
              </a:xfrm>
              <a:custGeom>
                <a:avLst/>
                <a:gdLst>
                  <a:gd name="T0" fmla="*/ 4680619 w 11"/>
                  <a:gd name="T1" fmla="*/ 0 h 35"/>
                  <a:gd name="T2" fmla="*/ 33560049 w 11"/>
                  <a:gd name="T3" fmla="*/ 23091580 h 35"/>
                  <a:gd name="T4" fmla="*/ 41858350 w 11"/>
                  <a:gd name="T5" fmla="*/ 42268933 h 35"/>
                  <a:gd name="T6" fmla="*/ 17090630 w 11"/>
                  <a:gd name="T7" fmla="*/ 20666274 h 35"/>
                  <a:gd name="T8" fmla="*/ 0 w 11"/>
                  <a:gd name="T9" fmla="*/ 252205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5">
                    <a:moveTo>
                      <a:pt x="1" y="0"/>
                    </a:moveTo>
                    <a:cubicBezTo>
                      <a:pt x="5" y="5"/>
                      <a:pt x="6" y="13"/>
                      <a:pt x="8" y="19"/>
                    </a:cubicBezTo>
                    <a:cubicBezTo>
                      <a:pt x="9" y="24"/>
                      <a:pt x="11" y="30"/>
                      <a:pt x="10" y="35"/>
                    </a:cubicBezTo>
                    <a:cubicBezTo>
                      <a:pt x="7" y="30"/>
                      <a:pt x="6" y="24"/>
                      <a:pt x="4" y="17"/>
                    </a:cubicBezTo>
                    <a:cubicBezTo>
                      <a:pt x="2" y="13"/>
                      <a:pt x="2" y="6"/>
                      <a:pt x="0" y="2"/>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2" name="Freeform 487"/>
              <p:cNvSpPr>
                <a:spLocks/>
              </p:cNvSpPr>
              <p:nvPr/>
            </p:nvSpPr>
            <p:spPr bwMode="auto">
              <a:xfrm>
                <a:off x="3611" y="2200"/>
                <a:ext cx="17" cy="59"/>
              </a:xfrm>
              <a:custGeom>
                <a:avLst/>
                <a:gdLst>
                  <a:gd name="T0" fmla="*/ 0 w 11"/>
                  <a:gd name="T1" fmla="*/ 0 h 38"/>
                  <a:gd name="T2" fmla="*/ 2412765 w 11"/>
                  <a:gd name="T3" fmla="*/ 4890735 h 38"/>
                  <a:gd name="T4" fmla="*/ 5762720 w 11"/>
                  <a:gd name="T5" fmla="*/ 17771418 h 38"/>
                  <a:gd name="T6" fmla="*/ 7888193 w 11"/>
                  <a:gd name="T7" fmla="*/ 32054666 h 38"/>
                  <a:gd name="T8" fmla="*/ 2412765 w 11"/>
                  <a:gd name="T9" fmla="*/ 11789923 h 38"/>
                  <a:gd name="T10" fmla="*/ 1010189 w 11"/>
                  <a:gd name="T11" fmla="*/ 5732601 h 38"/>
                  <a:gd name="T12" fmla="*/ 0 w 11"/>
                  <a:gd name="T13" fmla="*/ 1160111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8">
                    <a:moveTo>
                      <a:pt x="0" y="0"/>
                    </a:moveTo>
                    <a:cubicBezTo>
                      <a:pt x="1" y="1"/>
                      <a:pt x="2" y="4"/>
                      <a:pt x="3" y="6"/>
                    </a:cubicBezTo>
                    <a:cubicBezTo>
                      <a:pt x="5" y="11"/>
                      <a:pt x="7" y="16"/>
                      <a:pt x="8" y="21"/>
                    </a:cubicBezTo>
                    <a:cubicBezTo>
                      <a:pt x="9" y="26"/>
                      <a:pt x="11" y="32"/>
                      <a:pt x="11" y="38"/>
                    </a:cubicBezTo>
                    <a:cubicBezTo>
                      <a:pt x="7" y="30"/>
                      <a:pt x="5" y="22"/>
                      <a:pt x="3" y="14"/>
                    </a:cubicBezTo>
                    <a:cubicBezTo>
                      <a:pt x="2" y="11"/>
                      <a:pt x="1" y="9"/>
                      <a:pt x="1" y="7"/>
                    </a:cubicBezTo>
                    <a:cubicBezTo>
                      <a:pt x="0" y="5"/>
                      <a:pt x="0" y="3"/>
                      <a:pt x="0"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3" name="Freeform 488"/>
              <p:cNvSpPr>
                <a:spLocks/>
              </p:cNvSpPr>
              <p:nvPr/>
            </p:nvSpPr>
            <p:spPr bwMode="auto">
              <a:xfrm>
                <a:off x="3686" y="2180"/>
                <a:ext cx="16" cy="56"/>
              </a:xfrm>
              <a:custGeom>
                <a:avLst/>
                <a:gdLst>
                  <a:gd name="T0" fmla="*/ 2674565 w 10"/>
                  <a:gd name="T1" fmla="*/ 0 h 36"/>
                  <a:gd name="T2" fmla="*/ 17528029 w 10"/>
                  <a:gd name="T3" fmla="*/ 20512464 h 36"/>
                  <a:gd name="T4" fmla="*/ 18219835 w 10"/>
                  <a:gd name="T5" fmla="*/ 28443207 h 36"/>
                  <a:gd name="T6" fmla="*/ 21699298 w 10"/>
                  <a:gd name="T7" fmla="*/ 31908277 h 36"/>
                  <a:gd name="T8" fmla="*/ 6846886 w 10"/>
                  <a:gd name="T9" fmla="*/ 16125900 h 36"/>
                  <a:gd name="T10" fmla="*/ 2674565 w 10"/>
                  <a:gd name="T11" fmla="*/ 7131948 h 36"/>
                  <a:gd name="T12" fmla="*/ 0 w 10"/>
                  <a:gd name="T13" fmla="*/ 1218053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6">
                    <a:moveTo>
                      <a:pt x="1" y="0"/>
                    </a:moveTo>
                    <a:cubicBezTo>
                      <a:pt x="4" y="7"/>
                      <a:pt x="6" y="15"/>
                      <a:pt x="8" y="23"/>
                    </a:cubicBezTo>
                    <a:cubicBezTo>
                      <a:pt x="8" y="26"/>
                      <a:pt x="9" y="29"/>
                      <a:pt x="9" y="32"/>
                    </a:cubicBezTo>
                    <a:cubicBezTo>
                      <a:pt x="9" y="33"/>
                      <a:pt x="9" y="35"/>
                      <a:pt x="10" y="36"/>
                    </a:cubicBezTo>
                    <a:cubicBezTo>
                      <a:pt x="6" y="31"/>
                      <a:pt x="5" y="24"/>
                      <a:pt x="3" y="18"/>
                    </a:cubicBezTo>
                    <a:cubicBezTo>
                      <a:pt x="2" y="15"/>
                      <a:pt x="2" y="11"/>
                      <a:pt x="1" y="8"/>
                    </a:cubicBezTo>
                    <a:cubicBezTo>
                      <a:pt x="1" y="6"/>
                      <a:pt x="0" y="3"/>
                      <a:pt x="0"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4" name="Freeform 489"/>
              <p:cNvSpPr>
                <a:spLocks/>
              </p:cNvSpPr>
              <p:nvPr/>
            </p:nvSpPr>
            <p:spPr bwMode="auto">
              <a:xfrm>
                <a:off x="3721" y="2273"/>
                <a:ext cx="18" cy="83"/>
              </a:xfrm>
              <a:custGeom>
                <a:avLst/>
                <a:gdLst>
                  <a:gd name="T0" fmla="*/ 0 w 12"/>
                  <a:gd name="T1" fmla="*/ 0 h 53"/>
                  <a:gd name="T2" fmla="*/ 1823229 w 12"/>
                  <a:gd name="T3" fmla="*/ 38335257 h 53"/>
                  <a:gd name="T4" fmla="*/ 2362203 w 12"/>
                  <a:gd name="T5" fmla="*/ 51758816 h 53"/>
                  <a:gd name="T6" fmla="*/ 2734844 w 12"/>
                  <a:gd name="T7" fmla="*/ 58043728 h 53"/>
                  <a:gd name="T8" fmla="*/ 3543305 w 12"/>
                  <a:gd name="T9" fmla="*/ 56815497 h 53"/>
                  <a:gd name="T10" fmla="*/ 2734844 w 12"/>
                  <a:gd name="T11" fmla="*/ 34712034 h 53"/>
                  <a:gd name="T12" fmla="*/ 1823229 w 12"/>
                  <a:gd name="T13" fmla="*/ 15112928 h 53"/>
                  <a:gd name="T14" fmla="*/ 0 w 12"/>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53">
                    <a:moveTo>
                      <a:pt x="0" y="0"/>
                    </a:moveTo>
                    <a:cubicBezTo>
                      <a:pt x="3" y="12"/>
                      <a:pt x="3" y="24"/>
                      <a:pt x="6" y="35"/>
                    </a:cubicBezTo>
                    <a:cubicBezTo>
                      <a:pt x="7" y="39"/>
                      <a:pt x="8" y="43"/>
                      <a:pt x="8" y="47"/>
                    </a:cubicBezTo>
                    <a:cubicBezTo>
                      <a:pt x="8" y="49"/>
                      <a:pt x="8" y="51"/>
                      <a:pt x="9" y="53"/>
                    </a:cubicBezTo>
                    <a:cubicBezTo>
                      <a:pt x="10" y="52"/>
                      <a:pt x="11" y="52"/>
                      <a:pt x="12" y="52"/>
                    </a:cubicBezTo>
                    <a:cubicBezTo>
                      <a:pt x="11" y="46"/>
                      <a:pt x="9" y="39"/>
                      <a:pt x="9" y="32"/>
                    </a:cubicBezTo>
                    <a:cubicBezTo>
                      <a:pt x="8" y="26"/>
                      <a:pt x="7" y="20"/>
                      <a:pt x="6" y="14"/>
                    </a:cubicBezTo>
                    <a:cubicBezTo>
                      <a:pt x="5" y="10"/>
                      <a:pt x="3" y="4"/>
                      <a:pt x="0" y="0"/>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5" name="Freeform 490"/>
              <p:cNvSpPr>
                <a:spLocks/>
              </p:cNvSpPr>
              <p:nvPr/>
            </p:nvSpPr>
            <p:spPr bwMode="auto">
              <a:xfrm>
                <a:off x="3428" y="3077"/>
                <a:ext cx="149" cy="801"/>
              </a:xfrm>
              <a:custGeom>
                <a:avLst/>
                <a:gdLst>
                  <a:gd name="T0" fmla="*/ 19769224 w 95"/>
                  <a:gd name="T1" fmla="*/ 11058765 h 515"/>
                  <a:gd name="T2" fmla="*/ 17775319 w 95"/>
                  <a:gd name="T3" fmla="*/ 8008286 h 515"/>
                  <a:gd name="T4" fmla="*/ 19769224 w 95"/>
                  <a:gd name="T5" fmla="*/ 82936890 h 515"/>
                  <a:gd name="T6" fmla="*/ 14616850 w 95"/>
                  <a:gd name="T7" fmla="*/ 145021033 h 515"/>
                  <a:gd name="T8" fmla="*/ 16347675 w 95"/>
                  <a:gd name="T9" fmla="*/ 197642812 h 515"/>
                  <a:gd name="T10" fmla="*/ 26103101 w 95"/>
                  <a:gd name="T11" fmla="*/ 251928747 h 515"/>
                  <a:gd name="T12" fmla="*/ 4237093 w 95"/>
                  <a:gd name="T13" fmla="*/ 380478655 h 515"/>
                  <a:gd name="T14" fmla="*/ 2415478 w 95"/>
                  <a:gd name="T15" fmla="*/ 426547256 h 515"/>
                  <a:gd name="T16" fmla="*/ 21941478 w 95"/>
                  <a:gd name="T17" fmla="*/ 448446620 h 515"/>
                  <a:gd name="T18" fmla="*/ 63073072 w 95"/>
                  <a:gd name="T19" fmla="*/ 454169730 h 515"/>
                  <a:gd name="T20" fmla="*/ 109038252 w 95"/>
                  <a:gd name="T21" fmla="*/ 447348267 h 515"/>
                  <a:gd name="T22" fmla="*/ 58229818 w 95"/>
                  <a:gd name="T23" fmla="*/ 426547256 h 515"/>
                  <a:gd name="T24" fmla="*/ 52704503 w 95"/>
                  <a:gd name="T25" fmla="*/ 387139440 h 515"/>
                  <a:gd name="T26" fmla="*/ 42422431 w 95"/>
                  <a:gd name="T27" fmla="*/ 370635325 h 515"/>
                  <a:gd name="T28" fmla="*/ 42422431 w 95"/>
                  <a:gd name="T29" fmla="*/ 347432400 h 515"/>
                  <a:gd name="T30" fmla="*/ 44891620 w 95"/>
                  <a:gd name="T31" fmla="*/ 285673941 h 515"/>
                  <a:gd name="T32" fmla="*/ 49060185 w 95"/>
                  <a:gd name="T33" fmla="*/ 218318073 h 515"/>
                  <a:gd name="T34" fmla="*/ 32019887 w 95"/>
                  <a:gd name="T35" fmla="*/ 165982436 h 515"/>
                  <a:gd name="T36" fmla="*/ 38626438 w 95"/>
                  <a:gd name="T37" fmla="*/ 122804169 h 515"/>
                  <a:gd name="T38" fmla="*/ 40940653 w 95"/>
                  <a:gd name="T39" fmla="*/ 70524540 h 515"/>
                  <a:gd name="T40" fmla="*/ 51658792 w 95"/>
                  <a:gd name="T41" fmla="*/ 35061629 h 515"/>
                  <a:gd name="T42" fmla="*/ 19769224 w 95"/>
                  <a:gd name="T43" fmla="*/ 0 h 5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5" h="515">
                    <a:moveTo>
                      <a:pt x="17" y="12"/>
                    </a:moveTo>
                    <a:cubicBezTo>
                      <a:pt x="16" y="11"/>
                      <a:pt x="16" y="9"/>
                      <a:pt x="15" y="9"/>
                    </a:cubicBezTo>
                    <a:cubicBezTo>
                      <a:pt x="22" y="34"/>
                      <a:pt x="18" y="67"/>
                      <a:pt x="17" y="94"/>
                    </a:cubicBezTo>
                    <a:cubicBezTo>
                      <a:pt x="16" y="117"/>
                      <a:pt x="15" y="141"/>
                      <a:pt x="13" y="164"/>
                    </a:cubicBezTo>
                    <a:cubicBezTo>
                      <a:pt x="11" y="185"/>
                      <a:pt x="8" y="203"/>
                      <a:pt x="14" y="224"/>
                    </a:cubicBezTo>
                    <a:cubicBezTo>
                      <a:pt x="20" y="243"/>
                      <a:pt x="24" y="265"/>
                      <a:pt x="23" y="285"/>
                    </a:cubicBezTo>
                    <a:cubicBezTo>
                      <a:pt x="22" y="333"/>
                      <a:pt x="8" y="382"/>
                      <a:pt x="4" y="430"/>
                    </a:cubicBezTo>
                    <a:cubicBezTo>
                      <a:pt x="2" y="447"/>
                      <a:pt x="4" y="465"/>
                      <a:pt x="2" y="482"/>
                    </a:cubicBezTo>
                    <a:cubicBezTo>
                      <a:pt x="0" y="503"/>
                      <a:pt x="1" y="502"/>
                      <a:pt x="19" y="507"/>
                    </a:cubicBezTo>
                    <a:cubicBezTo>
                      <a:pt x="31" y="510"/>
                      <a:pt x="42" y="514"/>
                      <a:pt x="55" y="514"/>
                    </a:cubicBezTo>
                    <a:cubicBezTo>
                      <a:pt x="70" y="515"/>
                      <a:pt x="81" y="508"/>
                      <a:pt x="95" y="506"/>
                    </a:cubicBezTo>
                    <a:cubicBezTo>
                      <a:pt x="81" y="497"/>
                      <a:pt x="64" y="495"/>
                      <a:pt x="51" y="482"/>
                    </a:cubicBezTo>
                    <a:cubicBezTo>
                      <a:pt x="31" y="464"/>
                      <a:pt x="47" y="460"/>
                      <a:pt x="46" y="438"/>
                    </a:cubicBezTo>
                    <a:cubicBezTo>
                      <a:pt x="46" y="430"/>
                      <a:pt x="39" y="425"/>
                      <a:pt x="37" y="419"/>
                    </a:cubicBezTo>
                    <a:cubicBezTo>
                      <a:pt x="33" y="408"/>
                      <a:pt x="36" y="403"/>
                      <a:pt x="37" y="393"/>
                    </a:cubicBezTo>
                    <a:cubicBezTo>
                      <a:pt x="39" y="370"/>
                      <a:pt x="37" y="346"/>
                      <a:pt x="39" y="323"/>
                    </a:cubicBezTo>
                    <a:cubicBezTo>
                      <a:pt x="41" y="298"/>
                      <a:pt x="45" y="272"/>
                      <a:pt x="43" y="247"/>
                    </a:cubicBezTo>
                    <a:cubicBezTo>
                      <a:pt x="40" y="227"/>
                      <a:pt x="30" y="208"/>
                      <a:pt x="28" y="188"/>
                    </a:cubicBezTo>
                    <a:cubicBezTo>
                      <a:pt x="26" y="171"/>
                      <a:pt x="32" y="156"/>
                      <a:pt x="34" y="139"/>
                    </a:cubicBezTo>
                    <a:cubicBezTo>
                      <a:pt x="35" y="121"/>
                      <a:pt x="29" y="97"/>
                      <a:pt x="36" y="80"/>
                    </a:cubicBezTo>
                    <a:cubicBezTo>
                      <a:pt x="43" y="63"/>
                      <a:pt x="55" y="61"/>
                      <a:pt x="45" y="40"/>
                    </a:cubicBezTo>
                    <a:cubicBezTo>
                      <a:pt x="38" y="26"/>
                      <a:pt x="28" y="10"/>
                      <a:pt x="17" y="0"/>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6" name="Freeform 491"/>
              <p:cNvSpPr>
                <a:spLocks/>
              </p:cNvSpPr>
              <p:nvPr/>
            </p:nvSpPr>
            <p:spPr bwMode="auto">
              <a:xfrm>
                <a:off x="3346" y="3659"/>
                <a:ext cx="69" cy="229"/>
              </a:xfrm>
              <a:custGeom>
                <a:avLst/>
                <a:gdLst>
                  <a:gd name="T0" fmla="*/ 50014755 w 44"/>
                  <a:gd name="T1" fmla="*/ 0 h 147"/>
                  <a:gd name="T2" fmla="*/ 42217302 w 44"/>
                  <a:gd name="T3" fmla="*/ 55507584 h 147"/>
                  <a:gd name="T4" fmla="*/ 40792877 w 44"/>
                  <a:gd name="T5" fmla="*/ 78079751 h 147"/>
                  <a:gd name="T6" fmla="*/ 42217302 w 44"/>
                  <a:gd name="T7" fmla="*/ 91124041 h 147"/>
                  <a:gd name="T8" fmla="*/ 38116113 w 44"/>
                  <a:gd name="T9" fmla="*/ 117972857 h 147"/>
                  <a:gd name="T10" fmla="*/ 40792877 w 44"/>
                  <a:gd name="T11" fmla="*/ 129493978 h 147"/>
                  <a:gd name="T12" fmla="*/ 29600569 w 44"/>
                  <a:gd name="T13" fmla="*/ 133587396 h 147"/>
                  <a:gd name="T14" fmla="*/ 16251388 w 44"/>
                  <a:gd name="T15" fmla="*/ 135412587 h 147"/>
                  <a:gd name="T16" fmla="*/ 0 w 44"/>
                  <a:gd name="T17" fmla="*/ 135412587 h 147"/>
                  <a:gd name="T18" fmla="*/ 18178873 w 44"/>
                  <a:gd name="T19" fmla="*/ 118559625 h 147"/>
                  <a:gd name="T20" fmla="*/ 27794229 w 44"/>
                  <a:gd name="T21" fmla="*/ 93865366 h 147"/>
                  <a:gd name="T22" fmla="*/ 36062957 w 44"/>
                  <a:gd name="T23" fmla="*/ 46678067 h 147"/>
                  <a:gd name="T24" fmla="*/ 48220606 w 44"/>
                  <a:gd name="T25" fmla="*/ 0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47">
                    <a:moveTo>
                      <a:pt x="44" y="0"/>
                    </a:moveTo>
                    <a:cubicBezTo>
                      <a:pt x="44" y="20"/>
                      <a:pt x="38" y="40"/>
                      <a:pt x="37" y="60"/>
                    </a:cubicBezTo>
                    <a:cubicBezTo>
                      <a:pt x="36" y="68"/>
                      <a:pt x="36" y="76"/>
                      <a:pt x="36" y="84"/>
                    </a:cubicBezTo>
                    <a:cubicBezTo>
                      <a:pt x="36" y="89"/>
                      <a:pt x="37" y="93"/>
                      <a:pt x="37" y="98"/>
                    </a:cubicBezTo>
                    <a:cubicBezTo>
                      <a:pt x="37" y="108"/>
                      <a:pt x="31" y="117"/>
                      <a:pt x="33" y="127"/>
                    </a:cubicBezTo>
                    <a:cubicBezTo>
                      <a:pt x="33" y="131"/>
                      <a:pt x="38" y="135"/>
                      <a:pt x="36" y="139"/>
                    </a:cubicBezTo>
                    <a:cubicBezTo>
                      <a:pt x="35" y="143"/>
                      <a:pt x="29" y="143"/>
                      <a:pt x="26" y="144"/>
                    </a:cubicBezTo>
                    <a:cubicBezTo>
                      <a:pt x="22" y="146"/>
                      <a:pt x="19" y="147"/>
                      <a:pt x="14" y="146"/>
                    </a:cubicBezTo>
                    <a:cubicBezTo>
                      <a:pt x="9" y="146"/>
                      <a:pt x="5" y="145"/>
                      <a:pt x="0" y="146"/>
                    </a:cubicBezTo>
                    <a:cubicBezTo>
                      <a:pt x="6" y="140"/>
                      <a:pt x="12" y="134"/>
                      <a:pt x="16" y="128"/>
                    </a:cubicBezTo>
                    <a:cubicBezTo>
                      <a:pt x="22" y="121"/>
                      <a:pt x="23" y="109"/>
                      <a:pt x="24" y="101"/>
                    </a:cubicBezTo>
                    <a:cubicBezTo>
                      <a:pt x="25" y="83"/>
                      <a:pt x="30" y="67"/>
                      <a:pt x="32" y="50"/>
                    </a:cubicBezTo>
                    <a:cubicBezTo>
                      <a:pt x="35" y="33"/>
                      <a:pt x="43" y="17"/>
                      <a:pt x="42" y="0"/>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7" name="Freeform 492"/>
              <p:cNvSpPr>
                <a:spLocks/>
              </p:cNvSpPr>
              <p:nvPr/>
            </p:nvSpPr>
            <p:spPr bwMode="auto">
              <a:xfrm>
                <a:off x="3144" y="3067"/>
                <a:ext cx="193" cy="123"/>
              </a:xfrm>
              <a:custGeom>
                <a:avLst/>
                <a:gdLst>
                  <a:gd name="T0" fmla="*/ 0 w 123"/>
                  <a:gd name="T1" fmla="*/ 0 h 79"/>
                  <a:gd name="T2" fmla="*/ 34962006 w 123"/>
                  <a:gd name="T3" fmla="*/ 25978016 h 79"/>
                  <a:gd name="T4" fmla="*/ 68782303 w 123"/>
                  <a:gd name="T5" fmla="*/ 40446784 h 79"/>
                  <a:gd name="T6" fmla="*/ 139139280 w 123"/>
                  <a:gd name="T7" fmla="*/ 47444770 h 79"/>
                  <a:gd name="T8" fmla="*/ 92065969 w 123"/>
                  <a:gd name="T9" fmla="*/ 68617780 h 79"/>
                  <a:gd name="T10" fmla="*/ 28957103 w 123"/>
                  <a:gd name="T11" fmla="*/ 60916592 h 79"/>
                  <a:gd name="T12" fmla="*/ 0 w 123"/>
                  <a:gd name="T13" fmla="*/ 5309704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79">
                    <a:moveTo>
                      <a:pt x="0" y="0"/>
                    </a:moveTo>
                    <a:cubicBezTo>
                      <a:pt x="12" y="4"/>
                      <a:pt x="20" y="21"/>
                      <a:pt x="30" y="28"/>
                    </a:cubicBezTo>
                    <a:cubicBezTo>
                      <a:pt x="38" y="35"/>
                      <a:pt x="49" y="41"/>
                      <a:pt x="59" y="44"/>
                    </a:cubicBezTo>
                    <a:cubicBezTo>
                      <a:pt x="79" y="51"/>
                      <a:pt x="100" y="46"/>
                      <a:pt x="120" y="52"/>
                    </a:cubicBezTo>
                    <a:cubicBezTo>
                      <a:pt x="123" y="67"/>
                      <a:pt x="89" y="75"/>
                      <a:pt x="79" y="75"/>
                    </a:cubicBezTo>
                    <a:cubicBezTo>
                      <a:pt x="61" y="77"/>
                      <a:pt x="40" y="79"/>
                      <a:pt x="25" y="67"/>
                    </a:cubicBezTo>
                    <a:cubicBezTo>
                      <a:pt x="6" y="51"/>
                      <a:pt x="6" y="26"/>
                      <a:pt x="0" y="6"/>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8" name="Freeform 493"/>
              <p:cNvSpPr>
                <a:spLocks/>
              </p:cNvSpPr>
              <p:nvPr/>
            </p:nvSpPr>
            <p:spPr bwMode="auto">
              <a:xfrm>
                <a:off x="3246" y="3245"/>
                <a:ext cx="124" cy="45"/>
              </a:xfrm>
              <a:custGeom>
                <a:avLst/>
                <a:gdLst>
                  <a:gd name="T0" fmla="*/ 1566302 w 79"/>
                  <a:gd name="T1" fmla="*/ 3111514 h 29"/>
                  <a:gd name="T2" fmla="*/ 55374126 w 79"/>
                  <a:gd name="T3" fmla="*/ 10468237 h 29"/>
                  <a:gd name="T4" fmla="*/ 92792132 w 79"/>
                  <a:gd name="T5" fmla="*/ 1108348 h 29"/>
                  <a:gd name="T6" fmla="*/ 39417282 w 79"/>
                  <a:gd name="T7" fmla="*/ 22846730 h 29"/>
                  <a:gd name="T8" fmla="*/ 11860146 w 79"/>
                  <a:gd name="T9" fmla="*/ 19527084 h 29"/>
                  <a:gd name="T10" fmla="*/ 1566302 w 79"/>
                  <a:gd name="T11" fmla="*/ 10468237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29">
                    <a:moveTo>
                      <a:pt x="1" y="4"/>
                    </a:moveTo>
                    <a:cubicBezTo>
                      <a:pt x="10" y="9"/>
                      <a:pt x="34" y="17"/>
                      <a:pt x="47" y="13"/>
                    </a:cubicBezTo>
                    <a:cubicBezTo>
                      <a:pt x="59" y="10"/>
                      <a:pt x="67" y="0"/>
                      <a:pt x="79" y="1"/>
                    </a:cubicBezTo>
                    <a:cubicBezTo>
                      <a:pt x="77" y="17"/>
                      <a:pt x="49" y="26"/>
                      <a:pt x="34" y="28"/>
                    </a:cubicBezTo>
                    <a:cubicBezTo>
                      <a:pt x="27" y="29"/>
                      <a:pt x="17" y="28"/>
                      <a:pt x="10" y="24"/>
                    </a:cubicBezTo>
                    <a:cubicBezTo>
                      <a:pt x="7" y="22"/>
                      <a:pt x="0" y="13"/>
                      <a:pt x="1" y="13"/>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09" name="Freeform 494"/>
              <p:cNvSpPr>
                <a:spLocks/>
              </p:cNvSpPr>
              <p:nvPr/>
            </p:nvSpPr>
            <p:spPr bwMode="auto">
              <a:xfrm>
                <a:off x="3547" y="3122"/>
                <a:ext cx="120" cy="106"/>
              </a:xfrm>
              <a:custGeom>
                <a:avLst/>
                <a:gdLst>
                  <a:gd name="T0" fmla="*/ 1979589 w 77"/>
                  <a:gd name="T1" fmla="*/ 0 h 68"/>
                  <a:gd name="T2" fmla="*/ 34794996 w 77"/>
                  <a:gd name="T3" fmla="*/ 43845910 h 68"/>
                  <a:gd name="T4" fmla="*/ 72411494 w 77"/>
                  <a:gd name="T5" fmla="*/ 62799630 h 68"/>
                  <a:gd name="T6" fmla="*/ 29054585 w 77"/>
                  <a:gd name="T7" fmla="*/ 26942488 h 68"/>
                  <a:gd name="T8" fmla="*/ 17185476 w 77"/>
                  <a:gd name="T9" fmla="*/ 10386299 h 68"/>
                  <a:gd name="T10" fmla="*/ 0 w 77"/>
                  <a:gd name="T11" fmla="*/ 3503579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68">
                    <a:moveTo>
                      <a:pt x="2" y="0"/>
                    </a:moveTo>
                    <a:cubicBezTo>
                      <a:pt x="19" y="11"/>
                      <a:pt x="24" y="31"/>
                      <a:pt x="37" y="46"/>
                    </a:cubicBezTo>
                    <a:cubicBezTo>
                      <a:pt x="45" y="55"/>
                      <a:pt x="65" y="68"/>
                      <a:pt x="77" y="66"/>
                    </a:cubicBezTo>
                    <a:cubicBezTo>
                      <a:pt x="61" y="60"/>
                      <a:pt x="43" y="41"/>
                      <a:pt x="31" y="28"/>
                    </a:cubicBezTo>
                    <a:cubicBezTo>
                      <a:pt x="27" y="23"/>
                      <a:pt x="23" y="16"/>
                      <a:pt x="18" y="11"/>
                    </a:cubicBezTo>
                    <a:cubicBezTo>
                      <a:pt x="13" y="8"/>
                      <a:pt x="5" y="6"/>
                      <a:pt x="0" y="4"/>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0" name="Freeform 495"/>
              <p:cNvSpPr>
                <a:spLocks/>
              </p:cNvSpPr>
              <p:nvPr/>
            </p:nvSpPr>
            <p:spPr bwMode="auto">
              <a:xfrm>
                <a:off x="3647" y="3030"/>
                <a:ext cx="64" cy="78"/>
              </a:xfrm>
              <a:custGeom>
                <a:avLst/>
                <a:gdLst>
                  <a:gd name="T0" fmla="*/ 39255708 w 41"/>
                  <a:gd name="T1" fmla="*/ 0 h 50"/>
                  <a:gd name="T2" fmla="*/ 34823257 w 41"/>
                  <a:gd name="T3" fmla="*/ 10853430 h 50"/>
                  <a:gd name="T4" fmla="*/ 21697146 w 41"/>
                  <a:gd name="T5" fmla="*/ 27520417 h 50"/>
                  <a:gd name="T6" fmla="*/ 8904517 w 41"/>
                  <a:gd name="T7" fmla="*/ 38625826 h 50"/>
                  <a:gd name="T8" fmla="*/ 0 w 41"/>
                  <a:gd name="T9" fmla="*/ 45552504 h 50"/>
                  <a:gd name="T10" fmla="*/ 22647939 w 41"/>
                  <a:gd name="T11" fmla="*/ 34734768 h 50"/>
                  <a:gd name="T12" fmla="*/ 35352880 w 41"/>
                  <a:gd name="T13" fmla="*/ 22265877 h 50"/>
                  <a:gd name="T14" fmla="*/ 40675714 w 41"/>
                  <a:gd name="T15" fmla="*/ 129872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40" y="0"/>
                    </a:moveTo>
                    <a:cubicBezTo>
                      <a:pt x="37" y="2"/>
                      <a:pt x="36" y="8"/>
                      <a:pt x="35" y="11"/>
                    </a:cubicBezTo>
                    <a:cubicBezTo>
                      <a:pt x="31" y="17"/>
                      <a:pt x="26" y="23"/>
                      <a:pt x="22" y="28"/>
                    </a:cubicBezTo>
                    <a:cubicBezTo>
                      <a:pt x="18" y="32"/>
                      <a:pt x="14" y="36"/>
                      <a:pt x="9" y="40"/>
                    </a:cubicBezTo>
                    <a:cubicBezTo>
                      <a:pt x="6" y="42"/>
                      <a:pt x="2" y="44"/>
                      <a:pt x="0" y="47"/>
                    </a:cubicBezTo>
                    <a:cubicBezTo>
                      <a:pt x="7" y="50"/>
                      <a:pt x="17" y="39"/>
                      <a:pt x="23" y="36"/>
                    </a:cubicBezTo>
                    <a:cubicBezTo>
                      <a:pt x="27" y="32"/>
                      <a:pt x="33" y="28"/>
                      <a:pt x="36" y="23"/>
                    </a:cubicBezTo>
                    <a:cubicBezTo>
                      <a:pt x="40" y="16"/>
                      <a:pt x="38" y="8"/>
                      <a:pt x="41" y="1"/>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1" name="Freeform 496"/>
              <p:cNvSpPr>
                <a:spLocks/>
              </p:cNvSpPr>
              <p:nvPr/>
            </p:nvSpPr>
            <p:spPr bwMode="auto">
              <a:xfrm>
                <a:off x="3616" y="2370"/>
                <a:ext cx="138" cy="149"/>
              </a:xfrm>
              <a:custGeom>
                <a:avLst/>
                <a:gdLst>
                  <a:gd name="T0" fmla="*/ 85923341 w 88"/>
                  <a:gd name="T1" fmla="*/ 17520072 h 96"/>
                  <a:gd name="T2" fmla="*/ 67758058 w 88"/>
                  <a:gd name="T3" fmla="*/ 15558637 h 96"/>
                  <a:gd name="T4" fmla="*/ 40792877 w 88"/>
                  <a:gd name="T5" fmla="*/ 11689044 h 96"/>
                  <a:gd name="T6" fmla="*/ 0 w 88"/>
                  <a:gd name="T7" fmla="*/ 0 h 96"/>
                  <a:gd name="T8" fmla="*/ 65081299 w 88"/>
                  <a:gd name="T9" fmla="*/ 32531882 h 96"/>
                  <a:gd name="T10" fmla="*/ 84289203 w 88"/>
                  <a:gd name="T11" fmla="*/ 57136266 h 96"/>
                  <a:gd name="T12" fmla="*/ 96963539 w 88"/>
                  <a:gd name="T13" fmla="*/ 79598570 h 96"/>
                  <a:gd name="T14" fmla="*/ 85923341 w 88"/>
                  <a:gd name="T15" fmla="*/ 15558637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96">
                    <a:moveTo>
                      <a:pt x="75" y="21"/>
                    </a:moveTo>
                    <a:cubicBezTo>
                      <a:pt x="70" y="19"/>
                      <a:pt x="64" y="20"/>
                      <a:pt x="59" y="19"/>
                    </a:cubicBezTo>
                    <a:cubicBezTo>
                      <a:pt x="51" y="18"/>
                      <a:pt x="43" y="17"/>
                      <a:pt x="36" y="14"/>
                    </a:cubicBezTo>
                    <a:cubicBezTo>
                      <a:pt x="24" y="10"/>
                      <a:pt x="13" y="1"/>
                      <a:pt x="0" y="0"/>
                    </a:cubicBezTo>
                    <a:cubicBezTo>
                      <a:pt x="8" y="21"/>
                      <a:pt x="41" y="25"/>
                      <a:pt x="57" y="39"/>
                    </a:cubicBezTo>
                    <a:cubicBezTo>
                      <a:pt x="66" y="47"/>
                      <a:pt x="71" y="58"/>
                      <a:pt x="74" y="69"/>
                    </a:cubicBezTo>
                    <a:cubicBezTo>
                      <a:pt x="76" y="75"/>
                      <a:pt x="78" y="94"/>
                      <a:pt x="85" y="96"/>
                    </a:cubicBezTo>
                    <a:cubicBezTo>
                      <a:pt x="87" y="89"/>
                      <a:pt x="88" y="18"/>
                      <a:pt x="75" y="19"/>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2" name="Freeform 497"/>
              <p:cNvSpPr>
                <a:spLocks/>
              </p:cNvSpPr>
              <p:nvPr/>
            </p:nvSpPr>
            <p:spPr bwMode="auto">
              <a:xfrm>
                <a:off x="3113" y="2406"/>
                <a:ext cx="91" cy="221"/>
              </a:xfrm>
              <a:custGeom>
                <a:avLst/>
                <a:gdLst>
                  <a:gd name="T0" fmla="*/ 57024847 w 58"/>
                  <a:gd name="T1" fmla="*/ 0 h 142"/>
                  <a:gd name="T2" fmla="*/ 9410453 w 58"/>
                  <a:gd name="T3" fmla="*/ 37534021 h 142"/>
                  <a:gd name="T4" fmla="*/ 14764676 w 58"/>
                  <a:gd name="T5" fmla="*/ 128021649 h 142"/>
                  <a:gd name="T6" fmla="*/ 36565245 w 58"/>
                  <a:gd name="T7" fmla="*/ 50292041 h 142"/>
                  <a:gd name="T8" fmla="*/ 55457537 w 58"/>
                  <a:gd name="T9" fmla="*/ 7209881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42">
                    <a:moveTo>
                      <a:pt x="49" y="0"/>
                    </a:moveTo>
                    <a:cubicBezTo>
                      <a:pt x="38" y="16"/>
                      <a:pt x="15" y="20"/>
                      <a:pt x="8" y="42"/>
                    </a:cubicBezTo>
                    <a:cubicBezTo>
                      <a:pt x="0" y="67"/>
                      <a:pt x="2" y="118"/>
                      <a:pt x="13" y="142"/>
                    </a:cubicBezTo>
                    <a:cubicBezTo>
                      <a:pt x="20" y="114"/>
                      <a:pt x="19" y="83"/>
                      <a:pt x="32" y="56"/>
                    </a:cubicBezTo>
                    <a:cubicBezTo>
                      <a:pt x="37" y="46"/>
                      <a:pt x="58" y="18"/>
                      <a:pt x="48" y="8"/>
                    </a:cubicBezTo>
                  </a:path>
                </a:pathLst>
              </a:custGeom>
              <a:solidFill>
                <a:srgbClr val="888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3" name="Freeform 498"/>
              <p:cNvSpPr>
                <a:spLocks/>
              </p:cNvSpPr>
              <p:nvPr/>
            </p:nvSpPr>
            <p:spPr bwMode="auto">
              <a:xfrm>
                <a:off x="3174" y="2333"/>
                <a:ext cx="157" cy="740"/>
              </a:xfrm>
              <a:custGeom>
                <a:avLst/>
                <a:gdLst>
                  <a:gd name="T0" fmla="*/ 66340769 w 100"/>
                  <a:gd name="T1" fmla="*/ 23405699 h 476"/>
                  <a:gd name="T2" fmla="*/ 26311117 w 100"/>
                  <a:gd name="T3" fmla="*/ 90879935 h 476"/>
                  <a:gd name="T4" fmla="*/ 9556282 w 100"/>
                  <a:gd name="T5" fmla="*/ 121157445 h 476"/>
                  <a:gd name="T6" fmla="*/ 2469392 w 100"/>
                  <a:gd name="T7" fmla="*/ 166559284 h 476"/>
                  <a:gd name="T8" fmla="*/ 6798926 w 100"/>
                  <a:gd name="T9" fmla="*/ 259657327 h 476"/>
                  <a:gd name="T10" fmla="*/ 16758673 w 100"/>
                  <a:gd name="T11" fmla="*/ 339362738 h 476"/>
                  <a:gd name="T12" fmla="*/ 62181406 w 100"/>
                  <a:gd name="T13" fmla="*/ 392349976 h 476"/>
                  <a:gd name="T14" fmla="*/ 113748329 w 100"/>
                  <a:gd name="T15" fmla="*/ 350556208 h 476"/>
                  <a:gd name="T16" fmla="*/ 113748329 w 100"/>
                  <a:gd name="T17" fmla="*/ 241707871 h 476"/>
                  <a:gd name="T18" fmla="*/ 114709163 w 100"/>
                  <a:gd name="T19" fmla="*/ 146400548 h 476"/>
                  <a:gd name="T20" fmla="*/ 110013385 w 100"/>
                  <a:gd name="T21" fmla="*/ 90879935 h 476"/>
                  <a:gd name="T22" fmla="*/ 108369429 w 100"/>
                  <a:gd name="T23" fmla="*/ 40387815 h 476"/>
                  <a:gd name="T24" fmla="*/ 62227019 w 100"/>
                  <a:gd name="T25" fmla="*/ 24704763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476">
                    <a:moveTo>
                      <a:pt x="56" y="27"/>
                    </a:moveTo>
                    <a:cubicBezTo>
                      <a:pt x="34" y="46"/>
                      <a:pt x="29" y="77"/>
                      <a:pt x="22" y="104"/>
                    </a:cubicBezTo>
                    <a:cubicBezTo>
                      <a:pt x="19" y="117"/>
                      <a:pt x="13" y="127"/>
                      <a:pt x="8" y="139"/>
                    </a:cubicBezTo>
                    <a:cubicBezTo>
                      <a:pt x="1" y="155"/>
                      <a:pt x="3" y="174"/>
                      <a:pt x="2" y="191"/>
                    </a:cubicBezTo>
                    <a:cubicBezTo>
                      <a:pt x="0" y="226"/>
                      <a:pt x="6" y="263"/>
                      <a:pt x="6" y="298"/>
                    </a:cubicBezTo>
                    <a:cubicBezTo>
                      <a:pt x="6" y="327"/>
                      <a:pt x="8" y="360"/>
                      <a:pt x="14" y="389"/>
                    </a:cubicBezTo>
                    <a:cubicBezTo>
                      <a:pt x="19" y="410"/>
                      <a:pt x="34" y="437"/>
                      <a:pt x="52" y="450"/>
                    </a:cubicBezTo>
                    <a:cubicBezTo>
                      <a:pt x="87" y="476"/>
                      <a:pt x="94" y="430"/>
                      <a:pt x="96" y="402"/>
                    </a:cubicBezTo>
                    <a:cubicBezTo>
                      <a:pt x="100" y="360"/>
                      <a:pt x="93" y="318"/>
                      <a:pt x="96" y="277"/>
                    </a:cubicBezTo>
                    <a:cubicBezTo>
                      <a:pt x="100" y="241"/>
                      <a:pt x="97" y="204"/>
                      <a:pt x="97" y="168"/>
                    </a:cubicBezTo>
                    <a:cubicBezTo>
                      <a:pt x="96" y="146"/>
                      <a:pt x="94" y="125"/>
                      <a:pt x="93" y="104"/>
                    </a:cubicBezTo>
                    <a:cubicBezTo>
                      <a:pt x="92" y="86"/>
                      <a:pt x="97" y="63"/>
                      <a:pt x="92" y="46"/>
                    </a:cubicBezTo>
                    <a:cubicBezTo>
                      <a:pt x="89" y="31"/>
                      <a:pt x="63" y="0"/>
                      <a:pt x="53" y="28"/>
                    </a:cubicBezTo>
                  </a:path>
                </a:pathLst>
              </a:custGeom>
              <a:solidFill>
                <a:srgbClr val="BDB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4" name="Freeform 499"/>
              <p:cNvSpPr>
                <a:spLocks/>
              </p:cNvSpPr>
              <p:nvPr/>
            </p:nvSpPr>
            <p:spPr bwMode="auto">
              <a:xfrm>
                <a:off x="3501" y="2340"/>
                <a:ext cx="185" cy="702"/>
              </a:xfrm>
              <a:custGeom>
                <a:avLst/>
                <a:gdLst>
                  <a:gd name="T0" fmla="*/ 54368504 w 118"/>
                  <a:gd name="T1" fmla="*/ 28066315 h 451"/>
                  <a:gd name="T2" fmla="*/ 22715115 w 118"/>
                  <a:gd name="T3" fmla="*/ 52334970 h 451"/>
                  <a:gd name="T4" fmla="*/ 14488560 w 118"/>
                  <a:gd name="T5" fmla="*/ 154612029 h 451"/>
                  <a:gd name="T6" fmla="*/ 1529596 w 118"/>
                  <a:gd name="T7" fmla="*/ 255373400 h 451"/>
                  <a:gd name="T8" fmla="*/ 18088392 w 118"/>
                  <a:gd name="T9" fmla="*/ 346830462 h 451"/>
                  <a:gd name="T10" fmla="*/ 77860172 w 118"/>
                  <a:gd name="T11" fmla="*/ 398413612 h 451"/>
                  <a:gd name="T12" fmla="*/ 100818505 w 118"/>
                  <a:gd name="T13" fmla="*/ 353311927 h 451"/>
                  <a:gd name="T14" fmla="*/ 109284572 w 118"/>
                  <a:gd name="T15" fmla="*/ 291576046 h 451"/>
                  <a:gd name="T16" fmla="*/ 115804257 w 118"/>
                  <a:gd name="T17" fmla="*/ 92243273 h 451"/>
                  <a:gd name="T18" fmla="*/ 91729320 w 118"/>
                  <a:gd name="T19" fmla="*/ 41844058 h 451"/>
                  <a:gd name="T20" fmla="*/ 53452155 w 118"/>
                  <a:gd name="T21" fmla="*/ 27362917 h 4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451">
                    <a:moveTo>
                      <a:pt x="48" y="31"/>
                    </a:moveTo>
                    <a:cubicBezTo>
                      <a:pt x="38" y="0"/>
                      <a:pt x="22" y="48"/>
                      <a:pt x="20" y="58"/>
                    </a:cubicBezTo>
                    <a:cubicBezTo>
                      <a:pt x="15" y="95"/>
                      <a:pt x="14" y="133"/>
                      <a:pt x="13" y="171"/>
                    </a:cubicBezTo>
                    <a:cubicBezTo>
                      <a:pt x="13" y="208"/>
                      <a:pt x="3" y="245"/>
                      <a:pt x="1" y="282"/>
                    </a:cubicBezTo>
                    <a:cubicBezTo>
                      <a:pt x="0" y="317"/>
                      <a:pt x="4" y="350"/>
                      <a:pt x="16" y="383"/>
                    </a:cubicBezTo>
                    <a:cubicBezTo>
                      <a:pt x="22" y="398"/>
                      <a:pt x="43" y="451"/>
                      <a:pt x="69" y="440"/>
                    </a:cubicBezTo>
                    <a:cubicBezTo>
                      <a:pt x="80" y="435"/>
                      <a:pt x="87" y="401"/>
                      <a:pt x="89" y="390"/>
                    </a:cubicBezTo>
                    <a:cubicBezTo>
                      <a:pt x="94" y="367"/>
                      <a:pt x="95" y="345"/>
                      <a:pt x="96" y="322"/>
                    </a:cubicBezTo>
                    <a:cubicBezTo>
                      <a:pt x="99" y="248"/>
                      <a:pt x="118" y="175"/>
                      <a:pt x="102" y="102"/>
                    </a:cubicBezTo>
                    <a:cubicBezTo>
                      <a:pt x="98" y="85"/>
                      <a:pt x="92" y="60"/>
                      <a:pt x="81" y="46"/>
                    </a:cubicBezTo>
                    <a:cubicBezTo>
                      <a:pt x="72" y="36"/>
                      <a:pt x="58" y="35"/>
                      <a:pt x="47" y="30"/>
                    </a:cubicBezTo>
                  </a:path>
                </a:pathLst>
              </a:custGeom>
              <a:solidFill>
                <a:srgbClr val="BDB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5" name="Freeform 500"/>
              <p:cNvSpPr>
                <a:spLocks/>
              </p:cNvSpPr>
              <p:nvPr/>
            </p:nvSpPr>
            <p:spPr bwMode="auto">
              <a:xfrm>
                <a:off x="3207" y="3284"/>
                <a:ext cx="136" cy="414"/>
              </a:xfrm>
              <a:custGeom>
                <a:avLst/>
                <a:gdLst>
                  <a:gd name="T0" fmla="*/ 5881933 w 87"/>
                  <a:gd name="T1" fmla="*/ 0 h 266"/>
                  <a:gd name="T2" fmla="*/ 90132191 w 87"/>
                  <a:gd name="T3" fmla="*/ 21554437 h 266"/>
                  <a:gd name="T4" fmla="*/ 64798179 w 87"/>
                  <a:gd name="T5" fmla="*/ 50333692 h 266"/>
                  <a:gd name="T6" fmla="*/ 70195656 w 87"/>
                  <a:gd name="T7" fmla="*/ 92949034 h 266"/>
                  <a:gd name="T8" fmla="*/ 71584119 w 87"/>
                  <a:gd name="T9" fmla="*/ 170054511 h 266"/>
                  <a:gd name="T10" fmla="*/ 75342574 w 87"/>
                  <a:gd name="T11" fmla="*/ 240097932 h 266"/>
                  <a:gd name="T12" fmla="*/ 51752085 w 87"/>
                  <a:gd name="T13" fmla="*/ 154265821 h 266"/>
                  <a:gd name="T14" fmla="*/ 35123574 w 87"/>
                  <a:gd name="T15" fmla="*/ 87726444 h 266"/>
                  <a:gd name="T16" fmla="*/ 0 w 87"/>
                  <a:gd name="T17" fmla="*/ 8114213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66">
                    <a:moveTo>
                      <a:pt x="6" y="0"/>
                    </a:moveTo>
                    <a:cubicBezTo>
                      <a:pt x="32" y="15"/>
                      <a:pt x="56" y="26"/>
                      <a:pt x="87" y="24"/>
                    </a:cubicBezTo>
                    <a:cubicBezTo>
                      <a:pt x="77" y="21"/>
                      <a:pt x="64" y="48"/>
                      <a:pt x="63" y="56"/>
                    </a:cubicBezTo>
                    <a:cubicBezTo>
                      <a:pt x="61" y="71"/>
                      <a:pt x="67" y="88"/>
                      <a:pt x="68" y="103"/>
                    </a:cubicBezTo>
                    <a:cubicBezTo>
                      <a:pt x="69" y="131"/>
                      <a:pt x="70" y="159"/>
                      <a:pt x="69" y="188"/>
                    </a:cubicBezTo>
                    <a:cubicBezTo>
                      <a:pt x="69" y="213"/>
                      <a:pt x="76" y="241"/>
                      <a:pt x="73" y="266"/>
                    </a:cubicBezTo>
                    <a:cubicBezTo>
                      <a:pt x="55" y="242"/>
                      <a:pt x="56" y="200"/>
                      <a:pt x="50" y="171"/>
                    </a:cubicBezTo>
                    <a:cubicBezTo>
                      <a:pt x="46" y="146"/>
                      <a:pt x="44" y="121"/>
                      <a:pt x="34" y="97"/>
                    </a:cubicBezTo>
                    <a:cubicBezTo>
                      <a:pt x="22" y="68"/>
                      <a:pt x="4" y="39"/>
                      <a:pt x="0" y="9"/>
                    </a:cubicBezTo>
                  </a:path>
                </a:pathLst>
              </a:custGeom>
              <a:solidFill>
                <a:srgbClr val="BDB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6" name="Freeform 501"/>
              <p:cNvSpPr>
                <a:spLocks/>
              </p:cNvSpPr>
              <p:nvPr/>
            </p:nvSpPr>
            <p:spPr bwMode="auto">
              <a:xfrm>
                <a:off x="3522" y="3234"/>
                <a:ext cx="122" cy="359"/>
              </a:xfrm>
              <a:custGeom>
                <a:avLst/>
                <a:gdLst>
                  <a:gd name="T0" fmla="*/ 3432024 w 78"/>
                  <a:gd name="T1" fmla="*/ 0 h 231"/>
                  <a:gd name="T2" fmla="*/ 82292083 w 78"/>
                  <a:gd name="T3" fmla="*/ 23203447 h 231"/>
                  <a:gd name="T4" fmla="*/ 74792916 w 78"/>
                  <a:gd name="T5" fmla="*/ 47219012 h 231"/>
                  <a:gd name="T6" fmla="*/ 68798756 w 78"/>
                  <a:gd name="T7" fmla="*/ 94960068 h 231"/>
                  <a:gd name="T8" fmla="*/ 55839420 w 78"/>
                  <a:gd name="T9" fmla="*/ 199258322 h 231"/>
                  <a:gd name="T10" fmla="*/ 42924519 w 78"/>
                  <a:gd name="T11" fmla="*/ 130314770 h 231"/>
                  <a:gd name="T12" fmla="*/ 27443545 w 78"/>
                  <a:gd name="T13" fmla="*/ 74234244 h 231"/>
                  <a:gd name="T14" fmla="*/ 0 w 78"/>
                  <a:gd name="T15" fmla="*/ 5891132 h 2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231">
                    <a:moveTo>
                      <a:pt x="3" y="0"/>
                    </a:moveTo>
                    <a:cubicBezTo>
                      <a:pt x="17" y="16"/>
                      <a:pt x="57" y="41"/>
                      <a:pt x="78" y="27"/>
                    </a:cubicBezTo>
                    <a:cubicBezTo>
                      <a:pt x="78" y="37"/>
                      <a:pt x="74" y="46"/>
                      <a:pt x="71" y="55"/>
                    </a:cubicBezTo>
                    <a:cubicBezTo>
                      <a:pt x="67" y="73"/>
                      <a:pt x="67" y="92"/>
                      <a:pt x="65" y="110"/>
                    </a:cubicBezTo>
                    <a:cubicBezTo>
                      <a:pt x="59" y="150"/>
                      <a:pt x="52" y="191"/>
                      <a:pt x="53" y="231"/>
                    </a:cubicBezTo>
                    <a:cubicBezTo>
                      <a:pt x="41" y="206"/>
                      <a:pt x="48" y="177"/>
                      <a:pt x="41" y="151"/>
                    </a:cubicBezTo>
                    <a:cubicBezTo>
                      <a:pt x="35" y="129"/>
                      <a:pt x="33" y="108"/>
                      <a:pt x="26" y="86"/>
                    </a:cubicBezTo>
                    <a:cubicBezTo>
                      <a:pt x="17" y="59"/>
                      <a:pt x="1" y="36"/>
                      <a:pt x="0" y="7"/>
                    </a:cubicBezTo>
                  </a:path>
                </a:pathLst>
              </a:custGeom>
              <a:solidFill>
                <a:srgbClr val="BDB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7" name="Freeform 502"/>
              <p:cNvSpPr>
                <a:spLocks/>
              </p:cNvSpPr>
              <p:nvPr/>
            </p:nvSpPr>
            <p:spPr bwMode="auto">
              <a:xfrm>
                <a:off x="3127" y="3844"/>
                <a:ext cx="201" cy="47"/>
              </a:xfrm>
              <a:custGeom>
                <a:avLst/>
                <a:gdLst>
                  <a:gd name="T0" fmla="*/ 15060181 w 128"/>
                  <a:gd name="T1" fmla="*/ 0 h 30"/>
                  <a:gd name="T2" fmla="*/ 81270071 w 128"/>
                  <a:gd name="T3" fmla="*/ 32069529 h 30"/>
                  <a:gd name="T4" fmla="*/ 121090988 w 128"/>
                  <a:gd name="T5" fmla="*/ 31068672 h 30"/>
                  <a:gd name="T6" fmla="*/ 152382736 w 128"/>
                  <a:gd name="T7" fmla="*/ 28843187 h 30"/>
                  <a:gd name="T8" fmla="*/ 56961619 w 128"/>
                  <a:gd name="T9" fmla="*/ 18892463 h 30"/>
                  <a:gd name="T10" fmla="*/ 16821382 w 128"/>
                  <a:gd name="T11" fmla="*/ 236658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 h="30">
                    <a:moveTo>
                      <a:pt x="13" y="0"/>
                    </a:moveTo>
                    <a:cubicBezTo>
                      <a:pt x="0" y="24"/>
                      <a:pt x="54" y="28"/>
                      <a:pt x="68" y="29"/>
                    </a:cubicBezTo>
                    <a:cubicBezTo>
                      <a:pt x="79" y="29"/>
                      <a:pt x="91" y="28"/>
                      <a:pt x="102" y="28"/>
                    </a:cubicBezTo>
                    <a:cubicBezTo>
                      <a:pt x="110" y="27"/>
                      <a:pt x="122" y="30"/>
                      <a:pt x="128" y="26"/>
                    </a:cubicBezTo>
                    <a:cubicBezTo>
                      <a:pt x="102" y="27"/>
                      <a:pt x="74" y="23"/>
                      <a:pt x="48" y="17"/>
                    </a:cubicBezTo>
                    <a:cubicBezTo>
                      <a:pt x="37" y="15"/>
                      <a:pt x="20" y="13"/>
                      <a:pt x="14" y="2"/>
                    </a:cubicBezTo>
                  </a:path>
                </a:pathLst>
              </a:custGeom>
              <a:solidFill>
                <a:srgbClr val="BDB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8" name="Freeform 503"/>
              <p:cNvSpPr>
                <a:spLocks/>
              </p:cNvSpPr>
              <p:nvPr/>
            </p:nvSpPr>
            <p:spPr bwMode="auto">
              <a:xfrm>
                <a:off x="3533" y="3831"/>
                <a:ext cx="166" cy="63"/>
              </a:xfrm>
              <a:custGeom>
                <a:avLst/>
                <a:gdLst>
                  <a:gd name="T0" fmla="*/ 0 w 106"/>
                  <a:gd name="T1" fmla="*/ 41367904 h 40"/>
                  <a:gd name="T2" fmla="*/ 73185820 w 106"/>
                  <a:gd name="T3" fmla="*/ 36545401 h 40"/>
                  <a:gd name="T4" fmla="*/ 111828237 w 106"/>
                  <a:gd name="T5" fmla="*/ 4268357 h 40"/>
                  <a:gd name="T6" fmla="*/ 90898668 w 106"/>
                  <a:gd name="T7" fmla="*/ 14455170 h 40"/>
                  <a:gd name="T8" fmla="*/ 44682140 w 106"/>
                  <a:gd name="T9" fmla="*/ 37750206 h 40"/>
                  <a:gd name="T10" fmla="*/ 23166603 w 106"/>
                  <a:gd name="T11" fmla="*/ 43118945 h 40"/>
                  <a:gd name="T12" fmla="*/ 5726757 w 106"/>
                  <a:gd name="T13" fmla="*/ 41367904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40">
                    <a:moveTo>
                      <a:pt x="0" y="32"/>
                    </a:moveTo>
                    <a:cubicBezTo>
                      <a:pt x="22" y="40"/>
                      <a:pt x="47" y="36"/>
                      <a:pt x="67" y="28"/>
                    </a:cubicBezTo>
                    <a:cubicBezTo>
                      <a:pt x="75" y="24"/>
                      <a:pt x="106" y="15"/>
                      <a:pt x="102" y="3"/>
                    </a:cubicBezTo>
                    <a:cubicBezTo>
                      <a:pt x="97" y="0"/>
                      <a:pt x="88" y="8"/>
                      <a:pt x="83" y="11"/>
                    </a:cubicBezTo>
                    <a:cubicBezTo>
                      <a:pt x="70" y="18"/>
                      <a:pt x="56" y="25"/>
                      <a:pt x="41" y="29"/>
                    </a:cubicBezTo>
                    <a:cubicBezTo>
                      <a:pt x="35" y="31"/>
                      <a:pt x="28" y="33"/>
                      <a:pt x="21" y="33"/>
                    </a:cubicBezTo>
                    <a:cubicBezTo>
                      <a:pt x="16" y="32"/>
                      <a:pt x="7" y="29"/>
                      <a:pt x="5" y="32"/>
                    </a:cubicBezTo>
                  </a:path>
                </a:pathLst>
              </a:custGeom>
              <a:solidFill>
                <a:srgbClr val="BDB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19" name="Freeform 504"/>
              <p:cNvSpPr>
                <a:spLocks/>
              </p:cNvSpPr>
              <p:nvPr/>
            </p:nvSpPr>
            <p:spPr bwMode="auto">
              <a:xfrm>
                <a:off x="3115" y="2415"/>
                <a:ext cx="18" cy="8"/>
              </a:xfrm>
              <a:custGeom>
                <a:avLst/>
                <a:gdLst>
                  <a:gd name="T0" fmla="*/ 0 w 12"/>
                  <a:gd name="T1" fmla="*/ 10955018 h 5"/>
                  <a:gd name="T2" fmla="*/ 3543305 w 12"/>
                  <a:gd name="T3" fmla="*/ 0 h 5"/>
                  <a:gd name="T4" fmla="*/ 0 60000 65536"/>
                  <a:gd name="T5" fmla="*/ 0 60000 65536"/>
                </a:gdLst>
                <a:ahLst/>
                <a:cxnLst>
                  <a:cxn ang="T4">
                    <a:pos x="T0" y="T1"/>
                  </a:cxn>
                  <a:cxn ang="T5">
                    <a:pos x="T2" y="T3"/>
                  </a:cxn>
                </a:cxnLst>
                <a:rect l="0" t="0" r="r" b="b"/>
                <a:pathLst>
                  <a:path w="12" h="5">
                    <a:moveTo>
                      <a:pt x="0" y="5"/>
                    </a:moveTo>
                    <a:cubicBezTo>
                      <a:pt x="4" y="3"/>
                      <a:pt x="9" y="2"/>
                      <a:pt x="12"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0" name="Freeform 505"/>
              <p:cNvSpPr>
                <a:spLocks/>
              </p:cNvSpPr>
              <p:nvPr/>
            </p:nvSpPr>
            <p:spPr bwMode="auto">
              <a:xfrm>
                <a:off x="3147" y="2400"/>
                <a:ext cx="22" cy="9"/>
              </a:xfrm>
              <a:custGeom>
                <a:avLst/>
                <a:gdLst>
                  <a:gd name="T0" fmla="*/ 0 w 14"/>
                  <a:gd name="T1" fmla="*/ 1823229 h 6"/>
                  <a:gd name="T2" fmla="*/ 17117171 w 14"/>
                  <a:gd name="T3" fmla="*/ 0 h 6"/>
                  <a:gd name="T4" fmla="*/ 0 60000 65536"/>
                  <a:gd name="T5" fmla="*/ 0 60000 65536"/>
                </a:gdLst>
                <a:ahLst/>
                <a:cxnLst>
                  <a:cxn ang="T4">
                    <a:pos x="T0" y="T1"/>
                  </a:cxn>
                  <a:cxn ang="T5">
                    <a:pos x="T2" y="T3"/>
                  </a:cxn>
                </a:cxnLst>
                <a:rect l="0" t="0" r="r" b="b"/>
                <a:pathLst>
                  <a:path w="14" h="6">
                    <a:moveTo>
                      <a:pt x="0" y="6"/>
                    </a:moveTo>
                    <a:cubicBezTo>
                      <a:pt x="5" y="5"/>
                      <a:pt x="10" y="1"/>
                      <a:pt x="14"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1" name="Freeform 506"/>
              <p:cNvSpPr>
                <a:spLocks/>
              </p:cNvSpPr>
              <p:nvPr/>
            </p:nvSpPr>
            <p:spPr bwMode="auto">
              <a:xfrm>
                <a:off x="3185" y="2375"/>
                <a:ext cx="13" cy="15"/>
              </a:xfrm>
              <a:custGeom>
                <a:avLst/>
                <a:gdLst>
                  <a:gd name="T0" fmla="*/ 0 w 8"/>
                  <a:gd name="T1" fmla="*/ 3032963 h 10"/>
                  <a:gd name="T2" fmla="*/ 27168295 w 8"/>
                  <a:gd name="T3" fmla="*/ 0 h 10"/>
                  <a:gd name="T4" fmla="*/ 0 60000 65536"/>
                  <a:gd name="T5" fmla="*/ 0 60000 65536"/>
                </a:gdLst>
                <a:ahLst/>
                <a:cxnLst>
                  <a:cxn ang="T4">
                    <a:pos x="T0" y="T1"/>
                  </a:cxn>
                  <a:cxn ang="T5">
                    <a:pos x="T2" y="T3"/>
                  </a:cxn>
                </a:cxnLst>
                <a:rect l="0" t="0" r="r" b="b"/>
                <a:pathLst>
                  <a:path w="8" h="10">
                    <a:moveTo>
                      <a:pt x="0" y="10"/>
                    </a:moveTo>
                    <a:cubicBezTo>
                      <a:pt x="3" y="7"/>
                      <a:pt x="6" y="4"/>
                      <a:pt x="8"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2" name="Freeform 507"/>
              <p:cNvSpPr>
                <a:spLocks/>
              </p:cNvSpPr>
              <p:nvPr/>
            </p:nvSpPr>
            <p:spPr bwMode="auto">
              <a:xfrm>
                <a:off x="3207" y="2353"/>
                <a:ext cx="11" cy="12"/>
              </a:xfrm>
              <a:custGeom>
                <a:avLst/>
                <a:gdLst>
                  <a:gd name="T0" fmla="*/ 0 w 7"/>
                  <a:gd name="T1" fmla="*/ 2362203 h 8"/>
                  <a:gd name="T2" fmla="*/ 8368987 w 7"/>
                  <a:gd name="T3" fmla="*/ 0 h 8"/>
                  <a:gd name="T4" fmla="*/ 0 60000 65536"/>
                  <a:gd name="T5" fmla="*/ 0 60000 65536"/>
                </a:gdLst>
                <a:ahLst/>
                <a:cxnLst>
                  <a:cxn ang="T4">
                    <a:pos x="T0" y="T1"/>
                  </a:cxn>
                  <a:cxn ang="T5">
                    <a:pos x="T2" y="T3"/>
                  </a:cxn>
                </a:cxnLst>
                <a:rect l="0" t="0" r="r" b="b"/>
                <a:pathLst>
                  <a:path w="7" h="8">
                    <a:moveTo>
                      <a:pt x="0" y="8"/>
                    </a:moveTo>
                    <a:cubicBezTo>
                      <a:pt x="3" y="6"/>
                      <a:pt x="4" y="2"/>
                      <a:pt x="7"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3" name="Freeform 508"/>
              <p:cNvSpPr>
                <a:spLocks/>
              </p:cNvSpPr>
              <p:nvPr/>
            </p:nvSpPr>
            <p:spPr bwMode="auto">
              <a:xfrm>
                <a:off x="3227" y="2323"/>
                <a:ext cx="7" cy="14"/>
              </a:xfrm>
              <a:custGeom>
                <a:avLst/>
                <a:gdLst>
                  <a:gd name="T0" fmla="*/ 0 w 4"/>
                  <a:gd name="T1" fmla="*/ 8027194 h 9"/>
                  <a:gd name="T2" fmla="*/ 136306480 w 4"/>
                  <a:gd name="T3" fmla="*/ 0 h 9"/>
                  <a:gd name="T4" fmla="*/ 0 60000 65536"/>
                  <a:gd name="T5" fmla="*/ 0 60000 65536"/>
                </a:gdLst>
                <a:ahLst/>
                <a:cxnLst>
                  <a:cxn ang="T4">
                    <a:pos x="T0" y="T1"/>
                  </a:cxn>
                  <a:cxn ang="T5">
                    <a:pos x="T2" y="T3"/>
                  </a:cxn>
                </a:cxnLst>
                <a:rect l="0" t="0" r="r" b="b"/>
                <a:pathLst>
                  <a:path w="4" h="9">
                    <a:moveTo>
                      <a:pt x="0" y="9"/>
                    </a:moveTo>
                    <a:cubicBezTo>
                      <a:pt x="2" y="6"/>
                      <a:pt x="3" y="3"/>
                      <a:pt x="4"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4" name="Freeform 509"/>
              <p:cNvSpPr>
                <a:spLocks/>
              </p:cNvSpPr>
              <p:nvPr/>
            </p:nvSpPr>
            <p:spPr bwMode="auto">
              <a:xfrm>
                <a:off x="3241" y="2291"/>
                <a:ext cx="7" cy="18"/>
              </a:xfrm>
              <a:custGeom>
                <a:avLst/>
                <a:gdLst>
                  <a:gd name="T0" fmla="*/ 0 w 4"/>
                  <a:gd name="T1" fmla="*/ 3543305 h 12"/>
                  <a:gd name="T2" fmla="*/ 136306480 w 4"/>
                  <a:gd name="T3" fmla="*/ 0 h 12"/>
                  <a:gd name="T4" fmla="*/ 0 60000 65536"/>
                  <a:gd name="T5" fmla="*/ 0 60000 65536"/>
                </a:gdLst>
                <a:ahLst/>
                <a:cxnLst>
                  <a:cxn ang="T4">
                    <a:pos x="T0" y="T1"/>
                  </a:cxn>
                  <a:cxn ang="T5">
                    <a:pos x="T2" y="T3"/>
                  </a:cxn>
                </a:cxnLst>
                <a:rect l="0" t="0" r="r" b="b"/>
                <a:pathLst>
                  <a:path w="4" h="12">
                    <a:moveTo>
                      <a:pt x="0" y="12"/>
                    </a:moveTo>
                    <a:cubicBezTo>
                      <a:pt x="2" y="8"/>
                      <a:pt x="2" y="3"/>
                      <a:pt x="4"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5" name="Freeform 510"/>
              <p:cNvSpPr>
                <a:spLocks/>
              </p:cNvSpPr>
              <p:nvPr/>
            </p:nvSpPr>
            <p:spPr bwMode="auto">
              <a:xfrm>
                <a:off x="3561" y="2273"/>
                <a:ext cx="23" cy="30"/>
              </a:xfrm>
              <a:custGeom>
                <a:avLst/>
                <a:gdLst>
                  <a:gd name="T0" fmla="*/ 0 w 15"/>
                  <a:gd name="T1" fmla="*/ 0 h 19"/>
                  <a:gd name="T2" fmla="*/ 8514960 w 15"/>
                  <a:gd name="T3" fmla="*/ 26565864 h 19"/>
                  <a:gd name="T4" fmla="*/ 0 60000 65536"/>
                  <a:gd name="T5" fmla="*/ 0 60000 65536"/>
                </a:gdLst>
                <a:ahLst/>
                <a:cxnLst>
                  <a:cxn ang="T4">
                    <a:pos x="T0" y="T1"/>
                  </a:cxn>
                  <a:cxn ang="T5">
                    <a:pos x="T2" y="T3"/>
                  </a:cxn>
                </a:cxnLst>
                <a:rect l="0" t="0" r="r" b="b"/>
                <a:pathLst>
                  <a:path w="15" h="19">
                    <a:moveTo>
                      <a:pt x="0" y="0"/>
                    </a:moveTo>
                    <a:cubicBezTo>
                      <a:pt x="3" y="7"/>
                      <a:pt x="9" y="13"/>
                      <a:pt x="15" y="19"/>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6" name="Freeform 511"/>
              <p:cNvSpPr>
                <a:spLocks/>
              </p:cNvSpPr>
              <p:nvPr/>
            </p:nvSpPr>
            <p:spPr bwMode="auto">
              <a:xfrm>
                <a:off x="3594" y="2314"/>
                <a:ext cx="20" cy="14"/>
              </a:xfrm>
              <a:custGeom>
                <a:avLst/>
                <a:gdLst>
                  <a:gd name="T0" fmla="*/ 0 w 13"/>
                  <a:gd name="T1" fmla="*/ 0 h 9"/>
                  <a:gd name="T2" fmla="*/ 8320303 w 13"/>
                  <a:gd name="T3" fmla="*/ 8027194 h 9"/>
                  <a:gd name="T4" fmla="*/ 0 60000 65536"/>
                  <a:gd name="T5" fmla="*/ 0 60000 65536"/>
                </a:gdLst>
                <a:ahLst/>
                <a:cxnLst>
                  <a:cxn ang="T4">
                    <a:pos x="T0" y="T1"/>
                  </a:cxn>
                  <a:cxn ang="T5">
                    <a:pos x="T2" y="T3"/>
                  </a:cxn>
                </a:cxnLst>
                <a:rect l="0" t="0" r="r" b="b"/>
                <a:pathLst>
                  <a:path w="13" h="9">
                    <a:moveTo>
                      <a:pt x="0" y="0"/>
                    </a:moveTo>
                    <a:cubicBezTo>
                      <a:pt x="3" y="3"/>
                      <a:pt x="8" y="7"/>
                      <a:pt x="13" y="9"/>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7" name="Freeform 512"/>
              <p:cNvSpPr>
                <a:spLocks/>
              </p:cNvSpPr>
              <p:nvPr/>
            </p:nvSpPr>
            <p:spPr bwMode="auto">
              <a:xfrm>
                <a:off x="3631" y="2342"/>
                <a:ext cx="19" cy="8"/>
              </a:xfrm>
              <a:custGeom>
                <a:avLst/>
                <a:gdLst>
                  <a:gd name="T0" fmla="*/ 0 w 12"/>
                  <a:gd name="T1" fmla="*/ 0 h 5"/>
                  <a:gd name="T2" fmla="*/ 18553342 w 12"/>
                  <a:gd name="T3" fmla="*/ 10955018 h 5"/>
                  <a:gd name="T4" fmla="*/ 0 60000 65536"/>
                  <a:gd name="T5" fmla="*/ 0 60000 65536"/>
                </a:gdLst>
                <a:ahLst/>
                <a:cxnLst>
                  <a:cxn ang="T4">
                    <a:pos x="T0" y="T1"/>
                  </a:cxn>
                  <a:cxn ang="T5">
                    <a:pos x="T2" y="T3"/>
                  </a:cxn>
                </a:cxnLst>
                <a:rect l="0" t="0" r="r" b="b"/>
                <a:pathLst>
                  <a:path w="12" h="5">
                    <a:moveTo>
                      <a:pt x="0" y="0"/>
                    </a:moveTo>
                    <a:cubicBezTo>
                      <a:pt x="3" y="2"/>
                      <a:pt x="8" y="4"/>
                      <a:pt x="12" y="5"/>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8" name="Freeform 513"/>
              <p:cNvSpPr>
                <a:spLocks/>
              </p:cNvSpPr>
              <p:nvPr/>
            </p:nvSpPr>
            <p:spPr bwMode="auto">
              <a:xfrm>
                <a:off x="3671" y="2356"/>
                <a:ext cx="15" cy="3"/>
              </a:xfrm>
              <a:custGeom>
                <a:avLst/>
                <a:gdLst>
                  <a:gd name="T0" fmla="*/ 0 w 10"/>
                  <a:gd name="T1" fmla="*/ 0 h 2"/>
                  <a:gd name="T2" fmla="*/ 3032963 w 10"/>
                  <a:gd name="T3" fmla="*/ 699912 h 2"/>
                  <a:gd name="T4" fmla="*/ 0 60000 65536"/>
                  <a:gd name="T5" fmla="*/ 0 60000 65536"/>
                </a:gdLst>
                <a:ahLst/>
                <a:cxnLst>
                  <a:cxn ang="T4">
                    <a:pos x="T0" y="T1"/>
                  </a:cxn>
                  <a:cxn ang="T5">
                    <a:pos x="T2" y="T3"/>
                  </a:cxn>
                </a:cxnLst>
                <a:rect l="0" t="0" r="r" b="b"/>
                <a:pathLst>
                  <a:path w="10" h="2">
                    <a:moveTo>
                      <a:pt x="0" y="0"/>
                    </a:moveTo>
                    <a:cubicBezTo>
                      <a:pt x="3" y="0"/>
                      <a:pt x="8" y="1"/>
                      <a:pt x="10" y="2"/>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29" name="Freeform 514"/>
              <p:cNvSpPr>
                <a:spLocks/>
              </p:cNvSpPr>
              <p:nvPr/>
            </p:nvSpPr>
            <p:spPr bwMode="auto">
              <a:xfrm>
                <a:off x="3710" y="2364"/>
                <a:ext cx="20" cy="1"/>
              </a:xfrm>
              <a:custGeom>
                <a:avLst/>
                <a:gdLst>
                  <a:gd name="T0" fmla="*/ 0 w 13"/>
                  <a:gd name="T1" fmla="*/ 0 h 1"/>
                  <a:gd name="T2" fmla="*/ 8320303 w 13"/>
                  <a:gd name="T3" fmla="*/ 1 h 1"/>
                  <a:gd name="T4" fmla="*/ 0 60000 65536"/>
                  <a:gd name="T5" fmla="*/ 0 60000 65536"/>
                </a:gdLst>
                <a:ahLst/>
                <a:cxnLst>
                  <a:cxn ang="T4">
                    <a:pos x="T0" y="T1"/>
                  </a:cxn>
                  <a:cxn ang="T5">
                    <a:pos x="T2" y="T3"/>
                  </a:cxn>
                </a:cxnLst>
                <a:rect l="0" t="0" r="r" b="b"/>
                <a:pathLst>
                  <a:path w="13" h="1">
                    <a:moveTo>
                      <a:pt x="0" y="0"/>
                    </a:moveTo>
                    <a:cubicBezTo>
                      <a:pt x="4" y="0"/>
                      <a:pt x="10" y="1"/>
                      <a:pt x="13" y="1"/>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0" name="Freeform 515"/>
              <p:cNvSpPr>
                <a:spLocks/>
              </p:cNvSpPr>
              <p:nvPr/>
            </p:nvSpPr>
            <p:spPr bwMode="auto">
              <a:xfrm>
                <a:off x="3442" y="2286"/>
                <a:ext cx="3" cy="19"/>
              </a:xfrm>
              <a:custGeom>
                <a:avLst/>
                <a:gdLst>
                  <a:gd name="T0" fmla="*/ 699912 w 2"/>
                  <a:gd name="T1" fmla="*/ 0 h 12"/>
                  <a:gd name="T2" fmla="*/ 0 w 2"/>
                  <a:gd name="T3" fmla="*/ 18553342 h 12"/>
                  <a:gd name="T4" fmla="*/ 0 60000 65536"/>
                  <a:gd name="T5" fmla="*/ 0 60000 65536"/>
                </a:gdLst>
                <a:ahLst/>
                <a:cxnLst>
                  <a:cxn ang="T4">
                    <a:pos x="T0" y="T1"/>
                  </a:cxn>
                  <a:cxn ang="T5">
                    <a:pos x="T2" y="T3"/>
                  </a:cxn>
                </a:cxnLst>
                <a:rect l="0" t="0" r="r" b="b"/>
                <a:pathLst>
                  <a:path w="2" h="12">
                    <a:moveTo>
                      <a:pt x="2" y="0"/>
                    </a:moveTo>
                    <a:cubicBezTo>
                      <a:pt x="1" y="4"/>
                      <a:pt x="0" y="8"/>
                      <a:pt x="0" y="12"/>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1" name="Freeform 516"/>
              <p:cNvSpPr>
                <a:spLocks/>
              </p:cNvSpPr>
              <p:nvPr/>
            </p:nvSpPr>
            <p:spPr bwMode="auto">
              <a:xfrm>
                <a:off x="3440" y="2317"/>
                <a:ext cx="2" cy="16"/>
              </a:xfrm>
              <a:custGeom>
                <a:avLst/>
                <a:gdLst>
                  <a:gd name="T0" fmla="*/ 0 w 1"/>
                  <a:gd name="T1" fmla="*/ 0 h 10"/>
                  <a:gd name="T2" fmla="*/ 2147483646 w 1"/>
                  <a:gd name="T3" fmla="*/ 21699298 h 10"/>
                  <a:gd name="T4" fmla="*/ 0 60000 65536"/>
                  <a:gd name="T5" fmla="*/ 0 60000 65536"/>
                </a:gdLst>
                <a:ahLst/>
                <a:cxnLst>
                  <a:cxn ang="T4">
                    <a:pos x="T0" y="T1"/>
                  </a:cxn>
                  <a:cxn ang="T5">
                    <a:pos x="T2" y="T3"/>
                  </a:cxn>
                </a:cxnLst>
                <a:rect l="0" t="0" r="r" b="b"/>
                <a:pathLst>
                  <a:path w="1" h="10">
                    <a:moveTo>
                      <a:pt x="0" y="0"/>
                    </a:moveTo>
                    <a:cubicBezTo>
                      <a:pt x="0" y="3"/>
                      <a:pt x="1" y="7"/>
                      <a:pt x="1" y="1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2" name="Freeform 517"/>
              <p:cNvSpPr>
                <a:spLocks/>
              </p:cNvSpPr>
              <p:nvPr/>
            </p:nvSpPr>
            <p:spPr bwMode="auto">
              <a:xfrm>
                <a:off x="3443" y="2351"/>
                <a:ext cx="2" cy="14"/>
              </a:xfrm>
              <a:custGeom>
                <a:avLst/>
                <a:gdLst>
                  <a:gd name="T0" fmla="*/ 0 w 1"/>
                  <a:gd name="T1" fmla="*/ 0 h 9"/>
                  <a:gd name="T2" fmla="*/ 2147483646 w 1"/>
                  <a:gd name="T3" fmla="*/ 8027194 h 9"/>
                  <a:gd name="T4" fmla="*/ 0 60000 65536"/>
                  <a:gd name="T5" fmla="*/ 0 60000 65536"/>
                </a:gdLst>
                <a:ahLst/>
                <a:cxnLst>
                  <a:cxn ang="T4">
                    <a:pos x="T0" y="T1"/>
                  </a:cxn>
                  <a:cxn ang="T5">
                    <a:pos x="T2" y="T3"/>
                  </a:cxn>
                </a:cxnLst>
                <a:rect l="0" t="0" r="r" b="b"/>
                <a:pathLst>
                  <a:path w="1" h="9">
                    <a:moveTo>
                      <a:pt x="0" y="0"/>
                    </a:moveTo>
                    <a:cubicBezTo>
                      <a:pt x="0" y="3"/>
                      <a:pt x="1" y="6"/>
                      <a:pt x="1" y="9"/>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3" name="Freeform 518"/>
              <p:cNvSpPr>
                <a:spLocks/>
              </p:cNvSpPr>
              <p:nvPr/>
            </p:nvSpPr>
            <p:spPr bwMode="auto">
              <a:xfrm>
                <a:off x="3447" y="2382"/>
                <a:ext cx="3" cy="14"/>
              </a:xfrm>
              <a:custGeom>
                <a:avLst/>
                <a:gdLst>
                  <a:gd name="T0" fmla="*/ 0 w 2"/>
                  <a:gd name="T1" fmla="*/ 0 h 9"/>
                  <a:gd name="T2" fmla="*/ 699912 w 2"/>
                  <a:gd name="T3" fmla="*/ 8027194 h 9"/>
                  <a:gd name="T4" fmla="*/ 0 60000 65536"/>
                  <a:gd name="T5" fmla="*/ 0 60000 65536"/>
                </a:gdLst>
                <a:ahLst/>
                <a:cxnLst>
                  <a:cxn ang="T4">
                    <a:pos x="T0" y="T1"/>
                  </a:cxn>
                  <a:cxn ang="T5">
                    <a:pos x="T2" y="T3"/>
                  </a:cxn>
                </a:cxnLst>
                <a:rect l="0" t="0" r="r" b="b"/>
                <a:pathLst>
                  <a:path w="2" h="9">
                    <a:moveTo>
                      <a:pt x="0" y="0"/>
                    </a:moveTo>
                    <a:cubicBezTo>
                      <a:pt x="1" y="3"/>
                      <a:pt x="1" y="6"/>
                      <a:pt x="2" y="9"/>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4" name="Freeform 519"/>
              <p:cNvSpPr>
                <a:spLocks/>
              </p:cNvSpPr>
              <p:nvPr/>
            </p:nvSpPr>
            <p:spPr bwMode="auto">
              <a:xfrm>
                <a:off x="3447" y="2417"/>
                <a:ext cx="3" cy="15"/>
              </a:xfrm>
              <a:custGeom>
                <a:avLst/>
                <a:gdLst>
                  <a:gd name="T0" fmla="*/ 699912 w 2"/>
                  <a:gd name="T1" fmla="*/ 0 h 10"/>
                  <a:gd name="T2" fmla="*/ 0 w 2"/>
                  <a:gd name="T3" fmla="*/ 3032963 h 10"/>
                  <a:gd name="T4" fmla="*/ 0 60000 65536"/>
                  <a:gd name="T5" fmla="*/ 0 60000 65536"/>
                </a:gdLst>
                <a:ahLst/>
                <a:cxnLst>
                  <a:cxn ang="T4">
                    <a:pos x="T0" y="T1"/>
                  </a:cxn>
                  <a:cxn ang="T5">
                    <a:pos x="T2" y="T3"/>
                  </a:cxn>
                </a:cxnLst>
                <a:rect l="0" t="0" r="r" b="b"/>
                <a:pathLst>
                  <a:path w="2" h="10">
                    <a:moveTo>
                      <a:pt x="2" y="0"/>
                    </a:moveTo>
                    <a:cubicBezTo>
                      <a:pt x="1" y="3"/>
                      <a:pt x="1" y="7"/>
                      <a:pt x="0" y="1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5" name="Freeform 520"/>
              <p:cNvSpPr>
                <a:spLocks/>
              </p:cNvSpPr>
              <p:nvPr/>
            </p:nvSpPr>
            <p:spPr bwMode="auto">
              <a:xfrm>
                <a:off x="3432" y="2459"/>
                <a:ext cx="8" cy="14"/>
              </a:xfrm>
              <a:custGeom>
                <a:avLst/>
                <a:gdLst>
                  <a:gd name="T0" fmla="*/ 10955018 w 5"/>
                  <a:gd name="T1" fmla="*/ 0 h 9"/>
                  <a:gd name="T2" fmla="*/ 0 w 5"/>
                  <a:gd name="T3" fmla="*/ 8027194 h 9"/>
                  <a:gd name="T4" fmla="*/ 0 60000 65536"/>
                  <a:gd name="T5" fmla="*/ 0 60000 65536"/>
                </a:gdLst>
                <a:ahLst/>
                <a:cxnLst>
                  <a:cxn ang="T4">
                    <a:pos x="T0" y="T1"/>
                  </a:cxn>
                  <a:cxn ang="T5">
                    <a:pos x="T2" y="T3"/>
                  </a:cxn>
                </a:cxnLst>
                <a:rect l="0" t="0" r="r" b="b"/>
                <a:pathLst>
                  <a:path w="5" h="9">
                    <a:moveTo>
                      <a:pt x="5" y="0"/>
                    </a:moveTo>
                    <a:cubicBezTo>
                      <a:pt x="3" y="3"/>
                      <a:pt x="2" y="7"/>
                      <a:pt x="0" y="9"/>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6" name="Freeform 521"/>
              <p:cNvSpPr>
                <a:spLocks/>
              </p:cNvSpPr>
              <p:nvPr/>
            </p:nvSpPr>
            <p:spPr bwMode="auto">
              <a:xfrm>
                <a:off x="3141" y="3858"/>
                <a:ext cx="33" cy="16"/>
              </a:xfrm>
              <a:custGeom>
                <a:avLst/>
                <a:gdLst>
                  <a:gd name="T0" fmla="*/ 0 w 21"/>
                  <a:gd name="T1" fmla="*/ 0 h 10"/>
                  <a:gd name="T2" fmla="*/ 25757525 w 21"/>
                  <a:gd name="T3" fmla="*/ 21699298 h 10"/>
                  <a:gd name="T4" fmla="*/ 0 60000 65536"/>
                  <a:gd name="T5" fmla="*/ 0 60000 65536"/>
                </a:gdLst>
                <a:ahLst/>
                <a:cxnLst>
                  <a:cxn ang="T4">
                    <a:pos x="T0" y="T1"/>
                  </a:cxn>
                  <a:cxn ang="T5">
                    <a:pos x="T2" y="T3"/>
                  </a:cxn>
                </a:cxnLst>
                <a:rect l="0" t="0" r="r" b="b"/>
                <a:pathLst>
                  <a:path w="21" h="10">
                    <a:moveTo>
                      <a:pt x="0" y="0"/>
                    </a:moveTo>
                    <a:cubicBezTo>
                      <a:pt x="7" y="1"/>
                      <a:pt x="14" y="7"/>
                      <a:pt x="21" y="1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7" name="Freeform 522"/>
              <p:cNvSpPr>
                <a:spLocks/>
              </p:cNvSpPr>
              <p:nvPr/>
            </p:nvSpPr>
            <p:spPr bwMode="auto">
              <a:xfrm>
                <a:off x="3190" y="3878"/>
                <a:ext cx="25" cy="3"/>
              </a:xfrm>
              <a:custGeom>
                <a:avLst/>
                <a:gdLst>
                  <a:gd name="T0" fmla="*/ 0 w 16"/>
                  <a:gd name="T1" fmla="*/ 0 h 2"/>
                  <a:gd name="T2" fmla="*/ 16193658 w 16"/>
                  <a:gd name="T3" fmla="*/ 699912 h 2"/>
                  <a:gd name="T4" fmla="*/ 0 60000 65536"/>
                  <a:gd name="T5" fmla="*/ 0 60000 65536"/>
                </a:gdLst>
                <a:ahLst/>
                <a:cxnLst>
                  <a:cxn ang="T4">
                    <a:pos x="T0" y="T1"/>
                  </a:cxn>
                  <a:cxn ang="T5">
                    <a:pos x="T2" y="T3"/>
                  </a:cxn>
                </a:cxnLst>
                <a:rect l="0" t="0" r="r" b="b"/>
                <a:pathLst>
                  <a:path w="16" h="2">
                    <a:moveTo>
                      <a:pt x="0" y="0"/>
                    </a:moveTo>
                    <a:cubicBezTo>
                      <a:pt x="5" y="2"/>
                      <a:pt x="10" y="2"/>
                      <a:pt x="16" y="2"/>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8" name="Freeform 523"/>
              <p:cNvSpPr>
                <a:spLocks/>
              </p:cNvSpPr>
              <p:nvPr/>
            </p:nvSpPr>
            <p:spPr bwMode="auto">
              <a:xfrm>
                <a:off x="3237" y="3883"/>
                <a:ext cx="28" cy="5"/>
              </a:xfrm>
              <a:custGeom>
                <a:avLst/>
                <a:gdLst>
                  <a:gd name="T0" fmla="*/ 0 w 18"/>
                  <a:gd name="T1" fmla="*/ 7844042 h 3"/>
                  <a:gd name="T2" fmla="*/ 16125900 w 18"/>
                  <a:gd name="T3" fmla="*/ 0 h 3"/>
                  <a:gd name="T4" fmla="*/ 0 60000 65536"/>
                  <a:gd name="T5" fmla="*/ 0 60000 65536"/>
                </a:gdLst>
                <a:ahLst/>
                <a:cxnLst>
                  <a:cxn ang="T4">
                    <a:pos x="T0" y="T1"/>
                  </a:cxn>
                  <a:cxn ang="T5">
                    <a:pos x="T2" y="T3"/>
                  </a:cxn>
                </a:cxnLst>
                <a:rect l="0" t="0" r="r" b="b"/>
                <a:pathLst>
                  <a:path w="18" h="3">
                    <a:moveTo>
                      <a:pt x="0" y="1"/>
                    </a:moveTo>
                    <a:cubicBezTo>
                      <a:pt x="5" y="0"/>
                      <a:pt x="13" y="3"/>
                      <a:pt x="18"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39" name="Freeform 524"/>
              <p:cNvSpPr>
                <a:spLocks/>
              </p:cNvSpPr>
              <p:nvPr/>
            </p:nvSpPr>
            <p:spPr bwMode="auto">
              <a:xfrm>
                <a:off x="3293" y="3884"/>
                <a:ext cx="22" cy="2"/>
              </a:xfrm>
              <a:custGeom>
                <a:avLst/>
                <a:gdLst>
                  <a:gd name="T0" fmla="*/ 0 w 14"/>
                  <a:gd name="T1" fmla="*/ 0 h 1"/>
                  <a:gd name="T2" fmla="*/ 17117171 w 14"/>
                  <a:gd name="T3" fmla="*/ 2147483646 h 1"/>
                  <a:gd name="T4" fmla="*/ 0 60000 65536"/>
                  <a:gd name="T5" fmla="*/ 0 60000 65536"/>
                </a:gdLst>
                <a:ahLst/>
                <a:cxnLst>
                  <a:cxn ang="T4">
                    <a:pos x="T0" y="T1"/>
                  </a:cxn>
                  <a:cxn ang="T5">
                    <a:pos x="T2" y="T3"/>
                  </a:cxn>
                </a:cxnLst>
                <a:rect l="0" t="0" r="r" b="b"/>
                <a:pathLst>
                  <a:path w="14" h="1">
                    <a:moveTo>
                      <a:pt x="0" y="0"/>
                    </a:moveTo>
                    <a:cubicBezTo>
                      <a:pt x="4" y="1"/>
                      <a:pt x="9" y="1"/>
                      <a:pt x="14" y="1"/>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0" name="Freeform 525"/>
              <p:cNvSpPr>
                <a:spLocks/>
              </p:cNvSpPr>
              <p:nvPr/>
            </p:nvSpPr>
            <p:spPr bwMode="auto">
              <a:xfrm>
                <a:off x="3345" y="3884"/>
                <a:ext cx="25" cy="4"/>
              </a:xfrm>
              <a:custGeom>
                <a:avLst/>
                <a:gdLst>
                  <a:gd name="T0" fmla="*/ 0 w 16"/>
                  <a:gd name="T1" fmla="*/ 0 h 2"/>
                  <a:gd name="T2" fmla="*/ 16193658 w 16"/>
                  <a:gd name="T3" fmla="*/ 0 h 2"/>
                  <a:gd name="T4" fmla="*/ 0 60000 65536"/>
                  <a:gd name="T5" fmla="*/ 0 60000 65536"/>
                </a:gdLst>
                <a:ahLst/>
                <a:cxnLst>
                  <a:cxn ang="T4">
                    <a:pos x="T0" y="T1"/>
                  </a:cxn>
                  <a:cxn ang="T5">
                    <a:pos x="T2" y="T3"/>
                  </a:cxn>
                </a:cxnLst>
                <a:rect l="0" t="0" r="r" b="b"/>
                <a:pathLst>
                  <a:path w="16" h="2">
                    <a:moveTo>
                      <a:pt x="0" y="0"/>
                    </a:moveTo>
                    <a:cubicBezTo>
                      <a:pt x="5" y="0"/>
                      <a:pt x="12" y="2"/>
                      <a:pt x="16"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1" name="Freeform 526"/>
              <p:cNvSpPr>
                <a:spLocks/>
              </p:cNvSpPr>
              <p:nvPr/>
            </p:nvSpPr>
            <p:spPr bwMode="auto">
              <a:xfrm>
                <a:off x="3382" y="3875"/>
                <a:ext cx="25" cy="6"/>
              </a:xfrm>
              <a:custGeom>
                <a:avLst/>
                <a:gdLst>
                  <a:gd name="T0" fmla="*/ 0 w 16"/>
                  <a:gd name="T1" fmla="*/ 1215486 h 4"/>
                  <a:gd name="T2" fmla="*/ 16193658 w 16"/>
                  <a:gd name="T3" fmla="*/ 0 h 4"/>
                  <a:gd name="T4" fmla="*/ 0 60000 65536"/>
                  <a:gd name="T5" fmla="*/ 0 60000 65536"/>
                </a:gdLst>
                <a:ahLst/>
                <a:cxnLst>
                  <a:cxn ang="T4">
                    <a:pos x="T0" y="T1"/>
                  </a:cxn>
                  <a:cxn ang="T5">
                    <a:pos x="T2" y="T3"/>
                  </a:cxn>
                </a:cxnLst>
                <a:rect l="0" t="0" r="r" b="b"/>
                <a:pathLst>
                  <a:path w="16" h="4">
                    <a:moveTo>
                      <a:pt x="0" y="4"/>
                    </a:moveTo>
                    <a:cubicBezTo>
                      <a:pt x="0" y="2"/>
                      <a:pt x="13" y="1"/>
                      <a:pt x="16"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2" name="Freeform 527"/>
              <p:cNvSpPr>
                <a:spLocks/>
              </p:cNvSpPr>
              <p:nvPr/>
            </p:nvSpPr>
            <p:spPr bwMode="auto">
              <a:xfrm>
                <a:off x="3412" y="3855"/>
                <a:ext cx="30" cy="14"/>
              </a:xfrm>
              <a:custGeom>
                <a:avLst/>
                <a:gdLst>
                  <a:gd name="T0" fmla="*/ 1889169 w 19"/>
                  <a:gd name="T1" fmla="*/ 1218053 h 9"/>
                  <a:gd name="T2" fmla="*/ 0 w 19"/>
                  <a:gd name="T3" fmla="*/ 0 h 9"/>
                  <a:gd name="T4" fmla="*/ 26565864 w 19"/>
                  <a:gd name="T5" fmla="*/ 8027194 h 9"/>
                  <a:gd name="T6" fmla="*/ 0 60000 65536"/>
                  <a:gd name="T7" fmla="*/ 0 60000 65536"/>
                  <a:gd name="T8" fmla="*/ 0 60000 65536"/>
                </a:gdLst>
                <a:ahLst/>
                <a:cxnLst>
                  <a:cxn ang="T6">
                    <a:pos x="T0" y="T1"/>
                  </a:cxn>
                  <a:cxn ang="T7">
                    <a:pos x="T2" y="T3"/>
                  </a:cxn>
                  <a:cxn ang="T8">
                    <a:pos x="T4" y="T5"/>
                  </a:cxn>
                </a:cxnLst>
                <a:rect l="0" t="0" r="r" b="b"/>
                <a:pathLst>
                  <a:path w="19" h="9">
                    <a:moveTo>
                      <a:pt x="1" y="1"/>
                    </a:moveTo>
                    <a:cubicBezTo>
                      <a:pt x="0" y="0"/>
                      <a:pt x="0" y="1"/>
                      <a:pt x="0" y="0"/>
                    </a:cubicBezTo>
                    <a:cubicBezTo>
                      <a:pt x="5" y="4"/>
                      <a:pt x="13" y="6"/>
                      <a:pt x="19" y="9"/>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3" name="Freeform 528"/>
              <p:cNvSpPr>
                <a:spLocks/>
              </p:cNvSpPr>
              <p:nvPr/>
            </p:nvSpPr>
            <p:spPr bwMode="auto">
              <a:xfrm>
                <a:off x="3464" y="3877"/>
                <a:ext cx="31" cy="1"/>
              </a:xfrm>
              <a:custGeom>
                <a:avLst/>
                <a:gdLst>
                  <a:gd name="T0" fmla="*/ 0 w 20"/>
                  <a:gd name="T1" fmla="*/ 0 h 1"/>
                  <a:gd name="T2" fmla="*/ 15819629 w 20"/>
                  <a:gd name="T3" fmla="*/ 1 h 1"/>
                  <a:gd name="T4" fmla="*/ 0 60000 65536"/>
                  <a:gd name="T5" fmla="*/ 0 60000 65536"/>
                </a:gdLst>
                <a:ahLst/>
                <a:cxnLst>
                  <a:cxn ang="T4">
                    <a:pos x="T0" y="T1"/>
                  </a:cxn>
                  <a:cxn ang="T5">
                    <a:pos x="T2" y="T3"/>
                  </a:cxn>
                </a:cxnLst>
                <a:rect l="0" t="0" r="r" b="b"/>
                <a:pathLst>
                  <a:path w="20" h="1">
                    <a:moveTo>
                      <a:pt x="0" y="0"/>
                    </a:moveTo>
                    <a:cubicBezTo>
                      <a:pt x="6" y="1"/>
                      <a:pt x="13" y="1"/>
                      <a:pt x="20" y="1"/>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4" name="Freeform 529"/>
              <p:cNvSpPr>
                <a:spLocks/>
              </p:cNvSpPr>
              <p:nvPr/>
            </p:nvSpPr>
            <p:spPr bwMode="auto">
              <a:xfrm>
                <a:off x="3522" y="3880"/>
                <a:ext cx="33" cy="3"/>
              </a:xfrm>
              <a:custGeom>
                <a:avLst/>
                <a:gdLst>
                  <a:gd name="T0" fmla="*/ 0 w 21"/>
                  <a:gd name="T1" fmla="*/ 699912 h 2"/>
                  <a:gd name="T2" fmla="*/ 25757525 w 21"/>
                  <a:gd name="T3" fmla="*/ 0 h 2"/>
                  <a:gd name="T4" fmla="*/ 0 60000 65536"/>
                  <a:gd name="T5" fmla="*/ 0 60000 65536"/>
                </a:gdLst>
                <a:ahLst/>
                <a:cxnLst>
                  <a:cxn ang="T4">
                    <a:pos x="T0" y="T1"/>
                  </a:cxn>
                  <a:cxn ang="T5">
                    <a:pos x="T2" y="T3"/>
                  </a:cxn>
                </a:cxnLst>
                <a:rect l="0" t="0" r="r" b="b"/>
                <a:pathLst>
                  <a:path w="21" h="2">
                    <a:moveTo>
                      <a:pt x="0" y="2"/>
                    </a:moveTo>
                    <a:cubicBezTo>
                      <a:pt x="8" y="2"/>
                      <a:pt x="13" y="2"/>
                      <a:pt x="21"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5" name="Freeform 530"/>
              <p:cNvSpPr>
                <a:spLocks/>
              </p:cNvSpPr>
              <p:nvPr/>
            </p:nvSpPr>
            <p:spPr bwMode="auto">
              <a:xfrm>
                <a:off x="3588" y="3869"/>
                <a:ext cx="32" cy="11"/>
              </a:xfrm>
              <a:custGeom>
                <a:avLst/>
                <a:gdLst>
                  <a:gd name="T0" fmla="*/ 0 w 21"/>
                  <a:gd name="T1" fmla="*/ 6227919 h 7"/>
                  <a:gd name="T2" fmla="*/ 9937082 w 21"/>
                  <a:gd name="T3" fmla="*/ 0 h 7"/>
                  <a:gd name="T4" fmla="*/ 0 60000 65536"/>
                  <a:gd name="T5" fmla="*/ 0 60000 65536"/>
                </a:gdLst>
                <a:ahLst/>
                <a:cxnLst>
                  <a:cxn ang="T4">
                    <a:pos x="T0" y="T1"/>
                  </a:cxn>
                  <a:cxn ang="T5">
                    <a:pos x="T2" y="T3"/>
                  </a:cxn>
                </a:cxnLst>
                <a:rect l="0" t="0" r="r" b="b"/>
                <a:pathLst>
                  <a:path w="21" h="7">
                    <a:moveTo>
                      <a:pt x="0" y="5"/>
                    </a:moveTo>
                    <a:cubicBezTo>
                      <a:pt x="7" y="7"/>
                      <a:pt x="15" y="2"/>
                      <a:pt x="21"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446" name="Freeform 531"/>
              <p:cNvSpPr>
                <a:spLocks/>
              </p:cNvSpPr>
              <p:nvPr/>
            </p:nvSpPr>
            <p:spPr bwMode="auto">
              <a:xfrm>
                <a:off x="3649" y="3853"/>
                <a:ext cx="23" cy="10"/>
              </a:xfrm>
              <a:custGeom>
                <a:avLst/>
                <a:gdLst>
                  <a:gd name="T0" fmla="*/ 0 w 15"/>
                  <a:gd name="T1" fmla="*/ 45815370 h 6"/>
                  <a:gd name="T2" fmla="*/ 8514960 w 15"/>
                  <a:gd name="T3" fmla="*/ 0 h 6"/>
                  <a:gd name="T4" fmla="*/ 0 60000 65536"/>
                  <a:gd name="T5" fmla="*/ 0 60000 65536"/>
                </a:gdLst>
                <a:ahLst/>
                <a:cxnLst>
                  <a:cxn ang="T4">
                    <a:pos x="T0" y="T1"/>
                  </a:cxn>
                  <a:cxn ang="T5">
                    <a:pos x="T2" y="T3"/>
                  </a:cxn>
                </a:cxnLst>
                <a:rect l="0" t="0" r="r" b="b"/>
                <a:pathLst>
                  <a:path w="15" h="6">
                    <a:moveTo>
                      <a:pt x="0" y="6"/>
                    </a:moveTo>
                    <a:cubicBezTo>
                      <a:pt x="4" y="2"/>
                      <a:pt x="12" y="3"/>
                      <a:pt x="15" y="0"/>
                    </a:cubicBezTo>
                  </a:path>
                </a:pathLst>
              </a:custGeom>
              <a:noFill/>
              <a:ln w="317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4301" name="Text Box 562"/>
            <p:cNvSpPr txBox="1">
              <a:spLocks noChangeArrowheads="1"/>
            </p:cNvSpPr>
            <p:nvPr/>
          </p:nvSpPr>
          <p:spPr bwMode="auto">
            <a:xfrm>
              <a:off x="3222" y="2148"/>
              <a:ext cx="136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800">
                  <a:solidFill>
                    <a:srgbClr val="000000"/>
                  </a:solidFill>
                  <a:latin typeface="Tahoma" panose="020B0604030504040204" pitchFamily="34" charset="0"/>
                  <a:ea typeface="ＭＳ Ｐゴシック" panose="020B0600070205080204" pitchFamily="34" charset="-128"/>
                </a:rPr>
                <a:t>Food chain </a:t>
              </a:r>
            </a:p>
            <a:p>
              <a:pPr fontAlgn="base">
                <a:spcBef>
                  <a:spcPct val="0"/>
                </a:spcBef>
                <a:spcAft>
                  <a:spcPct val="0"/>
                </a:spcAft>
                <a:buNone/>
              </a:pPr>
              <a:r>
                <a:rPr lang="fr-FR" altLang="fr-FR" sz="1800">
                  <a:solidFill>
                    <a:srgbClr val="000000"/>
                  </a:solidFill>
                  <a:latin typeface="Tahoma" panose="020B0604030504040204" pitchFamily="34" charset="0"/>
                  <a:ea typeface="ＭＳ Ｐゴシック" panose="020B0600070205080204" pitchFamily="34" charset="-128"/>
                </a:rPr>
                <a:t>Environment</a:t>
              </a:r>
            </a:p>
          </p:txBody>
        </p:sp>
      </p:grpSp>
      <p:sp>
        <p:nvSpPr>
          <p:cNvPr id="562" name="Rectangle 45"/>
          <p:cNvSpPr>
            <a:spLocks noChangeArrowheads="1"/>
          </p:cNvSpPr>
          <p:nvPr/>
        </p:nvSpPr>
        <p:spPr bwMode="auto">
          <a:xfrm>
            <a:off x="7554913" y="2689226"/>
            <a:ext cx="34036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lnSpc>
                <a:spcPct val="70000"/>
              </a:lnSpc>
              <a:spcBef>
                <a:spcPct val="0"/>
              </a:spcBef>
              <a:spcAft>
                <a:spcPct val="0"/>
              </a:spcAft>
              <a:defRPr/>
            </a:pPr>
            <a:r>
              <a:rPr lang="fr-FR" sz="20800" dirty="0">
                <a:solidFill>
                  <a:srgbClr val="FF9966">
                    <a:lumMod val="75000"/>
                  </a:srgbClr>
                </a:solidFill>
                <a:latin typeface="Times New Roman" pitchFamily="18" charset="0"/>
                <a:cs typeface="Arial" charset="0"/>
              </a:rPr>
              <a:t>X </a:t>
            </a:r>
            <a:r>
              <a:rPr lang="fr-FR" sz="11700" dirty="0">
                <a:solidFill>
                  <a:srgbClr val="FF9966">
                    <a:lumMod val="75000"/>
                  </a:srgbClr>
                </a:solidFill>
                <a:latin typeface="Times New Roman" pitchFamily="18" charset="0"/>
                <a:cs typeface="Arial" charset="0"/>
              </a:rPr>
              <a:t>?</a:t>
            </a:r>
          </a:p>
        </p:txBody>
      </p:sp>
      <p:sp>
        <p:nvSpPr>
          <p:cNvPr id="54293" name="Rectangle 34"/>
          <p:cNvSpPr txBox="1">
            <a:spLocks noChangeArrowheads="1"/>
          </p:cNvSpPr>
          <p:nvPr/>
        </p:nvSpPr>
        <p:spPr bwMode="auto">
          <a:xfrm>
            <a:off x="925512" y="-1588"/>
            <a:ext cx="10194926" cy="6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600">
                <a:solidFill>
                  <a:srgbClr val="0066CC"/>
                </a:solidFill>
                <a:latin typeface="Tahoma" panose="020B0604030504040204" pitchFamily="34" charset="0"/>
                <a:ea typeface="ＭＳ Ｐゴシック" panose="020B0600070205080204" pitchFamily="34" charset="-128"/>
              </a:rPr>
              <a:t>Veterinary antibiotics: critical bacterial flora</a:t>
            </a:r>
          </a:p>
        </p:txBody>
      </p:sp>
      <p:sp>
        <p:nvSpPr>
          <p:cNvPr id="564" name="Espace réservé du numéro de diapositive 5"/>
          <p:cNvSpPr txBox="1">
            <a:spLocks/>
          </p:cNvSpPr>
          <p:nvPr/>
        </p:nvSpPr>
        <p:spPr>
          <a:xfrm>
            <a:off x="9042401" y="6537326"/>
            <a:ext cx="3149600" cy="320675"/>
          </a:xfrm>
          <a:prstGeom prst="rect">
            <a:avLst/>
          </a:prstGeom>
          <a:noFill/>
        </p:spPr>
        <p:txBody>
          <a:bodyPr/>
          <a:lstStyle>
            <a:defPPr>
              <a:defRPr lang="fr-FR"/>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9pPr>
          </a:lstStyle>
          <a:p>
            <a:pPr algn="r" fontAlgn="base">
              <a:spcBef>
                <a:spcPct val="0"/>
              </a:spcBef>
              <a:spcAft>
                <a:spcPct val="0"/>
              </a:spcAft>
              <a:buFontTx/>
              <a:buNone/>
            </a:pPr>
            <a:fld id="{1F0893AF-9CEF-4FAB-B01A-DFA4743FB77F}" type="slidenum">
              <a:rPr lang="fr-FR" altLang="fr-FR" sz="1400" b="0" smtClean="0">
                <a:solidFill>
                  <a:srgbClr val="000000"/>
                </a:solidFill>
              </a:rPr>
              <a:pPr algn="r" fontAlgn="base">
                <a:spcBef>
                  <a:spcPct val="0"/>
                </a:spcBef>
                <a:spcAft>
                  <a:spcPct val="0"/>
                </a:spcAft>
                <a:buFontTx/>
                <a:buNone/>
              </a:pPr>
              <a:t>26</a:t>
            </a:fld>
            <a:endParaRPr lang="fr-FR" altLang="fr-FR" sz="1400" b="0" dirty="0">
              <a:solidFill>
                <a:srgbClr val="000000"/>
              </a:solidFill>
            </a:endParaRPr>
          </a:p>
        </p:txBody>
      </p:sp>
    </p:spTree>
    <p:extLst>
      <p:ext uri="{BB962C8B-B14F-4D97-AF65-F5344CB8AC3E}">
        <p14:creationId xmlns:p14="http://schemas.microsoft.com/office/powerpoint/2010/main" val="976752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ChangeAspect="1" noChangeArrowheads="1"/>
          </p:cNvSpPr>
          <p:nvPr/>
        </p:nvSpPr>
        <p:spPr bwMode="auto">
          <a:xfrm rot="-5400000">
            <a:off x="6092825" y="-2233612"/>
            <a:ext cx="800100" cy="8464550"/>
          </a:xfrm>
          <a:prstGeom prst="can">
            <a:avLst>
              <a:gd name="adj" fmla="val 63917"/>
            </a:avLst>
          </a:prstGeom>
          <a:solidFill>
            <a:srgbClr val="B2C0B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460" name="AutoShape 3"/>
          <p:cNvSpPr>
            <a:spLocks noChangeAspect="1" noChangeArrowheads="1"/>
          </p:cNvSpPr>
          <p:nvPr/>
        </p:nvSpPr>
        <p:spPr bwMode="auto">
          <a:xfrm rot="-5400000">
            <a:off x="4706144" y="2309019"/>
            <a:ext cx="628650" cy="2500312"/>
          </a:xfrm>
          <a:prstGeom prst="can">
            <a:avLst>
              <a:gd name="adj" fmla="val 54540"/>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461" name="Text Box 4"/>
          <p:cNvSpPr txBox="1">
            <a:spLocks noChangeAspect="1" noChangeArrowheads="1"/>
          </p:cNvSpPr>
          <p:nvPr/>
        </p:nvSpPr>
        <p:spPr bwMode="auto">
          <a:xfrm>
            <a:off x="6492876" y="1041401"/>
            <a:ext cx="3294063"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400" b="1" dirty="0">
                <a:ea typeface="MS PGothic" panose="020B0600070205080204" pitchFamily="34" charset="-128"/>
                <a:cs typeface="Arial" panose="020B0604020202020204" pitchFamily="34" charset="0"/>
              </a:rPr>
              <a:t>Intestinal microbiota</a:t>
            </a:r>
            <a:endParaRPr lang="en-GB" altLang="fr-FR" sz="2400" b="1" dirty="0">
              <a:ea typeface="MS PGothic" panose="020B0600070205080204" pitchFamily="34" charset="-128"/>
              <a:cs typeface="Arial" panose="020B0604020202020204" pitchFamily="34" charset="0"/>
            </a:endParaRPr>
          </a:p>
        </p:txBody>
      </p:sp>
      <p:sp>
        <p:nvSpPr>
          <p:cNvPr id="19462" name="Text Box 5"/>
          <p:cNvSpPr txBox="1">
            <a:spLocks noChangeAspect="1" noChangeArrowheads="1"/>
          </p:cNvSpPr>
          <p:nvPr/>
        </p:nvSpPr>
        <p:spPr bwMode="auto">
          <a:xfrm>
            <a:off x="4932364" y="3314700"/>
            <a:ext cx="911225" cy="4000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000" b="1" dirty="0">
                <a:ea typeface="MS PGothic" panose="020B0600070205080204" pitchFamily="34" charset="-128"/>
                <a:cs typeface="Arial" panose="020B0604020202020204" pitchFamily="34" charset="0"/>
              </a:rPr>
              <a:t>Blood</a:t>
            </a:r>
            <a:endParaRPr lang="en-GB" altLang="fr-FR" sz="2000" b="1" dirty="0">
              <a:ea typeface="MS PGothic" panose="020B0600070205080204" pitchFamily="34" charset="-128"/>
              <a:cs typeface="Arial" panose="020B0604020202020204" pitchFamily="34" charset="0"/>
            </a:endParaRPr>
          </a:p>
        </p:txBody>
      </p:sp>
      <p:sp>
        <p:nvSpPr>
          <p:cNvPr id="19463" name="Line 6"/>
          <p:cNvSpPr>
            <a:spLocks noChangeAspect="1" noChangeShapeType="1"/>
          </p:cNvSpPr>
          <p:nvPr/>
        </p:nvSpPr>
        <p:spPr bwMode="auto">
          <a:xfrm>
            <a:off x="5765800" y="1597025"/>
            <a:ext cx="0" cy="800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4" name="Text Box 7"/>
          <p:cNvSpPr txBox="1">
            <a:spLocks noChangeAspect="1" noChangeArrowheads="1"/>
          </p:cNvSpPr>
          <p:nvPr/>
        </p:nvSpPr>
        <p:spPr bwMode="auto">
          <a:xfrm>
            <a:off x="1154113" y="908050"/>
            <a:ext cx="1974850" cy="369888"/>
          </a:xfrm>
          <a:prstGeom prst="rect">
            <a:avLst/>
          </a:prstGeom>
          <a:solidFill>
            <a:srgbClr val="CCFF66"/>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1800" b="1" dirty="0">
                <a:ea typeface="MS PGothic" panose="020B0600070205080204" pitchFamily="34" charset="-128"/>
                <a:cs typeface="Arial" panose="020B0604020202020204" pitchFamily="34" charset="0"/>
              </a:rPr>
              <a:t>AB oral route</a:t>
            </a:r>
            <a:endParaRPr lang="en-GB" altLang="fr-FR" sz="1800" b="1" dirty="0">
              <a:ea typeface="MS PGothic" panose="020B0600070205080204" pitchFamily="34" charset="-128"/>
              <a:cs typeface="Arial" panose="020B0604020202020204" pitchFamily="34" charset="0"/>
            </a:endParaRPr>
          </a:p>
        </p:txBody>
      </p:sp>
      <p:sp>
        <p:nvSpPr>
          <p:cNvPr id="19465" name="AutoShape 8"/>
          <p:cNvSpPr>
            <a:spLocks noChangeAspect="1" noChangeArrowheads="1"/>
          </p:cNvSpPr>
          <p:nvPr/>
        </p:nvSpPr>
        <p:spPr bwMode="auto">
          <a:xfrm rot="5400000">
            <a:off x="1951038" y="1643063"/>
            <a:ext cx="630238" cy="6016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354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61" y="0"/>
                </a:moveTo>
                <a:lnTo>
                  <a:pt x="8522" y="7200"/>
                </a:lnTo>
                <a:lnTo>
                  <a:pt x="11608" y="7200"/>
                </a:lnTo>
                <a:lnTo>
                  <a:pt x="11608" y="13543"/>
                </a:lnTo>
                <a:lnTo>
                  <a:pt x="0" y="13543"/>
                </a:lnTo>
                <a:lnTo>
                  <a:pt x="0" y="21600"/>
                </a:lnTo>
                <a:lnTo>
                  <a:pt x="18514" y="21600"/>
                </a:lnTo>
                <a:lnTo>
                  <a:pt x="18514" y="7200"/>
                </a:lnTo>
                <a:lnTo>
                  <a:pt x="21600" y="7200"/>
                </a:lnTo>
                <a:lnTo>
                  <a:pt x="15061" y="0"/>
                </a:lnTo>
                <a:close/>
              </a:path>
            </a:pathLst>
          </a:custGeom>
          <a:solidFill>
            <a:srgbClr val="CCFF66"/>
          </a:solidFill>
          <a:ln w="9525">
            <a:solidFill>
              <a:schemeClr val="tx1"/>
            </a:solidFill>
            <a:miter lim="800000"/>
            <a:headEnd/>
            <a:tailEnd/>
          </a:ln>
        </p:spPr>
        <p:txBody>
          <a:bodyPr wrap="none" anchor="ctr"/>
          <a:lstStyle/>
          <a:p>
            <a:endParaRPr lang="en-GB" dirty="0"/>
          </a:p>
        </p:txBody>
      </p:sp>
      <p:sp>
        <p:nvSpPr>
          <p:cNvPr id="19466" name="AutoShape 9"/>
          <p:cNvSpPr>
            <a:spLocks noChangeArrowheads="1"/>
          </p:cNvSpPr>
          <p:nvPr/>
        </p:nvSpPr>
        <p:spPr bwMode="auto">
          <a:xfrm flipV="1">
            <a:off x="4313239" y="2060576"/>
            <a:ext cx="295275" cy="1406525"/>
          </a:xfrm>
          <a:prstGeom prst="upArrow">
            <a:avLst>
              <a:gd name="adj1" fmla="val 39287"/>
              <a:gd name="adj2" fmla="val 64814"/>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467" name="AutoShape 10"/>
          <p:cNvSpPr>
            <a:spLocks noChangeArrowheads="1"/>
          </p:cNvSpPr>
          <p:nvPr/>
        </p:nvSpPr>
        <p:spPr bwMode="auto">
          <a:xfrm flipV="1">
            <a:off x="4313238" y="3644901"/>
            <a:ext cx="292100" cy="542925"/>
          </a:xfrm>
          <a:prstGeom prst="upArrow">
            <a:avLst>
              <a:gd name="adj1" fmla="val 42500"/>
              <a:gd name="adj2" fmla="val 59177"/>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fr-FR" sz="1800" b="1" dirty="0">
              <a:cs typeface="Arial" panose="020B0604020202020204" pitchFamily="34" charset="0"/>
            </a:endParaRPr>
          </a:p>
        </p:txBody>
      </p:sp>
      <p:sp>
        <p:nvSpPr>
          <p:cNvPr id="19468" name="Freeform 12"/>
          <p:cNvSpPr>
            <a:spLocks/>
          </p:cNvSpPr>
          <p:nvPr/>
        </p:nvSpPr>
        <p:spPr bwMode="auto">
          <a:xfrm>
            <a:off x="5768976" y="1587500"/>
            <a:ext cx="5021263" cy="819150"/>
          </a:xfrm>
          <a:custGeom>
            <a:avLst/>
            <a:gdLst>
              <a:gd name="T0" fmla="*/ 2147483647 w 2674"/>
              <a:gd name="T1" fmla="*/ 2147483647 h 521"/>
              <a:gd name="T2" fmla="*/ 2147483647 w 2674"/>
              <a:gd name="T3" fmla="*/ 2147483647 h 521"/>
              <a:gd name="T4" fmla="*/ 2147483647 w 2674"/>
              <a:gd name="T5" fmla="*/ 2147483647 h 521"/>
              <a:gd name="T6" fmla="*/ 2147483647 w 2674"/>
              <a:gd name="T7" fmla="*/ 2147483647 h 521"/>
              <a:gd name="T8" fmla="*/ 2147483647 w 2674"/>
              <a:gd name="T9" fmla="*/ 2147483647 h 521"/>
              <a:gd name="T10" fmla="*/ 2147483647 w 2674"/>
              <a:gd name="T11" fmla="*/ 0 h 521"/>
              <a:gd name="T12" fmla="*/ 2147483647 w 2674"/>
              <a:gd name="T13" fmla="*/ 0 h 521"/>
              <a:gd name="T14" fmla="*/ 0 w 2674"/>
              <a:gd name="T15" fmla="*/ 2147483647 h 521"/>
              <a:gd name="T16" fmla="*/ 2147483647 w 2674"/>
              <a:gd name="T17" fmla="*/ 2147483647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4" h="521">
                <a:moveTo>
                  <a:pt x="53" y="521"/>
                </a:moveTo>
                <a:lnTo>
                  <a:pt x="2586" y="521"/>
                </a:lnTo>
                <a:lnTo>
                  <a:pt x="2648" y="371"/>
                </a:lnTo>
                <a:lnTo>
                  <a:pt x="2674" y="194"/>
                </a:lnTo>
                <a:lnTo>
                  <a:pt x="2630" y="62"/>
                </a:lnTo>
                <a:lnTo>
                  <a:pt x="2577" y="0"/>
                </a:lnTo>
                <a:lnTo>
                  <a:pt x="9" y="0"/>
                </a:lnTo>
                <a:lnTo>
                  <a:pt x="0" y="521"/>
                </a:lnTo>
                <a:lnTo>
                  <a:pt x="53" y="521"/>
                </a:lnTo>
                <a:close/>
              </a:path>
            </a:pathLst>
          </a:custGeom>
          <a:solidFill>
            <a:srgbClr val="B2C0B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469" name="Line 13"/>
          <p:cNvSpPr>
            <a:spLocks noChangeAspect="1" noChangeShapeType="1"/>
          </p:cNvSpPr>
          <p:nvPr/>
        </p:nvSpPr>
        <p:spPr bwMode="auto">
          <a:xfrm>
            <a:off x="4432300" y="5133975"/>
            <a:ext cx="0" cy="32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9470" name="Text Box 14"/>
          <p:cNvSpPr txBox="1">
            <a:spLocks noChangeAspect="1" noChangeArrowheads="1"/>
          </p:cNvSpPr>
          <p:nvPr/>
        </p:nvSpPr>
        <p:spPr bwMode="auto">
          <a:xfrm>
            <a:off x="2986089" y="5565776"/>
            <a:ext cx="2687637" cy="461963"/>
          </a:xfrm>
          <a:prstGeom prst="rect">
            <a:avLst/>
          </a:prstGeom>
          <a:solidFill>
            <a:srgbClr val="FFE9BD"/>
          </a:solidFill>
          <a:ln w="19050">
            <a:solidFill>
              <a:srgbClr val="FF3300"/>
            </a:solidFill>
            <a:miter lim="800000"/>
            <a:headEnd/>
            <a:tailEnd/>
          </a:ln>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400" b="1" dirty="0">
                <a:solidFill>
                  <a:srgbClr val="FF3300"/>
                </a:solidFill>
                <a:ea typeface="MS PGothic" panose="020B0600070205080204" pitchFamily="34" charset="-128"/>
                <a:cs typeface="Arial" panose="020B0604020202020204" pitchFamily="34" charset="0"/>
              </a:rPr>
              <a:t>ANIMAL HEALTH</a:t>
            </a:r>
            <a:endParaRPr lang="en-GB" altLang="fr-FR" sz="2400" b="1" dirty="0">
              <a:solidFill>
                <a:srgbClr val="FF3300"/>
              </a:solidFill>
              <a:ea typeface="MS PGothic" panose="020B0600070205080204" pitchFamily="34" charset="-128"/>
              <a:cs typeface="Arial" panose="020B0604020202020204" pitchFamily="34" charset="0"/>
            </a:endParaRPr>
          </a:p>
        </p:txBody>
      </p:sp>
      <p:grpSp>
        <p:nvGrpSpPr>
          <p:cNvPr id="19471" name="Group 1326"/>
          <p:cNvGrpSpPr>
            <a:grpSpLocks/>
          </p:cNvGrpSpPr>
          <p:nvPr/>
        </p:nvGrpSpPr>
        <p:grpSpPr bwMode="auto">
          <a:xfrm>
            <a:off x="3733801" y="4183064"/>
            <a:ext cx="1457325" cy="1239837"/>
            <a:chOff x="1235" y="8262"/>
            <a:chExt cx="1043" cy="999"/>
          </a:xfrm>
        </p:grpSpPr>
        <p:sp>
          <p:nvSpPr>
            <p:cNvPr id="19867" name="Freeform 1327"/>
            <p:cNvSpPr>
              <a:spLocks/>
            </p:cNvSpPr>
            <p:nvPr/>
          </p:nvSpPr>
          <p:spPr bwMode="auto">
            <a:xfrm>
              <a:off x="1235" y="8309"/>
              <a:ext cx="510" cy="924"/>
            </a:xfrm>
            <a:custGeom>
              <a:avLst/>
              <a:gdLst>
                <a:gd name="T0" fmla="*/ 6027487 w 387"/>
                <a:gd name="T1" fmla="*/ 1216332 h 656"/>
                <a:gd name="T2" fmla="*/ 7258468 w 387"/>
                <a:gd name="T3" fmla="*/ 40091399 h 656"/>
                <a:gd name="T4" fmla="*/ 7925205 w 387"/>
                <a:gd name="T5" fmla="*/ 77206758 h 656"/>
                <a:gd name="T6" fmla="*/ 7865378 w 387"/>
                <a:gd name="T7" fmla="*/ 84486956 h 656"/>
                <a:gd name="T8" fmla="*/ 7604972 w 387"/>
                <a:gd name="T9" fmla="*/ 111583051 h 656"/>
                <a:gd name="T10" fmla="*/ 3698194 w 387"/>
                <a:gd name="T11" fmla="*/ 136506489 h 656"/>
                <a:gd name="T12" fmla="*/ 3142718 w 387"/>
                <a:gd name="T13" fmla="*/ 137086401 h 656"/>
                <a:gd name="T14" fmla="*/ 3009573 w 387"/>
                <a:gd name="T15" fmla="*/ 136708113 h 656"/>
                <a:gd name="T16" fmla="*/ 2915334 w 387"/>
                <a:gd name="T17" fmla="*/ 137123583 h 656"/>
                <a:gd name="T18" fmla="*/ 444356 w 387"/>
                <a:gd name="T19" fmla="*/ 140673649 h 656"/>
                <a:gd name="T20" fmla="*/ 477360 w 387"/>
                <a:gd name="T21" fmla="*/ 82086973 h 656"/>
                <a:gd name="T22" fmla="*/ 558886 w 387"/>
                <a:gd name="T23" fmla="*/ 80026737 h 656"/>
                <a:gd name="T24" fmla="*/ 903988 w 387"/>
                <a:gd name="T25" fmla="*/ 63322069 h 656"/>
                <a:gd name="T26" fmla="*/ 1419637 w 387"/>
                <a:gd name="T27" fmla="*/ 48099231 h 656"/>
                <a:gd name="T28" fmla="*/ 3569661 w 387"/>
                <a:gd name="T29" fmla="*/ 16705645 h 656"/>
                <a:gd name="T30" fmla="*/ 6027487 w 387"/>
                <a:gd name="T31" fmla="*/ 1216332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68" name="Freeform 1328"/>
            <p:cNvSpPr>
              <a:spLocks/>
            </p:cNvSpPr>
            <p:nvPr/>
          </p:nvSpPr>
          <p:spPr bwMode="auto">
            <a:xfrm>
              <a:off x="1791" y="8266"/>
              <a:ext cx="487" cy="970"/>
            </a:xfrm>
            <a:custGeom>
              <a:avLst/>
              <a:gdLst>
                <a:gd name="T0" fmla="*/ 1635989 w 369"/>
                <a:gd name="T1" fmla="*/ 9179972 h 689"/>
                <a:gd name="T2" fmla="*/ 814499 w 369"/>
                <a:gd name="T3" fmla="*/ 43503018 h 689"/>
                <a:gd name="T4" fmla="*/ 268461 w 369"/>
                <a:gd name="T5" fmla="*/ 73797582 h 689"/>
                <a:gd name="T6" fmla="*/ 968881 w 369"/>
                <a:gd name="T7" fmla="*/ 92033254 h 689"/>
                <a:gd name="T8" fmla="*/ 2529240 w 369"/>
                <a:gd name="T9" fmla="*/ 113176573 h 689"/>
                <a:gd name="T10" fmla="*/ 2513724 w 369"/>
                <a:gd name="T11" fmla="*/ 134219270 h 689"/>
                <a:gd name="T12" fmla="*/ 3727325 w 369"/>
                <a:gd name="T13" fmla="*/ 138267341 h 689"/>
                <a:gd name="T14" fmla="*/ 4851445 w 369"/>
                <a:gd name="T15" fmla="*/ 143247826 h 689"/>
                <a:gd name="T16" fmla="*/ 7697130 w 369"/>
                <a:gd name="T17" fmla="*/ 151744567 h 689"/>
                <a:gd name="T18" fmla="*/ 8041175 w 369"/>
                <a:gd name="T19" fmla="*/ 107537470 h 689"/>
                <a:gd name="T20" fmla="*/ 7859376 w 369"/>
                <a:gd name="T21" fmla="*/ 93138896 h 689"/>
                <a:gd name="T22" fmla="*/ 7889193 w 369"/>
                <a:gd name="T23" fmla="*/ 90855156 h 689"/>
                <a:gd name="T24" fmla="*/ 6756055 w 369"/>
                <a:gd name="T25" fmla="*/ 48778864 h 689"/>
                <a:gd name="T26" fmla="*/ 1635989 w 369"/>
                <a:gd name="T27" fmla="*/ 9179972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69" name="Freeform 1329"/>
            <p:cNvSpPr>
              <a:spLocks/>
            </p:cNvSpPr>
            <p:nvPr/>
          </p:nvSpPr>
          <p:spPr bwMode="auto">
            <a:xfrm>
              <a:off x="1719" y="8482"/>
              <a:ext cx="86" cy="33"/>
            </a:xfrm>
            <a:custGeom>
              <a:avLst/>
              <a:gdLst>
                <a:gd name="T0" fmla="*/ 795447 w 65"/>
                <a:gd name="T1" fmla="*/ 2269147 h 24"/>
                <a:gd name="T2" fmla="*/ 1430793 w 65"/>
                <a:gd name="T3" fmla="*/ 1851256 h 24"/>
                <a:gd name="T4" fmla="*/ 1430793 w 65"/>
                <a:gd name="T5" fmla="*/ 300070 h 24"/>
                <a:gd name="T6" fmla="*/ 795447 w 65"/>
                <a:gd name="T7" fmla="*/ 412596 h 24"/>
                <a:gd name="T8" fmla="*/ 795447 w 65"/>
                <a:gd name="T9" fmla="*/ 412596 h 24"/>
                <a:gd name="T10" fmla="*/ 152368 w 65"/>
                <a:gd name="T11" fmla="*/ 300070 h 24"/>
                <a:gd name="T12" fmla="*/ 152368 w 65"/>
                <a:gd name="T13" fmla="*/ 1851256 h 24"/>
                <a:gd name="T14" fmla="*/ 795447 w 65"/>
                <a:gd name="T15" fmla="*/ 2269147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0" name="Freeform 1330"/>
            <p:cNvSpPr>
              <a:spLocks/>
            </p:cNvSpPr>
            <p:nvPr/>
          </p:nvSpPr>
          <p:spPr bwMode="auto">
            <a:xfrm>
              <a:off x="1719" y="8438"/>
              <a:ext cx="86" cy="39"/>
            </a:xfrm>
            <a:custGeom>
              <a:avLst/>
              <a:gdLst>
                <a:gd name="T0" fmla="*/ 795447 w 65"/>
                <a:gd name="T1" fmla="*/ 4183797 h 28"/>
                <a:gd name="T2" fmla="*/ 1430793 w 65"/>
                <a:gd name="T3" fmla="*/ 3551662 h 28"/>
                <a:gd name="T4" fmla="*/ 1430793 w 65"/>
                <a:gd name="T5" fmla="*/ 432131 h 28"/>
                <a:gd name="T6" fmla="*/ 795447 w 65"/>
                <a:gd name="T7" fmla="*/ 601897 h 28"/>
                <a:gd name="T8" fmla="*/ 795447 w 65"/>
                <a:gd name="T9" fmla="*/ 601897 h 28"/>
                <a:gd name="T10" fmla="*/ 152368 w 65"/>
                <a:gd name="T11" fmla="*/ 432131 h 28"/>
                <a:gd name="T12" fmla="*/ 152368 w 65"/>
                <a:gd name="T13" fmla="*/ 3551662 h 28"/>
                <a:gd name="T14" fmla="*/ 795447 w 65"/>
                <a:gd name="T15" fmla="*/ 4183797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1" name="Freeform 1331"/>
            <p:cNvSpPr>
              <a:spLocks/>
            </p:cNvSpPr>
            <p:nvPr/>
          </p:nvSpPr>
          <p:spPr bwMode="auto">
            <a:xfrm>
              <a:off x="1719" y="8398"/>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2" name="Freeform 1332"/>
            <p:cNvSpPr>
              <a:spLocks/>
            </p:cNvSpPr>
            <p:nvPr/>
          </p:nvSpPr>
          <p:spPr bwMode="auto">
            <a:xfrm>
              <a:off x="1719" y="8353"/>
              <a:ext cx="86" cy="40"/>
            </a:xfrm>
            <a:custGeom>
              <a:avLst/>
              <a:gdLst>
                <a:gd name="T0" fmla="*/ 795447 w 65"/>
                <a:gd name="T1" fmla="*/ 10510673 h 28"/>
                <a:gd name="T2" fmla="*/ 1430793 w 65"/>
                <a:gd name="T3" fmla="*/ 8696213 h 28"/>
                <a:gd name="T4" fmla="*/ 1430793 w 65"/>
                <a:gd name="T5" fmla="*/ 1216580 h 28"/>
                <a:gd name="T6" fmla="*/ 795447 w 65"/>
                <a:gd name="T7" fmla="*/ 1737971 h 28"/>
                <a:gd name="T8" fmla="*/ 795447 w 65"/>
                <a:gd name="T9" fmla="*/ 1737971 h 28"/>
                <a:gd name="T10" fmla="*/ 152368 w 65"/>
                <a:gd name="T11" fmla="*/ 1216580 h 28"/>
                <a:gd name="T12" fmla="*/ 152368 w 65"/>
                <a:gd name="T13" fmla="*/ 8696213 h 28"/>
                <a:gd name="T14" fmla="*/ 795447 w 65"/>
                <a:gd name="T15" fmla="*/ 10510673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3" name="Freeform 1333"/>
            <p:cNvSpPr>
              <a:spLocks/>
            </p:cNvSpPr>
            <p:nvPr/>
          </p:nvSpPr>
          <p:spPr bwMode="auto">
            <a:xfrm>
              <a:off x="1719" y="8314"/>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4" name="Freeform 1334"/>
            <p:cNvSpPr>
              <a:spLocks/>
            </p:cNvSpPr>
            <p:nvPr/>
          </p:nvSpPr>
          <p:spPr bwMode="auto">
            <a:xfrm>
              <a:off x="1719" y="8273"/>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5" name="Freeform 1335"/>
            <p:cNvSpPr>
              <a:spLocks/>
            </p:cNvSpPr>
            <p:nvPr/>
          </p:nvSpPr>
          <p:spPr bwMode="auto">
            <a:xfrm>
              <a:off x="1719" y="8517"/>
              <a:ext cx="86" cy="36"/>
            </a:xfrm>
            <a:custGeom>
              <a:avLst/>
              <a:gdLst>
                <a:gd name="T0" fmla="*/ 795447 w 65"/>
                <a:gd name="T1" fmla="*/ 494939 h 26"/>
                <a:gd name="T2" fmla="*/ 1430793 w 65"/>
                <a:gd name="T3" fmla="*/ 357456 h 26"/>
                <a:gd name="T4" fmla="*/ 1430793 w 65"/>
                <a:gd name="T5" fmla="*/ 2310444 h 26"/>
                <a:gd name="T6" fmla="*/ 795447 w 65"/>
                <a:gd name="T7" fmla="*/ 3199076 h 26"/>
                <a:gd name="T8" fmla="*/ 795447 w 65"/>
                <a:gd name="T9" fmla="*/ 3199076 h 26"/>
                <a:gd name="T10" fmla="*/ 152368 w 65"/>
                <a:gd name="T11" fmla="*/ 2310444 h 26"/>
                <a:gd name="T12" fmla="*/ 152368 w 65"/>
                <a:gd name="T13" fmla="*/ 357456 h 26"/>
                <a:gd name="T14" fmla="*/ 795447 w 65"/>
                <a:gd name="T15" fmla="*/ 494939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6" name="Freeform 1336"/>
            <p:cNvSpPr>
              <a:spLocks/>
            </p:cNvSpPr>
            <p:nvPr/>
          </p:nvSpPr>
          <p:spPr bwMode="auto">
            <a:xfrm>
              <a:off x="1719" y="8552"/>
              <a:ext cx="86" cy="36"/>
            </a:xfrm>
            <a:custGeom>
              <a:avLst/>
              <a:gdLst>
                <a:gd name="T0" fmla="*/ 795447 w 65"/>
                <a:gd name="T1" fmla="*/ 3199076 h 26"/>
                <a:gd name="T2" fmla="*/ 1430793 w 65"/>
                <a:gd name="T3" fmla="*/ 2185020 h 26"/>
                <a:gd name="T4" fmla="*/ 1430793 w 65"/>
                <a:gd name="T5" fmla="*/ 258163 h 26"/>
                <a:gd name="T6" fmla="*/ 795447 w 65"/>
                <a:gd name="T7" fmla="*/ 870378 h 26"/>
                <a:gd name="T8" fmla="*/ 795447 w 65"/>
                <a:gd name="T9" fmla="*/ 870378 h 26"/>
                <a:gd name="T10" fmla="*/ 152368 w 65"/>
                <a:gd name="T11" fmla="*/ 258163 h 26"/>
                <a:gd name="T12" fmla="*/ 152368 w 65"/>
                <a:gd name="T13" fmla="*/ 2185020 h 26"/>
                <a:gd name="T14" fmla="*/ 795447 w 65"/>
                <a:gd name="T15" fmla="*/ 3199076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7" name="Freeform 1337"/>
            <p:cNvSpPr>
              <a:spLocks/>
            </p:cNvSpPr>
            <p:nvPr/>
          </p:nvSpPr>
          <p:spPr bwMode="auto">
            <a:xfrm>
              <a:off x="1719" y="8587"/>
              <a:ext cx="86" cy="43"/>
            </a:xfrm>
            <a:custGeom>
              <a:avLst/>
              <a:gdLst>
                <a:gd name="T0" fmla="*/ 795447 w 65"/>
                <a:gd name="T1" fmla="*/ 4068100 h 31"/>
                <a:gd name="T2" fmla="*/ 1430793 w 65"/>
                <a:gd name="T3" fmla="*/ 2432005 h 31"/>
                <a:gd name="T4" fmla="*/ 1430793 w 65"/>
                <a:gd name="T5" fmla="*/ 377002 h 31"/>
                <a:gd name="T6" fmla="*/ 795447 w 65"/>
                <a:gd name="T7" fmla="*/ 911264 h 31"/>
                <a:gd name="T8" fmla="*/ 795447 w 65"/>
                <a:gd name="T9" fmla="*/ 911264 h 31"/>
                <a:gd name="T10" fmla="*/ 152368 w 65"/>
                <a:gd name="T11" fmla="*/ 377002 h 31"/>
                <a:gd name="T12" fmla="*/ 152368 w 65"/>
                <a:gd name="T13" fmla="*/ 2432005 h 31"/>
                <a:gd name="T14" fmla="*/ 795447 w 65"/>
                <a:gd name="T15" fmla="*/ 4068100 h 3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1"/>
                <a:gd name="T26" fmla="*/ 65 w 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8" name="Freeform 1338"/>
            <p:cNvSpPr>
              <a:spLocks/>
            </p:cNvSpPr>
            <p:nvPr/>
          </p:nvSpPr>
          <p:spPr bwMode="auto">
            <a:xfrm>
              <a:off x="1727" y="8577"/>
              <a:ext cx="71" cy="20"/>
            </a:xfrm>
            <a:custGeom>
              <a:avLst/>
              <a:gdLst>
                <a:gd name="T0" fmla="*/ 523440 w 54"/>
                <a:gd name="T1" fmla="*/ 2982801 h 14"/>
                <a:gd name="T2" fmla="*/ 523440 w 54"/>
                <a:gd name="T3" fmla="*/ 2982801 h 14"/>
                <a:gd name="T4" fmla="*/ 0 w 54"/>
                <a:gd name="T5" fmla="*/ 0 h 14"/>
                <a:gd name="T6" fmla="*/ 1 w 54"/>
                <a:gd name="T7" fmla="*/ 3546880 h 14"/>
                <a:gd name="T8" fmla="*/ 523440 w 54"/>
                <a:gd name="T9" fmla="*/ 5318814 h 14"/>
                <a:gd name="T10" fmla="*/ 523440 w 54"/>
                <a:gd name="T11" fmla="*/ 5318814 h 14"/>
                <a:gd name="T12" fmla="*/ 1013699 w 54"/>
                <a:gd name="T13" fmla="*/ 3546880 h 14"/>
                <a:gd name="T14" fmla="*/ 1014451 w 54"/>
                <a:gd name="T15" fmla="*/ 0 h 14"/>
                <a:gd name="T16" fmla="*/ 523440 w 54"/>
                <a:gd name="T17" fmla="*/ 298280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9" name="Freeform 1339"/>
            <p:cNvSpPr>
              <a:spLocks/>
            </p:cNvSpPr>
            <p:nvPr/>
          </p:nvSpPr>
          <p:spPr bwMode="auto">
            <a:xfrm>
              <a:off x="1728" y="8542"/>
              <a:ext cx="70" cy="20"/>
            </a:xfrm>
            <a:custGeom>
              <a:avLst/>
              <a:gdLst>
                <a:gd name="T0" fmla="*/ 574746 w 53"/>
                <a:gd name="T1" fmla="*/ 2982801 h 14"/>
                <a:gd name="T2" fmla="*/ 574746 w 53"/>
                <a:gd name="T3" fmla="*/ 2982801 h 14"/>
                <a:gd name="T4" fmla="*/ 0 w 53"/>
                <a:gd name="T5" fmla="*/ 1 h 14"/>
                <a:gd name="T6" fmla="*/ 0 w 53"/>
                <a:gd name="T7" fmla="*/ 3546880 h 14"/>
                <a:gd name="T8" fmla="*/ 574746 w 53"/>
                <a:gd name="T9" fmla="*/ 5318814 h 14"/>
                <a:gd name="T10" fmla="*/ 574746 w 53"/>
                <a:gd name="T11" fmla="*/ 5318814 h 14"/>
                <a:gd name="T12" fmla="*/ 1183557 w 53"/>
                <a:gd name="T13" fmla="*/ 3546880 h 14"/>
                <a:gd name="T14" fmla="*/ 1183557 w 53"/>
                <a:gd name="T15" fmla="*/ 0 h 14"/>
                <a:gd name="T16" fmla="*/ 1183557 w 53"/>
                <a:gd name="T17" fmla="*/ 0 h 14"/>
                <a:gd name="T18" fmla="*/ 1183557 w 53"/>
                <a:gd name="T19" fmla="*/ 1 h 14"/>
                <a:gd name="T20" fmla="*/ 574746 w 53"/>
                <a:gd name="T21" fmla="*/ 298280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0" name="Freeform 1340"/>
            <p:cNvSpPr>
              <a:spLocks/>
            </p:cNvSpPr>
            <p:nvPr/>
          </p:nvSpPr>
          <p:spPr bwMode="auto">
            <a:xfrm>
              <a:off x="1727" y="8507"/>
              <a:ext cx="72" cy="15"/>
            </a:xfrm>
            <a:custGeom>
              <a:avLst/>
              <a:gdLst>
                <a:gd name="T0" fmla="*/ 885626 w 55"/>
                <a:gd name="T1" fmla="*/ 1 h 11"/>
                <a:gd name="T2" fmla="*/ 437591 w 55"/>
                <a:gd name="T3" fmla="*/ 403690 h 11"/>
                <a:gd name="T4" fmla="*/ 437591 w 55"/>
                <a:gd name="T5" fmla="*/ 403690 h 11"/>
                <a:gd name="T6" fmla="*/ 0 w 55"/>
                <a:gd name="T7" fmla="*/ 1 h 11"/>
                <a:gd name="T8" fmla="*/ 0 w 55"/>
                <a:gd name="T9" fmla="*/ 715756 h 11"/>
                <a:gd name="T10" fmla="*/ 437591 w 55"/>
                <a:gd name="T11" fmla="*/ 750663 h 11"/>
                <a:gd name="T12" fmla="*/ 437591 w 55"/>
                <a:gd name="T13" fmla="*/ 750663 h 11"/>
                <a:gd name="T14" fmla="*/ 885626 w 55"/>
                <a:gd name="T15" fmla="*/ 715756 h 11"/>
                <a:gd name="T16" fmla="*/ 890745 w 55"/>
                <a:gd name="T17" fmla="*/ 750663 h 11"/>
                <a:gd name="T18" fmla="*/ 890745 w 55"/>
                <a:gd name="T19" fmla="*/ 750663 h 11"/>
                <a:gd name="T20" fmla="*/ 885626 w 55"/>
                <a:gd name="T21" fmla="*/ 0 h 11"/>
                <a:gd name="T22" fmla="*/ 885626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1" name="Freeform 1341"/>
            <p:cNvSpPr>
              <a:spLocks/>
            </p:cNvSpPr>
            <p:nvPr/>
          </p:nvSpPr>
          <p:spPr bwMode="auto">
            <a:xfrm>
              <a:off x="1727" y="8577"/>
              <a:ext cx="71" cy="20"/>
            </a:xfrm>
            <a:custGeom>
              <a:avLst/>
              <a:gdLst>
                <a:gd name="T0" fmla="*/ 523440 w 54"/>
                <a:gd name="T1" fmla="*/ 2982801 h 14"/>
                <a:gd name="T2" fmla="*/ 523440 w 54"/>
                <a:gd name="T3" fmla="*/ 2982801 h 14"/>
                <a:gd name="T4" fmla="*/ 0 w 54"/>
                <a:gd name="T5" fmla="*/ 0 h 14"/>
                <a:gd name="T6" fmla="*/ 1 w 54"/>
                <a:gd name="T7" fmla="*/ 3546880 h 14"/>
                <a:gd name="T8" fmla="*/ 523440 w 54"/>
                <a:gd name="T9" fmla="*/ 5318814 h 14"/>
                <a:gd name="T10" fmla="*/ 523440 w 54"/>
                <a:gd name="T11" fmla="*/ 5318814 h 14"/>
                <a:gd name="T12" fmla="*/ 1013699 w 54"/>
                <a:gd name="T13" fmla="*/ 3546880 h 14"/>
                <a:gd name="T14" fmla="*/ 1014451 w 54"/>
                <a:gd name="T15" fmla="*/ 0 h 14"/>
                <a:gd name="T16" fmla="*/ 523440 w 54"/>
                <a:gd name="T17" fmla="*/ 298280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882" name="Freeform 1342"/>
            <p:cNvSpPr>
              <a:spLocks/>
            </p:cNvSpPr>
            <p:nvPr/>
          </p:nvSpPr>
          <p:spPr bwMode="auto">
            <a:xfrm>
              <a:off x="1728" y="8542"/>
              <a:ext cx="70" cy="20"/>
            </a:xfrm>
            <a:custGeom>
              <a:avLst/>
              <a:gdLst>
                <a:gd name="T0" fmla="*/ 574746 w 53"/>
                <a:gd name="T1" fmla="*/ 2982801 h 14"/>
                <a:gd name="T2" fmla="*/ 574746 w 53"/>
                <a:gd name="T3" fmla="*/ 2982801 h 14"/>
                <a:gd name="T4" fmla="*/ 0 w 53"/>
                <a:gd name="T5" fmla="*/ 1 h 14"/>
                <a:gd name="T6" fmla="*/ 0 w 53"/>
                <a:gd name="T7" fmla="*/ 3546880 h 14"/>
                <a:gd name="T8" fmla="*/ 574746 w 53"/>
                <a:gd name="T9" fmla="*/ 5318814 h 14"/>
                <a:gd name="T10" fmla="*/ 574746 w 53"/>
                <a:gd name="T11" fmla="*/ 5318814 h 14"/>
                <a:gd name="T12" fmla="*/ 1183557 w 53"/>
                <a:gd name="T13" fmla="*/ 3546880 h 14"/>
                <a:gd name="T14" fmla="*/ 1183557 w 53"/>
                <a:gd name="T15" fmla="*/ 0 h 14"/>
                <a:gd name="T16" fmla="*/ 1183557 w 53"/>
                <a:gd name="T17" fmla="*/ 0 h 14"/>
                <a:gd name="T18" fmla="*/ 1183557 w 53"/>
                <a:gd name="T19" fmla="*/ 1 h 14"/>
                <a:gd name="T20" fmla="*/ 574746 w 53"/>
                <a:gd name="T21" fmla="*/ 298280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883" name="Freeform 1343"/>
            <p:cNvSpPr>
              <a:spLocks/>
            </p:cNvSpPr>
            <p:nvPr/>
          </p:nvSpPr>
          <p:spPr bwMode="auto">
            <a:xfrm>
              <a:off x="1727" y="8507"/>
              <a:ext cx="72" cy="15"/>
            </a:xfrm>
            <a:custGeom>
              <a:avLst/>
              <a:gdLst>
                <a:gd name="T0" fmla="*/ 885626 w 55"/>
                <a:gd name="T1" fmla="*/ 1 h 11"/>
                <a:gd name="T2" fmla="*/ 437591 w 55"/>
                <a:gd name="T3" fmla="*/ 403690 h 11"/>
                <a:gd name="T4" fmla="*/ 437591 w 55"/>
                <a:gd name="T5" fmla="*/ 403690 h 11"/>
                <a:gd name="T6" fmla="*/ 0 w 55"/>
                <a:gd name="T7" fmla="*/ 1 h 11"/>
                <a:gd name="T8" fmla="*/ 0 w 55"/>
                <a:gd name="T9" fmla="*/ 715756 h 11"/>
                <a:gd name="T10" fmla="*/ 437591 w 55"/>
                <a:gd name="T11" fmla="*/ 750663 h 11"/>
                <a:gd name="T12" fmla="*/ 437591 w 55"/>
                <a:gd name="T13" fmla="*/ 750663 h 11"/>
                <a:gd name="T14" fmla="*/ 885626 w 55"/>
                <a:gd name="T15" fmla="*/ 715756 h 11"/>
                <a:gd name="T16" fmla="*/ 890745 w 55"/>
                <a:gd name="T17" fmla="*/ 750663 h 11"/>
                <a:gd name="T18" fmla="*/ 890745 w 55"/>
                <a:gd name="T19" fmla="*/ 750663 h 11"/>
                <a:gd name="T20" fmla="*/ 885626 w 55"/>
                <a:gd name="T21" fmla="*/ 0 h 11"/>
                <a:gd name="T22" fmla="*/ 885626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884" name="Freeform 1344"/>
            <p:cNvSpPr>
              <a:spLocks/>
            </p:cNvSpPr>
            <p:nvPr/>
          </p:nvSpPr>
          <p:spPr bwMode="auto">
            <a:xfrm>
              <a:off x="1707" y="8626"/>
              <a:ext cx="57" cy="37"/>
            </a:xfrm>
            <a:custGeom>
              <a:avLst/>
              <a:gdLst>
                <a:gd name="T0" fmla="*/ 98479 w 43"/>
                <a:gd name="T1" fmla="*/ 1 h 26"/>
                <a:gd name="T2" fmla="*/ 435125 w 43"/>
                <a:gd name="T3" fmla="*/ 5334198 h 26"/>
                <a:gd name="T4" fmla="*/ 1070260 w 43"/>
                <a:gd name="T5" fmla="*/ 5444096 h 26"/>
                <a:gd name="T6" fmla="*/ 632794 w 43"/>
                <a:gd name="T7" fmla="*/ 2245571 h 26"/>
                <a:gd name="T8" fmla="*/ 172501 w 43"/>
                <a:gd name="T9" fmla="*/ 1 h 26"/>
                <a:gd name="T10" fmla="*/ 98479 w 43"/>
                <a:gd name="T11" fmla="*/ 1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5" name="Freeform 1345"/>
            <p:cNvSpPr>
              <a:spLocks/>
            </p:cNvSpPr>
            <p:nvPr/>
          </p:nvSpPr>
          <p:spPr bwMode="auto">
            <a:xfrm>
              <a:off x="1704" y="8646"/>
              <a:ext cx="60" cy="45"/>
            </a:xfrm>
            <a:custGeom>
              <a:avLst/>
              <a:gdLst>
                <a:gd name="T0" fmla="*/ 87105 w 45"/>
                <a:gd name="T1" fmla="*/ 1639273 h 32"/>
                <a:gd name="T2" fmla="*/ 567468 w 45"/>
                <a:gd name="T3" fmla="*/ 4208023 h 32"/>
                <a:gd name="T4" fmla="*/ 1323376 w 45"/>
                <a:gd name="T5" fmla="*/ 4558679 h 32"/>
                <a:gd name="T6" fmla="*/ 785444 w 45"/>
                <a:gd name="T7" fmla="*/ 1902385 h 32"/>
                <a:gd name="T8" fmla="*/ 87105 w 45"/>
                <a:gd name="T9" fmla="*/ 1639273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6" name="Freeform 1346"/>
            <p:cNvSpPr>
              <a:spLocks/>
            </p:cNvSpPr>
            <p:nvPr/>
          </p:nvSpPr>
          <p:spPr bwMode="auto">
            <a:xfrm>
              <a:off x="1698" y="8671"/>
              <a:ext cx="61" cy="46"/>
            </a:xfrm>
            <a:custGeom>
              <a:avLst/>
              <a:gdLst>
                <a:gd name="T0" fmla="*/ 74814 w 46"/>
                <a:gd name="T1" fmla="*/ 3896020 h 32"/>
                <a:gd name="T2" fmla="*/ 463462 w 46"/>
                <a:gd name="T3" fmla="*/ 9520683 h 32"/>
                <a:gd name="T4" fmla="*/ 1120907 w 46"/>
                <a:gd name="T5" fmla="*/ 10532969 h 32"/>
                <a:gd name="T6" fmla="*/ 640703 w 46"/>
                <a:gd name="T7" fmla="*/ 4319882 h 32"/>
                <a:gd name="T8" fmla="*/ 74814 w 46"/>
                <a:gd name="T9" fmla="*/ 3896020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7" name="Freeform 1347"/>
            <p:cNvSpPr>
              <a:spLocks/>
            </p:cNvSpPr>
            <p:nvPr/>
          </p:nvSpPr>
          <p:spPr bwMode="auto">
            <a:xfrm>
              <a:off x="1691" y="8699"/>
              <a:ext cx="61" cy="44"/>
            </a:xfrm>
            <a:custGeom>
              <a:avLst/>
              <a:gdLst>
                <a:gd name="T0" fmla="*/ 74814 w 46"/>
                <a:gd name="T1" fmla="*/ 2452813 h 31"/>
                <a:gd name="T2" fmla="*/ 463462 w 46"/>
                <a:gd name="T3" fmla="*/ 5660745 h 31"/>
                <a:gd name="T4" fmla="*/ 1120907 w 46"/>
                <a:gd name="T5" fmla="*/ 6395407 h 31"/>
                <a:gd name="T6" fmla="*/ 640703 w 46"/>
                <a:gd name="T7" fmla="*/ 2719786 h 31"/>
                <a:gd name="T8" fmla="*/ 74814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8" name="Freeform 1348"/>
            <p:cNvSpPr>
              <a:spLocks/>
            </p:cNvSpPr>
            <p:nvPr/>
          </p:nvSpPr>
          <p:spPr bwMode="auto">
            <a:xfrm>
              <a:off x="1683" y="8726"/>
              <a:ext cx="60" cy="45"/>
            </a:xfrm>
            <a:custGeom>
              <a:avLst/>
              <a:gdLst>
                <a:gd name="T0" fmla="*/ 87105 w 45"/>
                <a:gd name="T1" fmla="*/ 1902385 h 32"/>
                <a:gd name="T2" fmla="*/ 541191 w 45"/>
                <a:gd name="T3" fmla="*/ 4208023 h 32"/>
                <a:gd name="T4" fmla="*/ 1323376 w 45"/>
                <a:gd name="T5" fmla="*/ 4754701 h 32"/>
                <a:gd name="T6" fmla="*/ 756624 w 45"/>
                <a:gd name="T7" fmla="*/ 1513180 h 32"/>
                <a:gd name="T8" fmla="*/ 87105 w 45"/>
                <a:gd name="T9" fmla="*/ 1902385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9" name="Freeform 1349"/>
            <p:cNvSpPr>
              <a:spLocks/>
            </p:cNvSpPr>
            <p:nvPr/>
          </p:nvSpPr>
          <p:spPr bwMode="auto">
            <a:xfrm>
              <a:off x="1773" y="8644"/>
              <a:ext cx="58" cy="44"/>
            </a:xfrm>
            <a:custGeom>
              <a:avLst/>
              <a:gdLst>
                <a:gd name="T0" fmla="*/ 854609 w 44"/>
                <a:gd name="T1" fmla="*/ 2452813 h 31"/>
                <a:gd name="T2" fmla="*/ 565923 w 44"/>
                <a:gd name="T3" fmla="*/ 5660745 h 31"/>
                <a:gd name="T4" fmla="*/ 49137 w 44"/>
                <a:gd name="T5" fmla="*/ 5947382 h 31"/>
                <a:gd name="T6" fmla="*/ 397415 w 44"/>
                <a:gd name="T7" fmla="*/ 2719786 h 31"/>
                <a:gd name="T8" fmla="*/ 854609 w 44"/>
                <a:gd name="T9" fmla="*/ 2452813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0" name="Freeform 1350"/>
            <p:cNvSpPr>
              <a:spLocks/>
            </p:cNvSpPr>
            <p:nvPr/>
          </p:nvSpPr>
          <p:spPr bwMode="auto">
            <a:xfrm>
              <a:off x="1768" y="8618"/>
              <a:ext cx="51" cy="42"/>
            </a:xfrm>
            <a:custGeom>
              <a:avLst/>
              <a:gdLst>
                <a:gd name="T0" fmla="*/ 558933 w 39"/>
                <a:gd name="T1" fmla="*/ 1385028 h 30"/>
                <a:gd name="T2" fmla="*/ 386955 w 39"/>
                <a:gd name="T3" fmla="*/ 3639971 h 30"/>
                <a:gd name="T4" fmla="*/ 37297 w 39"/>
                <a:gd name="T5" fmla="*/ 3985003 h 30"/>
                <a:gd name="T6" fmla="*/ 264763 w 39"/>
                <a:gd name="T7" fmla="*/ 1857128 h 30"/>
                <a:gd name="T8" fmla="*/ 558933 w 39"/>
                <a:gd name="T9" fmla="*/ 1385028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1" name="Freeform 1351"/>
            <p:cNvSpPr>
              <a:spLocks/>
            </p:cNvSpPr>
            <p:nvPr/>
          </p:nvSpPr>
          <p:spPr bwMode="auto">
            <a:xfrm>
              <a:off x="1786" y="8691"/>
              <a:ext cx="60" cy="45"/>
            </a:xfrm>
            <a:custGeom>
              <a:avLst/>
              <a:gdLst>
                <a:gd name="T0" fmla="*/ 116140 w 45"/>
                <a:gd name="T1" fmla="*/ 4878647 h 32"/>
                <a:gd name="T2" fmla="*/ 567468 w 45"/>
                <a:gd name="T3" fmla="*/ 2649615 h 32"/>
                <a:gd name="T4" fmla="*/ 1323376 w 45"/>
                <a:gd name="T5" fmla="*/ 2305228 h 32"/>
                <a:gd name="T6" fmla="*/ 785444 w 45"/>
                <a:gd name="T7" fmla="*/ 4878647 h 32"/>
                <a:gd name="T8" fmla="*/ 116140 w 45"/>
                <a:gd name="T9" fmla="*/ 4878647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2" name="Freeform 1352"/>
            <p:cNvSpPr>
              <a:spLocks/>
            </p:cNvSpPr>
            <p:nvPr/>
          </p:nvSpPr>
          <p:spPr bwMode="auto">
            <a:xfrm>
              <a:off x="1799" y="8721"/>
              <a:ext cx="52" cy="40"/>
            </a:xfrm>
            <a:custGeom>
              <a:avLst/>
              <a:gdLst>
                <a:gd name="T0" fmla="*/ 87105 w 39"/>
                <a:gd name="T1" fmla="*/ 2251974 h 29"/>
                <a:gd name="T2" fmla="*/ 441812 w 39"/>
                <a:gd name="T3" fmla="*/ 946672 h 29"/>
                <a:gd name="T4" fmla="*/ 1160091 w 39"/>
                <a:gd name="T5" fmla="*/ 858178 h 29"/>
                <a:gd name="T6" fmla="*/ 652551 w 39"/>
                <a:gd name="T7" fmla="*/ 2181436 h 29"/>
                <a:gd name="T8" fmla="*/ 87105 w 39"/>
                <a:gd name="T9" fmla="*/ 2251974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3" name="Freeform 1353"/>
            <p:cNvSpPr>
              <a:spLocks/>
            </p:cNvSpPr>
            <p:nvPr/>
          </p:nvSpPr>
          <p:spPr bwMode="auto">
            <a:xfrm>
              <a:off x="1807" y="8746"/>
              <a:ext cx="52" cy="42"/>
            </a:xfrm>
            <a:custGeom>
              <a:avLst/>
              <a:gdLst>
                <a:gd name="T0" fmla="*/ 87105 w 39"/>
                <a:gd name="T1" fmla="*/ 3985003 h 30"/>
                <a:gd name="T2" fmla="*/ 474660 w 39"/>
                <a:gd name="T3" fmla="*/ 1673763 h 30"/>
                <a:gd name="T4" fmla="*/ 1160091 w 39"/>
                <a:gd name="T5" fmla="*/ 1385028 h 30"/>
                <a:gd name="T6" fmla="*/ 689695 w 39"/>
                <a:gd name="T7" fmla="*/ 3639971 h 30"/>
                <a:gd name="T8" fmla="*/ 87105 w 39"/>
                <a:gd name="T9" fmla="*/ 3985003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4" name="Freeform 1354"/>
            <p:cNvSpPr>
              <a:spLocks/>
            </p:cNvSpPr>
            <p:nvPr/>
          </p:nvSpPr>
          <p:spPr bwMode="auto">
            <a:xfrm>
              <a:off x="1778" y="8670"/>
              <a:ext cx="61" cy="44"/>
            </a:xfrm>
            <a:custGeom>
              <a:avLst/>
              <a:gdLst>
                <a:gd name="T0" fmla="*/ 1120907 w 46"/>
                <a:gd name="T1" fmla="*/ 2452813 h 31"/>
                <a:gd name="T2" fmla="*/ 715413 w 46"/>
                <a:gd name="T3" fmla="*/ 5660745 h 31"/>
                <a:gd name="T4" fmla="*/ 74814 w 46"/>
                <a:gd name="T5" fmla="*/ 6395407 h 31"/>
                <a:gd name="T6" fmla="*/ 539492 w 46"/>
                <a:gd name="T7" fmla="*/ 2719786 h 31"/>
                <a:gd name="T8" fmla="*/ 1120907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5" name="Freeform 1355"/>
            <p:cNvSpPr>
              <a:spLocks/>
            </p:cNvSpPr>
            <p:nvPr/>
          </p:nvSpPr>
          <p:spPr bwMode="auto">
            <a:xfrm>
              <a:off x="1728" y="8342"/>
              <a:ext cx="71" cy="17"/>
            </a:xfrm>
            <a:custGeom>
              <a:avLst/>
              <a:gdLst>
                <a:gd name="T0" fmla="*/ 979086 w 54"/>
                <a:gd name="T1" fmla="*/ 0 h 12"/>
                <a:gd name="T2" fmla="*/ 499712 w 54"/>
                <a:gd name="T3" fmla="*/ 1394850 h 12"/>
                <a:gd name="T4" fmla="*/ 499712 w 54"/>
                <a:gd name="T5" fmla="*/ 1394850 h 12"/>
                <a:gd name="T6" fmla="*/ 1 w 54"/>
                <a:gd name="T7" fmla="*/ 1 h 12"/>
                <a:gd name="T8" fmla="*/ 0 w 54"/>
                <a:gd name="T9" fmla="*/ 2799387 h 12"/>
                <a:gd name="T10" fmla="*/ 499712 w 54"/>
                <a:gd name="T11" fmla="*/ 3312998 h 12"/>
                <a:gd name="T12" fmla="*/ 499712 w 54"/>
                <a:gd name="T13" fmla="*/ 3312998 h 12"/>
                <a:gd name="T14" fmla="*/ 1013699 w 54"/>
                <a:gd name="T15" fmla="*/ 3292156 h 12"/>
                <a:gd name="T16" fmla="*/ 1014451 w 54"/>
                <a:gd name="T17" fmla="*/ 3312998 h 12"/>
                <a:gd name="T18" fmla="*/ 1014451 w 54"/>
                <a:gd name="T19" fmla="*/ 3292156 h 12"/>
                <a:gd name="T20" fmla="*/ 979086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6" name="Freeform 1356"/>
            <p:cNvSpPr>
              <a:spLocks/>
            </p:cNvSpPr>
            <p:nvPr/>
          </p:nvSpPr>
          <p:spPr bwMode="auto">
            <a:xfrm>
              <a:off x="1727" y="8301"/>
              <a:ext cx="72" cy="19"/>
            </a:xfrm>
            <a:custGeom>
              <a:avLst/>
              <a:gdLst>
                <a:gd name="T0" fmla="*/ 853119 w 55"/>
                <a:gd name="T1" fmla="*/ 0 h 13"/>
                <a:gd name="T2" fmla="*/ 437591 w 55"/>
                <a:gd name="T3" fmla="*/ 4170354 h 13"/>
                <a:gd name="T4" fmla="*/ 437591 w 55"/>
                <a:gd name="T5" fmla="*/ 4170354 h 13"/>
                <a:gd name="T6" fmla="*/ 38756 w 55"/>
                <a:gd name="T7" fmla="*/ 1 h 13"/>
                <a:gd name="T8" fmla="*/ 0 w 55"/>
                <a:gd name="T9" fmla="*/ 10542153 h 13"/>
                <a:gd name="T10" fmla="*/ 437591 w 55"/>
                <a:gd name="T11" fmla="*/ 11356940 h 13"/>
                <a:gd name="T12" fmla="*/ 437591 w 55"/>
                <a:gd name="T13" fmla="*/ 11356940 h 13"/>
                <a:gd name="T14" fmla="*/ 885626 w 55"/>
                <a:gd name="T15" fmla="*/ 10542153 h 13"/>
                <a:gd name="T16" fmla="*/ 890745 w 55"/>
                <a:gd name="T17" fmla="*/ 10542153 h 13"/>
                <a:gd name="T18" fmla="*/ 890745 w 55"/>
                <a:gd name="T19" fmla="*/ 10542153 h 13"/>
                <a:gd name="T20" fmla="*/ 853119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7" name="Freeform 1357"/>
            <p:cNvSpPr>
              <a:spLocks/>
            </p:cNvSpPr>
            <p:nvPr/>
          </p:nvSpPr>
          <p:spPr bwMode="auto">
            <a:xfrm>
              <a:off x="1728" y="8470"/>
              <a:ext cx="70" cy="17"/>
            </a:xfrm>
            <a:custGeom>
              <a:avLst/>
              <a:gdLst>
                <a:gd name="T0" fmla="*/ 574746 w 53"/>
                <a:gd name="T1" fmla="*/ 3312998 h 12"/>
                <a:gd name="T2" fmla="*/ 574746 w 53"/>
                <a:gd name="T3" fmla="*/ 3312998 h 12"/>
                <a:gd name="T4" fmla="*/ 1183557 w 53"/>
                <a:gd name="T5" fmla="*/ 3292156 h 12"/>
                <a:gd name="T6" fmla="*/ 1164676 w 53"/>
                <a:gd name="T7" fmla="*/ 0 h 12"/>
                <a:gd name="T8" fmla="*/ 574746 w 53"/>
                <a:gd name="T9" fmla="*/ 1394850 h 12"/>
                <a:gd name="T10" fmla="*/ 574746 w 53"/>
                <a:gd name="T11" fmla="*/ 1394850 h 12"/>
                <a:gd name="T12" fmla="*/ 1 w 53"/>
                <a:gd name="T13" fmla="*/ 1 h 12"/>
                <a:gd name="T14" fmla="*/ 0 w 53"/>
                <a:gd name="T15" fmla="*/ 2799387 h 12"/>
                <a:gd name="T16" fmla="*/ 574746 w 53"/>
                <a:gd name="T17" fmla="*/ 331299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8" name="Freeform 1358"/>
            <p:cNvSpPr>
              <a:spLocks/>
            </p:cNvSpPr>
            <p:nvPr/>
          </p:nvSpPr>
          <p:spPr bwMode="auto">
            <a:xfrm>
              <a:off x="1730" y="8424"/>
              <a:ext cx="69" cy="20"/>
            </a:xfrm>
            <a:custGeom>
              <a:avLst/>
              <a:gdLst>
                <a:gd name="T0" fmla="*/ 337519 w 53"/>
                <a:gd name="T1" fmla="*/ 2606219 h 14"/>
                <a:gd name="T2" fmla="*/ 337519 w 53"/>
                <a:gd name="T3" fmla="*/ 2606219 h 14"/>
                <a:gd name="T4" fmla="*/ 0 w 53"/>
                <a:gd name="T5" fmla="*/ 1216580 h 14"/>
                <a:gd name="T6" fmla="*/ 0 w 53"/>
                <a:gd name="T7" fmla="*/ 4433210 h 14"/>
                <a:gd name="T8" fmla="*/ 337519 w 53"/>
                <a:gd name="T9" fmla="*/ 5318814 h 14"/>
                <a:gd name="T10" fmla="*/ 337519 w 53"/>
                <a:gd name="T11" fmla="*/ 5318814 h 14"/>
                <a:gd name="T12" fmla="*/ 676378 w 53"/>
                <a:gd name="T13" fmla="*/ 4433210 h 14"/>
                <a:gd name="T14" fmla="*/ 706268 w 53"/>
                <a:gd name="T15" fmla="*/ 0 h 14"/>
                <a:gd name="T16" fmla="*/ 706268 w 53"/>
                <a:gd name="T17" fmla="*/ 0 h 14"/>
                <a:gd name="T18" fmla="*/ 700501 w 53"/>
                <a:gd name="T19" fmla="*/ 851606 h 14"/>
                <a:gd name="T20" fmla="*/ 337519 w 53"/>
                <a:gd name="T21" fmla="*/ 260621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9" name="Freeform 1359"/>
            <p:cNvSpPr>
              <a:spLocks/>
            </p:cNvSpPr>
            <p:nvPr/>
          </p:nvSpPr>
          <p:spPr bwMode="auto">
            <a:xfrm>
              <a:off x="1728" y="8383"/>
              <a:ext cx="71" cy="21"/>
            </a:xfrm>
            <a:custGeom>
              <a:avLst/>
              <a:gdLst>
                <a:gd name="T0" fmla="*/ 1014451 w 54"/>
                <a:gd name="T1" fmla="*/ 0 h 15"/>
                <a:gd name="T2" fmla="*/ 1013699 w 54"/>
                <a:gd name="T3" fmla="*/ 360534 h 15"/>
                <a:gd name="T4" fmla="*/ 499712 w 54"/>
                <a:gd name="T5" fmla="*/ 1326520 h 15"/>
                <a:gd name="T6" fmla="*/ 499712 w 54"/>
                <a:gd name="T7" fmla="*/ 1326520 h 15"/>
                <a:gd name="T8" fmla="*/ 1 w 54"/>
                <a:gd name="T9" fmla="*/ 504748 h 15"/>
                <a:gd name="T10" fmla="*/ 0 w 54"/>
                <a:gd name="T11" fmla="*/ 2343268 h 15"/>
                <a:gd name="T12" fmla="*/ 499712 w 54"/>
                <a:gd name="T13" fmla="*/ 2714655 h 15"/>
                <a:gd name="T14" fmla="*/ 499712 w 54"/>
                <a:gd name="T15" fmla="*/ 2714655 h 15"/>
                <a:gd name="T16" fmla="*/ 1013699 w 54"/>
                <a:gd name="T17" fmla="*/ 2599979 h 15"/>
                <a:gd name="T18" fmla="*/ 1014451 w 54"/>
                <a:gd name="T19" fmla="*/ 2599979 h 15"/>
                <a:gd name="T20" fmla="*/ 1014451 w 54"/>
                <a:gd name="T21" fmla="*/ 2599979 h 15"/>
                <a:gd name="T22" fmla="*/ 1014451 w 54"/>
                <a:gd name="T23" fmla="*/ 1 h 15"/>
                <a:gd name="T24" fmla="*/ 1014451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0" name="Freeform 1360"/>
            <p:cNvSpPr>
              <a:spLocks/>
            </p:cNvSpPr>
            <p:nvPr/>
          </p:nvSpPr>
          <p:spPr bwMode="auto">
            <a:xfrm>
              <a:off x="1728" y="8342"/>
              <a:ext cx="71" cy="17"/>
            </a:xfrm>
            <a:custGeom>
              <a:avLst/>
              <a:gdLst>
                <a:gd name="T0" fmla="*/ 979086 w 54"/>
                <a:gd name="T1" fmla="*/ 0 h 12"/>
                <a:gd name="T2" fmla="*/ 499712 w 54"/>
                <a:gd name="T3" fmla="*/ 1394850 h 12"/>
                <a:gd name="T4" fmla="*/ 499712 w 54"/>
                <a:gd name="T5" fmla="*/ 1394850 h 12"/>
                <a:gd name="T6" fmla="*/ 1 w 54"/>
                <a:gd name="T7" fmla="*/ 1 h 12"/>
                <a:gd name="T8" fmla="*/ 0 w 54"/>
                <a:gd name="T9" fmla="*/ 2799387 h 12"/>
                <a:gd name="T10" fmla="*/ 499712 w 54"/>
                <a:gd name="T11" fmla="*/ 3312998 h 12"/>
                <a:gd name="T12" fmla="*/ 499712 w 54"/>
                <a:gd name="T13" fmla="*/ 3312998 h 12"/>
                <a:gd name="T14" fmla="*/ 1013699 w 54"/>
                <a:gd name="T15" fmla="*/ 3292156 h 12"/>
                <a:gd name="T16" fmla="*/ 1014451 w 54"/>
                <a:gd name="T17" fmla="*/ 3312998 h 12"/>
                <a:gd name="T18" fmla="*/ 1014451 w 54"/>
                <a:gd name="T19" fmla="*/ 3292156 h 12"/>
                <a:gd name="T20" fmla="*/ 979086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1" name="Freeform 1361"/>
            <p:cNvSpPr>
              <a:spLocks/>
            </p:cNvSpPr>
            <p:nvPr/>
          </p:nvSpPr>
          <p:spPr bwMode="auto">
            <a:xfrm>
              <a:off x="1727" y="8301"/>
              <a:ext cx="72" cy="19"/>
            </a:xfrm>
            <a:custGeom>
              <a:avLst/>
              <a:gdLst>
                <a:gd name="T0" fmla="*/ 853119 w 55"/>
                <a:gd name="T1" fmla="*/ 0 h 13"/>
                <a:gd name="T2" fmla="*/ 437591 w 55"/>
                <a:gd name="T3" fmla="*/ 4170354 h 13"/>
                <a:gd name="T4" fmla="*/ 437591 w 55"/>
                <a:gd name="T5" fmla="*/ 4170354 h 13"/>
                <a:gd name="T6" fmla="*/ 38756 w 55"/>
                <a:gd name="T7" fmla="*/ 1 h 13"/>
                <a:gd name="T8" fmla="*/ 0 w 55"/>
                <a:gd name="T9" fmla="*/ 10542153 h 13"/>
                <a:gd name="T10" fmla="*/ 437591 w 55"/>
                <a:gd name="T11" fmla="*/ 11356940 h 13"/>
                <a:gd name="T12" fmla="*/ 437591 w 55"/>
                <a:gd name="T13" fmla="*/ 11356940 h 13"/>
                <a:gd name="T14" fmla="*/ 885626 w 55"/>
                <a:gd name="T15" fmla="*/ 10542153 h 13"/>
                <a:gd name="T16" fmla="*/ 890745 w 55"/>
                <a:gd name="T17" fmla="*/ 10542153 h 13"/>
                <a:gd name="T18" fmla="*/ 890745 w 55"/>
                <a:gd name="T19" fmla="*/ 10542153 h 13"/>
                <a:gd name="T20" fmla="*/ 853119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2" name="Freeform 1362"/>
            <p:cNvSpPr>
              <a:spLocks/>
            </p:cNvSpPr>
            <p:nvPr/>
          </p:nvSpPr>
          <p:spPr bwMode="auto">
            <a:xfrm>
              <a:off x="1728" y="8470"/>
              <a:ext cx="70" cy="17"/>
            </a:xfrm>
            <a:custGeom>
              <a:avLst/>
              <a:gdLst>
                <a:gd name="T0" fmla="*/ 574746 w 53"/>
                <a:gd name="T1" fmla="*/ 3312998 h 12"/>
                <a:gd name="T2" fmla="*/ 574746 w 53"/>
                <a:gd name="T3" fmla="*/ 3312998 h 12"/>
                <a:gd name="T4" fmla="*/ 1183557 w 53"/>
                <a:gd name="T5" fmla="*/ 3292156 h 12"/>
                <a:gd name="T6" fmla="*/ 1164676 w 53"/>
                <a:gd name="T7" fmla="*/ 0 h 12"/>
                <a:gd name="T8" fmla="*/ 574746 w 53"/>
                <a:gd name="T9" fmla="*/ 1394850 h 12"/>
                <a:gd name="T10" fmla="*/ 574746 w 53"/>
                <a:gd name="T11" fmla="*/ 1394850 h 12"/>
                <a:gd name="T12" fmla="*/ 1 w 53"/>
                <a:gd name="T13" fmla="*/ 1 h 12"/>
                <a:gd name="T14" fmla="*/ 0 w 53"/>
                <a:gd name="T15" fmla="*/ 2799387 h 12"/>
                <a:gd name="T16" fmla="*/ 574746 w 53"/>
                <a:gd name="T17" fmla="*/ 331299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3" name="Freeform 1363"/>
            <p:cNvSpPr>
              <a:spLocks/>
            </p:cNvSpPr>
            <p:nvPr/>
          </p:nvSpPr>
          <p:spPr bwMode="auto">
            <a:xfrm>
              <a:off x="1730" y="8424"/>
              <a:ext cx="69" cy="20"/>
            </a:xfrm>
            <a:custGeom>
              <a:avLst/>
              <a:gdLst>
                <a:gd name="T0" fmla="*/ 337519 w 53"/>
                <a:gd name="T1" fmla="*/ 2606219 h 14"/>
                <a:gd name="T2" fmla="*/ 337519 w 53"/>
                <a:gd name="T3" fmla="*/ 2606219 h 14"/>
                <a:gd name="T4" fmla="*/ 0 w 53"/>
                <a:gd name="T5" fmla="*/ 1216580 h 14"/>
                <a:gd name="T6" fmla="*/ 0 w 53"/>
                <a:gd name="T7" fmla="*/ 4433210 h 14"/>
                <a:gd name="T8" fmla="*/ 337519 w 53"/>
                <a:gd name="T9" fmla="*/ 5318814 h 14"/>
                <a:gd name="T10" fmla="*/ 337519 w 53"/>
                <a:gd name="T11" fmla="*/ 5318814 h 14"/>
                <a:gd name="T12" fmla="*/ 676378 w 53"/>
                <a:gd name="T13" fmla="*/ 4433210 h 14"/>
                <a:gd name="T14" fmla="*/ 706268 w 53"/>
                <a:gd name="T15" fmla="*/ 0 h 14"/>
                <a:gd name="T16" fmla="*/ 706268 w 53"/>
                <a:gd name="T17" fmla="*/ 0 h 14"/>
                <a:gd name="T18" fmla="*/ 700501 w 53"/>
                <a:gd name="T19" fmla="*/ 851606 h 14"/>
                <a:gd name="T20" fmla="*/ 337519 w 53"/>
                <a:gd name="T21" fmla="*/ 260621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4" name="Freeform 1364"/>
            <p:cNvSpPr>
              <a:spLocks/>
            </p:cNvSpPr>
            <p:nvPr/>
          </p:nvSpPr>
          <p:spPr bwMode="auto">
            <a:xfrm>
              <a:off x="1728" y="8383"/>
              <a:ext cx="71" cy="21"/>
            </a:xfrm>
            <a:custGeom>
              <a:avLst/>
              <a:gdLst>
                <a:gd name="T0" fmla="*/ 1014451 w 54"/>
                <a:gd name="T1" fmla="*/ 0 h 15"/>
                <a:gd name="T2" fmla="*/ 1013699 w 54"/>
                <a:gd name="T3" fmla="*/ 360534 h 15"/>
                <a:gd name="T4" fmla="*/ 499712 w 54"/>
                <a:gd name="T5" fmla="*/ 1326520 h 15"/>
                <a:gd name="T6" fmla="*/ 499712 w 54"/>
                <a:gd name="T7" fmla="*/ 1326520 h 15"/>
                <a:gd name="T8" fmla="*/ 1 w 54"/>
                <a:gd name="T9" fmla="*/ 504748 h 15"/>
                <a:gd name="T10" fmla="*/ 0 w 54"/>
                <a:gd name="T11" fmla="*/ 2343268 h 15"/>
                <a:gd name="T12" fmla="*/ 499712 w 54"/>
                <a:gd name="T13" fmla="*/ 2714655 h 15"/>
                <a:gd name="T14" fmla="*/ 499712 w 54"/>
                <a:gd name="T15" fmla="*/ 2714655 h 15"/>
                <a:gd name="T16" fmla="*/ 1013699 w 54"/>
                <a:gd name="T17" fmla="*/ 2599979 h 15"/>
                <a:gd name="T18" fmla="*/ 1014451 w 54"/>
                <a:gd name="T19" fmla="*/ 2599979 h 15"/>
                <a:gd name="T20" fmla="*/ 1014451 w 54"/>
                <a:gd name="T21" fmla="*/ 2599979 h 15"/>
                <a:gd name="T22" fmla="*/ 1014451 w 54"/>
                <a:gd name="T23" fmla="*/ 1 h 15"/>
                <a:gd name="T24" fmla="*/ 1014451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5" name="Freeform 1365"/>
            <p:cNvSpPr>
              <a:spLocks/>
            </p:cNvSpPr>
            <p:nvPr/>
          </p:nvSpPr>
          <p:spPr bwMode="auto">
            <a:xfrm>
              <a:off x="1773" y="8638"/>
              <a:ext cx="47" cy="26"/>
            </a:xfrm>
            <a:custGeom>
              <a:avLst/>
              <a:gdLst>
                <a:gd name="T0" fmla="*/ 529673 w 36"/>
                <a:gd name="T1" fmla="*/ 686384 h 19"/>
                <a:gd name="T2" fmla="*/ 478359 w 36"/>
                <a:gd name="T3" fmla="*/ 0 h 19"/>
                <a:gd name="T4" fmla="*/ 478359 w 36"/>
                <a:gd name="T5" fmla="*/ 0 h 19"/>
                <a:gd name="T6" fmla="*/ 302882 w 36"/>
                <a:gd name="T7" fmla="*/ 490324 h 19"/>
                <a:gd name="T8" fmla="*/ 0 w 36"/>
                <a:gd name="T9" fmla="*/ 918169 h 19"/>
                <a:gd name="T10" fmla="*/ 46850 w 36"/>
                <a:gd name="T11" fmla="*/ 1533844 h 19"/>
                <a:gd name="T12" fmla="*/ 284838 w 36"/>
                <a:gd name="T13" fmla="*/ 1120886 h 19"/>
                <a:gd name="T14" fmla="*/ 529673 w 36"/>
                <a:gd name="T15" fmla="*/ 68638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6" name="Freeform 1366"/>
            <p:cNvSpPr>
              <a:spLocks/>
            </p:cNvSpPr>
            <p:nvPr/>
          </p:nvSpPr>
          <p:spPr bwMode="auto">
            <a:xfrm>
              <a:off x="1704" y="8664"/>
              <a:ext cx="50" cy="27"/>
            </a:xfrm>
            <a:custGeom>
              <a:avLst/>
              <a:gdLst>
                <a:gd name="T0" fmla="*/ 0 w 38"/>
                <a:gd name="T1" fmla="*/ 3061122 h 19"/>
                <a:gd name="T2" fmla="*/ 390251 w 38"/>
                <a:gd name="T3" fmla="*/ 4350015 h 19"/>
                <a:gd name="T4" fmla="*/ 704653 w 38"/>
                <a:gd name="T5" fmla="*/ 5865999 h 19"/>
                <a:gd name="T6" fmla="*/ 742297 w 38"/>
                <a:gd name="T7" fmla="*/ 4050563 h 19"/>
                <a:gd name="T8" fmla="*/ 742297 w 38"/>
                <a:gd name="T9" fmla="*/ 3679392 h 19"/>
                <a:gd name="T10" fmla="*/ 356530 w 38"/>
                <a:gd name="T11" fmla="*/ 2154123 h 19"/>
                <a:gd name="T12" fmla="*/ 61167 w 38"/>
                <a:gd name="T13" fmla="*/ 0 h 19"/>
                <a:gd name="T14" fmla="*/ 61167 w 38"/>
                <a:gd name="T15" fmla="*/ 0 h 19"/>
                <a:gd name="T16" fmla="*/ 0 w 38"/>
                <a:gd name="T17" fmla="*/ 30611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7" name="Freeform 1367"/>
            <p:cNvSpPr>
              <a:spLocks/>
            </p:cNvSpPr>
            <p:nvPr/>
          </p:nvSpPr>
          <p:spPr bwMode="auto">
            <a:xfrm>
              <a:off x="1714" y="8643"/>
              <a:ext cx="45" cy="23"/>
            </a:xfrm>
            <a:custGeom>
              <a:avLst/>
              <a:gdLst>
                <a:gd name="T0" fmla="*/ 96129 w 35"/>
                <a:gd name="T1" fmla="*/ 2090529 h 16"/>
                <a:gd name="T2" fmla="*/ 1 w 35"/>
                <a:gd name="T3" fmla="*/ 0 h 16"/>
                <a:gd name="T4" fmla="*/ 0 w 35"/>
                <a:gd name="T5" fmla="*/ 3005135 h 16"/>
                <a:gd name="T6" fmla="*/ 154200 w 35"/>
                <a:gd name="T7" fmla="*/ 5261992 h 16"/>
                <a:gd name="T8" fmla="*/ 293892 w 35"/>
                <a:gd name="T9" fmla="*/ 7564114 h 16"/>
                <a:gd name="T10" fmla="*/ 297051 w 35"/>
                <a:gd name="T11" fmla="*/ 4607363 h 16"/>
                <a:gd name="T12" fmla="*/ 297051 w 35"/>
                <a:gd name="T13" fmla="*/ 4319882 h 16"/>
                <a:gd name="T14" fmla="*/ 96129 w 35"/>
                <a:gd name="T15" fmla="*/ 2090529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8" name="Freeform 1368"/>
            <p:cNvSpPr>
              <a:spLocks/>
            </p:cNvSpPr>
            <p:nvPr/>
          </p:nvSpPr>
          <p:spPr bwMode="auto">
            <a:xfrm>
              <a:off x="1778" y="8666"/>
              <a:ext cx="52" cy="24"/>
            </a:xfrm>
            <a:custGeom>
              <a:avLst/>
              <a:gdLst>
                <a:gd name="T0" fmla="*/ 652551 w 39"/>
                <a:gd name="T1" fmla="*/ 3001845 h 17"/>
                <a:gd name="T2" fmla="*/ 1226124 w 39"/>
                <a:gd name="T3" fmla="*/ 1748910 h 17"/>
                <a:gd name="T4" fmla="*/ 1125120 w 39"/>
                <a:gd name="T5" fmla="*/ 0 h 17"/>
                <a:gd name="T6" fmla="*/ 721588 w 39"/>
                <a:gd name="T7" fmla="*/ 994064 h 17"/>
                <a:gd name="T8" fmla="*/ 0 w 39"/>
                <a:gd name="T9" fmla="*/ 1981248 h 17"/>
                <a:gd name="T10" fmla="*/ 0 w 39"/>
                <a:gd name="T11" fmla="*/ 2129836 h 17"/>
                <a:gd name="T12" fmla="*/ 116140 w 39"/>
                <a:gd name="T13" fmla="*/ 4237899 h 17"/>
                <a:gd name="T14" fmla="*/ 652551 w 39"/>
                <a:gd name="T15" fmla="*/ 300184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9" name="Freeform 1369"/>
            <p:cNvSpPr>
              <a:spLocks/>
            </p:cNvSpPr>
            <p:nvPr/>
          </p:nvSpPr>
          <p:spPr bwMode="auto">
            <a:xfrm>
              <a:off x="1715" y="8608"/>
              <a:ext cx="95" cy="35"/>
            </a:xfrm>
            <a:custGeom>
              <a:avLst/>
              <a:gdLst>
                <a:gd name="T0" fmla="*/ 1230505 w 72"/>
                <a:gd name="T1" fmla="*/ 3197712 h 25"/>
                <a:gd name="T2" fmla="*/ 1553813 w 72"/>
                <a:gd name="T3" fmla="*/ 1939039 h 25"/>
                <a:gd name="T4" fmla="*/ 1405054 w 72"/>
                <a:gd name="T5" fmla="*/ 0 h 25"/>
                <a:gd name="T6" fmla="*/ 1360417 w 72"/>
                <a:gd name="T7" fmla="*/ 706647 h 25"/>
                <a:gd name="T8" fmla="*/ 781430 w 72"/>
                <a:gd name="T9" fmla="*/ 2846431 h 25"/>
                <a:gd name="T10" fmla="*/ 781430 w 72"/>
                <a:gd name="T11" fmla="*/ 2846431 h 25"/>
                <a:gd name="T12" fmla="*/ 201816 w 72"/>
                <a:gd name="T13" fmla="*/ 706647 h 25"/>
                <a:gd name="T14" fmla="*/ 138373 w 72"/>
                <a:gd name="T15" fmla="*/ 0 h 25"/>
                <a:gd name="T16" fmla="*/ 0 w 72"/>
                <a:gd name="T17" fmla="*/ 2599979 h 25"/>
                <a:gd name="T18" fmla="*/ 419272 w 72"/>
                <a:gd name="T19" fmla="*/ 3639971 h 25"/>
                <a:gd name="T20" fmla="*/ 781430 w 72"/>
                <a:gd name="T21" fmla="*/ 4592805 h 25"/>
                <a:gd name="T22" fmla="*/ 909651 w 72"/>
                <a:gd name="T23" fmla="*/ 3985003 h 25"/>
                <a:gd name="T24" fmla="*/ 1230505 w 72"/>
                <a:gd name="T25" fmla="*/ 31977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0" name="Freeform 1370"/>
            <p:cNvSpPr>
              <a:spLocks/>
            </p:cNvSpPr>
            <p:nvPr/>
          </p:nvSpPr>
          <p:spPr bwMode="auto">
            <a:xfrm>
              <a:off x="1773" y="8638"/>
              <a:ext cx="47" cy="26"/>
            </a:xfrm>
            <a:custGeom>
              <a:avLst/>
              <a:gdLst>
                <a:gd name="T0" fmla="*/ 529673 w 36"/>
                <a:gd name="T1" fmla="*/ 686384 h 19"/>
                <a:gd name="T2" fmla="*/ 478359 w 36"/>
                <a:gd name="T3" fmla="*/ 0 h 19"/>
                <a:gd name="T4" fmla="*/ 478359 w 36"/>
                <a:gd name="T5" fmla="*/ 0 h 19"/>
                <a:gd name="T6" fmla="*/ 302882 w 36"/>
                <a:gd name="T7" fmla="*/ 490324 h 19"/>
                <a:gd name="T8" fmla="*/ 0 w 36"/>
                <a:gd name="T9" fmla="*/ 918169 h 19"/>
                <a:gd name="T10" fmla="*/ 46850 w 36"/>
                <a:gd name="T11" fmla="*/ 1533844 h 19"/>
                <a:gd name="T12" fmla="*/ 284838 w 36"/>
                <a:gd name="T13" fmla="*/ 1120886 h 19"/>
                <a:gd name="T14" fmla="*/ 529673 w 36"/>
                <a:gd name="T15" fmla="*/ 68638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1" name="Freeform 1371"/>
            <p:cNvSpPr>
              <a:spLocks/>
            </p:cNvSpPr>
            <p:nvPr/>
          </p:nvSpPr>
          <p:spPr bwMode="auto">
            <a:xfrm>
              <a:off x="1704" y="8664"/>
              <a:ext cx="50" cy="27"/>
            </a:xfrm>
            <a:custGeom>
              <a:avLst/>
              <a:gdLst>
                <a:gd name="T0" fmla="*/ 0 w 38"/>
                <a:gd name="T1" fmla="*/ 3061122 h 19"/>
                <a:gd name="T2" fmla="*/ 390251 w 38"/>
                <a:gd name="T3" fmla="*/ 4350015 h 19"/>
                <a:gd name="T4" fmla="*/ 704653 w 38"/>
                <a:gd name="T5" fmla="*/ 5865999 h 19"/>
                <a:gd name="T6" fmla="*/ 742297 w 38"/>
                <a:gd name="T7" fmla="*/ 4050563 h 19"/>
                <a:gd name="T8" fmla="*/ 742297 w 38"/>
                <a:gd name="T9" fmla="*/ 3679392 h 19"/>
                <a:gd name="T10" fmla="*/ 356530 w 38"/>
                <a:gd name="T11" fmla="*/ 2154123 h 19"/>
                <a:gd name="T12" fmla="*/ 61167 w 38"/>
                <a:gd name="T13" fmla="*/ 0 h 19"/>
                <a:gd name="T14" fmla="*/ 61167 w 38"/>
                <a:gd name="T15" fmla="*/ 0 h 19"/>
                <a:gd name="T16" fmla="*/ 0 w 38"/>
                <a:gd name="T17" fmla="*/ 30611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2" name="Freeform 1372"/>
            <p:cNvSpPr>
              <a:spLocks/>
            </p:cNvSpPr>
            <p:nvPr/>
          </p:nvSpPr>
          <p:spPr bwMode="auto">
            <a:xfrm>
              <a:off x="1714" y="8643"/>
              <a:ext cx="45" cy="23"/>
            </a:xfrm>
            <a:custGeom>
              <a:avLst/>
              <a:gdLst>
                <a:gd name="T0" fmla="*/ 96129 w 35"/>
                <a:gd name="T1" fmla="*/ 2090529 h 16"/>
                <a:gd name="T2" fmla="*/ 1 w 35"/>
                <a:gd name="T3" fmla="*/ 0 h 16"/>
                <a:gd name="T4" fmla="*/ 0 w 35"/>
                <a:gd name="T5" fmla="*/ 3005135 h 16"/>
                <a:gd name="T6" fmla="*/ 154200 w 35"/>
                <a:gd name="T7" fmla="*/ 5261992 h 16"/>
                <a:gd name="T8" fmla="*/ 293892 w 35"/>
                <a:gd name="T9" fmla="*/ 7564114 h 16"/>
                <a:gd name="T10" fmla="*/ 297051 w 35"/>
                <a:gd name="T11" fmla="*/ 4607363 h 16"/>
                <a:gd name="T12" fmla="*/ 297051 w 35"/>
                <a:gd name="T13" fmla="*/ 4319882 h 16"/>
                <a:gd name="T14" fmla="*/ 96129 w 35"/>
                <a:gd name="T15" fmla="*/ 2090529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3" name="Freeform 1373"/>
            <p:cNvSpPr>
              <a:spLocks/>
            </p:cNvSpPr>
            <p:nvPr/>
          </p:nvSpPr>
          <p:spPr bwMode="auto">
            <a:xfrm>
              <a:off x="1778" y="8666"/>
              <a:ext cx="52" cy="24"/>
            </a:xfrm>
            <a:custGeom>
              <a:avLst/>
              <a:gdLst>
                <a:gd name="T0" fmla="*/ 652551 w 39"/>
                <a:gd name="T1" fmla="*/ 3001845 h 17"/>
                <a:gd name="T2" fmla="*/ 1226124 w 39"/>
                <a:gd name="T3" fmla="*/ 1748910 h 17"/>
                <a:gd name="T4" fmla="*/ 1125120 w 39"/>
                <a:gd name="T5" fmla="*/ 0 h 17"/>
                <a:gd name="T6" fmla="*/ 721588 w 39"/>
                <a:gd name="T7" fmla="*/ 994064 h 17"/>
                <a:gd name="T8" fmla="*/ 0 w 39"/>
                <a:gd name="T9" fmla="*/ 1981248 h 17"/>
                <a:gd name="T10" fmla="*/ 0 w 39"/>
                <a:gd name="T11" fmla="*/ 2129836 h 17"/>
                <a:gd name="T12" fmla="*/ 116140 w 39"/>
                <a:gd name="T13" fmla="*/ 4237899 h 17"/>
                <a:gd name="T14" fmla="*/ 652551 w 39"/>
                <a:gd name="T15" fmla="*/ 300184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4" name="Freeform 1374"/>
            <p:cNvSpPr>
              <a:spLocks/>
            </p:cNvSpPr>
            <p:nvPr/>
          </p:nvSpPr>
          <p:spPr bwMode="auto">
            <a:xfrm>
              <a:off x="1715" y="8608"/>
              <a:ext cx="95" cy="35"/>
            </a:xfrm>
            <a:custGeom>
              <a:avLst/>
              <a:gdLst>
                <a:gd name="T0" fmla="*/ 1230505 w 72"/>
                <a:gd name="T1" fmla="*/ 3197712 h 25"/>
                <a:gd name="T2" fmla="*/ 1553813 w 72"/>
                <a:gd name="T3" fmla="*/ 1939039 h 25"/>
                <a:gd name="T4" fmla="*/ 1405054 w 72"/>
                <a:gd name="T5" fmla="*/ 0 h 25"/>
                <a:gd name="T6" fmla="*/ 1360417 w 72"/>
                <a:gd name="T7" fmla="*/ 706647 h 25"/>
                <a:gd name="T8" fmla="*/ 781430 w 72"/>
                <a:gd name="T9" fmla="*/ 2846431 h 25"/>
                <a:gd name="T10" fmla="*/ 781430 w 72"/>
                <a:gd name="T11" fmla="*/ 2846431 h 25"/>
                <a:gd name="T12" fmla="*/ 201816 w 72"/>
                <a:gd name="T13" fmla="*/ 706647 h 25"/>
                <a:gd name="T14" fmla="*/ 138373 w 72"/>
                <a:gd name="T15" fmla="*/ 0 h 25"/>
                <a:gd name="T16" fmla="*/ 0 w 72"/>
                <a:gd name="T17" fmla="*/ 2599979 h 25"/>
                <a:gd name="T18" fmla="*/ 419272 w 72"/>
                <a:gd name="T19" fmla="*/ 3639971 h 25"/>
                <a:gd name="T20" fmla="*/ 781430 w 72"/>
                <a:gd name="T21" fmla="*/ 4592805 h 25"/>
                <a:gd name="T22" fmla="*/ 909651 w 72"/>
                <a:gd name="T23" fmla="*/ 3985003 h 25"/>
                <a:gd name="T24" fmla="*/ 1230505 w 72"/>
                <a:gd name="T25" fmla="*/ 31977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5" name="Freeform 1375"/>
            <p:cNvSpPr>
              <a:spLocks/>
            </p:cNvSpPr>
            <p:nvPr/>
          </p:nvSpPr>
          <p:spPr bwMode="auto">
            <a:xfrm>
              <a:off x="1810" y="8740"/>
              <a:ext cx="42" cy="29"/>
            </a:xfrm>
            <a:custGeom>
              <a:avLst/>
              <a:gdLst>
                <a:gd name="T0" fmla="*/ 1 w 32"/>
                <a:gd name="T1" fmla="*/ 12933791 h 20"/>
                <a:gd name="T2" fmla="*/ 231971 w 32"/>
                <a:gd name="T3" fmla="*/ 8649396 h 20"/>
                <a:gd name="T4" fmla="*/ 571951 w 32"/>
                <a:gd name="T5" fmla="*/ 5965101 h 20"/>
                <a:gd name="T6" fmla="*/ 504491 w 32"/>
                <a:gd name="T7" fmla="*/ 0 h 20"/>
                <a:gd name="T8" fmla="*/ 231971 w 32"/>
                <a:gd name="T9" fmla="*/ 4113863 h 20"/>
                <a:gd name="T10" fmla="*/ 0 w 32"/>
                <a:gd name="T11" fmla="*/ 7090377 h 20"/>
                <a:gd name="T12" fmla="*/ 1 w 32"/>
                <a:gd name="T13" fmla="*/ 12933791 h 20"/>
                <a:gd name="T14" fmla="*/ 1 w 32"/>
                <a:gd name="T15" fmla="*/ 12933791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6" name="Freeform 1376"/>
            <p:cNvSpPr>
              <a:spLocks/>
            </p:cNvSpPr>
            <p:nvPr/>
          </p:nvSpPr>
          <p:spPr bwMode="auto">
            <a:xfrm>
              <a:off x="1798" y="8715"/>
              <a:ext cx="46" cy="25"/>
            </a:xfrm>
            <a:custGeom>
              <a:avLst/>
              <a:gdLst>
                <a:gd name="T0" fmla="*/ 77956 w 35"/>
                <a:gd name="T1" fmla="*/ 2501135 h 18"/>
                <a:gd name="T2" fmla="*/ 283487 w 35"/>
                <a:gd name="T3" fmla="*/ 1800817 h 18"/>
                <a:gd name="T4" fmla="*/ 655500 w 35"/>
                <a:gd name="T5" fmla="*/ 1065406 h 18"/>
                <a:gd name="T6" fmla="*/ 623400 w 35"/>
                <a:gd name="T7" fmla="*/ 0 h 18"/>
                <a:gd name="T8" fmla="*/ 305699 w 35"/>
                <a:gd name="T9" fmla="*/ 767092 h 18"/>
                <a:gd name="T10" fmla="*/ 0 w 35"/>
                <a:gd name="T11" fmla="*/ 1479731 h 18"/>
                <a:gd name="T12" fmla="*/ 0 w 35"/>
                <a:gd name="T13" fmla="*/ 1479731 h 18"/>
                <a:gd name="T14" fmla="*/ 77956 w 35"/>
                <a:gd name="T15" fmla="*/ 2501135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7" name="Freeform 1377"/>
            <p:cNvSpPr>
              <a:spLocks/>
            </p:cNvSpPr>
            <p:nvPr/>
          </p:nvSpPr>
          <p:spPr bwMode="auto">
            <a:xfrm>
              <a:off x="1788" y="8690"/>
              <a:ext cx="47" cy="27"/>
            </a:xfrm>
            <a:custGeom>
              <a:avLst/>
              <a:gdLst>
                <a:gd name="T0" fmla="*/ 46850 w 36"/>
                <a:gd name="T1" fmla="*/ 5865999 h 19"/>
                <a:gd name="T2" fmla="*/ 46850 w 36"/>
                <a:gd name="T3" fmla="*/ 5865999 h 19"/>
                <a:gd name="T4" fmla="*/ 252073 w 36"/>
                <a:gd name="T5" fmla="*/ 4050563 h 19"/>
                <a:gd name="T6" fmla="*/ 529673 w 36"/>
                <a:gd name="T7" fmla="*/ 2154123 h 19"/>
                <a:gd name="T8" fmla="*/ 516255 w 36"/>
                <a:gd name="T9" fmla="*/ 0 h 19"/>
                <a:gd name="T10" fmla="*/ 302882 w 36"/>
                <a:gd name="T11" fmla="*/ 1515864 h 19"/>
                <a:gd name="T12" fmla="*/ 0 w 36"/>
                <a:gd name="T13" fmla="*/ 3603332 h 19"/>
                <a:gd name="T14" fmla="*/ 46850 w 36"/>
                <a:gd name="T15" fmla="*/ 5865999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8" name="Freeform 1378"/>
            <p:cNvSpPr>
              <a:spLocks/>
            </p:cNvSpPr>
            <p:nvPr/>
          </p:nvSpPr>
          <p:spPr bwMode="auto">
            <a:xfrm>
              <a:off x="1810" y="8740"/>
              <a:ext cx="42" cy="29"/>
            </a:xfrm>
            <a:custGeom>
              <a:avLst/>
              <a:gdLst>
                <a:gd name="T0" fmla="*/ 1 w 32"/>
                <a:gd name="T1" fmla="*/ 12933791 h 20"/>
                <a:gd name="T2" fmla="*/ 231971 w 32"/>
                <a:gd name="T3" fmla="*/ 8649396 h 20"/>
                <a:gd name="T4" fmla="*/ 571951 w 32"/>
                <a:gd name="T5" fmla="*/ 5965101 h 20"/>
                <a:gd name="T6" fmla="*/ 504491 w 32"/>
                <a:gd name="T7" fmla="*/ 0 h 20"/>
                <a:gd name="T8" fmla="*/ 231971 w 32"/>
                <a:gd name="T9" fmla="*/ 4113863 h 20"/>
                <a:gd name="T10" fmla="*/ 0 w 32"/>
                <a:gd name="T11" fmla="*/ 7090377 h 20"/>
                <a:gd name="T12" fmla="*/ 1 w 32"/>
                <a:gd name="T13" fmla="*/ 12933791 h 20"/>
                <a:gd name="T14" fmla="*/ 1 w 32"/>
                <a:gd name="T15" fmla="*/ 12933791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19" name="Freeform 1379"/>
            <p:cNvSpPr>
              <a:spLocks/>
            </p:cNvSpPr>
            <p:nvPr/>
          </p:nvSpPr>
          <p:spPr bwMode="auto">
            <a:xfrm>
              <a:off x="1798" y="8715"/>
              <a:ext cx="46" cy="25"/>
            </a:xfrm>
            <a:custGeom>
              <a:avLst/>
              <a:gdLst>
                <a:gd name="T0" fmla="*/ 77956 w 35"/>
                <a:gd name="T1" fmla="*/ 2501135 h 18"/>
                <a:gd name="T2" fmla="*/ 283487 w 35"/>
                <a:gd name="T3" fmla="*/ 1800817 h 18"/>
                <a:gd name="T4" fmla="*/ 655500 w 35"/>
                <a:gd name="T5" fmla="*/ 1065406 h 18"/>
                <a:gd name="T6" fmla="*/ 623400 w 35"/>
                <a:gd name="T7" fmla="*/ 0 h 18"/>
                <a:gd name="T8" fmla="*/ 305699 w 35"/>
                <a:gd name="T9" fmla="*/ 767092 h 18"/>
                <a:gd name="T10" fmla="*/ 0 w 35"/>
                <a:gd name="T11" fmla="*/ 1479731 h 18"/>
                <a:gd name="T12" fmla="*/ 0 w 35"/>
                <a:gd name="T13" fmla="*/ 1479731 h 18"/>
                <a:gd name="T14" fmla="*/ 77956 w 35"/>
                <a:gd name="T15" fmla="*/ 2501135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0" name="Freeform 1380"/>
            <p:cNvSpPr>
              <a:spLocks/>
            </p:cNvSpPr>
            <p:nvPr/>
          </p:nvSpPr>
          <p:spPr bwMode="auto">
            <a:xfrm>
              <a:off x="1788" y="8690"/>
              <a:ext cx="47" cy="27"/>
            </a:xfrm>
            <a:custGeom>
              <a:avLst/>
              <a:gdLst>
                <a:gd name="T0" fmla="*/ 46850 w 36"/>
                <a:gd name="T1" fmla="*/ 5865999 h 19"/>
                <a:gd name="T2" fmla="*/ 46850 w 36"/>
                <a:gd name="T3" fmla="*/ 5865999 h 19"/>
                <a:gd name="T4" fmla="*/ 252073 w 36"/>
                <a:gd name="T5" fmla="*/ 4050563 h 19"/>
                <a:gd name="T6" fmla="*/ 529673 w 36"/>
                <a:gd name="T7" fmla="*/ 2154123 h 19"/>
                <a:gd name="T8" fmla="*/ 516255 w 36"/>
                <a:gd name="T9" fmla="*/ 0 h 19"/>
                <a:gd name="T10" fmla="*/ 302882 w 36"/>
                <a:gd name="T11" fmla="*/ 1515864 h 19"/>
                <a:gd name="T12" fmla="*/ 0 w 36"/>
                <a:gd name="T13" fmla="*/ 3603332 h 19"/>
                <a:gd name="T14" fmla="*/ 46850 w 36"/>
                <a:gd name="T15" fmla="*/ 5865999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1" name="Freeform 1381"/>
            <p:cNvSpPr>
              <a:spLocks/>
            </p:cNvSpPr>
            <p:nvPr/>
          </p:nvSpPr>
          <p:spPr bwMode="auto">
            <a:xfrm>
              <a:off x="1701" y="8693"/>
              <a:ext cx="48" cy="28"/>
            </a:xfrm>
            <a:custGeom>
              <a:avLst/>
              <a:gdLst>
                <a:gd name="T0" fmla="*/ 183531 w 37"/>
                <a:gd name="T1" fmla="*/ 947514 h 20"/>
                <a:gd name="T2" fmla="*/ 25559 w 37"/>
                <a:gd name="T3" fmla="*/ 0 h 20"/>
                <a:gd name="T4" fmla="*/ 0 w 37"/>
                <a:gd name="T5" fmla="*/ 1673763 h 20"/>
                <a:gd name="T6" fmla="*/ 211732 w 37"/>
                <a:gd name="T7" fmla="*/ 2599979 h 20"/>
                <a:gd name="T8" fmla="*/ 421515 w 37"/>
                <a:gd name="T9" fmla="*/ 3639971 h 20"/>
                <a:gd name="T10" fmla="*/ 421515 w 37"/>
                <a:gd name="T11" fmla="*/ 3639971 h 20"/>
                <a:gd name="T12" fmla="*/ 429523 w 37"/>
                <a:gd name="T13" fmla="*/ 1857128 h 20"/>
                <a:gd name="T14" fmla="*/ 183531 w 37"/>
                <a:gd name="T15" fmla="*/ 947514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2" name="Freeform 1382"/>
            <p:cNvSpPr>
              <a:spLocks/>
            </p:cNvSpPr>
            <p:nvPr/>
          </p:nvSpPr>
          <p:spPr bwMode="auto">
            <a:xfrm>
              <a:off x="1690" y="8717"/>
              <a:ext cx="54" cy="36"/>
            </a:xfrm>
            <a:custGeom>
              <a:avLst/>
              <a:gdLst>
                <a:gd name="T0" fmla="*/ 833112 w 41"/>
                <a:gd name="T1" fmla="*/ 1578070 h 26"/>
                <a:gd name="T2" fmla="*/ 382071 w 41"/>
                <a:gd name="T3" fmla="*/ 870378 h 26"/>
                <a:gd name="T4" fmla="*/ 83846 w 41"/>
                <a:gd name="T5" fmla="*/ 0 h 26"/>
                <a:gd name="T6" fmla="*/ 1 w 41"/>
                <a:gd name="T7" fmla="*/ 1313830 h 26"/>
                <a:gd name="T8" fmla="*/ 0 w 41"/>
                <a:gd name="T9" fmla="*/ 1537564 h 26"/>
                <a:gd name="T10" fmla="*/ 382071 w 41"/>
                <a:gd name="T11" fmla="*/ 1668654 h 26"/>
                <a:gd name="T12" fmla="*/ 770486 w 41"/>
                <a:gd name="T13" fmla="*/ 3199076 h 26"/>
                <a:gd name="T14" fmla="*/ 770486 w 41"/>
                <a:gd name="T15" fmla="*/ 3199076 h 26"/>
                <a:gd name="T16" fmla="*/ 833112 w 41"/>
                <a:gd name="T17" fmla="*/ 157807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3" name="Freeform 1383"/>
            <p:cNvSpPr>
              <a:spLocks/>
            </p:cNvSpPr>
            <p:nvPr/>
          </p:nvSpPr>
          <p:spPr bwMode="auto">
            <a:xfrm>
              <a:off x="1701" y="8693"/>
              <a:ext cx="48" cy="28"/>
            </a:xfrm>
            <a:custGeom>
              <a:avLst/>
              <a:gdLst>
                <a:gd name="T0" fmla="*/ 183531 w 37"/>
                <a:gd name="T1" fmla="*/ 947514 h 20"/>
                <a:gd name="T2" fmla="*/ 25559 w 37"/>
                <a:gd name="T3" fmla="*/ 0 h 20"/>
                <a:gd name="T4" fmla="*/ 0 w 37"/>
                <a:gd name="T5" fmla="*/ 1673763 h 20"/>
                <a:gd name="T6" fmla="*/ 211732 w 37"/>
                <a:gd name="T7" fmla="*/ 2599979 h 20"/>
                <a:gd name="T8" fmla="*/ 421515 w 37"/>
                <a:gd name="T9" fmla="*/ 3639971 h 20"/>
                <a:gd name="T10" fmla="*/ 421515 w 37"/>
                <a:gd name="T11" fmla="*/ 3639971 h 20"/>
                <a:gd name="T12" fmla="*/ 429523 w 37"/>
                <a:gd name="T13" fmla="*/ 1857128 h 20"/>
                <a:gd name="T14" fmla="*/ 183531 w 37"/>
                <a:gd name="T15" fmla="*/ 947514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4" name="Freeform 1384"/>
            <p:cNvSpPr>
              <a:spLocks/>
            </p:cNvSpPr>
            <p:nvPr/>
          </p:nvSpPr>
          <p:spPr bwMode="auto">
            <a:xfrm>
              <a:off x="1690" y="8717"/>
              <a:ext cx="54" cy="36"/>
            </a:xfrm>
            <a:custGeom>
              <a:avLst/>
              <a:gdLst>
                <a:gd name="T0" fmla="*/ 833112 w 41"/>
                <a:gd name="T1" fmla="*/ 1578070 h 26"/>
                <a:gd name="T2" fmla="*/ 382071 w 41"/>
                <a:gd name="T3" fmla="*/ 870378 h 26"/>
                <a:gd name="T4" fmla="*/ 83846 w 41"/>
                <a:gd name="T5" fmla="*/ 0 h 26"/>
                <a:gd name="T6" fmla="*/ 1 w 41"/>
                <a:gd name="T7" fmla="*/ 1313830 h 26"/>
                <a:gd name="T8" fmla="*/ 0 w 41"/>
                <a:gd name="T9" fmla="*/ 1537564 h 26"/>
                <a:gd name="T10" fmla="*/ 382071 w 41"/>
                <a:gd name="T11" fmla="*/ 1668654 h 26"/>
                <a:gd name="T12" fmla="*/ 770486 w 41"/>
                <a:gd name="T13" fmla="*/ 3199076 h 26"/>
                <a:gd name="T14" fmla="*/ 770486 w 41"/>
                <a:gd name="T15" fmla="*/ 3199076 h 26"/>
                <a:gd name="T16" fmla="*/ 833112 w 41"/>
                <a:gd name="T17" fmla="*/ 157807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5" name="Freeform 1385"/>
            <p:cNvSpPr>
              <a:spLocks/>
            </p:cNvSpPr>
            <p:nvPr/>
          </p:nvSpPr>
          <p:spPr bwMode="auto">
            <a:xfrm>
              <a:off x="1730" y="8262"/>
              <a:ext cx="67" cy="17"/>
            </a:xfrm>
            <a:custGeom>
              <a:avLst/>
              <a:gdLst>
                <a:gd name="T0" fmla="*/ 0 w 51"/>
                <a:gd name="T1" fmla="*/ 2799387 h 12"/>
                <a:gd name="T2" fmla="*/ 456342 w 51"/>
                <a:gd name="T3" fmla="*/ 3312998 h 12"/>
                <a:gd name="T4" fmla="*/ 456342 w 51"/>
                <a:gd name="T5" fmla="*/ 3312998 h 12"/>
                <a:gd name="T6" fmla="*/ 947762 w 51"/>
                <a:gd name="T7" fmla="*/ 2799387 h 12"/>
                <a:gd name="T8" fmla="*/ 947762 w 51"/>
                <a:gd name="T9" fmla="*/ 2799387 h 12"/>
                <a:gd name="T10" fmla="*/ 886424 w 51"/>
                <a:gd name="T11" fmla="*/ 0 h 12"/>
                <a:gd name="T12" fmla="*/ 1 w 51"/>
                <a:gd name="T13" fmla="*/ 0 h 12"/>
                <a:gd name="T14" fmla="*/ 0 w 51"/>
                <a:gd name="T15" fmla="*/ 2566673 h 12"/>
                <a:gd name="T16" fmla="*/ 0 w 51"/>
                <a:gd name="T17" fmla="*/ 279938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2"/>
                <a:gd name="T29" fmla="*/ 51 w 5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2">
                  <a:moveTo>
                    <a:pt x="0" y="10"/>
                  </a:moveTo>
                  <a:cubicBezTo>
                    <a:pt x="3" y="10"/>
                    <a:pt x="7" y="12"/>
                    <a:pt x="25" y="12"/>
                  </a:cubicBezTo>
                  <a:cubicBezTo>
                    <a:pt x="25" y="12"/>
                    <a:pt x="25" y="12"/>
                    <a:pt x="25" y="12"/>
                  </a:cubicBezTo>
                  <a:cubicBezTo>
                    <a:pt x="44" y="12"/>
                    <a:pt x="47" y="9"/>
                    <a:pt x="51" y="10"/>
                  </a:cubicBezTo>
                  <a:cubicBezTo>
                    <a:pt x="51" y="10"/>
                    <a:pt x="51" y="10"/>
                    <a:pt x="51" y="10"/>
                  </a:cubicBezTo>
                  <a:cubicBezTo>
                    <a:pt x="48" y="8"/>
                    <a:pt x="48" y="0"/>
                    <a:pt x="48" y="0"/>
                  </a:cubicBezTo>
                  <a:cubicBezTo>
                    <a:pt x="1" y="0"/>
                    <a:pt x="1" y="0"/>
                    <a:pt x="1" y="0"/>
                  </a:cubicBezTo>
                  <a:cubicBezTo>
                    <a:pt x="3" y="3"/>
                    <a:pt x="2" y="7"/>
                    <a:pt x="0" y="9"/>
                  </a:cubicBezTo>
                  <a:lnTo>
                    <a:pt x="0" y="1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6" name="Freeform 1386"/>
            <p:cNvSpPr>
              <a:spLocks/>
            </p:cNvSpPr>
            <p:nvPr/>
          </p:nvSpPr>
          <p:spPr bwMode="auto">
            <a:xfrm>
              <a:off x="1725" y="8280"/>
              <a:ext cx="52" cy="18"/>
            </a:xfrm>
            <a:custGeom>
              <a:avLst/>
              <a:gdLst>
                <a:gd name="T0" fmla="*/ 497943 w 40"/>
                <a:gd name="T1" fmla="*/ 258163 h 13"/>
                <a:gd name="T2" fmla="*/ 167197 w 40"/>
                <a:gd name="T3" fmla="*/ 1 h 13"/>
                <a:gd name="T4" fmla="*/ 54591 w 40"/>
                <a:gd name="T5" fmla="*/ 258163 h 13"/>
                <a:gd name="T6" fmla="*/ 98933 w 40"/>
                <a:gd name="T7" fmla="*/ 1578070 h 13"/>
                <a:gd name="T8" fmla="*/ 92258 w 40"/>
                <a:gd name="T9" fmla="*/ 628606 h 13"/>
                <a:gd name="T10" fmla="*/ 263498 w 40"/>
                <a:gd name="T11" fmla="*/ 357456 h 13"/>
                <a:gd name="T12" fmla="*/ 504888 w 40"/>
                <a:gd name="T13" fmla="*/ 357456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39" y="2"/>
                  </a:moveTo>
                  <a:cubicBezTo>
                    <a:pt x="31" y="4"/>
                    <a:pt x="22" y="2"/>
                    <a:pt x="13" y="1"/>
                  </a:cubicBezTo>
                  <a:cubicBezTo>
                    <a:pt x="10" y="1"/>
                    <a:pt x="7" y="0"/>
                    <a:pt x="4" y="2"/>
                  </a:cubicBezTo>
                  <a:cubicBezTo>
                    <a:pt x="0" y="4"/>
                    <a:pt x="4" y="12"/>
                    <a:pt x="8" y="13"/>
                  </a:cubicBezTo>
                  <a:cubicBezTo>
                    <a:pt x="7" y="10"/>
                    <a:pt x="4" y="7"/>
                    <a:pt x="7" y="5"/>
                  </a:cubicBezTo>
                  <a:cubicBezTo>
                    <a:pt x="10" y="3"/>
                    <a:pt x="17" y="3"/>
                    <a:pt x="21" y="3"/>
                  </a:cubicBezTo>
                  <a:cubicBezTo>
                    <a:pt x="27" y="4"/>
                    <a:pt x="34" y="5"/>
                    <a:pt x="40"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7" name="Freeform 1387"/>
            <p:cNvSpPr>
              <a:spLocks/>
            </p:cNvSpPr>
            <p:nvPr/>
          </p:nvSpPr>
          <p:spPr bwMode="auto">
            <a:xfrm>
              <a:off x="1723" y="8321"/>
              <a:ext cx="53" cy="17"/>
            </a:xfrm>
            <a:custGeom>
              <a:avLst/>
              <a:gdLst>
                <a:gd name="T0" fmla="*/ 1000496 w 40"/>
                <a:gd name="T1" fmla="*/ 637235 h 12"/>
                <a:gd name="T2" fmla="*/ 356359 w 40"/>
                <a:gd name="T3" fmla="*/ 1 h 12"/>
                <a:gd name="T4" fmla="*/ 129256 w 40"/>
                <a:gd name="T5" fmla="*/ 1 h 12"/>
                <a:gd name="T6" fmla="*/ 226692 w 40"/>
                <a:gd name="T7" fmla="*/ 3312998 h 12"/>
                <a:gd name="T8" fmla="*/ 226692 w 40"/>
                <a:gd name="T9" fmla="*/ 1278896 h 12"/>
                <a:gd name="T10" fmla="*/ 527875 w 40"/>
                <a:gd name="T11" fmla="*/ 902750 h 12"/>
                <a:gd name="T12" fmla="*/ 1000496 w 40"/>
                <a:gd name="T13" fmla="*/ 637235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8" name="Freeform 1388"/>
            <p:cNvSpPr>
              <a:spLocks/>
            </p:cNvSpPr>
            <p:nvPr/>
          </p:nvSpPr>
          <p:spPr bwMode="auto">
            <a:xfrm>
              <a:off x="1722" y="8360"/>
              <a:ext cx="52" cy="21"/>
            </a:xfrm>
            <a:custGeom>
              <a:avLst/>
              <a:gdLst>
                <a:gd name="T0" fmla="*/ 504888 w 40"/>
                <a:gd name="T1" fmla="*/ 360534 h 15"/>
                <a:gd name="T2" fmla="*/ 174344 w 40"/>
                <a:gd name="T3" fmla="*/ 1 h 15"/>
                <a:gd name="T4" fmla="*/ 70968 w 40"/>
                <a:gd name="T5" fmla="*/ 1 h 15"/>
                <a:gd name="T6" fmla="*/ 98933 w 40"/>
                <a:gd name="T7" fmla="*/ 2714655 h 15"/>
                <a:gd name="T8" fmla="*/ 98933 w 40"/>
                <a:gd name="T9" fmla="*/ 706647 h 15"/>
                <a:gd name="T10" fmla="*/ 263498 w 40"/>
                <a:gd name="T11" fmla="*/ 504748 h 15"/>
                <a:gd name="T12" fmla="*/ 504888 w 40"/>
                <a:gd name="T13" fmla="*/ 360534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40" y="2"/>
                  </a:moveTo>
                  <a:cubicBezTo>
                    <a:pt x="32" y="4"/>
                    <a:pt x="22" y="1"/>
                    <a:pt x="14" y="1"/>
                  </a:cubicBezTo>
                  <a:cubicBezTo>
                    <a:pt x="11" y="1"/>
                    <a:pt x="8" y="0"/>
                    <a:pt x="5" y="1"/>
                  </a:cubicBezTo>
                  <a:cubicBezTo>
                    <a:pt x="0" y="4"/>
                    <a:pt x="4" y="14"/>
                    <a:pt x="8" y="15"/>
                  </a:cubicBezTo>
                  <a:cubicBezTo>
                    <a:pt x="7" y="12"/>
                    <a:pt x="5" y="6"/>
                    <a:pt x="8" y="4"/>
                  </a:cubicBezTo>
                  <a:cubicBezTo>
                    <a:pt x="11" y="2"/>
                    <a:pt x="18" y="3"/>
                    <a:pt x="21" y="3"/>
                  </a:cubicBezTo>
                  <a:cubicBezTo>
                    <a:pt x="28" y="3"/>
                    <a:pt x="35"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9" name="Freeform 1389"/>
            <p:cNvSpPr>
              <a:spLocks/>
            </p:cNvSpPr>
            <p:nvPr/>
          </p:nvSpPr>
          <p:spPr bwMode="auto">
            <a:xfrm>
              <a:off x="1722" y="8406"/>
              <a:ext cx="52" cy="16"/>
            </a:xfrm>
            <a:custGeom>
              <a:avLst/>
              <a:gdLst>
                <a:gd name="T0" fmla="*/ 504888 w 40"/>
                <a:gd name="T1" fmla="*/ 65329 h 12"/>
                <a:gd name="T2" fmla="*/ 174344 w 40"/>
                <a:gd name="T3" fmla="*/ 1 h 12"/>
                <a:gd name="T4" fmla="*/ 70968 w 40"/>
                <a:gd name="T5" fmla="*/ 1 h 12"/>
                <a:gd name="T6" fmla="*/ 98933 w 40"/>
                <a:gd name="T7" fmla="*/ 367060 h 12"/>
                <a:gd name="T8" fmla="*/ 98933 w 40"/>
                <a:gd name="T9" fmla="*/ 116140 h 12"/>
                <a:gd name="T10" fmla="*/ 263498 w 40"/>
                <a:gd name="T11" fmla="*/ 87105 h 12"/>
                <a:gd name="T12" fmla="*/ 504888 w 40"/>
                <a:gd name="T13" fmla="*/ 65329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0" name="Freeform 1390"/>
            <p:cNvSpPr>
              <a:spLocks/>
            </p:cNvSpPr>
            <p:nvPr/>
          </p:nvSpPr>
          <p:spPr bwMode="auto">
            <a:xfrm>
              <a:off x="1722" y="8488"/>
              <a:ext cx="52" cy="17"/>
            </a:xfrm>
            <a:custGeom>
              <a:avLst/>
              <a:gdLst>
                <a:gd name="T0" fmla="*/ 504888 w 40"/>
                <a:gd name="T1" fmla="*/ 637235 h 12"/>
                <a:gd name="T2" fmla="*/ 167197 w 40"/>
                <a:gd name="T3" fmla="*/ 1 h 12"/>
                <a:gd name="T4" fmla="*/ 70968 w 40"/>
                <a:gd name="T5" fmla="*/ 1 h 12"/>
                <a:gd name="T6" fmla="*/ 98933 w 40"/>
                <a:gd name="T7" fmla="*/ 3312998 h 12"/>
                <a:gd name="T8" fmla="*/ 98933 w 40"/>
                <a:gd name="T9" fmla="*/ 1278896 h 12"/>
                <a:gd name="T10" fmla="*/ 263498 w 40"/>
                <a:gd name="T11" fmla="*/ 902750 h 12"/>
                <a:gd name="T12" fmla="*/ 504888 w 40"/>
                <a:gd name="T13" fmla="*/ 637235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3" y="1"/>
                  </a:cubicBezTo>
                  <a:cubicBezTo>
                    <a:pt x="10" y="0"/>
                    <a:pt x="7"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1" name="Freeform 1391"/>
            <p:cNvSpPr>
              <a:spLocks/>
            </p:cNvSpPr>
            <p:nvPr/>
          </p:nvSpPr>
          <p:spPr bwMode="auto">
            <a:xfrm>
              <a:off x="1722" y="8524"/>
              <a:ext cx="52" cy="18"/>
            </a:xfrm>
            <a:custGeom>
              <a:avLst/>
              <a:gdLst>
                <a:gd name="T0" fmla="*/ 504888 w 40"/>
                <a:gd name="T1" fmla="*/ 258163 h 13"/>
                <a:gd name="T2" fmla="*/ 167197 w 40"/>
                <a:gd name="T3" fmla="*/ 1 h 13"/>
                <a:gd name="T4" fmla="*/ 70968 w 40"/>
                <a:gd name="T5" fmla="*/ 1 h 13"/>
                <a:gd name="T6" fmla="*/ 98933 w 40"/>
                <a:gd name="T7" fmla="*/ 1578070 h 13"/>
                <a:gd name="T8" fmla="*/ 98933 w 40"/>
                <a:gd name="T9" fmla="*/ 494939 h 13"/>
                <a:gd name="T10" fmla="*/ 263498 w 40"/>
                <a:gd name="T11" fmla="*/ 357456 h 13"/>
                <a:gd name="T12" fmla="*/ 504888 w 40"/>
                <a:gd name="T13" fmla="*/ 25816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40" y="2"/>
                  </a:moveTo>
                  <a:cubicBezTo>
                    <a:pt x="31" y="4"/>
                    <a:pt x="22" y="1"/>
                    <a:pt x="13" y="1"/>
                  </a:cubicBezTo>
                  <a:cubicBezTo>
                    <a:pt x="10" y="1"/>
                    <a:pt x="7" y="0"/>
                    <a:pt x="5" y="1"/>
                  </a:cubicBezTo>
                  <a:cubicBezTo>
                    <a:pt x="0" y="4"/>
                    <a:pt x="4" y="12"/>
                    <a:pt x="8" y="13"/>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2" name="Freeform 1392"/>
            <p:cNvSpPr>
              <a:spLocks/>
            </p:cNvSpPr>
            <p:nvPr/>
          </p:nvSpPr>
          <p:spPr bwMode="auto">
            <a:xfrm>
              <a:off x="1722" y="8559"/>
              <a:ext cx="52" cy="16"/>
            </a:xfrm>
            <a:custGeom>
              <a:avLst/>
              <a:gdLst>
                <a:gd name="T0" fmla="*/ 504888 w 40"/>
                <a:gd name="T1" fmla="*/ 116140 h 12"/>
                <a:gd name="T2" fmla="*/ 167197 w 40"/>
                <a:gd name="T3" fmla="*/ 65329 h 12"/>
                <a:gd name="T4" fmla="*/ 70968 w 40"/>
                <a:gd name="T5" fmla="*/ 1 h 12"/>
                <a:gd name="T6" fmla="*/ 98933 w 40"/>
                <a:gd name="T7" fmla="*/ 367060 h 12"/>
                <a:gd name="T8" fmla="*/ 98933 w 40"/>
                <a:gd name="T9" fmla="*/ 154853 h 12"/>
                <a:gd name="T10" fmla="*/ 282563 w 40"/>
                <a:gd name="T11" fmla="*/ 154853 h 12"/>
                <a:gd name="T12" fmla="*/ 504888 w 40"/>
                <a:gd name="T13" fmla="*/ 116140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4"/>
                  </a:moveTo>
                  <a:cubicBezTo>
                    <a:pt x="32" y="6"/>
                    <a:pt x="22" y="4"/>
                    <a:pt x="13" y="2"/>
                  </a:cubicBezTo>
                  <a:cubicBezTo>
                    <a:pt x="10" y="1"/>
                    <a:pt x="8" y="0"/>
                    <a:pt x="5" y="1"/>
                  </a:cubicBezTo>
                  <a:cubicBezTo>
                    <a:pt x="0" y="3"/>
                    <a:pt x="4" y="11"/>
                    <a:pt x="8" y="12"/>
                  </a:cubicBezTo>
                  <a:cubicBezTo>
                    <a:pt x="7" y="9"/>
                    <a:pt x="5" y="7"/>
                    <a:pt x="8" y="5"/>
                  </a:cubicBezTo>
                  <a:cubicBezTo>
                    <a:pt x="11" y="3"/>
                    <a:pt x="19" y="5"/>
                    <a:pt x="22" y="5"/>
                  </a:cubicBezTo>
                  <a:cubicBezTo>
                    <a:pt x="28" y="6"/>
                    <a:pt x="35" y="7"/>
                    <a:pt x="40" y="4"/>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3" name="Freeform 1393"/>
            <p:cNvSpPr>
              <a:spLocks/>
            </p:cNvSpPr>
            <p:nvPr/>
          </p:nvSpPr>
          <p:spPr bwMode="auto">
            <a:xfrm>
              <a:off x="1722" y="8444"/>
              <a:ext cx="52" cy="22"/>
            </a:xfrm>
            <a:custGeom>
              <a:avLst/>
              <a:gdLst>
                <a:gd name="T0" fmla="*/ 504888 w 40"/>
                <a:gd name="T1" fmla="*/ 1851165 h 15"/>
                <a:gd name="T2" fmla="*/ 174344 w 40"/>
                <a:gd name="T3" fmla="*/ 1 h 15"/>
                <a:gd name="T4" fmla="*/ 70968 w 40"/>
                <a:gd name="T5" fmla="*/ 1 h 15"/>
                <a:gd name="T6" fmla="*/ 98933 w 40"/>
                <a:gd name="T7" fmla="*/ 14429036 h 15"/>
                <a:gd name="T8" fmla="*/ 98933 w 40"/>
                <a:gd name="T9" fmla="*/ 3982062 h 15"/>
                <a:gd name="T10" fmla="*/ 263498 w 40"/>
                <a:gd name="T11" fmla="*/ 2715042 h 15"/>
                <a:gd name="T12" fmla="*/ 504888 w 40"/>
                <a:gd name="T13" fmla="*/ 1851165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40" y="2"/>
                  </a:moveTo>
                  <a:cubicBezTo>
                    <a:pt x="31" y="4"/>
                    <a:pt x="22" y="1"/>
                    <a:pt x="14" y="1"/>
                  </a:cubicBezTo>
                  <a:cubicBezTo>
                    <a:pt x="11" y="0"/>
                    <a:pt x="8" y="0"/>
                    <a:pt x="5" y="1"/>
                  </a:cubicBezTo>
                  <a:cubicBezTo>
                    <a:pt x="0" y="3"/>
                    <a:pt x="3" y="14"/>
                    <a:pt x="8" y="15"/>
                  </a:cubicBezTo>
                  <a:cubicBezTo>
                    <a:pt x="6" y="13"/>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4" name="Freeform 1394"/>
            <p:cNvSpPr>
              <a:spLocks/>
            </p:cNvSpPr>
            <p:nvPr/>
          </p:nvSpPr>
          <p:spPr bwMode="auto">
            <a:xfrm>
              <a:off x="1725" y="8594"/>
              <a:ext cx="47" cy="27"/>
            </a:xfrm>
            <a:custGeom>
              <a:avLst/>
              <a:gdLst>
                <a:gd name="T0" fmla="*/ 529673 w 36"/>
                <a:gd name="T1" fmla="*/ 1515864 h 19"/>
                <a:gd name="T2" fmla="*/ 104254 w 36"/>
                <a:gd name="T3" fmla="*/ 2154123 h 19"/>
                <a:gd name="T4" fmla="*/ 202314 w 36"/>
                <a:gd name="T5" fmla="*/ 5865999 h 19"/>
                <a:gd name="T6" fmla="*/ 104254 w 36"/>
                <a:gd name="T7" fmla="*/ 4050563 h 19"/>
                <a:gd name="T8" fmla="*/ 46850 w 36"/>
                <a:gd name="T9" fmla="*/ 1 h 19"/>
                <a:gd name="T10" fmla="*/ 221984 w 36"/>
                <a:gd name="T11" fmla="*/ 993287 h 19"/>
                <a:gd name="T12" fmla="*/ 529673 w 36"/>
                <a:gd name="T13" fmla="*/ 1515864 h 19"/>
                <a:gd name="T14" fmla="*/ 0 60000 65536"/>
                <a:gd name="T15" fmla="*/ 0 60000 65536"/>
                <a:gd name="T16" fmla="*/ 0 60000 65536"/>
                <a:gd name="T17" fmla="*/ 0 60000 65536"/>
                <a:gd name="T18" fmla="*/ 0 60000 65536"/>
                <a:gd name="T19" fmla="*/ 0 60000 65536"/>
                <a:gd name="T20" fmla="*/ 0 60000 65536"/>
                <a:gd name="T21" fmla="*/ 0 w 36"/>
                <a:gd name="T22" fmla="*/ 0 h 19"/>
                <a:gd name="T23" fmla="*/ 36 w 3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9">
                  <a:moveTo>
                    <a:pt x="36" y="5"/>
                  </a:moveTo>
                  <a:cubicBezTo>
                    <a:pt x="21" y="10"/>
                    <a:pt x="10" y="5"/>
                    <a:pt x="7" y="7"/>
                  </a:cubicBezTo>
                  <a:cubicBezTo>
                    <a:pt x="5" y="8"/>
                    <a:pt x="10" y="15"/>
                    <a:pt x="14" y="19"/>
                  </a:cubicBezTo>
                  <a:cubicBezTo>
                    <a:pt x="14" y="19"/>
                    <a:pt x="13" y="18"/>
                    <a:pt x="7" y="13"/>
                  </a:cubicBezTo>
                  <a:cubicBezTo>
                    <a:pt x="0" y="8"/>
                    <a:pt x="0" y="4"/>
                    <a:pt x="3" y="1"/>
                  </a:cubicBezTo>
                  <a:cubicBezTo>
                    <a:pt x="6" y="0"/>
                    <a:pt x="7" y="3"/>
                    <a:pt x="15" y="3"/>
                  </a:cubicBezTo>
                  <a:cubicBezTo>
                    <a:pt x="22" y="4"/>
                    <a:pt x="31" y="6"/>
                    <a:pt x="36" y="5"/>
                  </a:cubicBezTo>
                  <a:close/>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5" name="Freeform 1395"/>
            <p:cNvSpPr>
              <a:spLocks/>
            </p:cNvSpPr>
            <p:nvPr/>
          </p:nvSpPr>
          <p:spPr bwMode="auto">
            <a:xfrm>
              <a:off x="1769" y="8632"/>
              <a:ext cx="27" cy="17"/>
            </a:xfrm>
            <a:custGeom>
              <a:avLst/>
              <a:gdLst>
                <a:gd name="T0" fmla="*/ 978647 w 20"/>
                <a:gd name="T1" fmla="*/ 0 h 12"/>
                <a:gd name="T2" fmla="*/ 445919 w 20"/>
                <a:gd name="T3" fmla="*/ 1278896 h 12"/>
                <a:gd name="T4" fmla="*/ 294640 w 20"/>
                <a:gd name="T5" fmla="*/ 3312998 h 12"/>
                <a:gd name="T6" fmla="*/ 812688 w 20"/>
                <a:gd name="T7" fmla="*/ 902750 h 12"/>
                <a:gd name="T8" fmla="*/ 0 60000 65536"/>
                <a:gd name="T9" fmla="*/ 0 60000 65536"/>
                <a:gd name="T10" fmla="*/ 0 60000 65536"/>
                <a:gd name="T11" fmla="*/ 0 60000 65536"/>
                <a:gd name="T12" fmla="*/ 0 w 20"/>
                <a:gd name="T13" fmla="*/ 0 h 12"/>
                <a:gd name="T14" fmla="*/ 20 w 20"/>
                <a:gd name="T15" fmla="*/ 12 h 12"/>
              </a:gdLst>
              <a:ahLst/>
              <a:cxnLst>
                <a:cxn ang="T8">
                  <a:pos x="T0" y="T1"/>
                </a:cxn>
                <a:cxn ang="T9">
                  <a:pos x="T2" y="T3"/>
                </a:cxn>
                <a:cxn ang="T10">
                  <a:pos x="T4" y="T5"/>
                </a:cxn>
                <a:cxn ang="T11">
                  <a:pos x="T6" y="T7"/>
                </a:cxn>
              </a:cxnLst>
              <a:rect l="T12" t="T13" r="T14" b="T15"/>
              <a:pathLst>
                <a:path w="20" h="12">
                  <a:moveTo>
                    <a:pt x="20" y="0"/>
                  </a:moveTo>
                  <a:cubicBezTo>
                    <a:pt x="17" y="2"/>
                    <a:pt x="13" y="3"/>
                    <a:pt x="9" y="4"/>
                  </a:cubicBezTo>
                  <a:cubicBezTo>
                    <a:pt x="7" y="5"/>
                    <a:pt x="0" y="10"/>
                    <a:pt x="6" y="12"/>
                  </a:cubicBezTo>
                  <a:cubicBezTo>
                    <a:pt x="6" y="8"/>
                    <a:pt x="12" y="3"/>
                    <a:pt x="16"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6" name="Freeform 1396"/>
            <p:cNvSpPr>
              <a:spLocks/>
            </p:cNvSpPr>
            <p:nvPr/>
          </p:nvSpPr>
          <p:spPr bwMode="auto">
            <a:xfrm>
              <a:off x="1780" y="8660"/>
              <a:ext cx="17" cy="14"/>
            </a:xfrm>
            <a:custGeom>
              <a:avLst/>
              <a:gdLst>
                <a:gd name="T0" fmla="*/ 202466 w 13"/>
                <a:gd name="T1" fmla="*/ 0 h 10"/>
                <a:gd name="T2" fmla="*/ 37297 w 13"/>
                <a:gd name="T3" fmla="*/ 504748 h 10"/>
                <a:gd name="T4" fmla="*/ 48773 w 13"/>
                <a:gd name="T5" fmla="*/ 1857128 h 10"/>
                <a:gd name="T6" fmla="*/ 202466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13" y="0"/>
                  </a:moveTo>
                  <a:cubicBezTo>
                    <a:pt x="10" y="1"/>
                    <a:pt x="5" y="1"/>
                    <a:pt x="2" y="3"/>
                  </a:cubicBezTo>
                  <a:cubicBezTo>
                    <a:pt x="0" y="5"/>
                    <a:pt x="0" y="9"/>
                    <a:pt x="3" y="10"/>
                  </a:cubicBezTo>
                  <a:cubicBezTo>
                    <a:pt x="0" y="5"/>
                    <a:pt x="10" y="2"/>
                    <a:pt x="13"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7" name="Freeform 1397"/>
            <p:cNvSpPr>
              <a:spLocks/>
            </p:cNvSpPr>
            <p:nvPr/>
          </p:nvSpPr>
          <p:spPr bwMode="auto">
            <a:xfrm>
              <a:off x="1782" y="8688"/>
              <a:ext cx="16" cy="14"/>
            </a:xfrm>
            <a:custGeom>
              <a:avLst/>
              <a:gdLst>
                <a:gd name="T0" fmla="*/ 367060 w 12"/>
                <a:gd name="T1" fmla="*/ 0 h 10"/>
                <a:gd name="T2" fmla="*/ 206471 w 12"/>
                <a:gd name="T3" fmla="*/ 1857128 h 10"/>
                <a:gd name="T4" fmla="*/ 367060 w 12"/>
                <a:gd name="T5" fmla="*/ 0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12" y="0"/>
                  </a:moveTo>
                  <a:cubicBezTo>
                    <a:pt x="7" y="1"/>
                    <a:pt x="0" y="4"/>
                    <a:pt x="7" y="10"/>
                  </a:cubicBezTo>
                  <a:cubicBezTo>
                    <a:pt x="3" y="4"/>
                    <a:pt x="10" y="3"/>
                    <a:pt x="12"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8" name="Freeform 1398"/>
            <p:cNvSpPr>
              <a:spLocks/>
            </p:cNvSpPr>
            <p:nvPr/>
          </p:nvSpPr>
          <p:spPr bwMode="auto">
            <a:xfrm>
              <a:off x="1790" y="8714"/>
              <a:ext cx="12" cy="11"/>
            </a:xfrm>
            <a:custGeom>
              <a:avLst/>
              <a:gdLst>
                <a:gd name="T0" fmla="*/ 275295 w 9"/>
                <a:gd name="T1" fmla="*/ 0 h 8"/>
                <a:gd name="T2" fmla="*/ 154853 w 9"/>
                <a:gd name="T3" fmla="*/ 780065 h 8"/>
                <a:gd name="T4" fmla="*/ 266996 w 9"/>
                <a:gd name="T5" fmla="*/ 1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9" y="0"/>
                  </a:moveTo>
                  <a:cubicBezTo>
                    <a:pt x="4" y="0"/>
                    <a:pt x="0" y="5"/>
                    <a:pt x="5" y="8"/>
                  </a:cubicBezTo>
                  <a:cubicBezTo>
                    <a:pt x="4" y="5"/>
                    <a:pt x="6" y="3"/>
                    <a:pt x="8"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9" name="Freeform 1399"/>
            <p:cNvSpPr>
              <a:spLocks/>
            </p:cNvSpPr>
            <p:nvPr/>
          </p:nvSpPr>
          <p:spPr bwMode="auto">
            <a:xfrm>
              <a:off x="1735" y="8638"/>
              <a:ext cx="24" cy="13"/>
            </a:xfrm>
            <a:custGeom>
              <a:avLst/>
              <a:gdLst>
                <a:gd name="T0" fmla="*/ 0 w 18"/>
                <a:gd name="T1" fmla="*/ 0 h 10"/>
                <a:gd name="T2" fmla="*/ 367060 w 18"/>
                <a:gd name="T3" fmla="*/ 41993 h 10"/>
                <a:gd name="T4" fmla="*/ 489413 w 18"/>
                <a:gd name="T5" fmla="*/ 128613 h 10"/>
                <a:gd name="T6" fmla="*/ 405893 w 18"/>
                <a:gd name="T7" fmla="*/ 70968 h 10"/>
                <a:gd name="T8" fmla="*/ 154853 w 18"/>
                <a:gd name="T9" fmla="*/ 41993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0" y="0"/>
                  </a:moveTo>
                  <a:cubicBezTo>
                    <a:pt x="3" y="2"/>
                    <a:pt x="9" y="3"/>
                    <a:pt x="12" y="3"/>
                  </a:cubicBezTo>
                  <a:cubicBezTo>
                    <a:pt x="17" y="4"/>
                    <a:pt x="18" y="5"/>
                    <a:pt x="16" y="10"/>
                  </a:cubicBezTo>
                  <a:cubicBezTo>
                    <a:pt x="16" y="7"/>
                    <a:pt x="15" y="6"/>
                    <a:pt x="13" y="5"/>
                  </a:cubicBezTo>
                  <a:cubicBezTo>
                    <a:pt x="11" y="4"/>
                    <a:pt x="7" y="3"/>
                    <a:pt x="5"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0" name="Freeform 1400"/>
            <p:cNvSpPr>
              <a:spLocks/>
            </p:cNvSpPr>
            <p:nvPr/>
          </p:nvSpPr>
          <p:spPr bwMode="auto">
            <a:xfrm>
              <a:off x="1737" y="8662"/>
              <a:ext cx="20" cy="17"/>
            </a:xfrm>
            <a:custGeom>
              <a:avLst/>
              <a:gdLst>
                <a:gd name="T0" fmla="*/ 0 w 15"/>
                <a:gd name="T1" fmla="*/ 0 h 12"/>
                <a:gd name="T2" fmla="*/ 367060 w 15"/>
                <a:gd name="T3" fmla="*/ 1278896 h 12"/>
                <a:gd name="T4" fmla="*/ 367060 w 15"/>
                <a:gd name="T5" fmla="*/ 3312998 h 12"/>
                <a:gd name="T6" fmla="*/ 355995 w 15"/>
                <a:gd name="T7" fmla="*/ 1394850 h 12"/>
                <a:gd name="T8" fmla="*/ 1 w 15"/>
                <a:gd name="T9" fmla="*/ 1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cubicBezTo>
                    <a:pt x="4" y="2"/>
                    <a:pt x="9" y="2"/>
                    <a:pt x="12" y="4"/>
                  </a:cubicBezTo>
                  <a:cubicBezTo>
                    <a:pt x="15" y="6"/>
                    <a:pt x="14" y="11"/>
                    <a:pt x="12" y="12"/>
                  </a:cubicBezTo>
                  <a:cubicBezTo>
                    <a:pt x="12" y="9"/>
                    <a:pt x="13" y="7"/>
                    <a:pt x="11" y="5"/>
                  </a:cubicBezTo>
                  <a:cubicBezTo>
                    <a:pt x="9" y="3"/>
                    <a:pt x="4" y="1"/>
                    <a:pt x="1"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1" name="Freeform 1401"/>
            <p:cNvSpPr>
              <a:spLocks/>
            </p:cNvSpPr>
            <p:nvPr/>
          </p:nvSpPr>
          <p:spPr bwMode="auto">
            <a:xfrm>
              <a:off x="1740" y="8690"/>
              <a:ext cx="12" cy="14"/>
            </a:xfrm>
            <a:custGeom>
              <a:avLst/>
              <a:gdLst>
                <a:gd name="T0" fmla="*/ 0 w 9"/>
                <a:gd name="T1" fmla="*/ 0 h 10"/>
                <a:gd name="T2" fmla="*/ 206471 w 9"/>
                <a:gd name="T3" fmla="*/ 504748 h 10"/>
                <a:gd name="T4" fmla="*/ 200247 w 9"/>
                <a:gd name="T5" fmla="*/ 1857128 h 10"/>
                <a:gd name="T6" fmla="*/ 65329 w 9"/>
                <a:gd name="T7" fmla="*/ 36053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0"/>
                  </a:moveTo>
                  <a:cubicBezTo>
                    <a:pt x="2" y="1"/>
                    <a:pt x="6" y="1"/>
                    <a:pt x="7" y="3"/>
                  </a:cubicBezTo>
                  <a:cubicBezTo>
                    <a:pt x="9" y="5"/>
                    <a:pt x="7" y="8"/>
                    <a:pt x="6" y="10"/>
                  </a:cubicBezTo>
                  <a:cubicBezTo>
                    <a:pt x="7" y="6"/>
                    <a:pt x="5" y="4"/>
                    <a:pt x="2"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2" name="Freeform 1402"/>
            <p:cNvSpPr>
              <a:spLocks/>
            </p:cNvSpPr>
            <p:nvPr/>
          </p:nvSpPr>
          <p:spPr bwMode="auto">
            <a:xfrm>
              <a:off x="1759" y="8282"/>
              <a:ext cx="44" cy="27"/>
            </a:xfrm>
            <a:custGeom>
              <a:avLst/>
              <a:gdLst>
                <a:gd name="T0" fmla="*/ 0 w 34"/>
                <a:gd name="T1" fmla="*/ 724924 h 20"/>
                <a:gd name="T2" fmla="*/ 312316 w 34"/>
                <a:gd name="T3" fmla="*/ 0 h 20"/>
                <a:gd name="T4" fmla="*/ 171864 w 34"/>
                <a:gd name="T5" fmla="*/ 536981 h 20"/>
                <a:gd name="T6" fmla="*/ 0 w 34"/>
                <a:gd name="T7" fmla="*/ 724924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5"/>
                  </a:moveTo>
                  <a:cubicBezTo>
                    <a:pt x="10" y="13"/>
                    <a:pt x="34" y="20"/>
                    <a:pt x="29" y="0"/>
                  </a:cubicBezTo>
                  <a:cubicBezTo>
                    <a:pt x="28" y="6"/>
                    <a:pt x="22" y="10"/>
                    <a:pt x="16" y="11"/>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3" name="Freeform 1403"/>
            <p:cNvSpPr>
              <a:spLocks/>
            </p:cNvSpPr>
            <p:nvPr/>
          </p:nvSpPr>
          <p:spPr bwMode="auto">
            <a:xfrm>
              <a:off x="1759" y="8321"/>
              <a:ext cx="44" cy="28"/>
            </a:xfrm>
            <a:custGeom>
              <a:avLst/>
              <a:gdLst>
                <a:gd name="T0" fmla="*/ 1 w 34"/>
                <a:gd name="T1" fmla="*/ 2714655 h 20"/>
                <a:gd name="T2" fmla="*/ 312316 w 34"/>
                <a:gd name="T3" fmla="*/ 0 h 20"/>
                <a:gd name="T4" fmla="*/ 171864 w 34"/>
                <a:gd name="T5" fmla="*/ 2284080 h 20"/>
                <a:gd name="T6" fmla="*/ 0 w 34"/>
                <a:gd name="T7" fmla="*/ 2714655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4" name="Freeform 1404"/>
            <p:cNvSpPr>
              <a:spLocks/>
            </p:cNvSpPr>
            <p:nvPr/>
          </p:nvSpPr>
          <p:spPr bwMode="auto">
            <a:xfrm>
              <a:off x="1759" y="8406"/>
              <a:ext cx="44" cy="27"/>
            </a:xfrm>
            <a:custGeom>
              <a:avLst/>
              <a:gdLst>
                <a:gd name="T0" fmla="*/ 1 w 34"/>
                <a:gd name="T1" fmla="*/ 724924 h 20"/>
                <a:gd name="T2" fmla="*/ 312316 w 34"/>
                <a:gd name="T3" fmla="*/ 0 h 20"/>
                <a:gd name="T4" fmla="*/ 171864 w 34"/>
                <a:gd name="T5" fmla="*/ 601991 h 20"/>
                <a:gd name="T6" fmla="*/ 0 w 34"/>
                <a:gd name="T7" fmla="*/ 724924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5" name="Freeform 1405"/>
            <p:cNvSpPr>
              <a:spLocks/>
            </p:cNvSpPr>
            <p:nvPr/>
          </p:nvSpPr>
          <p:spPr bwMode="auto">
            <a:xfrm>
              <a:off x="1759" y="8449"/>
              <a:ext cx="46" cy="28"/>
            </a:xfrm>
            <a:custGeom>
              <a:avLst/>
              <a:gdLst>
                <a:gd name="T0" fmla="*/ 0 w 34"/>
                <a:gd name="T1" fmla="*/ 2714655 h 20"/>
                <a:gd name="T2" fmla="*/ 1531363 w 34"/>
                <a:gd name="T3" fmla="*/ 0 h 20"/>
                <a:gd name="T4" fmla="*/ 871166 w 34"/>
                <a:gd name="T5" fmla="*/ 2284080 h 20"/>
                <a:gd name="T6" fmla="*/ 0 w 34"/>
                <a:gd name="T7" fmla="*/ 2714655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5"/>
                  </a:moveTo>
                  <a:cubicBezTo>
                    <a:pt x="10" y="14"/>
                    <a:pt x="34" y="20"/>
                    <a:pt x="29" y="0"/>
                  </a:cubicBezTo>
                  <a:cubicBezTo>
                    <a:pt x="28" y="7"/>
                    <a:pt x="22" y="10"/>
                    <a:pt x="16" y="12"/>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6" name="Freeform 1406"/>
            <p:cNvSpPr>
              <a:spLocks/>
            </p:cNvSpPr>
            <p:nvPr/>
          </p:nvSpPr>
          <p:spPr bwMode="auto">
            <a:xfrm>
              <a:off x="1759" y="8490"/>
              <a:ext cx="44" cy="27"/>
            </a:xfrm>
            <a:custGeom>
              <a:avLst/>
              <a:gdLst>
                <a:gd name="T0" fmla="*/ 0 w 33"/>
                <a:gd name="T1" fmla="*/ 4674105 h 19"/>
                <a:gd name="T2" fmla="*/ 870068 w 33"/>
                <a:gd name="T3" fmla="*/ 0 h 19"/>
                <a:gd name="T4" fmla="*/ 474660 w 33"/>
                <a:gd name="T5" fmla="*/ 3603332 h 19"/>
                <a:gd name="T6" fmla="*/ 0 w 33"/>
                <a:gd name="T7" fmla="*/ 4674105 h 19"/>
                <a:gd name="T8" fmla="*/ 0 60000 65536"/>
                <a:gd name="T9" fmla="*/ 0 60000 65536"/>
                <a:gd name="T10" fmla="*/ 0 60000 65536"/>
                <a:gd name="T11" fmla="*/ 0 60000 65536"/>
                <a:gd name="T12" fmla="*/ 0 w 33"/>
                <a:gd name="T13" fmla="*/ 0 h 19"/>
                <a:gd name="T14" fmla="*/ 33 w 33"/>
                <a:gd name="T15" fmla="*/ 19 h 19"/>
              </a:gdLst>
              <a:ahLst/>
              <a:cxnLst>
                <a:cxn ang="T8">
                  <a:pos x="T0" y="T1"/>
                </a:cxn>
                <a:cxn ang="T9">
                  <a:pos x="T2" y="T3"/>
                </a:cxn>
                <a:cxn ang="T10">
                  <a:pos x="T4" y="T5"/>
                </a:cxn>
                <a:cxn ang="T11">
                  <a:pos x="T6" y="T7"/>
                </a:cxn>
              </a:cxnLst>
              <a:rect l="T12" t="T13" r="T14" b="T15"/>
              <a:pathLst>
                <a:path w="33" h="19">
                  <a:moveTo>
                    <a:pt x="0" y="15"/>
                  </a:moveTo>
                  <a:cubicBezTo>
                    <a:pt x="9" y="13"/>
                    <a:pt x="33" y="19"/>
                    <a:pt x="28" y="0"/>
                  </a:cubicBezTo>
                  <a:cubicBezTo>
                    <a:pt x="28" y="6"/>
                    <a:pt x="21" y="9"/>
                    <a:pt x="15" y="11"/>
                  </a:cubicBezTo>
                  <a:cubicBezTo>
                    <a:pt x="10" y="13"/>
                    <a:pt x="5" y="14"/>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7" name="Freeform 1407"/>
            <p:cNvSpPr>
              <a:spLocks/>
            </p:cNvSpPr>
            <p:nvPr/>
          </p:nvSpPr>
          <p:spPr bwMode="auto">
            <a:xfrm>
              <a:off x="1759" y="8524"/>
              <a:ext cx="46" cy="28"/>
            </a:xfrm>
            <a:custGeom>
              <a:avLst/>
              <a:gdLst>
                <a:gd name="T0" fmla="*/ 0 w 34"/>
                <a:gd name="T1" fmla="*/ 3529201 h 20"/>
                <a:gd name="T2" fmla="*/ 1531363 w 34"/>
                <a:gd name="T3" fmla="*/ 0 h 20"/>
                <a:gd name="T4" fmla="*/ 915106 w 34"/>
                <a:gd name="T5" fmla="*/ 2343268 h 20"/>
                <a:gd name="T6" fmla="*/ 0 w 34"/>
                <a:gd name="T7" fmla="*/ 3529201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9"/>
                  </a:moveTo>
                  <a:cubicBezTo>
                    <a:pt x="9" y="17"/>
                    <a:pt x="34" y="20"/>
                    <a:pt x="29" y="0"/>
                  </a:cubicBezTo>
                  <a:cubicBezTo>
                    <a:pt x="28" y="6"/>
                    <a:pt x="24" y="10"/>
                    <a:pt x="18" y="13"/>
                  </a:cubicBezTo>
                  <a:cubicBezTo>
                    <a:pt x="13" y="16"/>
                    <a:pt x="5" y="18"/>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8" name="Freeform 1408"/>
            <p:cNvSpPr>
              <a:spLocks/>
            </p:cNvSpPr>
            <p:nvPr/>
          </p:nvSpPr>
          <p:spPr bwMode="auto">
            <a:xfrm>
              <a:off x="1759" y="8557"/>
              <a:ext cx="46" cy="29"/>
            </a:xfrm>
            <a:custGeom>
              <a:avLst/>
              <a:gdLst>
                <a:gd name="T0" fmla="*/ 0 w 34"/>
                <a:gd name="T1" fmla="*/ 12541624 h 20"/>
                <a:gd name="T2" fmla="*/ 1531363 w 34"/>
                <a:gd name="T3" fmla="*/ 0 h 20"/>
                <a:gd name="T4" fmla="*/ 915106 w 34"/>
                <a:gd name="T5" fmla="*/ 8919856 h 20"/>
                <a:gd name="T6" fmla="*/ 0 w 34"/>
                <a:gd name="T7" fmla="*/ 12541624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9"/>
                  </a:moveTo>
                  <a:cubicBezTo>
                    <a:pt x="9" y="17"/>
                    <a:pt x="34" y="20"/>
                    <a:pt x="29" y="0"/>
                  </a:cubicBezTo>
                  <a:cubicBezTo>
                    <a:pt x="28" y="7"/>
                    <a:pt x="24" y="10"/>
                    <a:pt x="18" y="14"/>
                  </a:cubicBezTo>
                  <a:cubicBezTo>
                    <a:pt x="13" y="16"/>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9" name="Freeform 1409"/>
            <p:cNvSpPr>
              <a:spLocks/>
            </p:cNvSpPr>
            <p:nvPr/>
          </p:nvSpPr>
          <p:spPr bwMode="auto">
            <a:xfrm>
              <a:off x="1759" y="8362"/>
              <a:ext cx="44" cy="29"/>
            </a:xfrm>
            <a:custGeom>
              <a:avLst/>
              <a:gdLst>
                <a:gd name="T0" fmla="*/ 0 w 33"/>
                <a:gd name="T1" fmla="*/ 2098961 h 21"/>
                <a:gd name="T2" fmla="*/ 870068 w 33"/>
                <a:gd name="T3" fmla="*/ 0 h 21"/>
                <a:gd name="T4" fmla="*/ 474660 w 33"/>
                <a:gd name="T5" fmla="*/ 1519937 h 21"/>
                <a:gd name="T6" fmla="*/ 0 w 33"/>
                <a:gd name="T7" fmla="*/ 2098961 h 21"/>
                <a:gd name="T8" fmla="*/ 0 60000 65536"/>
                <a:gd name="T9" fmla="*/ 0 60000 65536"/>
                <a:gd name="T10" fmla="*/ 0 60000 65536"/>
                <a:gd name="T11" fmla="*/ 0 60000 65536"/>
                <a:gd name="T12" fmla="*/ 0 w 33"/>
                <a:gd name="T13" fmla="*/ 0 h 21"/>
                <a:gd name="T14" fmla="*/ 33 w 33"/>
                <a:gd name="T15" fmla="*/ 21 h 21"/>
              </a:gdLst>
              <a:ahLst/>
              <a:cxnLst>
                <a:cxn ang="T8">
                  <a:pos x="T0" y="T1"/>
                </a:cxn>
                <a:cxn ang="T9">
                  <a:pos x="T2" y="T3"/>
                </a:cxn>
                <a:cxn ang="T10">
                  <a:pos x="T4" y="T5"/>
                </a:cxn>
                <a:cxn ang="T11">
                  <a:pos x="T6" y="T7"/>
                </a:cxn>
              </a:cxnLst>
              <a:rect l="T12" t="T13" r="T14" b="T15"/>
              <a:pathLst>
                <a:path w="33" h="21">
                  <a:moveTo>
                    <a:pt x="0" y="19"/>
                  </a:moveTo>
                  <a:cubicBezTo>
                    <a:pt x="9" y="18"/>
                    <a:pt x="33" y="21"/>
                    <a:pt x="28" y="0"/>
                  </a:cubicBezTo>
                  <a:cubicBezTo>
                    <a:pt x="27" y="7"/>
                    <a:pt x="21" y="12"/>
                    <a:pt x="15" y="14"/>
                  </a:cubicBezTo>
                  <a:cubicBezTo>
                    <a:pt x="10" y="15"/>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50" name="Freeform 1410"/>
            <p:cNvSpPr>
              <a:spLocks/>
            </p:cNvSpPr>
            <p:nvPr/>
          </p:nvSpPr>
          <p:spPr bwMode="auto">
            <a:xfrm>
              <a:off x="1769" y="8594"/>
              <a:ext cx="32" cy="32"/>
            </a:xfrm>
            <a:custGeom>
              <a:avLst/>
              <a:gdLst>
                <a:gd name="T0" fmla="*/ 0 w 24"/>
                <a:gd name="T1" fmla="*/ 3422781 h 23"/>
                <a:gd name="T2" fmla="*/ 689695 w 24"/>
                <a:gd name="T3" fmla="*/ 585087 h 23"/>
                <a:gd name="T4" fmla="*/ 474660 w 24"/>
                <a:gd name="T5" fmla="*/ 420531 h 23"/>
                <a:gd name="T6" fmla="*/ 0 w 24"/>
                <a:gd name="T7" fmla="*/ 3422781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3"/>
                  </a:moveTo>
                  <a:cubicBezTo>
                    <a:pt x="16" y="18"/>
                    <a:pt x="24" y="7"/>
                    <a:pt x="22" y="4"/>
                  </a:cubicBezTo>
                  <a:cubicBezTo>
                    <a:pt x="21" y="0"/>
                    <a:pt x="16" y="2"/>
                    <a:pt x="15" y="3"/>
                  </a:cubicBezTo>
                  <a:cubicBezTo>
                    <a:pt x="14" y="3"/>
                    <a:pt x="21" y="11"/>
                    <a:pt x="0" y="23"/>
                  </a:cubicBezTo>
                  <a:close/>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51" name="Freeform 1411"/>
            <p:cNvSpPr>
              <a:spLocks/>
            </p:cNvSpPr>
            <p:nvPr/>
          </p:nvSpPr>
          <p:spPr bwMode="auto">
            <a:xfrm>
              <a:off x="1719" y="8482"/>
              <a:ext cx="86" cy="33"/>
            </a:xfrm>
            <a:custGeom>
              <a:avLst/>
              <a:gdLst>
                <a:gd name="T0" fmla="*/ 795447 w 65"/>
                <a:gd name="T1" fmla="*/ 2269147 h 24"/>
                <a:gd name="T2" fmla="*/ 1430793 w 65"/>
                <a:gd name="T3" fmla="*/ 1851256 h 24"/>
                <a:gd name="T4" fmla="*/ 1430793 w 65"/>
                <a:gd name="T5" fmla="*/ 300070 h 24"/>
                <a:gd name="T6" fmla="*/ 795447 w 65"/>
                <a:gd name="T7" fmla="*/ 412596 h 24"/>
                <a:gd name="T8" fmla="*/ 795447 w 65"/>
                <a:gd name="T9" fmla="*/ 412596 h 24"/>
                <a:gd name="T10" fmla="*/ 152368 w 65"/>
                <a:gd name="T11" fmla="*/ 300070 h 24"/>
                <a:gd name="T12" fmla="*/ 152368 w 65"/>
                <a:gd name="T13" fmla="*/ 1851256 h 24"/>
                <a:gd name="T14" fmla="*/ 795447 w 65"/>
                <a:gd name="T15" fmla="*/ 2269147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2" name="Freeform 1412"/>
            <p:cNvSpPr>
              <a:spLocks/>
            </p:cNvSpPr>
            <p:nvPr/>
          </p:nvSpPr>
          <p:spPr bwMode="auto">
            <a:xfrm>
              <a:off x="1719" y="8438"/>
              <a:ext cx="86" cy="39"/>
            </a:xfrm>
            <a:custGeom>
              <a:avLst/>
              <a:gdLst>
                <a:gd name="T0" fmla="*/ 795447 w 65"/>
                <a:gd name="T1" fmla="*/ 4183797 h 28"/>
                <a:gd name="T2" fmla="*/ 1430793 w 65"/>
                <a:gd name="T3" fmla="*/ 3551662 h 28"/>
                <a:gd name="T4" fmla="*/ 1430793 w 65"/>
                <a:gd name="T5" fmla="*/ 432131 h 28"/>
                <a:gd name="T6" fmla="*/ 795447 w 65"/>
                <a:gd name="T7" fmla="*/ 601897 h 28"/>
                <a:gd name="T8" fmla="*/ 795447 w 65"/>
                <a:gd name="T9" fmla="*/ 601897 h 28"/>
                <a:gd name="T10" fmla="*/ 152368 w 65"/>
                <a:gd name="T11" fmla="*/ 432131 h 28"/>
                <a:gd name="T12" fmla="*/ 152368 w 65"/>
                <a:gd name="T13" fmla="*/ 3551662 h 28"/>
                <a:gd name="T14" fmla="*/ 795447 w 65"/>
                <a:gd name="T15" fmla="*/ 4183797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3" name="Freeform 1413"/>
            <p:cNvSpPr>
              <a:spLocks/>
            </p:cNvSpPr>
            <p:nvPr/>
          </p:nvSpPr>
          <p:spPr bwMode="auto">
            <a:xfrm>
              <a:off x="1719" y="8398"/>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4" name="Freeform 1414"/>
            <p:cNvSpPr>
              <a:spLocks/>
            </p:cNvSpPr>
            <p:nvPr/>
          </p:nvSpPr>
          <p:spPr bwMode="auto">
            <a:xfrm>
              <a:off x="1719" y="8353"/>
              <a:ext cx="86" cy="40"/>
            </a:xfrm>
            <a:custGeom>
              <a:avLst/>
              <a:gdLst>
                <a:gd name="T0" fmla="*/ 795447 w 65"/>
                <a:gd name="T1" fmla="*/ 10510673 h 28"/>
                <a:gd name="T2" fmla="*/ 1430793 w 65"/>
                <a:gd name="T3" fmla="*/ 8696213 h 28"/>
                <a:gd name="T4" fmla="*/ 1430793 w 65"/>
                <a:gd name="T5" fmla="*/ 1216580 h 28"/>
                <a:gd name="T6" fmla="*/ 795447 w 65"/>
                <a:gd name="T7" fmla="*/ 1737971 h 28"/>
                <a:gd name="T8" fmla="*/ 795447 w 65"/>
                <a:gd name="T9" fmla="*/ 1737971 h 28"/>
                <a:gd name="T10" fmla="*/ 152368 w 65"/>
                <a:gd name="T11" fmla="*/ 1216580 h 28"/>
                <a:gd name="T12" fmla="*/ 152368 w 65"/>
                <a:gd name="T13" fmla="*/ 8696213 h 28"/>
                <a:gd name="T14" fmla="*/ 795447 w 65"/>
                <a:gd name="T15" fmla="*/ 10510673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5" name="Freeform 1415"/>
            <p:cNvSpPr>
              <a:spLocks/>
            </p:cNvSpPr>
            <p:nvPr/>
          </p:nvSpPr>
          <p:spPr bwMode="auto">
            <a:xfrm>
              <a:off x="1719" y="8314"/>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6" name="Freeform 1416"/>
            <p:cNvSpPr>
              <a:spLocks/>
            </p:cNvSpPr>
            <p:nvPr/>
          </p:nvSpPr>
          <p:spPr bwMode="auto">
            <a:xfrm>
              <a:off x="1719" y="8273"/>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7" name="Freeform 1417"/>
            <p:cNvSpPr>
              <a:spLocks/>
            </p:cNvSpPr>
            <p:nvPr/>
          </p:nvSpPr>
          <p:spPr bwMode="auto">
            <a:xfrm>
              <a:off x="1719" y="8517"/>
              <a:ext cx="86" cy="36"/>
            </a:xfrm>
            <a:custGeom>
              <a:avLst/>
              <a:gdLst>
                <a:gd name="T0" fmla="*/ 795447 w 65"/>
                <a:gd name="T1" fmla="*/ 494939 h 26"/>
                <a:gd name="T2" fmla="*/ 1430793 w 65"/>
                <a:gd name="T3" fmla="*/ 357456 h 26"/>
                <a:gd name="T4" fmla="*/ 1430793 w 65"/>
                <a:gd name="T5" fmla="*/ 2310444 h 26"/>
                <a:gd name="T6" fmla="*/ 795447 w 65"/>
                <a:gd name="T7" fmla="*/ 3199076 h 26"/>
                <a:gd name="T8" fmla="*/ 795447 w 65"/>
                <a:gd name="T9" fmla="*/ 3199076 h 26"/>
                <a:gd name="T10" fmla="*/ 152368 w 65"/>
                <a:gd name="T11" fmla="*/ 2310444 h 26"/>
                <a:gd name="T12" fmla="*/ 152368 w 65"/>
                <a:gd name="T13" fmla="*/ 357456 h 26"/>
                <a:gd name="T14" fmla="*/ 795447 w 65"/>
                <a:gd name="T15" fmla="*/ 494939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8" name="Freeform 1418"/>
            <p:cNvSpPr>
              <a:spLocks/>
            </p:cNvSpPr>
            <p:nvPr/>
          </p:nvSpPr>
          <p:spPr bwMode="auto">
            <a:xfrm>
              <a:off x="1719" y="8552"/>
              <a:ext cx="86" cy="36"/>
            </a:xfrm>
            <a:custGeom>
              <a:avLst/>
              <a:gdLst>
                <a:gd name="T0" fmla="*/ 795447 w 65"/>
                <a:gd name="T1" fmla="*/ 3199076 h 26"/>
                <a:gd name="T2" fmla="*/ 1430793 w 65"/>
                <a:gd name="T3" fmla="*/ 2185020 h 26"/>
                <a:gd name="T4" fmla="*/ 1430793 w 65"/>
                <a:gd name="T5" fmla="*/ 258163 h 26"/>
                <a:gd name="T6" fmla="*/ 795447 w 65"/>
                <a:gd name="T7" fmla="*/ 870378 h 26"/>
                <a:gd name="T8" fmla="*/ 795447 w 65"/>
                <a:gd name="T9" fmla="*/ 870378 h 26"/>
                <a:gd name="T10" fmla="*/ 152368 w 65"/>
                <a:gd name="T11" fmla="*/ 258163 h 26"/>
                <a:gd name="T12" fmla="*/ 152368 w 65"/>
                <a:gd name="T13" fmla="*/ 2185020 h 26"/>
                <a:gd name="T14" fmla="*/ 795447 w 65"/>
                <a:gd name="T15" fmla="*/ 3199076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9" name="Freeform 1419"/>
            <p:cNvSpPr>
              <a:spLocks/>
            </p:cNvSpPr>
            <p:nvPr/>
          </p:nvSpPr>
          <p:spPr bwMode="auto">
            <a:xfrm>
              <a:off x="1719" y="8587"/>
              <a:ext cx="86" cy="43"/>
            </a:xfrm>
            <a:custGeom>
              <a:avLst/>
              <a:gdLst>
                <a:gd name="T0" fmla="*/ 795447 w 65"/>
                <a:gd name="T1" fmla="*/ 4068100 h 31"/>
                <a:gd name="T2" fmla="*/ 1430793 w 65"/>
                <a:gd name="T3" fmla="*/ 2432005 h 31"/>
                <a:gd name="T4" fmla="*/ 1430793 w 65"/>
                <a:gd name="T5" fmla="*/ 377002 h 31"/>
                <a:gd name="T6" fmla="*/ 795447 w 65"/>
                <a:gd name="T7" fmla="*/ 911264 h 31"/>
                <a:gd name="T8" fmla="*/ 795447 w 65"/>
                <a:gd name="T9" fmla="*/ 911264 h 31"/>
                <a:gd name="T10" fmla="*/ 152368 w 65"/>
                <a:gd name="T11" fmla="*/ 377002 h 31"/>
                <a:gd name="T12" fmla="*/ 152368 w 65"/>
                <a:gd name="T13" fmla="*/ 2432005 h 31"/>
                <a:gd name="T14" fmla="*/ 795447 w 65"/>
                <a:gd name="T15" fmla="*/ 4068100 h 3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1"/>
                <a:gd name="T26" fmla="*/ 65 w 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0" name="Freeform 1420"/>
            <p:cNvSpPr>
              <a:spLocks/>
            </p:cNvSpPr>
            <p:nvPr/>
          </p:nvSpPr>
          <p:spPr bwMode="auto">
            <a:xfrm>
              <a:off x="1727" y="8577"/>
              <a:ext cx="71" cy="20"/>
            </a:xfrm>
            <a:custGeom>
              <a:avLst/>
              <a:gdLst>
                <a:gd name="T0" fmla="*/ 523440 w 54"/>
                <a:gd name="T1" fmla="*/ 2982801 h 14"/>
                <a:gd name="T2" fmla="*/ 523440 w 54"/>
                <a:gd name="T3" fmla="*/ 2982801 h 14"/>
                <a:gd name="T4" fmla="*/ 0 w 54"/>
                <a:gd name="T5" fmla="*/ 0 h 14"/>
                <a:gd name="T6" fmla="*/ 1 w 54"/>
                <a:gd name="T7" fmla="*/ 3546880 h 14"/>
                <a:gd name="T8" fmla="*/ 523440 w 54"/>
                <a:gd name="T9" fmla="*/ 5318814 h 14"/>
                <a:gd name="T10" fmla="*/ 523440 w 54"/>
                <a:gd name="T11" fmla="*/ 5318814 h 14"/>
                <a:gd name="T12" fmla="*/ 1013699 w 54"/>
                <a:gd name="T13" fmla="*/ 3546880 h 14"/>
                <a:gd name="T14" fmla="*/ 1014451 w 54"/>
                <a:gd name="T15" fmla="*/ 0 h 14"/>
                <a:gd name="T16" fmla="*/ 523440 w 54"/>
                <a:gd name="T17" fmla="*/ 298280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1" name="Freeform 1421"/>
            <p:cNvSpPr>
              <a:spLocks/>
            </p:cNvSpPr>
            <p:nvPr/>
          </p:nvSpPr>
          <p:spPr bwMode="auto">
            <a:xfrm>
              <a:off x="1728" y="8542"/>
              <a:ext cx="70" cy="20"/>
            </a:xfrm>
            <a:custGeom>
              <a:avLst/>
              <a:gdLst>
                <a:gd name="T0" fmla="*/ 574746 w 53"/>
                <a:gd name="T1" fmla="*/ 2982801 h 14"/>
                <a:gd name="T2" fmla="*/ 574746 w 53"/>
                <a:gd name="T3" fmla="*/ 2982801 h 14"/>
                <a:gd name="T4" fmla="*/ 0 w 53"/>
                <a:gd name="T5" fmla="*/ 1 h 14"/>
                <a:gd name="T6" fmla="*/ 0 w 53"/>
                <a:gd name="T7" fmla="*/ 3546880 h 14"/>
                <a:gd name="T8" fmla="*/ 574746 w 53"/>
                <a:gd name="T9" fmla="*/ 5318814 h 14"/>
                <a:gd name="T10" fmla="*/ 574746 w 53"/>
                <a:gd name="T11" fmla="*/ 5318814 h 14"/>
                <a:gd name="T12" fmla="*/ 1183557 w 53"/>
                <a:gd name="T13" fmla="*/ 3546880 h 14"/>
                <a:gd name="T14" fmla="*/ 1183557 w 53"/>
                <a:gd name="T15" fmla="*/ 0 h 14"/>
                <a:gd name="T16" fmla="*/ 1183557 w 53"/>
                <a:gd name="T17" fmla="*/ 0 h 14"/>
                <a:gd name="T18" fmla="*/ 1183557 w 53"/>
                <a:gd name="T19" fmla="*/ 1 h 14"/>
                <a:gd name="T20" fmla="*/ 574746 w 53"/>
                <a:gd name="T21" fmla="*/ 298280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2" name="Freeform 1422"/>
            <p:cNvSpPr>
              <a:spLocks/>
            </p:cNvSpPr>
            <p:nvPr/>
          </p:nvSpPr>
          <p:spPr bwMode="auto">
            <a:xfrm>
              <a:off x="1727" y="8507"/>
              <a:ext cx="72" cy="15"/>
            </a:xfrm>
            <a:custGeom>
              <a:avLst/>
              <a:gdLst>
                <a:gd name="T0" fmla="*/ 885626 w 55"/>
                <a:gd name="T1" fmla="*/ 1 h 11"/>
                <a:gd name="T2" fmla="*/ 437591 w 55"/>
                <a:gd name="T3" fmla="*/ 403690 h 11"/>
                <a:gd name="T4" fmla="*/ 437591 w 55"/>
                <a:gd name="T5" fmla="*/ 403690 h 11"/>
                <a:gd name="T6" fmla="*/ 0 w 55"/>
                <a:gd name="T7" fmla="*/ 1 h 11"/>
                <a:gd name="T8" fmla="*/ 0 w 55"/>
                <a:gd name="T9" fmla="*/ 715756 h 11"/>
                <a:gd name="T10" fmla="*/ 437591 w 55"/>
                <a:gd name="T11" fmla="*/ 750663 h 11"/>
                <a:gd name="T12" fmla="*/ 437591 w 55"/>
                <a:gd name="T13" fmla="*/ 750663 h 11"/>
                <a:gd name="T14" fmla="*/ 885626 w 55"/>
                <a:gd name="T15" fmla="*/ 715756 h 11"/>
                <a:gd name="T16" fmla="*/ 890745 w 55"/>
                <a:gd name="T17" fmla="*/ 750663 h 11"/>
                <a:gd name="T18" fmla="*/ 890745 w 55"/>
                <a:gd name="T19" fmla="*/ 750663 h 11"/>
                <a:gd name="T20" fmla="*/ 885626 w 55"/>
                <a:gd name="T21" fmla="*/ 0 h 11"/>
                <a:gd name="T22" fmla="*/ 885626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3" name="Freeform 1423"/>
            <p:cNvSpPr>
              <a:spLocks/>
            </p:cNvSpPr>
            <p:nvPr/>
          </p:nvSpPr>
          <p:spPr bwMode="auto">
            <a:xfrm>
              <a:off x="1707" y="8626"/>
              <a:ext cx="57" cy="37"/>
            </a:xfrm>
            <a:custGeom>
              <a:avLst/>
              <a:gdLst>
                <a:gd name="T0" fmla="*/ 98479 w 43"/>
                <a:gd name="T1" fmla="*/ 1 h 26"/>
                <a:gd name="T2" fmla="*/ 435125 w 43"/>
                <a:gd name="T3" fmla="*/ 5334198 h 26"/>
                <a:gd name="T4" fmla="*/ 1070260 w 43"/>
                <a:gd name="T5" fmla="*/ 5444096 h 26"/>
                <a:gd name="T6" fmla="*/ 632794 w 43"/>
                <a:gd name="T7" fmla="*/ 2245571 h 26"/>
                <a:gd name="T8" fmla="*/ 172501 w 43"/>
                <a:gd name="T9" fmla="*/ 1 h 26"/>
                <a:gd name="T10" fmla="*/ 98479 w 43"/>
                <a:gd name="T11" fmla="*/ 1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4" name="Freeform 1424"/>
            <p:cNvSpPr>
              <a:spLocks/>
            </p:cNvSpPr>
            <p:nvPr/>
          </p:nvSpPr>
          <p:spPr bwMode="auto">
            <a:xfrm>
              <a:off x="1704" y="8646"/>
              <a:ext cx="60" cy="45"/>
            </a:xfrm>
            <a:custGeom>
              <a:avLst/>
              <a:gdLst>
                <a:gd name="T0" fmla="*/ 87105 w 45"/>
                <a:gd name="T1" fmla="*/ 1639273 h 32"/>
                <a:gd name="T2" fmla="*/ 567468 w 45"/>
                <a:gd name="T3" fmla="*/ 4208023 h 32"/>
                <a:gd name="T4" fmla="*/ 1323376 w 45"/>
                <a:gd name="T5" fmla="*/ 4558679 h 32"/>
                <a:gd name="T6" fmla="*/ 785444 w 45"/>
                <a:gd name="T7" fmla="*/ 1902385 h 32"/>
                <a:gd name="T8" fmla="*/ 87105 w 45"/>
                <a:gd name="T9" fmla="*/ 1639273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5" name="Freeform 1425"/>
            <p:cNvSpPr>
              <a:spLocks/>
            </p:cNvSpPr>
            <p:nvPr/>
          </p:nvSpPr>
          <p:spPr bwMode="auto">
            <a:xfrm>
              <a:off x="1698" y="8671"/>
              <a:ext cx="61" cy="46"/>
            </a:xfrm>
            <a:custGeom>
              <a:avLst/>
              <a:gdLst>
                <a:gd name="T0" fmla="*/ 74814 w 46"/>
                <a:gd name="T1" fmla="*/ 3896020 h 32"/>
                <a:gd name="T2" fmla="*/ 463462 w 46"/>
                <a:gd name="T3" fmla="*/ 9520683 h 32"/>
                <a:gd name="T4" fmla="*/ 1120907 w 46"/>
                <a:gd name="T5" fmla="*/ 10532969 h 32"/>
                <a:gd name="T6" fmla="*/ 640703 w 46"/>
                <a:gd name="T7" fmla="*/ 4319882 h 32"/>
                <a:gd name="T8" fmla="*/ 74814 w 46"/>
                <a:gd name="T9" fmla="*/ 3896020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6" name="Freeform 1426"/>
            <p:cNvSpPr>
              <a:spLocks/>
            </p:cNvSpPr>
            <p:nvPr/>
          </p:nvSpPr>
          <p:spPr bwMode="auto">
            <a:xfrm>
              <a:off x="1691" y="8699"/>
              <a:ext cx="61" cy="44"/>
            </a:xfrm>
            <a:custGeom>
              <a:avLst/>
              <a:gdLst>
                <a:gd name="T0" fmla="*/ 74814 w 46"/>
                <a:gd name="T1" fmla="*/ 2452813 h 31"/>
                <a:gd name="T2" fmla="*/ 463462 w 46"/>
                <a:gd name="T3" fmla="*/ 5660745 h 31"/>
                <a:gd name="T4" fmla="*/ 1120907 w 46"/>
                <a:gd name="T5" fmla="*/ 6395407 h 31"/>
                <a:gd name="T6" fmla="*/ 640703 w 46"/>
                <a:gd name="T7" fmla="*/ 2719786 h 31"/>
                <a:gd name="T8" fmla="*/ 74814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7" name="Freeform 1427"/>
            <p:cNvSpPr>
              <a:spLocks/>
            </p:cNvSpPr>
            <p:nvPr/>
          </p:nvSpPr>
          <p:spPr bwMode="auto">
            <a:xfrm>
              <a:off x="1683" y="8726"/>
              <a:ext cx="60" cy="45"/>
            </a:xfrm>
            <a:custGeom>
              <a:avLst/>
              <a:gdLst>
                <a:gd name="T0" fmla="*/ 87105 w 45"/>
                <a:gd name="T1" fmla="*/ 1902385 h 32"/>
                <a:gd name="T2" fmla="*/ 541191 w 45"/>
                <a:gd name="T3" fmla="*/ 4208023 h 32"/>
                <a:gd name="T4" fmla="*/ 1323376 w 45"/>
                <a:gd name="T5" fmla="*/ 4754701 h 32"/>
                <a:gd name="T6" fmla="*/ 756624 w 45"/>
                <a:gd name="T7" fmla="*/ 1513180 h 32"/>
                <a:gd name="T8" fmla="*/ 87105 w 45"/>
                <a:gd name="T9" fmla="*/ 1902385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8" name="Freeform 1428"/>
            <p:cNvSpPr>
              <a:spLocks/>
            </p:cNvSpPr>
            <p:nvPr/>
          </p:nvSpPr>
          <p:spPr bwMode="auto">
            <a:xfrm>
              <a:off x="1773" y="8644"/>
              <a:ext cx="58" cy="44"/>
            </a:xfrm>
            <a:custGeom>
              <a:avLst/>
              <a:gdLst>
                <a:gd name="T0" fmla="*/ 854609 w 44"/>
                <a:gd name="T1" fmla="*/ 2452813 h 31"/>
                <a:gd name="T2" fmla="*/ 565923 w 44"/>
                <a:gd name="T3" fmla="*/ 5660745 h 31"/>
                <a:gd name="T4" fmla="*/ 49137 w 44"/>
                <a:gd name="T5" fmla="*/ 5947382 h 31"/>
                <a:gd name="T6" fmla="*/ 397415 w 44"/>
                <a:gd name="T7" fmla="*/ 2719786 h 31"/>
                <a:gd name="T8" fmla="*/ 854609 w 44"/>
                <a:gd name="T9" fmla="*/ 2452813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9" name="Freeform 1429"/>
            <p:cNvSpPr>
              <a:spLocks/>
            </p:cNvSpPr>
            <p:nvPr/>
          </p:nvSpPr>
          <p:spPr bwMode="auto">
            <a:xfrm>
              <a:off x="1768" y="8618"/>
              <a:ext cx="51" cy="42"/>
            </a:xfrm>
            <a:custGeom>
              <a:avLst/>
              <a:gdLst>
                <a:gd name="T0" fmla="*/ 558933 w 39"/>
                <a:gd name="T1" fmla="*/ 1385028 h 30"/>
                <a:gd name="T2" fmla="*/ 386955 w 39"/>
                <a:gd name="T3" fmla="*/ 3639971 h 30"/>
                <a:gd name="T4" fmla="*/ 37297 w 39"/>
                <a:gd name="T5" fmla="*/ 3985003 h 30"/>
                <a:gd name="T6" fmla="*/ 264763 w 39"/>
                <a:gd name="T7" fmla="*/ 1857128 h 30"/>
                <a:gd name="T8" fmla="*/ 558933 w 39"/>
                <a:gd name="T9" fmla="*/ 1385028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0" name="Freeform 1430"/>
            <p:cNvSpPr>
              <a:spLocks/>
            </p:cNvSpPr>
            <p:nvPr/>
          </p:nvSpPr>
          <p:spPr bwMode="auto">
            <a:xfrm>
              <a:off x="1786" y="8691"/>
              <a:ext cx="60" cy="45"/>
            </a:xfrm>
            <a:custGeom>
              <a:avLst/>
              <a:gdLst>
                <a:gd name="T0" fmla="*/ 116140 w 45"/>
                <a:gd name="T1" fmla="*/ 4878647 h 32"/>
                <a:gd name="T2" fmla="*/ 567468 w 45"/>
                <a:gd name="T3" fmla="*/ 2649615 h 32"/>
                <a:gd name="T4" fmla="*/ 1323376 w 45"/>
                <a:gd name="T5" fmla="*/ 2305228 h 32"/>
                <a:gd name="T6" fmla="*/ 785444 w 45"/>
                <a:gd name="T7" fmla="*/ 4878647 h 32"/>
                <a:gd name="T8" fmla="*/ 116140 w 45"/>
                <a:gd name="T9" fmla="*/ 4878647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1" name="Freeform 1431"/>
            <p:cNvSpPr>
              <a:spLocks/>
            </p:cNvSpPr>
            <p:nvPr/>
          </p:nvSpPr>
          <p:spPr bwMode="auto">
            <a:xfrm>
              <a:off x="1799" y="8721"/>
              <a:ext cx="52" cy="40"/>
            </a:xfrm>
            <a:custGeom>
              <a:avLst/>
              <a:gdLst>
                <a:gd name="T0" fmla="*/ 87105 w 39"/>
                <a:gd name="T1" fmla="*/ 2251974 h 29"/>
                <a:gd name="T2" fmla="*/ 441812 w 39"/>
                <a:gd name="T3" fmla="*/ 946672 h 29"/>
                <a:gd name="T4" fmla="*/ 1160091 w 39"/>
                <a:gd name="T5" fmla="*/ 858178 h 29"/>
                <a:gd name="T6" fmla="*/ 652551 w 39"/>
                <a:gd name="T7" fmla="*/ 2181436 h 29"/>
                <a:gd name="T8" fmla="*/ 87105 w 39"/>
                <a:gd name="T9" fmla="*/ 2251974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2" name="Freeform 1432"/>
            <p:cNvSpPr>
              <a:spLocks/>
            </p:cNvSpPr>
            <p:nvPr/>
          </p:nvSpPr>
          <p:spPr bwMode="auto">
            <a:xfrm>
              <a:off x="1807" y="8746"/>
              <a:ext cx="52" cy="42"/>
            </a:xfrm>
            <a:custGeom>
              <a:avLst/>
              <a:gdLst>
                <a:gd name="T0" fmla="*/ 87105 w 39"/>
                <a:gd name="T1" fmla="*/ 3985003 h 30"/>
                <a:gd name="T2" fmla="*/ 474660 w 39"/>
                <a:gd name="T3" fmla="*/ 1673763 h 30"/>
                <a:gd name="T4" fmla="*/ 1160091 w 39"/>
                <a:gd name="T5" fmla="*/ 1385028 h 30"/>
                <a:gd name="T6" fmla="*/ 689695 w 39"/>
                <a:gd name="T7" fmla="*/ 3639971 h 30"/>
                <a:gd name="T8" fmla="*/ 87105 w 39"/>
                <a:gd name="T9" fmla="*/ 3985003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3" name="Freeform 1433"/>
            <p:cNvSpPr>
              <a:spLocks/>
            </p:cNvSpPr>
            <p:nvPr/>
          </p:nvSpPr>
          <p:spPr bwMode="auto">
            <a:xfrm>
              <a:off x="1778" y="8670"/>
              <a:ext cx="61" cy="44"/>
            </a:xfrm>
            <a:custGeom>
              <a:avLst/>
              <a:gdLst>
                <a:gd name="T0" fmla="*/ 1120907 w 46"/>
                <a:gd name="T1" fmla="*/ 2452813 h 31"/>
                <a:gd name="T2" fmla="*/ 715413 w 46"/>
                <a:gd name="T3" fmla="*/ 5660745 h 31"/>
                <a:gd name="T4" fmla="*/ 74814 w 46"/>
                <a:gd name="T5" fmla="*/ 6395407 h 31"/>
                <a:gd name="T6" fmla="*/ 539492 w 46"/>
                <a:gd name="T7" fmla="*/ 2719786 h 31"/>
                <a:gd name="T8" fmla="*/ 1120907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4" name="Freeform 1434"/>
            <p:cNvSpPr>
              <a:spLocks/>
            </p:cNvSpPr>
            <p:nvPr/>
          </p:nvSpPr>
          <p:spPr bwMode="auto">
            <a:xfrm>
              <a:off x="1728" y="8342"/>
              <a:ext cx="71" cy="17"/>
            </a:xfrm>
            <a:custGeom>
              <a:avLst/>
              <a:gdLst>
                <a:gd name="T0" fmla="*/ 979086 w 54"/>
                <a:gd name="T1" fmla="*/ 0 h 12"/>
                <a:gd name="T2" fmla="*/ 499712 w 54"/>
                <a:gd name="T3" fmla="*/ 1394850 h 12"/>
                <a:gd name="T4" fmla="*/ 499712 w 54"/>
                <a:gd name="T5" fmla="*/ 1394850 h 12"/>
                <a:gd name="T6" fmla="*/ 1 w 54"/>
                <a:gd name="T7" fmla="*/ 1 h 12"/>
                <a:gd name="T8" fmla="*/ 0 w 54"/>
                <a:gd name="T9" fmla="*/ 2799387 h 12"/>
                <a:gd name="T10" fmla="*/ 499712 w 54"/>
                <a:gd name="T11" fmla="*/ 3312998 h 12"/>
                <a:gd name="T12" fmla="*/ 499712 w 54"/>
                <a:gd name="T13" fmla="*/ 3312998 h 12"/>
                <a:gd name="T14" fmla="*/ 1013699 w 54"/>
                <a:gd name="T15" fmla="*/ 3292156 h 12"/>
                <a:gd name="T16" fmla="*/ 1014451 w 54"/>
                <a:gd name="T17" fmla="*/ 3312998 h 12"/>
                <a:gd name="T18" fmla="*/ 1014451 w 54"/>
                <a:gd name="T19" fmla="*/ 3292156 h 12"/>
                <a:gd name="T20" fmla="*/ 979086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5" name="Freeform 1435"/>
            <p:cNvSpPr>
              <a:spLocks/>
            </p:cNvSpPr>
            <p:nvPr/>
          </p:nvSpPr>
          <p:spPr bwMode="auto">
            <a:xfrm>
              <a:off x="1727" y="8301"/>
              <a:ext cx="72" cy="19"/>
            </a:xfrm>
            <a:custGeom>
              <a:avLst/>
              <a:gdLst>
                <a:gd name="T0" fmla="*/ 853119 w 55"/>
                <a:gd name="T1" fmla="*/ 0 h 13"/>
                <a:gd name="T2" fmla="*/ 437591 w 55"/>
                <a:gd name="T3" fmla="*/ 4170354 h 13"/>
                <a:gd name="T4" fmla="*/ 437591 w 55"/>
                <a:gd name="T5" fmla="*/ 4170354 h 13"/>
                <a:gd name="T6" fmla="*/ 38756 w 55"/>
                <a:gd name="T7" fmla="*/ 1 h 13"/>
                <a:gd name="T8" fmla="*/ 0 w 55"/>
                <a:gd name="T9" fmla="*/ 10542153 h 13"/>
                <a:gd name="T10" fmla="*/ 437591 w 55"/>
                <a:gd name="T11" fmla="*/ 11356940 h 13"/>
                <a:gd name="T12" fmla="*/ 437591 w 55"/>
                <a:gd name="T13" fmla="*/ 11356940 h 13"/>
                <a:gd name="T14" fmla="*/ 885626 w 55"/>
                <a:gd name="T15" fmla="*/ 10542153 h 13"/>
                <a:gd name="T16" fmla="*/ 890745 w 55"/>
                <a:gd name="T17" fmla="*/ 10542153 h 13"/>
                <a:gd name="T18" fmla="*/ 890745 w 55"/>
                <a:gd name="T19" fmla="*/ 10542153 h 13"/>
                <a:gd name="T20" fmla="*/ 853119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6" name="Freeform 1436"/>
            <p:cNvSpPr>
              <a:spLocks/>
            </p:cNvSpPr>
            <p:nvPr/>
          </p:nvSpPr>
          <p:spPr bwMode="auto">
            <a:xfrm>
              <a:off x="1728" y="8470"/>
              <a:ext cx="70" cy="17"/>
            </a:xfrm>
            <a:custGeom>
              <a:avLst/>
              <a:gdLst>
                <a:gd name="T0" fmla="*/ 574746 w 53"/>
                <a:gd name="T1" fmla="*/ 3312998 h 12"/>
                <a:gd name="T2" fmla="*/ 574746 w 53"/>
                <a:gd name="T3" fmla="*/ 3312998 h 12"/>
                <a:gd name="T4" fmla="*/ 1183557 w 53"/>
                <a:gd name="T5" fmla="*/ 3292156 h 12"/>
                <a:gd name="T6" fmla="*/ 1164676 w 53"/>
                <a:gd name="T7" fmla="*/ 0 h 12"/>
                <a:gd name="T8" fmla="*/ 574746 w 53"/>
                <a:gd name="T9" fmla="*/ 1394850 h 12"/>
                <a:gd name="T10" fmla="*/ 574746 w 53"/>
                <a:gd name="T11" fmla="*/ 1394850 h 12"/>
                <a:gd name="T12" fmla="*/ 1 w 53"/>
                <a:gd name="T13" fmla="*/ 1 h 12"/>
                <a:gd name="T14" fmla="*/ 0 w 53"/>
                <a:gd name="T15" fmla="*/ 2799387 h 12"/>
                <a:gd name="T16" fmla="*/ 574746 w 53"/>
                <a:gd name="T17" fmla="*/ 331299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7" name="Freeform 1437"/>
            <p:cNvSpPr>
              <a:spLocks/>
            </p:cNvSpPr>
            <p:nvPr/>
          </p:nvSpPr>
          <p:spPr bwMode="auto">
            <a:xfrm>
              <a:off x="1730" y="8424"/>
              <a:ext cx="69" cy="20"/>
            </a:xfrm>
            <a:custGeom>
              <a:avLst/>
              <a:gdLst>
                <a:gd name="T0" fmla="*/ 337519 w 53"/>
                <a:gd name="T1" fmla="*/ 2606219 h 14"/>
                <a:gd name="T2" fmla="*/ 337519 w 53"/>
                <a:gd name="T3" fmla="*/ 2606219 h 14"/>
                <a:gd name="T4" fmla="*/ 0 w 53"/>
                <a:gd name="T5" fmla="*/ 1216580 h 14"/>
                <a:gd name="T6" fmla="*/ 0 w 53"/>
                <a:gd name="T7" fmla="*/ 4433210 h 14"/>
                <a:gd name="T8" fmla="*/ 337519 w 53"/>
                <a:gd name="T9" fmla="*/ 5318814 h 14"/>
                <a:gd name="T10" fmla="*/ 337519 w 53"/>
                <a:gd name="T11" fmla="*/ 5318814 h 14"/>
                <a:gd name="T12" fmla="*/ 676378 w 53"/>
                <a:gd name="T13" fmla="*/ 4433210 h 14"/>
                <a:gd name="T14" fmla="*/ 706268 w 53"/>
                <a:gd name="T15" fmla="*/ 0 h 14"/>
                <a:gd name="T16" fmla="*/ 706268 w 53"/>
                <a:gd name="T17" fmla="*/ 0 h 14"/>
                <a:gd name="T18" fmla="*/ 700501 w 53"/>
                <a:gd name="T19" fmla="*/ 851606 h 14"/>
                <a:gd name="T20" fmla="*/ 337519 w 53"/>
                <a:gd name="T21" fmla="*/ 260621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8" name="Freeform 1438"/>
            <p:cNvSpPr>
              <a:spLocks/>
            </p:cNvSpPr>
            <p:nvPr/>
          </p:nvSpPr>
          <p:spPr bwMode="auto">
            <a:xfrm>
              <a:off x="1728" y="8383"/>
              <a:ext cx="71" cy="21"/>
            </a:xfrm>
            <a:custGeom>
              <a:avLst/>
              <a:gdLst>
                <a:gd name="T0" fmla="*/ 1014451 w 54"/>
                <a:gd name="T1" fmla="*/ 0 h 15"/>
                <a:gd name="T2" fmla="*/ 1013699 w 54"/>
                <a:gd name="T3" fmla="*/ 360534 h 15"/>
                <a:gd name="T4" fmla="*/ 499712 w 54"/>
                <a:gd name="T5" fmla="*/ 1326520 h 15"/>
                <a:gd name="T6" fmla="*/ 499712 w 54"/>
                <a:gd name="T7" fmla="*/ 1326520 h 15"/>
                <a:gd name="T8" fmla="*/ 1 w 54"/>
                <a:gd name="T9" fmla="*/ 504748 h 15"/>
                <a:gd name="T10" fmla="*/ 0 w 54"/>
                <a:gd name="T11" fmla="*/ 2343268 h 15"/>
                <a:gd name="T12" fmla="*/ 499712 w 54"/>
                <a:gd name="T13" fmla="*/ 2714655 h 15"/>
                <a:gd name="T14" fmla="*/ 499712 w 54"/>
                <a:gd name="T15" fmla="*/ 2714655 h 15"/>
                <a:gd name="T16" fmla="*/ 1013699 w 54"/>
                <a:gd name="T17" fmla="*/ 2599979 h 15"/>
                <a:gd name="T18" fmla="*/ 1014451 w 54"/>
                <a:gd name="T19" fmla="*/ 2599979 h 15"/>
                <a:gd name="T20" fmla="*/ 1014451 w 54"/>
                <a:gd name="T21" fmla="*/ 2599979 h 15"/>
                <a:gd name="T22" fmla="*/ 1014451 w 54"/>
                <a:gd name="T23" fmla="*/ 1 h 15"/>
                <a:gd name="T24" fmla="*/ 1014451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9" name="Freeform 1439"/>
            <p:cNvSpPr>
              <a:spLocks/>
            </p:cNvSpPr>
            <p:nvPr/>
          </p:nvSpPr>
          <p:spPr bwMode="auto">
            <a:xfrm>
              <a:off x="1773" y="8638"/>
              <a:ext cx="47" cy="26"/>
            </a:xfrm>
            <a:custGeom>
              <a:avLst/>
              <a:gdLst>
                <a:gd name="T0" fmla="*/ 529673 w 36"/>
                <a:gd name="T1" fmla="*/ 686384 h 19"/>
                <a:gd name="T2" fmla="*/ 478359 w 36"/>
                <a:gd name="T3" fmla="*/ 0 h 19"/>
                <a:gd name="T4" fmla="*/ 478359 w 36"/>
                <a:gd name="T5" fmla="*/ 0 h 19"/>
                <a:gd name="T6" fmla="*/ 302882 w 36"/>
                <a:gd name="T7" fmla="*/ 490324 h 19"/>
                <a:gd name="T8" fmla="*/ 0 w 36"/>
                <a:gd name="T9" fmla="*/ 918169 h 19"/>
                <a:gd name="T10" fmla="*/ 46850 w 36"/>
                <a:gd name="T11" fmla="*/ 1533844 h 19"/>
                <a:gd name="T12" fmla="*/ 284838 w 36"/>
                <a:gd name="T13" fmla="*/ 1120886 h 19"/>
                <a:gd name="T14" fmla="*/ 529673 w 36"/>
                <a:gd name="T15" fmla="*/ 68638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0" name="Freeform 1440"/>
            <p:cNvSpPr>
              <a:spLocks/>
            </p:cNvSpPr>
            <p:nvPr/>
          </p:nvSpPr>
          <p:spPr bwMode="auto">
            <a:xfrm>
              <a:off x="1704" y="8664"/>
              <a:ext cx="50" cy="27"/>
            </a:xfrm>
            <a:custGeom>
              <a:avLst/>
              <a:gdLst>
                <a:gd name="T0" fmla="*/ 0 w 38"/>
                <a:gd name="T1" fmla="*/ 3061122 h 19"/>
                <a:gd name="T2" fmla="*/ 390251 w 38"/>
                <a:gd name="T3" fmla="*/ 4350015 h 19"/>
                <a:gd name="T4" fmla="*/ 704653 w 38"/>
                <a:gd name="T5" fmla="*/ 5865999 h 19"/>
                <a:gd name="T6" fmla="*/ 742297 w 38"/>
                <a:gd name="T7" fmla="*/ 4050563 h 19"/>
                <a:gd name="T8" fmla="*/ 742297 w 38"/>
                <a:gd name="T9" fmla="*/ 3679392 h 19"/>
                <a:gd name="T10" fmla="*/ 356530 w 38"/>
                <a:gd name="T11" fmla="*/ 2154123 h 19"/>
                <a:gd name="T12" fmla="*/ 61167 w 38"/>
                <a:gd name="T13" fmla="*/ 0 h 19"/>
                <a:gd name="T14" fmla="*/ 61167 w 38"/>
                <a:gd name="T15" fmla="*/ 0 h 19"/>
                <a:gd name="T16" fmla="*/ 0 w 38"/>
                <a:gd name="T17" fmla="*/ 30611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1" name="Freeform 1441"/>
            <p:cNvSpPr>
              <a:spLocks/>
            </p:cNvSpPr>
            <p:nvPr/>
          </p:nvSpPr>
          <p:spPr bwMode="auto">
            <a:xfrm>
              <a:off x="1714" y="8643"/>
              <a:ext cx="45" cy="23"/>
            </a:xfrm>
            <a:custGeom>
              <a:avLst/>
              <a:gdLst>
                <a:gd name="T0" fmla="*/ 96129 w 35"/>
                <a:gd name="T1" fmla="*/ 2090529 h 16"/>
                <a:gd name="T2" fmla="*/ 1 w 35"/>
                <a:gd name="T3" fmla="*/ 0 h 16"/>
                <a:gd name="T4" fmla="*/ 0 w 35"/>
                <a:gd name="T5" fmla="*/ 3005135 h 16"/>
                <a:gd name="T6" fmla="*/ 154200 w 35"/>
                <a:gd name="T7" fmla="*/ 5261992 h 16"/>
                <a:gd name="T8" fmla="*/ 293892 w 35"/>
                <a:gd name="T9" fmla="*/ 7564114 h 16"/>
                <a:gd name="T10" fmla="*/ 297051 w 35"/>
                <a:gd name="T11" fmla="*/ 4607363 h 16"/>
                <a:gd name="T12" fmla="*/ 297051 w 35"/>
                <a:gd name="T13" fmla="*/ 4319882 h 16"/>
                <a:gd name="T14" fmla="*/ 96129 w 35"/>
                <a:gd name="T15" fmla="*/ 2090529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2" name="Freeform 1442"/>
            <p:cNvSpPr>
              <a:spLocks/>
            </p:cNvSpPr>
            <p:nvPr/>
          </p:nvSpPr>
          <p:spPr bwMode="auto">
            <a:xfrm>
              <a:off x="1778" y="8666"/>
              <a:ext cx="52" cy="24"/>
            </a:xfrm>
            <a:custGeom>
              <a:avLst/>
              <a:gdLst>
                <a:gd name="T0" fmla="*/ 652551 w 39"/>
                <a:gd name="T1" fmla="*/ 3001845 h 17"/>
                <a:gd name="T2" fmla="*/ 1226124 w 39"/>
                <a:gd name="T3" fmla="*/ 1748910 h 17"/>
                <a:gd name="T4" fmla="*/ 1125120 w 39"/>
                <a:gd name="T5" fmla="*/ 0 h 17"/>
                <a:gd name="T6" fmla="*/ 721588 w 39"/>
                <a:gd name="T7" fmla="*/ 994064 h 17"/>
                <a:gd name="T8" fmla="*/ 0 w 39"/>
                <a:gd name="T9" fmla="*/ 1981248 h 17"/>
                <a:gd name="T10" fmla="*/ 0 w 39"/>
                <a:gd name="T11" fmla="*/ 2129836 h 17"/>
                <a:gd name="T12" fmla="*/ 116140 w 39"/>
                <a:gd name="T13" fmla="*/ 4237899 h 17"/>
                <a:gd name="T14" fmla="*/ 652551 w 39"/>
                <a:gd name="T15" fmla="*/ 300184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3" name="Freeform 1443"/>
            <p:cNvSpPr>
              <a:spLocks/>
            </p:cNvSpPr>
            <p:nvPr/>
          </p:nvSpPr>
          <p:spPr bwMode="auto">
            <a:xfrm>
              <a:off x="1715" y="8608"/>
              <a:ext cx="95" cy="35"/>
            </a:xfrm>
            <a:custGeom>
              <a:avLst/>
              <a:gdLst>
                <a:gd name="T0" fmla="*/ 1230505 w 72"/>
                <a:gd name="T1" fmla="*/ 3197712 h 25"/>
                <a:gd name="T2" fmla="*/ 1553813 w 72"/>
                <a:gd name="T3" fmla="*/ 1939039 h 25"/>
                <a:gd name="T4" fmla="*/ 1405054 w 72"/>
                <a:gd name="T5" fmla="*/ 0 h 25"/>
                <a:gd name="T6" fmla="*/ 1360417 w 72"/>
                <a:gd name="T7" fmla="*/ 706647 h 25"/>
                <a:gd name="T8" fmla="*/ 781430 w 72"/>
                <a:gd name="T9" fmla="*/ 2846431 h 25"/>
                <a:gd name="T10" fmla="*/ 781430 w 72"/>
                <a:gd name="T11" fmla="*/ 2846431 h 25"/>
                <a:gd name="T12" fmla="*/ 201816 w 72"/>
                <a:gd name="T13" fmla="*/ 706647 h 25"/>
                <a:gd name="T14" fmla="*/ 138373 w 72"/>
                <a:gd name="T15" fmla="*/ 0 h 25"/>
                <a:gd name="T16" fmla="*/ 0 w 72"/>
                <a:gd name="T17" fmla="*/ 2599979 h 25"/>
                <a:gd name="T18" fmla="*/ 419272 w 72"/>
                <a:gd name="T19" fmla="*/ 3639971 h 25"/>
                <a:gd name="T20" fmla="*/ 781430 w 72"/>
                <a:gd name="T21" fmla="*/ 4592805 h 25"/>
                <a:gd name="T22" fmla="*/ 909651 w 72"/>
                <a:gd name="T23" fmla="*/ 3985003 h 25"/>
                <a:gd name="T24" fmla="*/ 1230505 w 72"/>
                <a:gd name="T25" fmla="*/ 31977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4" name="Freeform 1444"/>
            <p:cNvSpPr>
              <a:spLocks/>
            </p:cNvSpPr>
            <p:nvPr/>
          </p:nvSpPr>
          <p:spPr bwMode="auto">
            <a:xfrm>
              <a:off x="1810" y="8740"/>
              <a:ext cx="42" cy="29"/>
            </a:xfrm>
            <a:custGeom>
              <a:avLst/>
              <a:gdLst>
                <a:gd name="T0" fmla="*/ 1 w 32"/>
                <a:gd name="T1" fmla="*/ 12933791 h 20"/>
                <a:gd name="T2" fmla="*/ 231971 w 32"/>
                <a:gd name="T3" fmla="*/ 8649396 h 20"/>
                <a:gd name="T4" fmla="*/ 571951 w 32"/>
                <a:gd name="T5" fmla="*/ 5965101 h 20"/>
                <a:gd name="T6" fmla="*/ 504491 w 32"/>
                <a:gd name="T7" fmla="*/ 0 h 20"/>
                <a:gd name="T8" fmla="*/ 231971 w 32"/>
                <a:gd name="T9" fmla="*/ 4113863 h 20"/>
                <a:gd name="T10" fmla="*/ 0 w 32"/>
                <a:gd name="T11" fmla="*/ 7090377 h 20"/>
                <a:gd name="T12" fmla="*/ 1 w 32"/>
                <a:gd name="T13" fmla="*/ 12933791 h 20"/>
                <a:gd name="T14" fmla="*/ 1 w 32"/>
                <a:gd name="T15" fmla="*/ 12933791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5" name="Freeform 1445"/>
            <p:cNvSpPr>
              <a:spLocks/>
            </p:cNvSpPr>
            <p:nvPr/>
          </p:nvSpPr>
          <p:spPr bwMode="auto">
            <a:xfrm>
              <a:off x="1798" y="8715"/>
              <a:ext cx="46" cy="25"/>
            </a:xfrm>
            <a:custGeom>
              <a:avLst/>
              <a:gdLst>
                <a:gd name="T0" fmla="*/ 77956 w 35"/>
                <a:gd name="T1" fmla="*/ 2501135 h 18"/>
                <a:gd name="T2" fmla="*/ 283487 w 35"/>
                <a:gd name="T3" fmla="*/ 1800817 h 18"/>
                <a:gd name="T4" fmla="*/ 655500 w 35"/>
                <a:gd name="T5" fmla="*/ 1065406 h 18"/>
                <a:gd name="T6" fmla="*/ 623400 w 35"/>
                <a:gd name="T7" fmla="*/ 0 h 18"/>
                <a:gd name="T8" fmla="*/ 305699 w 35"/>
                <a:gd name="T9" fmla="*/ 767092 h 18"/>
                <a:gd name="T10" fmla="*/ 0 w 35"/>
                <a:gd name="T11" fmla="*/ 1479731 h 18"/>
                <a:gd name="T12" fmla="*/ 0 w 35"/>
                <a:gd name="T13" fmla="*/ 1479731 h 18"/>
                <a:gd name="T14" fmla="*/ 77956 w 35"/>
                <a:gd name="T15" fmla="*/ 2501135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6" name="Freeform 1446"/>
            <p:cNvSpPr>
              <a:spLocks/>
            </p:cNvSpPr>
            <p:nvPr/>
          </p:nvSpPr>
          <p:spPr bwMode="auto">
            <a:xfrm>
              <a:off x="1779" y="8672"/>
              <a:ext cx="47" cy="27"/>
            </a:xfrm>
            <a:custGeom>
              <a:avLst/>
              <a:gdLst>
                <a:gd name="T0" fmla="*/ 46850 w 36"/>
                <a:gd name="T1" fmla="*/ 5865999 h 19"/>
                <a:gd name="T2" fmla="*/ 46850 w 36"/>
                <a:gd name="T3" fmla="*/ 5865999 h 19"/>
                <a:gd name="T4" fmla="*/ 252073 w 36"/>
                <a:gd name="T5" fmla="*/ 4050563 h 19"/>
                <a:gd name="T6" fmla="*/ 529673 w 36"/>
                <a:gd name="T7" fmla="*/ 2154123 h 19"/>
                <a:gd name="T8" fmla="*/ 516255 w 36"/>
                <a:gd name="T9" fmla="*/ 0 h 19"/>
                <a:gd name="T10" fmla="*/ 302882 w 36"/>
                <a:gd name="T11" fmla="*/ 1515864 h 19"/>
                <a:gd name="T12" fmla="*/ 0 w 36"/>
                <a:gd name="T13" fmla="*/ 3603332 h 19"/>
                <a:gd name="T14" fmla="*/ 46850 w 36"/>
                <a:gd name="T15" fmla="*/ 5865999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7" name="Freeform 1447"/>
            <p:cNvSpPr>
              <a:spLocks/>
            </p:cNvSpPr>
            <p:nvPr/>
          </p:nvSpPr>
          <p:spPr bwMode="auto">
            <a:xfrm>
              <a:off x="1701" y="8693"/>
              <a:ext cx="48" cy="28"/>
            </a:xfrm>
            <a:custGeom>
              <a:avLst/>
              <a:gdLst>
                <a:gd name="T0" fmla="*/ 183531 w 37"/>
                <a:gd name="T1" fmla="*/ 947514 h 20"/>
                <a:gd name="T2" fmla="*/ 25559 w 37"/>
                <a:gd name="T3" fmla="*/ 0 h 20"/>
                <a:gd name="T4" fmla="*/ 0 w 37"/>
                <a:gd name="T5" fmla="*/ 1673763 h 20"/>
                <a:gd name="T6" fmla="*/ 211732 w 37"/>
                <a:gd name="T7" fmla="*/ 2599979 h 20"/>
                <a:gd name="T8" fmla="*/ 421515 w 37"/>
                <a:gd name="T9" fmla="*/ 3639971 h 20"/>
                <a:gd name="T10" fmla="*/ 421515 w 37"/>
                <a:gd name="T11" fmla="*/ 3639971 h 20"/>
                <a:gd name="T12" fmla="*/ 429523 w 37"/>
                <a:gd name="T13" fmla="*/ 1857128 h 20"/>
                <a:gd name="T14" fmla="*/ 183531 w 37"/>
                <a:gd name="T15" fmla="*/ 947514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8" name="Freeform 1448"/>
            <p:cNvSpPr>
              <a:spLocks/>
            </p:cNvSpPr>
            <p:nvPr/>
          </p:nvSpPr>
          <p:spPr bwMode="auto">
            <a:xfrm>
              <a:off x="1690" y="8717"/>
              <a:ext cx="54" cy="36"/>
            </a:xfrm>
            <a:custGeom>
              <a:avLst/>
              <a:gdLst>
                <a:gd name="T0" fmla="*/ 833112 w 41"/>
                <a:gd name="T1" fmla="*/ 1578070 h 26"/>
                <a:gd name="T2" fmla="*/ 382071 w 41"/>
                <a:gd name="T3" fmla="*/ 870378 h 26"/>
                <a:gd name="T4" fmla="*/ 83846 w 41"/>
                <a:gd name="T5" fmla="*/ 0 h 26"/>
                <a:gd name="T6" fmla="*/ 1 w 41"/>
                <a:gd name="T7" fmla="*/ 1313830 h 26"/>
                <a:gd name="T8" fmla="*/ 0 w 41"/>
                <a:gd name="T9" fmla="*/ 1537564 h 26"/>
                <a:gd name="T10" fmla="*/ 382071 w 41"/>
                <a:gd name="T11" fmla="*/ 1668654 h 26"/>
                <a:gd name="T12" fmla="*/ 770486 w 41"/>
                <a:gd name="T13" fmla="*/ 3199076 h 26"/>
                <a:gd name="T14" fmla="*/ 770486 w 41"/>
                <a:gd name="T15" fmla="*/ 3199076 h 26"/>
                <a:gd name="T16" fmla="*/ 833112 w 41"/>
                <a:gd name="T17" fmla="*/ 157807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4" y="9"/>
                    <a:pt x="36" y="17"/>
                    <a:pt x="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9" name="Freeform 1449"/>
            <p:cNvSpPr>
              <a:spLocks/>
            </p:cNvSpPr>
            <p:nvPr/>
          </p:nvSpPr>
          <p:spPr bwMode="auto">
            <a:xfrm>
              <a:off x="1730" y="8275"/>
              <a:ext cx="67" cy="4"/>
            </a:xfrm>
            <a:custGeom>
              <a:avLst/>
              <a:gdLst>
                <a:gd name="T0" fmla="*/ 0 w 51"/>
                <a:gd name="T1" fmla="*/ 0 h 3"/>
                <a:gd name="T2" fmla="*/ 0 w 51"/>
                <a:gd name="T3" fmla="*/ 1 h 3"/>
                <a:gd name="T4" fmla="*/ 456342 w 51"/>
                <a:gd name="T5" fmla="*/ 87105 h 3"/>
                <a:gd name="T6" fmla="*/ 456342 w 51"/>
                <a:gd name="T7" fmla="*/ 87105 h 3"/>
                <a:gd name="T8" fmla="*/ 947762 w 51"/>
                <a:gd name="T9" fmla="*/ 1 h 3"/>
                <a:gd name="T10" fmla="*/ 947762 w 51"/>
                <a:gd name="T11" fmla="*/ 1 h 3"/>
                <a:gd name="T12" fmla="*/ 0 60000 65536"/>
                <a:gd name="T13" fmla="*/ 0 60000 65536"/>
                <a:gd name="T14" fmla="*/ 0 60000 65536"/>
                <a:gd name="T15" fmla="*/ 0 60000 65536"/>
                <a:gd name="T16" fmla="*/ 0 60000 65536"/>
                <a:gd name="T17" fmla="*/ 0 60000 65536"/>
                <a:gd name="T18" fmla="*/ 0 w 51"/>
                <a:gd name="T19" fmla="*/ 0 h 3"/>
                <a:gd name="T20" fmla="*/ 51 w 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 h="3">
                  <a:moveTo>
                    <a:pt x="0" y="0"/>
                  </a:moveTo>
                  <a:cubicBezTo>
                    <a:pt x="0" y="1"/>
                    <a:pt x="0" y="1"/>
                    <a:pt x="0" y="1"/>
                  </a:cubicBezTo>
                  <a:cubicBezTo>
                    <a:pt x="3" y="1"/>
                    <a:pt x="7" y="3"/>
                    <a:pt x="25" y="3"/>
                  </a:cubicBezTo>
                  <a:cubicBezTo>
                    <a:pt x="25" y="3"/>
                    <a:pt x="25" y="3"/>
                    <a:pt x="25" y="3"/>
                  </a:cubicBezTo>
                  <a:cubicBezTo>
                    <a:pt x="44" y="3"/>
                    <a:pt x="47" y="0"/>
                    <a:pt x="51" y="1"/>
                  </a:cubicBezTo>
                  <a:cubicBezTo>
                    <a:pt x="51" y="1"/>
                    <a:pt x="51" y="1"/>
                    <a:pt x="51" y="1"/>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90" name="Freeform 1450"/>
            <p:cNvSpPr>
              <a:spLocks/>
            </p:cNvSpPr>
            <p:nvPr/>
          </p:nvSpPr>
          <p:spPr bwMode="auto">
            <a:xfrm>
              <a:off x="1791" y="8262"/>
              <a:ext cx="7" cy="15"/>
            </a:xfrm>
            <a:custGeom>
              <a:avLst/>
              <a:gdLst>
                <a:gd name="T0" fmla="*/ 504748 w 5"/>
                <a:gd name="T1" fmla="*/ 750663 h 11"/>
                <a:gd name="T2" fmla="*/ 947514 w 5"/>
                <a:gd name="T3" fmla="*/ 616885 h 11"/>
                <a:gd name="T4" fmla="*/ 1 w 5"/>
                <a:gd name="T5" fmla="*/ 0 h 11"/>
                <a:gd name="T6" fmla="*/ 1 w 5"/>
                <a:gd name="T7" fmla="*/ 0 h 11"/>
                <a:gd name="T8" fmla="*/ 504748 w 5"/>
                <a:gd name="T9" fmla="*/ 750663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3" y="11"/>
                  </a:moveTo>
                  <a:cubicBezTo>
                    <a:pt x="5" y="9"/>
                    <a:pt x="5" y="9"/>
                    <a:pt x="5" y="9"/>
                  </a:cubicBezTo>
                  <a:cubicBezTo>
                    <a:pt x="2" y="7"/>
                    <a:pt x="1" y="2"/>
                    <a:pt x="1" y="0"/>
                  </a:cubicBezTo>
                  <a:cubicBezTo>
                    <a:pt x="1" y="0"/>
                    <a:pt x="1" y="0"/>
                    <a:pt x="1" y="0"/>
                  </a:cubicBezTo>
                  <a:cubicBezTo>
                    <a:pt x="1" y="1"/>
                    <a:pt x="0" y="8"/>
                    <a:pt x="3" y="1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1" name="Freeform 1451"/>
            <p:cNvSpPr>
              <a:spLocks/>
            </p:cNvSpPr>
            <p:nvPr/>
          </p:nvSpPr>
          <p:spPr bwMode="auto">
            <a:xfrm>
              <a:off x="1728" y="8262"/>
              <a:ext cx="5" cy="14"/>
            </a:xfrm>
            <a:custGeom>
              <a:avLst/>
              <a:gdLst>
                <a:gd name="T0" fmla="*/ 8280 w 4"/>
                <a:gd name="T1" fmla="*/ 0 h 10"/>
                <a:gd name="T2" fmla="*/ 0 w 4"/>
                <a:gd name="T3" fmla="*/ 1673763 h 10"/>
                <a:gd name="T4" fmla="*/ 8280 w 4"/>
                <a:gd name="T5" fmla="*/ 1857128 h 10"/>
                <a:gd name="T6" fmla="*/ 8280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2" y="0"/>
                  </a:moveTo>
                  <a:cubicBezTo>
                    <a:pt x="4" y="3"/>
                    <a:pt x="2" y="6"/>
                    <a:pt x="0" y="9"/>
                  </a:cubicBezTo>
                  <a:cubicBezTo>
                    <a:pt x="2" y="10"/>
                    <a:pt x="2" y="10"/>
                    <a:pt x="2" y="10"/>
                  </a:cubicBezTo>
                  <a:cubicBezTo>
                    <a:pt x="4" y="7"/>
                    <a:pt x="4" y="3"/>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2" name="Freeform 1452"/>
            <p:cNvSpPr>
              <a:spLocks/>
            </p:cNvSpPr>
            <p:nvPr/>
          </p:nvSpPr>
          <p:spPr bwMode="auto">
            <a:xfrm>
              <a:off x="1235" y="8309"/>
              <a:ext cx="510" cy="924"/>
            </a:xfrm>
            <a:custGeom>
              <a:avLst/>
              <a:gdLst>
                <a:gd name="T0" fmla="*/ 6027487 w 387"/>
                <a:gd name="T1" fmla="*/ 1216332 h 656"/>
                <a:gd name="T2" fmla="*/ 7258468 w 387"/>
                <a:gd name="T3" fmla="*/ 40091399 h 656"/>
                <a:gd name="T4" fmla="*/ 7925205 w 387"/>
                <a:gd name="T5" fmla="*/ 77206758 h 656"/>
                <a:gd name="T6" fmla="*/ 7865378 w 387"/>
                <a:gd name="T7" fmla="*/ 84486956 h 656"/>
                <a:gd name="T8" fmla="*/ 7604972 w 387"/>
                <a:gd name="T9" fmla="*/ 111583051 h 656"/>
                <a:gd name="T10" fmla="*/ 3698194 w 387"/>
                <a:gd name="T11" fmla="*/ 136506489 h 656"/>
                <a:gd name="T12" fmla="*/ 3142718 w 387"/>
                <a:gd name="T13" fmla="*/ 137086401 h 656"/>
                <a:gd name="T14" fmla="*/ 3009573 w 387"/>
                <a:gd name="T15" fmla="*/ 136708113 h 656"/>
                <a:gd name="T16" fmla="*/ 2915334 w 387"/>
                <a:gd name="T17" fmla="*/ 137123583 h 656"/>
                <a:gd name="T18" fmla="*/ 444356 w 387"/>
                <a:gd name="T19" fmla="*/ 140673649 h 656"/>
                <a:gd name="T20" fmla="*/ 477360 w 387"/>
                <a:gd name="T21" fmla="*/ 82086973 h 656"/>
                <a:gd name="T22" fmla="*/ 558886 w 387"/>
                <a:gd name="T23" fmla="*/ 80026737 h 656"/>
                <a:gd name="T24" fmla="*/ 903988 w 387"/>
                <a:gd name="T25" fmla="*/ 63322069 h 656"/>
                <a:gd name="T26" fmla="*/ 1419637 w 387"/>
                <a:gd name="T27" fmla="*/ 48099231 h 656"/>
                <a:gd name="T28" fmla="*/ 3569661 w 387"/>
                <a:gd name="T29" fmla="*/ 16705645 h 656"/>
                <a:gd name="T30" fmla="*/ 6027487 w 387"/>
                <a:gd name="T31" fmla="*/ 1216332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3" name="Freeform 1453"/>
            <p:cNvSpPr>
              <a:spLocks/>
            </p:cNvSpPr>
            <p:nvPr/>
          </p:nvSpPr>
          <p:spPr bwMode="auto">
            <a:xfrm>
              <a:off x="1695" y="8556"/>
              <a:ext cx="46" cy="252"/>
            </a:xfrm>
            <a:custGeom>
              <a:avLst/>
              <a:gdLst>
                <a:gd name="T0" fmla="*/ 0 w 35"/>
                <a:gd name="T1" fmla="*/ 0 h 179"/>
                <a:gd name="T2" fmla="*/ 596642 w 35"/>
                <a:gd name="T3" fmla="*/ 39909875 h 179"/>
                <a:gd name="T4" fmla="*/ 0 60000 65536"/>
                <a:gd name="T5" fmla="*/ 0 60000 65536"/>
                <a:gd name="T6" fmla="*/ 0 w 35"/>
                <a:gd name="T7" fmla="*/ 0 h 179"/>
                <a:gd name="T8" fmla="*/ 35 w 35"/>
                <a:gd name="T9" fmla="*/ 179 h 179"/>
              </a:gdLst>
              <a:ahLst/>
              <a:cxnLst>
                <a:cxn ang="T4">
                  <a:pos x="T0" y="T1"/>
                </a:cxn>
                <a:cxn ang="T5">
                  <a:pos x="T2" y="T3"/>
                </a:cxn>
              </a:cxnLst>
              <a:rect l="T6" t="T7" r="T8" b="T9"/>
              <a:pathLst>
                <a:path w="35" h="179">
                  <a:moveTo>
                    <a:pt x="0" y="0"/>
                  </a:moveTo>
                  <a:cubicBezTo>
                    <a:pt x="19" y="46"/>
                    <a:pt x="35" y="128"/>
                    <a:pt x="32" y="179"/>
                  </a:cubicBezTo>
                </a:path>
              </a:pathLst>
            </a:cu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94" name="Freeform 1454"/>
            <p:cNvSpPr>
              <a:spLocks/>
            </p:cNvSpPr>
            <p:nvPr/>
          </p:nvSpPr>
          <p:spPr bwMode="auto">
            <a:xfrm>
              <a:off x="1791" y="8266"/>
              <a:ext cx="487" cy="970"/>
            </a:xfrm>
            <a:custGeom>
              <a:avLst/>
              <a:gdLst>
                <a:gd name="T0" fmla="*/ 1635989 w 369"/>
                <a:gd name="T1" fmla="*/ 9179972 h 689"/>
                <a:gd name="T2" fmla="*/ 814499 w 369"/>
                <a:gd name="T3" fmla="*/ 43503018 h 689"/>
                <a:gd name="T4" fmla="*/ 268461 w 369"/>
                <a:gd name="T5" fmla="*/ 73797582 h 689"/>
                <a:gd name="T6" fmla="*/ 968881 w 369"/>
                <a:gd name="T7" fmla="*/ 92033254 h 689"/>
                <a:gd name="T8" fmla="*/ 2529240 w 369"/>
                <a:gd name="T9" fmla="*/ 113176573 h 689"/>
                <a:gd name="T10" fmla="*/ 2513724 w 369"/>
                <a:gd name="T11" fmla="*/ 134219270 h 689"/>
                <a:gd name="T12" fmla="*/ 3727325 w 369"/>
                <a:gd name="T13" fmla="*/ 138267341 h 689"/>
                <a:gd name="T14" fmla="*/ 4851445 w 369"/>
                <a:gd name="T15" fmla="*/ 143247826 h 689"/>
                <a:gd name="T16" fmla="*/ 7697130 w 369"/>
                <a:gd name="T17" fmla="*/ 151744567 h 689"/>
                <a:gd name="T18" fmla="*/ 8041175 w 369"/>
                <a:gd name="T19" fmla="*/ 107537470 h 689"/>
                <a:gd name="T20" fmla="*/ 7859376 w 369"/>
                <a:gd name="T21" fmla="*/ 93138896 h 689"/>
                <a:gd name="T22" fmla="*/ 7889193 w 369"/>
                <a:gd name="T23" fmla="*/ 90855156 h 689"/>
                <a:gd name="T24" fmla="*/ 6756055 w 369"/>
                <a:gd name="T25" fmla="*/ 48778864 h 689"/>
                <a:gd name="T26" fmla="*/ 1635989 w 369"/>
                <a:gd name="T27" fmla="*/ 9179972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5" name="Freeform 1455"/>
            <p:cNvSpPr>
              <a:spLocks/>
            </p:cNvSpPr>
            <p:nvPr/>
          </p:nvSpPr>
          <p:spPr bwMode="auto">
            <a:xfrm>
              <a:off x="1280" y="9050"/>
              <a:ext cx="415" cy="166"/>
            </a:xfrm>
            <a:custGeom>
              <a:avLst/>
              <a:gdLst>
                <a:gd name="T0" fmla="*/ 2967241 w 315"/>
                <a:gd name="T1" fmla="*/ 16476382 h 118"/>
                <a:gd name="T2" fmla="*/ 2400567 w 315"/>
                <a:gd name="T3" fmla="*/ 16999808 h 118"/>
                <a:gd name="T4" fmla="*/ 2301051 w 315"/>
                <a:gd name="T5" fmla="*/ 16643298 h 118"/>
                <a:gd name="T6" fmla="*/ 2193587 w 315"/>
                <a:gd name="T7" fmla="*/ 17050762 h 118"/>
                <a:gd name="T8" fmla="*/ 0 w 315"/>
                <a:gd name="T9" fmla="*/ 23524534 h 118"/>
                <a:gd name="T10" fmla="*/ 4592111 w 315"/>
                <a:gd name="T11" fmla="*/ 21266941 h 118"/>
                <a:gd name="T12" fmla="*/ 6356651 w 315"/>
                <a:gd name="T13" fmla="*/ 0 h 118"/>
                <a:gd name="T14" fmla="*/ 2967241 w 315"/>
                <a:gd name="T15" fmla="*/ 16476382 h 11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18"/>
                <a:gd name="T26" fmla="*/ 315 w 31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6" name="Freeform 1456"/>
            <p:cNvSpPr>
              <a:spLocks/>
            </p:cNvSpPr>
            <p:nvPr/>
          </p:nvSpPr>
          <p:spPr bwMode="auto">
            <a:xfrm>
              <a:off x="1844" y="8852"/>
              <a:ext cx="413" cy="409"/>
            </a:xfrm>
            <a:custGeom>
              <a:avLst/>
              <a:gdLst>
                <a:gd name="T0" fmla="*/ 3950899 w 313"/>
                <a:gd name="T1" fmla="*/ 47584177 h 291"/>
                <a:gd name="T2" fmla="*/ 2828530 w 313"/>
                <a:gd name="T3" fmla="*/ 43020510 h 291"/>
                <a:gd name="T4" fmla="*/ 1624611 w 313"/>
                <a:gd name="T5" fmla="*/ 38979755 h 291"/>
                <a:gd name="T6" fmla="*/ 1639822 w 313"/>
                <a:gd name="T7" fmla="*/ 19202571 h 291"/>
                <a:gd name="T8" fmla="*/ 153012 w 313"/>
                <a:gd name="T9" fmla="*/ 0 h 291"/>
                <a:gd name="T10" fmla="*/ 318081 w 313"/>
                <a:gd name="T11" fmla="*/ 23496225 h 291"/>
                <a:gd name="T12" fmla="*/ 318081 w 313"/>
                <a:gd name="T13" fmla="*/ 43471493 h 291"/>
                <a:gd name="T14" fmla="*/ 2717742 w 313"/>
                <a:gd name="T15" fmla="*/ 54226700 h 291"/>
                <a:gd name="T16" fmla="*/ 6750406 w 313"/>
                <a:gd name="T17" fmla="*/ 55845982 h 291"/>
                <a:gd name="T18" fmla="*/ 6762826 w 313"/>
                <a:gd name="T19" fmla="*/ 55566692 h 291"/>
                <a:gd name="T20" fmla="*/ 3950899 w 313"/>
                <a:gd name="T21" fmla="*/ 47584177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91"/>
                <a:gd name="T35" fmla="*/ 313 w 313"/>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7" name="Freeform 1457"/>
            <p:cNvSpPr>
              <a:spLocks/>
            </p:cNvSpPr>
            <p:nvPr/>
          </p:nvSpPr>
          <p:spPr bwMode="auto">
            <a:xfrm>
              <a:off x="1336" y="8334"/>
              <a:ext cx="246" cy="275"/>
            </a:xfrm>
            <a:custGeom>
              <a:avLst/>
              <a:gdLst>
                <a:gd name="T0" fmla="*/ 0 w 186"/>
                <a:gd name="T1" fmla="*/ 38658073 h 196"/>
                <a:gd name="T2" fmla="*/ 4373273 w 186"/>
                <a:gd name="T3" fmla="*/ 0 h 196"/>
                <a:gd name="T4" fmla="*/ 0 w 186"/>
                <a:gd name="T5" fmla="*/ 38658073 h 196"/>
                <a:gd name="T6" fmla="*/ 0 60000 65536"/>
                <a:gd name="T7" fmla="*/ 0 60000 65536"/>
                <a:gd name="T8" fmla="*/ 0 60000 65536"/>
                <a:gd name="T9" fmla="*/ 0 w 186"/>
                <a:gd name="T10" fmla="*/ 0 h 196"/>
                <a:gd name="T11" fmla="*/ 186 w 186"/>
                <a:gd name="T12" fmla="*/ 196 h 196"/>
              </a:gdLst>
              <a:ahLst/>
              <a:cxnLst>
                <a:cxn ang="T6">
                  <a:pos x="T0" y="T1"/>
                </a:cxn>
                <a:cxn ang="T7">
                  <a:pos x="T2" y="T3"/>
                </a:cxn>
                <a:cxn ang="T8">
                  <a:pos x="T4" y="T5"/>
                </a:cxn>
              </a:cxnLst>
              <a:rect l="T9" t="T10" r="T11" b="T12"/>
              <a:pathLst>
                <a:path w="186" h="196">
                  <a:moveTo>
                    <a:pt x="0" y="196"/>
                  </a:moveTo>
                  <a:cubicBezTo>
                    <a:pt x="20" y="152"/>
                    <a:pt x="119" y="21"/>
                    <a:pt x="186" y="0"/>
                  </a:cubicBezTo>
                  <a:cubicBezTo>
                    <a:pt x="166" y="15"/>
                    <a:pt x="61" y="97"/>
                    <a:pt x="0"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8" name="Freeform 1458"/>
            <p:cNvSpPr>
              <a:spLocks/>
            </p:cNvSpPr>
            <p:nvPr/>
          </p:nvSpPr>
          <p:spPr bwMode="auto">
            <a:xfrm>
              <a:off x="1835" y="8328"/>
              <a:ext cx="75" cy="180"/>
            </a:xfrm>
            <a:custGeom>
              <a:avLst/>
              <a:gdLst>
                <a:gd name="T0" fmla="*/ 1113926 w 57"/>
                <a:gd name="T1" fmla="*/ 0 h 128"/>
                <a:gd name="T2" fmla="*/ 156508 w 57"/>
                <a:gd name="T3" fmla="*/ 27417205 h 128"/>
                <a:gd name="T4" fmla="*/ 1113926 w 57"/>
                <a:gd name="T5" fmla="*/ 0 h 128"/>
                <a:gd name="T6" fmla="*/ 0 60000 65536"/>
                <a:gd name="T7" fmla="*/ 0 60000 65536"/>
                <a:gd name="T8" fmla="*/ 0 60000 65536"/>
                <a:gd name="T9" fmla="*/ 0 w 57"/>
                <a:gd name="T10" fmla="*/ 0 h 128"/>
                <a:gd name="T11" fmla="*/ 57 w 57"/>
                <a:gd name="T12" fmla="*/ 128 h 128"/>
              </a:gdLst>
              <a:ahLst/>
              <a:cxnLst>
                <a:cxn ang="T6">
                  <a:pos x="T0" y="T1"/>
                </a:cxn>
                <a:cxn ang="T7">
                  <a:pos x="T2" y="T3"/>
                </a:cxn>
                <a:cxn ang="T8">
                  <a:pos x="T4" y="T5"/>
                </a:cxn>
              </a:cxnLst>
              <a:rect l="T9" t="T10" r="T11" b="T12"/>
              <a:pathLst>
                <a:path w="57" h="128">
                  <a:moveTo>
                    <a:pt x="57" y="0"/>
                  </a:moveTo>
                  <a:cubicBezTo>
                    <a:pt x="33" y="6"/>
                    <a:pt x="0" y="26"/>
                    <a:pt x="8" y="128"/>
                  </a:cubicBezTo>
                  <a:cubicBezTo>
                    <a:pt x="10" y="107"/>
                    <a:pt x="14" y="1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9" name="Freeform 1459"/>
            <p:cNvSpPr>
              <a:spLocks/>
            </p:cNvSpPr>
            <p:nvPr/>
          </p:nvSpPr>
          <p:spPr bwMode="auto">
            <a:xfrm>
              <a:off x="1805" y="8482"/>
              <a:ext cx="68" cy="336"/>
            </a:xfrm>
            <a:custGeom>
              <a:avLst/>
              <a:gdLst>
                <a:gd name="T0" fmla="*/ 386955 w 52"/>
                <a:gd name="T1" fmla="*/ 50573805 h 239"/>
                <a:gd name="T2" fmla="*/ 83405 w 52"/>
                <a:gd name="T3" fmla="*/ 34567814 h 239"/>
                <a:gd name="T4" fmla="*/ 386955 w 52"/>
                <a:gd name="T5" fmla="*/ 11597230 h 239"/>
                <a:gd name="T6" fmla="*/ 813296 w 52"/>
                <a:gd name="T7" fmla="*/ 0 h 239"/>
                <a:gd name="T8" fmla="*/ 386955 w 52"/>
                <a:gd name="T9" fmla="*/ 15618008 h 239"/>
                <a:gd name="T10" fmla="*/ 386955 w 52"/>
                <a:gd name="T11" fmla="*/ 50573805 h 239"/>
                <a:gd name="T12" fmla="*/ 0 60000 65536"/>
                <a:gd name="T13" fmla="*/ 0 60000 65536"/>
                <a:gd name="T14" fmla="*/ 0 60000 65536"/>
                <a:gd name="T15" fmla="*/ 0 60000 65536"/>
                <a:gd name="T16" fmla="*/ 0 60000 65536"/>
                <a:gd name="T17" fmla="*/ 0 60000 65536"/>
                <a:gd name="T18" fmla="*/ 0 w 52"/>
                <a:gd name="T19" fmla="*/ 0 h 239"/>
                <a:gd name="T20" fmla="*/ 52 w 5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2" h="239">
                  <a:moveTo>
                    <a:pt x="25" y="239"/>
                  </a:moveTo>
                  <a:cubicBezTo>
                    <a:pt x="16" y="226"/>
                    <a:pt x="10" y="207"/>
                    <a:pt x="5" y="163"/>
                  </a:cubicBezTo>
                  <a:cubicBezTo>
                    <a:pt x="0" y="119"/>
                    <a:pt x="14" y="72"/>
                    <a:pt x="25" y="55"/>
                  </a:cubicBezTo>
                  <a:cubicBezTo>
                    <a:pt x="36" y="38"/>
                    <a:pt x="52" y="17"/>
                    <a:pt x="52" y="0"/>
                  </a:cubicBezTo>
                  <a:cubicBezTo>
                    <a:pt x="51" y="25"/>
                    <a:pt x="34" y="50"/>
                    <a:pt x="25" y="74"/>
                  </a:cubicBezTo>
                  <a:cubicBezTo>
                    <a:pt x="16" y="98"/>
                    <a:pt x="3" y="172"/>
                    <a:pt x="25"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0" name="Freeform 1460"/>
            <p:cNvSpPr>
              <a:spLocks/>
            </p:cNvSpPr>
            <p:nvPr/>
          </p:nvSpPr>
          <p:spPr bwMode="auto">
            <a:xfrm>
              <a:off x="1343" y="8760"/>
              <a:ext cx="367" cy="75"/>
            </a:xfrm>
            <a:custGeom>
              <a:avLst/>
              <a:gdLst>
                <a:gd name="T0" fmla="*/ 0 w 278"/>
                <a:gd name="T1" fmla="*/ 0 h 53"/>
                <a:gd name="T2" fmla="*/ 2391945 w 278"/>
                <a:gd name="T3" fmla="*/ 8647845 h 53"/>
                <a:gd name="T4" fmla="*/ 4885566 w 278"/>
                <a:gd name="T5" fmla="*/ 10955716 h 53"/>
                <a:gd name="T6" fmla="*/ 6115169 w 278"/>
                <a:gd name="T7" fmla="*/ 14170378 h 53"/>
                <a:gd name="T8" fmla="*/ 4661938 w 278"/>
                <a:gd name="T9" fmla="*/ 12237517 h 53"/>
                <a:gd name="T10" fmla="*/ 2054717 w 278"/>
                <a:gd name="T11" fmla="*/ 9083588 h 53"/>
                <a:gd name="T12" fmla="*/ 0 w 278"/>
                <a:gd name="T13" fmla="*/ 0 h 53"/>
                <a:gd name="T14" fmla="*/ 0 60000 65536"/>
                <a:gd name="T15" fmla="*/ 0 60000 65536"/>
                <a:gd name="T16" fmla="*/ 0 60000 65536"/>
                <a:gd name="T17" fmla="*/ 0 60000 65536"/>
                <a:gd name="T18" fmla="*/ 0 60000 65536"/>
                <a:gd name="T19" fmla="*/ 0 60000 65536"/>
                <a:gd name="T20" fmla="*/ 0 60000 65536"/>
                <a:gd name="T21" fmla="*/ 0 w 278"/>
                <a:gd name="T22" fmla="*/ 0 h 53"/>
                <a:gd name="T23" fmla="*/ 278 w 27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53">
                  <a:moveTo>
                    <a:pt x="0" y="0"/>
                  </a:moveTo>
                  <a:cubicBezTo>
                    <a:pt x="20" y="9"/>
                    <a:pt x="75" y="26"/>
                    <a:pt x="108" y="32"/>
                  </a:cubicBezTo>
                  <a:cubicBezTo>
                    <a:pt x="141" y="38"/>
                    <a:pt x="200" y="40"/>
                    <a:pt x="222" y="41"/>
                  </a:cubicBezTo>
                  <a:cubicBezTo>
                    <a:pt x="244" y="42"/>
                    <a:pt x="270" y="50"/>
                    <a:pt x="278" y="53"/>
                  </a:cubicBezTo>
                  <a:cubicBezTo>
                    <a:pt x="262" y="50"/>
                    <a:pt x="227" y="46"/>
                    <a:pt x="212" y="45"/>
                  </a:cubicBezTo>
                  <a:cubicBezTo>
                    <a:pt x="197" y="44"/>
                    <a:pt x="121" y="43"/>
                    <a:pt x="93" y="34"/>
                  </a:cubicBezTo>
                  <a:cubicBezTo>
                    <a:pt x="65" y="25"/>
                    <a:pt x="19"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1" name="Freeform 1461"/>
            <p:cNvSpPr>
              <a:spLocks/>
            </p:cNvSpPr>
            <p:nvPr/>
          </p:nvSpPr>
          <p:spPr bwMode="auto">
            <a:xfrm>
              <a:off x="1672" y="8372"/>
              <a:ext cx="32" cy="161"/>
            </a:xfrm>
            <a:custGeom>
              <a:avLst/>
              <a:gdLst>
                <a:gd name="T0" fmla="*/ 1 w 25"/>
                <a:gd name="T1" fmla="*/ 8333989 h 115"/>
                <a:gd name="T2" fmla="*/ 113979 w 25"/>
                <a:gd name="T3" fmla="*/ 20921477 h 115"/>
                <a:gd name="T4" fmla="*/ 136449 w 25"/>
                <a:gd name="T5" fmla="*/ 9130675 h 115"/>
                <a:gd name="T6" fmla="*/ 0 w 25"/>
                <a:gd name="T7" fmla="*/ 0 h 115"/>
                <a:gd name="T8" fmla="*/ 22194 w 25"/>
                <a:gd name="T9" fmla="*/ 8333989 h 115"/>
                <a:gd name="T10" fmla="*/ 0 60000 65536"/>
                <a:gd name="T11" fmla="*/ 0 60000 65536"/>
                <a:gd name="T12" fmla="*/ 0 60000 65536"/>
                <a:gd name="T13" fmla="*/ 0 60000 65536"/>
                <a:gd name="T14" fmla="*/ 0 60000 65536"/>
                <a:gd name="T15" fmla="*/ 0 w 25"/>
                <a:gd name="T16" fmla="*/ 0 h 115"/>
                <a:gd name="T17" fmla="*/ 25 w 25"/>
                <a:gd name="T18" fmla="*/ 115 h 115"/>
              </a:gdLst>
              <a:ahLst/>
              <a:cxnLst>
                <a:cxn ang="T10">
                  <a:pos x="T0" y="T1"/>
                </a:cxn>
                <a:cxn ang="T11">
                  <a:pos x="T2" y="T3"/>
                </a:cxn>
                <a:cxn ang="T12">
                  <a:pos x="T4" y="T5"/>
                </a:cxn>
                <a:cxn ang="T13">
                  <a:pos x="T6" y="T7"/>
                </a:cxn>
                <a:cxn ang="T14">
                  <a:pos x="T8" y="T9"/>
                </a:cxn>
              </a:cxnLst>
              <a:rect l="T15" t="T16" r="T17" b="T18"/>
              <a:pathLst>
                <a:path w="25" h="115">
                  <a:moveTo>
                    <a:pt x="1" y="46"/>
                  </a:moveTo>
                  <a:cubicBezTo>
                    <a:pt x="15" y="66"/>
                    <a:pt x="7" y="93"/>
                    <a:pt x="16" y="115"/>
                  </a:cubicBezTo>
                  <a:cubicBezTo>
                    <a:pt x="25" y="97"/>
                    <a:pt x="23" y="70"/>
                    <a:pt x="19" y="50"/>
                  </a:cubicBezTo>
                  <a:cubicBezTo>
                    <a:pt x="17" y="33"/>
                    <a:pt x="13" y="12"/>
                    <a:pt x="0" y="0"/>
                  </a:cubicBezTo>
                  <a:cubicBezTo>
                    <a:pt x="3" y="13"/>
                    <a:pt x="20" y="35"/>
                    <a:pt x="3" y="4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2" name="Freeform 1462"/>
            <p:cNvSpPr>
              <a:spLocks/>
            </p:cNvSpPr>
            <p:nvPr/>
          </p:nvSpPr>
          <p:spPr bwMode="auto">
            <a:xfrm>
              <a:off x="1272" y="8841"/>
              <a:ext cx="162" cy="316"/>
            </a:xfrm>
            <a:custGeom>
              <a:avLst/>
              <a:gdLst>
                <a:gd name="T0" fmla="*/ 2485964 w 123"/>
                <a:gd name="T1" fmla="*/ 45962574 h 225"/>
                <a:gd name="T2" fmla="*/ 0 w 123"/>
                <a:gd name="T3" fmla="*/ 0 h 225"/>
                <a:gd name="T4" fmla="*/ 2485964 w 123"/>
                <a:gd name="T5" fmla="*/ 45962574 h 225"/>
                <a:gd name="T6" fmla="*/ 0 60000 65536"/>
                <a:gd name="T7" fmla="*/ 0 60000 65536"/>
                <a:gd name="T8" fmla="*/ 0 60000 65536"/>
                <a:gd name="T9" fmla="*/ 0 w 123"/>
                <a:gd name="T10" fmla="*/ 0 h 225"/>
                <a:gd name="T11" fmla="*/ 123 w 123"/>
                <a:gd name="T12" fmla="*/ 225 h 225"/>
              </a:gdLst>
              <a:ahLst/>
              <a:cxnLst>
                <a:cxn ang="T6">
                  <a:pos x="T0" y="T1"/>
                </a:cxn>
                <a:cxn ang="T7">
                  <a:pos x="T2" y="T3"/>
                </a:cxn>
                <a:cxn ang="T8">
                  <a:pos x="T4" y="T5"/>
                </a:cxn>
              </a:cxnLst>
              <a:rect l="T9" t="T10" r="T11" b="T12"/>
              <a:pathLst>
                <a:path w="123" h="225">
                  <a:moveTo>
                    <a:pt x="123" y="225"/>
                  </a:moveTo>
                  <a:cubicBezTo>
                    <a:pt x="28" y="192"/>
                    <a:pt x="0" y="43"/>
                    <a:pt x="0" y="0"/>
                  </a:cubicBezTo>
                  <a:cubicBezTo>
                    <a:pt x="6" y="43"/>
                    <a:pt x="47" y="194"/>
                    <a:pt x="123" y="225"/>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3" name="Freeform 1463"/>
            <p:cNvSpPr>
              <a:spLocks/>
            </p:cNvSpPr>
            <p:nvPr/>
          </p:nvSpPr>
          <p:spPr bwMode="auto">
            <a:xfrm>
              <a:off x="1506" y="8892"/>
              <a:ext cx="229" cy="251"/>
            </a:xfrm>
            <a:custGeom>
              <a:avLst/>
              <a:gdLst>
                <a:gd name="T0" fmla="*/ 0 w 174"/>
                <a:gd name="T1" fmla="*/ 42048789 h 178"/>
                <a:gd name="T2" fmla="*/ 2478453 w 174"/>
                <a:gd name="T3" fmla="*/ 27770218 h 178"/>
                <a:gd name="T4" fmla="*/ 3407392 w 174"/>
                <a:gd name="T5" fmla="*/ 0 h 178"/>
                <a:gd name="T6" fmla="*/ 2372091 w 174"/>
                <a:gd name="T7" fmla="*/ 26045827 h 178"/>
                <a:gd name="T8" fmla="*/ 0 w 174"/>
                <a:gd name="T9" fmla="*/ 42048789 h 178"/>
                <a:gd name="T10" fmla="*/ 0 60000 65536"/>
                <a:gd name="T11" fmla="*/ 0 60000 65536"/>
                <a:gd name="T12" fmla="*/ 0 60000 65536"/>
                <a:gd name="T13" fmla="*/ 0 60000 65536"/>
                <a:gd name="T14" fmla="*/ 0 60000 65536"/>
                <a:gd name="T15" fmla="*/ 0 w 174"/>
                <a:gd name="T16" fmla="*/ 0 h 178"/>
                <a:gd name="T17" fmla="*/ 174 w 174"/>
                <a:gd name="T18" fmla="*/ 178 h 178"/>
              </a:gdLst>
              <a:ahLst/>
              <a:cxnLst>
                <a:cxn ang="T10">
                  <a:pos x="T0" y="T1"/>
                </a:cxn>
                <a:cxn ang="T11">
                  <a:pos x="T2" y="T3"/>
                </a:cxn>
                <a:cxn ang="T12">
                  <a:pos x="T4" y="T5"/>
                </a:cxn>
                <a:cxn ang="T13">
                  <a:pos x="T6" y="T7"/>
                </a:cxn>
                <a:cxn ang="T14">
                  <a:pos x="T8" y="T9"/>
                </a:cxn>
              </a:cxnLst>
              <a:rect l="T15" t="T16" r="T17" b="T18"/>
              <a:pathLst>
                <a:path w="174" h="178">
                  <a:moveTo>
                    <a:pt x="0" y="178"/>
                  </a:moveTo>
                  <a:cubicBezTo>
                    <a:pt x="33" y="174"/>
                    <a:pt x="78" y="163"/>
                    <a:pt x="126" y="118"/>
                  </a:cubicBezTo>
                  <a:cubicBezTo>
                    <a:pt x="174" y="73"/>
                    <a:pt x="171" y="37"/>
                    <a:pt x="173" y="0"/>
                  </a:cubicBezTo>
                  <a:cubicBezTo>
                    <a:pt x="172" y="18"/>
                    <a:pt x="165" y="68"/>
                    <a:pt x="121" y="110"/>
                  </a:cubicBezTo>
                  <a:cubicBezTo>
                    <a:pt x="77" y="152"/>
                    <a:pt x="16" y="178"/>
                    <a:pt x="0" y="178"/>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4" name="Freeform 1464"/>
            <p:cNvSpPr>
              <a:spLocks/>
            </p:cNvSpPr>
            <p:nvPr/>
          </p:nvSpPr>
          <p:spPr bwMode="auto">
            <a:xfrm>
              <a:off x="1320" y="8736"/>
              <a:ext cx="386" cy="88"/>
            </a:xfrm>
            <a:custGeom>
              <a:avLst/>
              <a:gdLst>
                <a:gd name="T0" fmla="*/ 0 w 292"/>
                <a:gd name="T1" fmla="*/ 0 h 62"/>
                <a:gd name="T2" fmla="*/ 1587194 w 292"/>
                <a:gd name="T3" fmla="*/ 8034606 h 62"/>
                <a:gd name="T4" fmla="*/ 3639093 w 292"/>
                <a:gd name="T5" fmla="*/ 14735515 h 62"/>
                <a:gd name="T6" fmla="*/ 6737765 w 292"/>
                <a:gd name="T7" fmla="*/ 18466117 h 62"/>
                <a:gd name="T8" fmla="*/ 4298952 w 292"/>
                <a:gd name="T9" fmla="*/ 12133663 h 62"/>
                <a:gd name="T10" fmla="*/ 3252057 w 292"/>
                <a:gd name="T11" fmla="*/ 10668222 h 62"/>
                <a:gd name="T12" fmla="*/ 1481830 w 292"/>
                <a:gd name="T13" fmla="*/ 5660745 h 62"/>
                <a:gd name="T14" fmla="*/ 0 w 292"/>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62"/>
                <a:gd name="T26" fmla="*/ 292 w 292"/>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62">
                  <a:moveTo>
                    <a:pt x="0" y="0"/>
                  </a:moveTo>
                  <a:cubicBezTo>
                    <a:pt x="17" y="11"/>
                    <a:pt x="43" y="18"/>
                    <a:pt x="69" y="27"/>
                  </a:cubicBezTo>
                  <a:cubicBezTo>
                    <a:pt x="95" y="35"/>
                    <a:pt x="126" y="45"/>
                    <a:pt x="157" y="49"/>
                  </a:cubicBezTo>
                  <a:cubicBezTo>
                    <a:pt x="188" y="52"/>
                    <a:pt x="247" y="49"/>
                    <a:pt x="292" y="62"/>
                  </a:cubicBezTo>
                  <a:cubicBezTo>
                    <a:pt x="269" y="53"/>
                    <a:pt x="240" y="44"/>
                    <a:pt x="186" y="41"/>
                  </a:cubicBezTo>
                  <a:cubicBezTo>
                    <a:pt x="177" y="40"/>
                    <a:pt x="159" y="39"/>
                    <a:pt x="141" y="36"/>
                  </a:cubicBezTo>
                  <a:cubicBezTo>
                    <a:pt x="111" y="31"/>
                    <a:pt x="78" y="23"/>
                    <a:pt x="64" y="19"/>
                  </a:cubicBezTo>
                  <a:cubicBezTo>
                    <a:pt x="42" y="13"/>
                    <a:pt x="7" y="4"/>
                    <a:pt x="0"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5" name="Freeform 1465"/>
            <p:cNvSpPr>
              <a:spLocks/>
            </p:cNvSpPr>
            <p:nvPr/>
          </p:nvSpPr>
          <p:spPr bwMode="auto">
            <a:xfrm>
              <a:off x="1672" y="8482"/>
              <a:ext cx="64" cy="310"/>
            </a:xfrm>
            <a:custGeom>
              <a:avLst/>
              <a:gdLst>
                <a:gd name="T0" fmla="*/ 680475 w 49"/>
                <a:gd name="T1" fmla="*/ 50638914 h 220"/>
                <a:gd name="T2" fmla="*/ 334873 w 49"/>
                <a:gd name="T3" fmla="*/ 18099532 h 220"/>
                <a:gd name="T4" fmla="*/ 0 w 49"/>
                <a:gd name="T5" fmla="*/ 0 h 220"/>
                <a:gd name="T6" fmla="*/ 256387 w 49"/>
                <a:gd name="T7" fmla="*/ 22072204 h 220"/>
                <a:gd name="T8" fmla="*/ 680475 w 49"/>
                <a:gd name="T9" fmla="*/ 50638914 h 220"/>
                <a:gd name="T10" fmla="*/ 0 60000 65536"/>
                <a:gd name="T11" fmla="*/ 0 60000 65536"/>
                <a:gd name="T12" fmla="*/ 0 60000 65536"/>
                <a:gd name="T13" fmla="*/ 0 60000 65536"/>
                <a:gd name="T14" fmla="*/ 0 60000 65536"/>
                <a:gd name="T15" fmla="*/ 0 w 49"/>
                <a:gd name="T16" fmla="*/ 0 h 220"/>
                <a:gd name="T17" fmla="*/ 49 w 49"/>
                <a:gd name="T18" fmla="*/ 220 h 220"/>
              </a:gdLst>
              <a:ahLst/>
              <a:cxnLst>
                <a:cxn ang="T10">
                  <a:pos x="T0" y="T1"/>
                </a:cxn>
                <a:cxn ang="T11">
                  <a:pos x="T2" y="T3"/>
                </a:cxn>
                <a:cxn ang="T12">
                  <a:pos x="T4" y="T5"/>
                </a:cxn>
                <a:cxn ang="T13">
                  <a:pos x="T6" y="T7"/>
                </a:cxn>
                <a:cxn ang="T14">
                  <a:pos x="T8" y="T9"/>
                </a:cxn>
              </a:cxnLst>
              <a:rect l="T15" t="T16" r="T17" b="T18"/>
              <a:pathLst>
                <a:path w="49" h="220">
                  <a:moveTo>
                    <a:pt x="45" y="220"/>
                  </a:moveTo>
                  <a:cubicBezTo>
                    <a:pt x="46" y="170"/>
                    <a:pt x="34" y="120"/>
                    <a:pt x="22" y="79"/>
                  </a:cubicBezTo>
                  <a:cubicBezTo>
                    <a:pt x="13" y="49"/>
                    <a:pt x="2" y="25"/>
                    <a:pt x="0" y="0"/>
                  </a:cubicBezTo>
                  <a:cubicBezTo>
                    <a:pt x="0" y="32"/>
                    <a:pt x="9" y="68"/>
                    <a:pt x="17" y="96"/>
                  </a:cubicBezTo>
                  <a:cubicBezTo>
                    <a:pt x="24" y="123"/>
                    <a:pt x="49" y="199"/>
                    <a:pt x="45" y="22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6" name="Freeform 1466"/>
            <p:cNvSpPr>
              <a:spLocks/>
            </p:cNvSpPr>
            <p:nvPr/>
          </p:nvSpPr>
          <p:spPr bwMode="auto">
            <a:xfrm>
              <a:off x="1627" y="8721"/>
              <a:ext cx="114" cy="103"/>
            </a:xfrm>
            <a:custGeom>
              <a:avLst/>
              <a:gdLst>
                <a:gd name="T0" fmla="*/ 210852 w 87"/>
                <a:gd name="T1" fmla="*/ 8719647 h 74"/>
                <a:gd name="T2" fmla="*/ 1285366 w 87"/>
                <a:gd name="T3" fmla="*/ 0 h 74"/>
                <a:gd name="T4" fmla="*/ 1191212 w 87"/>
                <a:gd name="T5" fmla="*/ 10329313 h 74"/>
                <a:gd name="T6" fmla="*/ 791493 w 87"/>
                <a:gd name="T7" fmla="*/ 9873413 h 74"/>
                <a:gd name="T8" fmla="*/ 0 w 87"/>
                <a:gd name="T9" fmla="*/ 9754584 h 74"/>
                <a:gd name="T10" fmla="*/ 0 60000 65536"/>
                <a:gd name="T11" fmla="*/ 0 60000 65536"/>
                <a:gd name="T12" fmla="*/ 0 60000 65536"/>
                <a:gd name="T13" fmla="*/ 0 60000 65536"/>
                <a:gd name="T14" fmla="*/ 0 60000 65536"/>
                <a:gd name="T15" fmla="*/ 0 w 87"/>
                <a:gd name="T16" fmla="*/ 0 h 74"/>
                <a:gd name="T17" fmla="*/ 87 w 87"/>
                <a:gd name="T18" fmla="*/ 74 h 74"/>
              </a:gdLst>
              <a:ahLst/>
              <a:cxnLst>
                <a:cxn ang="T10">
                  <a:pos x="T0" y="T1"/>
                </a:cxn>
                <a:cxn ang="T11">
                  <a:pos x="T2" y="T3"/>
                </a:cxn>
                <a:cxn ang="T12">
                  <a:pos x="T4" y="T5"/>
                </a:cxn>
                <a:cxn ang="T13">
                  <a:pos x="T6" y="T7"/>
                </a:cxn>
                <a:cxn ang="T14">
                  <a:pos x="T8" y="T9"/>
                </a:cxn>
              </a:cxnLst>
              <a:rect l="T15" t="T16" r="T17" b="T18"/>
              <a:pathLst>
                <a:path w="87" h="74">
                  <a:moveTo>
                    <a:pt x="12" y="59"/>
                  </a:moveTo>
                  <a:cubicBezTo>
                    <a:pt x="45" y="70"/>
                    <a:pt x="77" y="31"/>
                    <a:pt x="76" y="0"/>
                  </a:cubicBezTo>
                  <a:cubicBezTo>
                    <a:pt x="75" y="16"/>
                    <a:pt x="87" y="62"/>
                    <a:pt x="70" y="70"/>
                  </a:cubicBezTo>
                  <a:cubicBezTo>
                    <a:pt x="62" y="74"/>
                    <a:pt x="54" y="69"/>
                    <a:pt x="47" y="67"/>
                  </a:cubicBezTo>
                  <a:cubicBezTo>
                    <a:pt x="31" y="64"/>
                    <a:pt x="16" y="67"/>
                    <a:pt x="0" y="6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7" name="Freeform 1467"/>
            <p:cNvSpPr>
              <a:spLocks/>
            </p:cNvSpPr>
            <p:nvPr/>
          </p:nvSpPr>
          <p:spPr bwMode="auto">
            <a:xfrm>
              <a:off x="1269" y="9148"/>
              <a:ext cx="130" cy="47"/>
            </a:xfrm>
            <a:custGeom>
              <a:avLst/>
              <a:gdLst>
                <a:gd name="T0" fmla="*/ 1 w 98"/>
                <a:gd name="T1" fmla="*/ 2299889 h 33"/>
                <a:gd name="T2" fmla="*/ 896277 w 98"/>
                <a:gd name="T3" fmla="*/ 8567468 h 33"/>
                <a:gd name="T4" fmla="*/ 2556943 w 98"/>
                <a:gd name="T5" fmla="*/ 2299889 h 33"/>
                <a:gd name="T6" fmla="*/ 1857951 w 98"/>
                <a:gd name="T7" fmla="*/ 2689027 h 33"/>
                <a:gd name="T8" fmla="*/ 1139398 w 98"/>
                <a:gd name="T9" fmla="*/ 2689027 h 33"/>
                <a:gd name="T10" fmla="*/ 675655 w 98"/>
                <a:gd name="T11" fmla="*/ 6644443 h 33"/>
                <a:gd name="T12" fmla="*/ 75489 w 98"/>
                <a:gd name="T13" fmla="*/ 2689027 h 33"/>
                <a:gd name="T14" fmla="*/ 0 60000 65536"/>
                <a:gd name="T15" fmla="*/ 0 60000 65536"/>
                <a:gd name="T16" fmla="*/ 0 60000 65536"/>
                <a:gd name="T17" fmla="*/ 0 60000 65536"/>
                <a:gd name="T18" fmla="*/ 0 60000 65536"/>
                <a:gd name="T19" fmla="*/ 0 60000 65536"/>
                <a:gd name="T20" fmla="*/ 0 60000 65536"/>
                <a:gd name="T21" fmla="*/ 0 w 98"/>
                <a:gd name="T22" fmla="*/ 0 h 33"/>
                <a:gd name="T23" fmla="*/ 98 w 9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33">
                  <a:moveTo>
                    <a:pt x="1" y="7"/>
                  </a:moveTo>
                  <a:cubicBezTo>
                    <a:pt x="0" y="33"/>
                    <a:pt x="13" y="33"/>
                    <a:pt x="34" y="25"/>
                  </a:cubicBezTo>
                  <a:cubicBezTo>
                    <a:pt x="53" y="18"/>
                    <a:pt x="78" y="6"/>
                    <a:pt x="98" y="7"/>
                  </a:cubicBezTo>
                  <a:cubicBezTo>
                    <a:pt x="89" y="1"/>
                    <a:pt x="81" y="7"/>
                    <a:pt x="71" y="8"/>
                  </a:cubicBezTo>
                  <a:cubicBezTo>
                    <a:pt x="58" y="9"/>
                    <a:pt x="54" y="0"/>
                    <a:pt x="44" y="8"/>
                  </a:cubicBezTo>
                  <a:cubicBezTo>
                    <a:pt x="37" y="13"/>
                    <a:pt x="36" y="19"/>
                    <a:pt x="26" y="20"/>
                  </a:cubicBezTo>
                  <a:cubicBezTo>
                    <a:pt x="14" y="22"/>
                    <a:pt x="11" y="13"/>
                    <a:pt x="3" y="8"/>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8" name="Freeform 1468"/>
            <p:cNvSpPr>
              <a:spLocks/>
            </p:cNvSpPr>
            <p:nvPr/>
          </p:nvSpPr>
          <p:spPr bwMode="auto">
            <a:xfrm>
              <a:off x="2007" y="8362"/>
              <a:ext cx="268" cy="768"/>
            </a:xfrm>
            <a:custGeom>
              <a:avLst/>
              <a:gdLst>
                <a:gd name="T0" fmla="*/ 196516 w 204"/>
                <a:gd name="T1" fmla="*/ 0 h 546"/>
                <a:gd name="T2" fmla="*/ 3081930 w 204"/>
                <a:gd name="T3" fmla="*/ 45588926 h 546"/>
                <a:gd name="T4" fmla="*/ 2671000 w 204"/>
                <a:gd name="T5" fmla="*/ 99239417 h 546"/>
                <a:gd name="T6" fmla="*/ 0 w 204"/>
                <a:gd name="T7" fmla="*/ 117276249 h 546"/>
                <a:gd name="T8" fmla="*/ 2780880 w 204"/>
                <a:gd name="T9" fmla="*/ 77428103 h 546"/>
                <a:gd name="T10" fmla="*/ 196516 w 204"/>
                <a:gd name="T11" fmla="*/ 0 h 546"/>
                <a:gd name="T12" fmla="*/ 0 60000 65536"/>
                <a:gd name="T13" fmla="*/ 0 60000 65536"/>
                <a:gd name="T14" fmla="*/ 0 60000 65536"/>
                <a:gd name="T15" fmla="*/ 0 60000 65536"/>
                <a:gd name="T16" fmla="*/ 0 60000 65536"/>
                <a:gd name="T17" fmla="*/ 0 60000 65536"/>
                <a:gd name="T18" fmla="*/ 0 w 204"/>
                <a:gd name="T19" fmla="*/ 0 h 546"/>
                <a:gd name="T20" fmla="*/ 204 w 204"/>
                <a:gd name="T21" fmla="*/ 546 h 546"/>
              </a:gdLst>
              <a:ahLst/>
              <a:cxnLst>
                <a:cxn ang="T12">
                  <a:pos x="T0" y="T1"/>
                </a:cxn>
                <a:cxn ang="T13">
                  <a:pos x="T2" y="T3"/>
                </a:cxn>
                <a:cxn ang="T14">
                  <a:pos x="T4" y="T5"/>
                </a:cxn>
                <a:cxn ang="T15">
                  <a:pos x="T6" y="T7"/>
                </a:cxn>
                <a:cxn ang="T16">
                  <a:pos x="T8" y="T9"/>
                </a:cxn>
                <a:cxn ang="T17">
                  <a:pos x="T10" y="T11"/>
                </a:cxn>
              </a:cxnLst>
              <a:rect l="T18" t="T19" r="T20" b="T21"/>
              <a:pathLst>
                <a:path w="204" h="546">
                  <a:moveTo>
                    <a:pt x="11" y="0"/>
                  </a:moveTo>
                  <a:cubicBezTo>
                    <a:pt x="43" y="26"/>
                    <a:pt x="129" y="108"/>
                    <a:pt x="167" y="211"/>
                  </a:cubicBezTo>
                  <a:cubicBezTo>
                    <a:pt x="204" y="314"/>
                    <a:pt x="193" y="388"/>
                    <a:pt x="145" y="460"/>
                  </a:cubicBezTo>
                  <a:cubicBezTo>
                    <a:pt x="97" y="532"/>
                    <a:pt x="32" y="546"/>
                    <a:pt x="0" y="543"/>
                  </a:cubicBezTo>
                  <a:cubicBezTo>
                    <a:pt x="31" y="534"/>
                    <a:pt x="128" y="502"/>
                    <a:pt x="151" y="359"/>
                  </a:cubicBezTo>
                  <a:cubicBezTo>
                    <a:pt x="173" y="216"/>
                    <a:pt x="80" y="56"/>
                    <a:pt x="11"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9" name="Freeform 1469"/>
            <p:cNvSpPr>
              <a:spLocks/>
            </p:cNvSpPr>
            <p:nvPr/>
          </p:nvSpPr>
          <p:spPr bwMode="auto">
            <a:xfrm>
              <a:off x="1535" y="8621"/>
              <a:ext cx="192" cy="191"/>
            </a:xfrm>
            <a:custGeom>
              <a:avLst/>
              <a:gdLst>
                <a:gd name="T0" fmla="*/ 0 w 145"/>
                <a:gd name="T1" fmla="*/ 24271404 h 136"/>
                <a:gd name="T2" fmla="*/ 2640616 w 145"/>
                <a:gd name="T3" fmla="*/ 18370367 h 136"/>
                <a:gd name="T4" fmla="*/ 3009445 w 145"/>
                <a:gd name="T5" fmla="*/ 0 h 136"/>
                <a:gd name="T6" fmla="*/ 3327511 w 145"/>
                <a:gd name="T7" fmla="*/ 6378307 h 136"/>
                <a:gd name="T8" fmla="*/ 3548630 w 145"/>
                <a:gd name="T9" fmla="*/ 19335372 h 136"/>
                <a:gd name="T10" fmla="*/ 3327511 w 145"/>
                <a:gd name="T11" fmla="*/ 26169446 h 136"/>
                <a:gd name="T12" fmla="*/ 2368740 w 145"/>
                <a:gd name="T13" fmla="*/ 27708616 h 136"/>
                <a:gd name="T14" fmla="*/ 0 60000 65536"/>
                <a:gd name="T15" fmla="*/ 0 60000 65536"/>
                <a:gd name="T16" fmla="*/ 0 60000 65536"/>
                <a:gd name="T17" fmla="*/ 0 60000 65536"/>
                <a:gd name="T18" fmla="*/ 0 60000 65536"/>
                <a:gd name="T19" fmla="*/ 0 60000 65536"/>
                <a:gd name="T20" fmla="*/ 0 60000 65536"/>
                <a:gd name="T21" fmla="*/ 0 w 145"/>
                <a:gd name="T22" fmla="*/ 0 h 136"/>
                <a:gd name="T23" fmla="*/ 145 w 145"/>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36">
                  <a:moveTo>
                    <a:pt x="0" y="119"/>
                  </a:moveTo>
                  <a:cubicBezTo>
                    <a:pt x="28" y="123"/>
                    <a:pt x="80" y="124"/>
                    <a:pt x="108" y="90"/>
                  </a:cubicBezTo>
                  <a:cubicBezTo>
                    <a:pt x="136" y="55"/>
                    <a:pt x="125" y="15"/>
                    <a:pt x="122" y="0"/>
                  </a:cubicBezTo>
                  <a:cubicBezTo>
                    <a:pt x="136" y="31"/>
                    <a:pt x="136" y="31"/>
                    <a:pt x="136" y="31"/>
                  </a:cubicBezTo>
                  <a:cubicBezTo>
                    <a:pt x="145" y="95"/>
                    <a:pt x="145" y="95"/>
                    <a:pt x="145" y="95"/>
                  </a:cubicBezTo>
                  <a:cubicBezTo>
                    <a:pt x="136" y="128"/>
                    <a:pt x="136" y="128"/>
                    <a:pt x="136" y="128"/>
                  </a:cubicBezTo>
                  <a:cubicBezTo>
                    <a:pt x="97" y="136"/>
                    <a:pt x="97" y="136"/>
                    <a:pt x="97" y="13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10" name="Freeform 1470"/>
            <p:cNvSpPr>
              <a:spLocks/>
            </p:cNvSpPr>
            <p:nvPr/>
          </p:nvSpPr>
          <p:spPr bwMode="auto">
            <a:xfrm>
              <a:off x="1307" y="9166"/>
              <a:ext cx="101" cy="44"/>
            </a:xfrm>
            <a:custGeom>
              <a:avLst/>
              <a:gdLst>
                <a:gd name="T0" fmla="*/ 0 w 76"/>
                <a:gd name="T1" fmla="*/ 7427549 h 31"/>
                <a:gd name="T2" fmla="*/ 1007645 w 76"/>
                <a:gd name="T3" fmla="*/ 3558445 h 31"/>
                <a:gd name="T4" fmla="*/ 2124599 w 76"/>
                <a:gd name="T5" fmla="*/ 951178 h 31"/>
                <a:gd name="T6" fmla="*/ 1726773 w 76"/>
                <a:gd name="T7" fmla="*/ 6395407 h 31"/>
                <a:gd name="T8" fmla="*/ 182920 w 76"/>
                <a:gd name="T9" fmla="*/ 7427549 h 31"/>
                <a:gd name="T10" fmla="*/ 0 60000 65536"/>
                <a:gd name="T11" fmla="*/ 0 60000 65536"/>
                <a:gd name="T12" fmla="*/ 0 60000 65536"/>
                <a:gd name="T13" fmla="*/ 0 60000 65536"/>
                <a:gd name="T14" fmla="*/ 0 60000 65536"/>
                <a:gd name="T15" fmla="*/ 0 w 76"/>
                <a:gd name="T16" fmla="*/ 0 h 31"/>
                <a:gd name="T17" fmla="*/ 76 w 76"/>
                <a:gd name="T18" fmla="*/ 31 h 31"/>
              </a:gdLst>
              <a:ahLst/>
              <a:cxnLst>
                <a:cxn ang="T10">
                  <a:pos x="T0" y="T1"/>
                </a:cxn>
                <a:cxn ang="T11">
                  <a:pos x="T2" y="T3"/>
                </a:cxn>
                <a:cxn ang="T12">
                  <a:pos x="T4" y="T5"/>
                </a:cxn>
                <a:cxn ang="T13">
                  <a:pos x="T6" y="T7"/>
                </a:cxn>
                <a:cxn ang="T14">
                  <a:pos x="T8" y="T9"/>
                </a:cxn>
              </a:cxnLst>
              <a:rect l="T15" t="T16" r="T17" b="T18"/>
              <a:pathLst>
                <a:path w="76" h="31">
                  <a:moveTo>
                    <a:pt x="0" y="25"/>
                  </a:moveTo>
                  <a:cubicBezTo>
                    <a:pt x="10" y="24"/>
                    <a:pt x="25" y="15"/>
                    <a:pt x="36" y="12"/>
                  </a:cubicBezTo>
                  <a:cubicBezTo>
                    <a:pt x="46" y="9"/>
                    <a:pt x="67" y="0"/>
                    <a:pt x="76" y="3"/>
                  </a:cubicBezTo>
                  <a:cubicBezTo>
                    <a:pt x="70" y="6"/>
                    <a:pt x="44" y="14"/>
                    <a:pt x="62" y="21"/>
                  </a:cubicBezTo>
                  <a:cubicBezTo>
                    <a:pt x="57" y="27"/>
                    <a:pt x="9" y="31"/>
                    <a:pt x="6" y="25"/>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11" name="Freeform 1471"/>
            <p:cNvSpPr>
              <a:spLocks/>
            </p:cNvSpPr>
            <p:nvPr/>
          </p:nvSpPr>
          <p:spPr bwMode="auto">
            <a:xfrm>
              <a:off x="1646" y="9063"/>
              <a:ext cx="39" cy="90"/>
            </a:xfrm>
            <a:custGeom>
              <a:avLst/>
              <a:gdLst>
                <a:gd name="T0" fmla="*/ 0 w 29"/>
                <a:gd name="T1" fmla="*/ 5654185 h 64"/>
                <a:gd name="T2" fmla="*/ 1218141 w 29"/>
                <a:gd name="T3" fmla="*/ 0 h 64"/>
                <a:gd name="T4" fmla="*/ 1093373 w 29"/>
                <a:gd name="T5" fmla="*/ 5654185 h 64"/>
                <a:gd name="T6" fmla="*/ 217393 w 29"/>
                <a:gd name="T7" fmla="*/ 13768057 h 64"/>
                <a:gd name="T8" fmla="*/ 628980 w 29"/>
                <a:gd name="T9" fmla="*/ 6860597 h 64"/>
                <a:gd name="T10" fmla="*/ 89381 w 29"/>
                <a:gd name="T11" fmla="*/ 5759407 h 64"/>
                <a:gd name="T12" fmla="*/ 0 60000 65536"/>
                <a:gd name="T13" fmla="*/ 0 60000 65536"/>
                <a:gd name="T14" fmla="*/ 0 60000 65536"/>
                <a:gd name="T15" fmla="*/ 0 60000 65536"/>
                <a:gd name="T16" fmla="*/ 0 60000 65536"/>
                <a:gd name="T17" fmla="*/ 0 60000 65536"/>
                <a:gd name="T18" fmla="*/ 0 w 29"/>
                <a:gd name="T19" fmla="*/ 0 h 64"/>
                <a:gd name="T20" fmla="*/ 29 w 29"/>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9" h="64">
                  <a:moveTo>
                    <a:pt x="0" y="26"/>
                  </a:moveTo>
                  <a:cubicBezTo>
                    <a:pt x="10" y="18"/>
                    <a:pt x="19" y="8"/>
                    <a:pt x="28" y="0"/>
                  </a:cubicBezTo>
                  <a:cubicBezTo>
                    <a:pt x="29" y="9"/>
                    <a:pt x="28" y="17"/>
                    <a:pt x="25" y="26"/>
                  </a:cubicBezTo>
                  <a:cubicBezTo>
                    <a:pt x="21" y="37"/>
                    <a:pt x="14" y="56"/>
                    <a:pt x="5" y="64"/>
                  </a:cubicBezTo>
                  <a:cubicBezTo>
                    <a:pt x="9" y="54"/>
                    <a:pt x="14" y="43"/>
                    <a:pt x="15" y="32"/>
                  </a:cubicBezTo>
                  <a:cubicBezTo>
                    <a:pt x="16" y="25"/>
                    <a:pt x="9" y="14"/>
                    <a:pt x="2" y="2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12" name="Freeform 1472"/>
            <p:cNvSpPr>
              <a:spLocks/>
            </p:cNvSpPr>
            <p:nvPr/>
          </p:nvSpPr>
          <p:spPr bwMode="auto">
            <a:xfrm>
              <a:off x="1235" y="8309"/>
              <a:ext cx="510" cy="924"/>
            </a:xfrm>
            <a:custGeom>
              <a:avLst/>
              <a:gdLst>
                <a:gd name="T0" fmla="*/ 6027487 w 387"/>
                <a:gd name="T1" fmla="*/ 1216332 h 656"/>
                <a:gd name="T2" fmla="*/ 7258468 w 387"/>
                <a:gd name="T3" fmla="*/ 40091399 h 656"/>
                <a:gd name="T4" fmla="*/ 7925205 w 387"/>
                <a:gd name="T5" fmla="*/ 77206758 h 656"/>
                <a:gd name="T6" fmla="*/ 7865378 w 387"/>
                <a:gd name="T7" fmla="*/ 84486956 h 656"/>
                <a:gd name="T8" fmla="*/ 7604972 w 387"/>
                <a:gd name="T9" fmla="*/ 111583051 h 656"/>
                <a:gd name="T10" fmla="*/ 3698194 w 387"/>
                <a:gd name="T11" fmla="*/ 136506489 h 656"/>
                <a:gd name="T12" fmla="*/ 3142718 w 387"/>
                <a:gd name="T13" fmla="*/ 137086401 h 656"/>
                <a:gd name="T14" fmla="*/ 3009573 w 387"/>
                <a:gd name="T15" fmla="*/ 136708113 h 656"/>
                <a:gd name="T16" fmla="*/ 2915334 w 387"/>
                <a:gd name="T17" fmla="*/ 137123583 h 656"/>
                <a:gd name="T18" fmla="*/ 444356 w 387"/>
                <a:gd name="T19" fmla="*/ 140673649 h 656"/>
                <a:gd name="T20" fmla="*/ 477360 w 387"/>
                <a:gd name="T21" fmla="*/ 82086973 h 656"/>
                <a:gd name="T22" fmla="*/ 558886 w 387"/>
                <a:gd name="T23" fmla="*/ 80026737 h 656"/>
                <a:gd name="T24" fmla="*/ 903988 w 387"/>
                <a:gd name="T25" fmla="*/ 63322069 h 656"/>
                <a:gd name="T26" fmla="*/ 1419637 w 387"/>
                <a:gd name="T27" fmla="*/ 48099231 h 656"/>
                <a:gd name="T28" fmla="*/ 3569661 w 387"/>
                <a:gd name="T29" fmla="*/ 16705645 h 656"/>
                <a:gd name="T30" fmla="*/ 6027487 w 387"/>
                <a:gd name="T31" fmla="*/ 1216332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3" name="Freeform 1473"/>
            <p:cNvSpPr>
              <a:spLocks/>
            </p:cNvSpPr>
            <p:nvPr/>
          </p:nvSpPr>
          <p:spPr bwMode="auto">
            <a:xfrm>
              <a:off x="1672" y="8459"/>
              <a:ext cx="26" cy="101"/>
            </a:xfrm>
            <a:custGeom>
              <a:avLst/>
              <a:gdLst>
                <a:gd name="T0" fmla="*/ 54591 w 20"/>
                <a:gd name="T1" fmla="*/ 0 h 72"/>
                <a:gd name="T2" fmla="*/ 253482 w 20"/>
                <a:gd name="T3" fmla="*/ 14091381 h 72"/>
                <a:gd name="T4" fmla="*/ 0 60000 65536"/>
                <a:gd name="T5" fmla="*/ 0 60000 65536"/>
                <a:gd name="T6" fmla="*/ 0 w 20"/>
                <a:gd name="T7" fmla="*/ 0 h 72"/>
                <a:gd name="T8" fmla="*/ 20 w 20"/>
                <a:gd name="T9" fmla="*/ 72 h 72"/>
              </a:gdLst>
              <a:ahLst/>
              <a:cxnLst>
                <a:cxn ang="T4">
                  <a:pos x="T0" y="T1"/>
                </a:cxn>
                <a:cxn ang="T5">
                  <a:pos x="T2" y="T3"/>
                </a:cxn>
              </a:cxnLst>
              <a:rect l="T6" t="T7" r="T8" b="T9"/>
              <a:pathLst>
                <a:path w="20" h="72">
                  <a:moveTo>
                    <a:pt x="4" y="0"/>
                  </a:moveTo>
                  <a:cubicBezTo>
                    <a:pt x="0" y="15"/>
                    <a:pt x="12" y="48"/>
                    <a:pt x="20" y="72"/>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4" name="Freeform 1474"/>
            <p:cNvSpPr>
              <a:spLocks/>
            </p:cNvSpPr>
            <p:nvPr/>
          </p:nvSpPr>
          <p:spPr bwMode="auto">
            <a:xfrm>
              <a:off x="1289" y="8702"/>
              <a:ext cx="448" cy="133"/>
            </a:xfrm>
            <a:custGeom>
              <a:avLst/>
              <a:gdLst>
                <a:gd name="T0" fmla="*/ 64179 w 340"/>
                <a:gd name="T1" fmla="*/ 0 h 94"/>
                <a:gd name="T2" fmla="*/ 939605 w 340"/>
                <a:gd name="T3" fmla="*/ 9397034 h 94"/>
                <a:gd name="T4" fmla="*/ 2522311 w 340"/>
                <a:gd name="T5" fmla="*/ 16326822 h 94"/>
                <a:gd name="T6" fmla="*/ 5748334 w 340"/>
                <a:gd name="T7" fmla="*/ 21099116 h 94"/>
                <a:gd name="T8" fmla="*/ 6981909 w 340"/>
                <a:gd name="T9" fmla="*/ 24974044 h 94"/>
                <a:gd name="T10" fmla="*/ 0 60000 65536"/>
                <a:gd name="T11" fmla="*/ 0 60000 65536"/>
                <a:gd name="T12" fmla="*/ 0 60000 65536"/>
                <a:gd name="T13" fmla="*/ 0 60000 65536"/>
                <a:gd name="T14" fmla="*/ 0 60000 65536"/>
                <a:gd name="T15" fmla="*/ 0 w 340"/>
                <a:gd name="T16" fmla="*/ 0 h 94"/>
                <a:gd name="T17" fmla="*/ 340 w 340"/>
                <a:gd name="T18" fmla="*/ 94 h 94"/>
              </a:gdLst>
              <a:ahLst/>
              <a:cxnLst>
                <a:cxn ang="T10">
                  <a:pos x="T0" y="T1"/>
                </a:cxn>
                <a:cxn ang="T11">
                  <a:pos x="T2" y="T3"/>
                </a:cxn>
                <a:cxn ang="T12">
                  <a:pos x="T4" y="T5"/>
                </a:cxn>
                <a:cxn ang="T13">
                  <a:pos x="T6" y="T7"/>
                </a:cxn>
                <a:cxn ang="T14">
                  <a:pos x="T8" y="T9"/>
                </a:cxn>
              </a:cxnLst>
              <a:rect l="T15" t="T16" r="T17" b="T18"/>
              <a:pathLst>
                <a:path w="340" h="94">
                  <a:moveTo>
                    <a:pt x="3" y="0"/>
                  </a:moveTo>
                  <a:cubicBezTo>
                    <a:pt x="0" y="9"/>
                    <a:pt x="18" y="25"/>
                    <a:pt x="46" y="35"/>
                  </a:cubicBezTo>
                  <a:cubicBezTo>
                    <a:pt x="73" y="46"/>
                    <a:pt x="94" y="52"/>
                    <a:pt x="123" y="61"/>
                  </a:cubicBezTo>
                  <a:cubicBezTo>
                    <a:pt x="173" y="76"/>
                    <a:pt x="228" y="74"/>
                    <a:pt x="280" y="79"/>
                  </a:cubicBezTo>
                  <a:cubicBezTo>
                    <a:pt x="301" y="81"/>
                    <a:pt x="334" y="94"/>
                    <a:pt x="340" y="93"/>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5" name="Freeform 1475"/>
            <p:cNvSpPr>
              <a:spLocks/>
            </p:cNvSpPr>
            <p:nvPr/>
          </p:nvSpPr>
          <p:spPr bwMode="auto">
            <a:xfrm>
              <a:off x="1267" y="8806"/>
              <a:ext cx="162" cy="352"/>
            </a:xfrm>
            <a:custGeom>
              <a:avLst/>
              <a:gdLst>
                <a:gd name="T0" fmla="*/ 63661 w 123"/>
                <a:gd name="T1" fmla="*/ 0 h 250"/>
                <a:gd name="T2" fmla="*/ 759206 w 123"/>
                <a:gd name="T3" fmla="*/ 35346253 h 250"/>
                <a:gd name="T4" fmla="*/ 2485964 w 123"/>
                <a:gd name="T5" fmla="*/ 55971431 h 250"/>
                <a:gd name="T6" fmla="*/ 0 60000 65536"/>
                <a:gd name="T7" fmla="*/ 0 60000 65536"/>
                <a:gd name="T8" fmla="*/ 0 60000 65536"/>
                <a:gd name="T9" fmla="*/ 0 w 123"/>
                <a:gd name="T10" fmla="*/ 0 h 250"/>
                <a:gd name="T11" fmla="*/ 123 w 123"/>
                <a:gd name="T12" fmla="*/ 250 h 250"/>
              </a:gdLst>
              <a:ahLst/>
              <a:cxnLst>
                <a:cxn ang="T6">
                  <a:pos x="T0" y="T1"/>
                </a:cxn>
                <a:cxn ang="T7">
                  <a:pos x="T2" y="T3"/>
                </a:cxn>
                <a:cxn ang="T8">
                  <a:pos x="T4" y="T5"/>
                </a:cxn>
              </a:cxnLst>
              <a:rect l="T9" t="T10" r="T11" b="T12"/>
              <a:pathLst>
                <a:path w="123" h="250">
                  <a:moveTo>
                    <a:pt x="3" y="0"/>
                  </a:moveTo>
                  <a:cubicBezTo>
                    <a:pt x="0" y="28"/>
                    <a:pt x="7" y="97"/>
                    <a:pt x="37" y="158"/>
                  </a:cubicBezTo>
                  <a:cubicBezTo>
                    <a:pt x="67" y="218"/>
                    <a:pt x="108" y="247"/>
                    <a:pt x="123" y="250"/>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6" name="Freeform 1476"/>
            <p:cNvSpPr>
              <a:spLocks/>
            </p:cNvSpPr>
            <p:nvPr/>
          </p:nvSpPr>
          <p:spPr bwMode="auto">
            <a:xfrm>
              <a:off x="1791" y="8266"/>
              <a:ext cx="487" cy="970"/>
            </a:xfrm>
            <a:custGeom>
              <a:avLst/>
              <a:gdLst>
                <a:gd name="T0" fmla="*/ 1635989 w 369"/>
                <a:gd name="T1" fmla="*/ 9179972 h 689"/>
                <a:gd name="T2" fmla="*/ 814499 w 369"/>
                <a:gd name="T3" fmla="*/ 43503018 h 689"/>
                <a:gd name="T4" fmla="*/ 268461 w 369"/>
                <a:gd name="T5" fmla="*/ 73797582 h 689"/>
                <a:gd name="T6" fmla="*/ 968881 w 369"/>
                <a:gd name="T7" fmla="*/ 92033254 h 689"/>
                <a:gd name="T8" fmla="*/ 2529240 w 369"/>
                <a:gd name="T9" fmla="*/ 113176573 h 689"/>
                <a:gd name="T10" fmla="*/ 2513724 w 369"/>
                <a:gd name="T11" fmla="*/ 134219270 h 689"/>
                <a:gd name="T12" fmla="*/ 3727325 w 369"/>
                <a:gd name="T13" fmla="*/ 138267341 h 689"/>
                <a:gd name="T14" fmla="*/ 4851445 w 369"/>
                <a:gd name="T15" fmla="*/ 143247826 h 689"/>
                <a:gd name="T16" fmla="*/ 7697130 w 369"/>
                <a:gd name="T17" fmla="*/ 151744567 h 689"/>
                <a:gd name="T18" fmla="*/ 8041175 w 369"/>
                <a:gd name="T19" fmla="*/ 107537470 h 689"/>
                <a:gd name="T20" fmla="*/ 7859376 w 369"/>
                <a:gd name="T21" fmla="*/ 93138896 h 689"/>
                <a:gd name="T22" fmla="*/ 7889193 w 369"/>
                <a:gd name="T23" fmla="*/ 90855156 h 689"/>
                <a:gd name="T24" fmla="*/ 6756055 w 369"/>
                <a:gd name="T25" fmla="*/ 48778864 h 689"/>
                <a:gd name="T26" fmla="*/ 1635989 w 369"/>
                <a:gd name="T27" fmla="*/ 9179972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7" name="Freeform 1477"/>
            <p:cNvSpPr>
              <a:spLocks/>
            </p:cNvSpPr>
            <p:nvPr/>
          </p:nvSpPr>
          <p:spPr bwMode="auto">
            <a:xfrm>
              <a:off x="2017" y="8854"/>
              <a:ext cx="250" cy="289"/>
            </a:xfrm>
            <a:custGeom>
              <a:avLst/>
              <a:gdLst>
                <a:gd name="T0" fmla="*/ 0 w 190"/>
                <a:gd name="T1" fmla="*/ 47438444 h 205"/>
                <a:gd name="T2" fmla="*/ 3714237 w 190"/>
                <a:gd name="T3" fmla="*/ 0 h 205"/>
                <a:gd name="T4" fmla="*/ 0 60000 65536"/>
                <a:gd name="T5" fmla="*/ 0 60000 65536"/>
                <a:gd name="T6" fmla="*/ 0 w 190"/>
                <a:gd name="T7" fmla="*/ 0 h 205"/>
                <a:gd name="T8" fmla="*/ 190 w 190"/>
                <a:gd name="T9" fmla="*/ 205 h 205"/>
              </a:gdLst>
              <a:ahLst/>
              <a:cxnLst>
                <a:cxn ang="T4">
                  <a:pos x="T0" y="T1"/>
                </a:cxn>
                <a:cxn ang="T5">
                  <a:pos x="T2" y="T3"/>
                </a:cxn>
              </a:cxnLst>
              <a:rect l="T6" t="T7" r="T8" b="T9"/>
              <a:pathLst>
                <a:path w="190" h="205">
                  <a:moveTo>
                    <a:pt x="0" y="203"/>
                  </a:moveTo>
                  <a:cubicBezTo>
                    <a:pt x="40" y="205"/>
                    <a:pt x="161" y="173"/>
                    <a:pt x="190" y="0"/>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8" name="Freeform 1478"/>
            <p:cNvSpPr>
              <a:spLocks/>
            </p:cNvSpPr>
            <p:nvPr/>
          </p:nvSpPr>
          <p:spPr bwMode="auto">
            <a:xfrm>
              <a:off x="1280" y="9050"/>
              <a:ext cx="415" cy="166"/>
            </a:xfrm>
            <a:custGeom>
              <a:avLst/>
              <a:gdLst>
                <a:gd name="T0" fmla="*/ 2967241 w 315"/>
                <a:gd name="T1" fmla="*/ 16476382 h 118"/>
                <a:gd name="T2" fmla="*/ 2400567 w 315"/>
                <a:gd name="T3" fmla="*/ 16999808 h 118"/>
                <a:gd name="T4" fmla="*/ 2301051 w 315"/>
                <a:gd name="T5" fmla="*/ 16643298 h 118"/>
                <a:gd name="T6" fmla="*/ 2193587 w 315"/>
                <a:gd name="T7" fmla="*/ 17050762 h 118"/>
                <a:gd name="T8" fmla="*/ 0 w 315"/>
                <a:gd name="T9" fmla="*/ 23524534 h 118"/>
                <a:gd name="T10" fmla="*/ 4592111 w 315"/>
                <a:gd name="T11" fmla="*/ 21266941 h 118"/>
                <a:gd name="T12" fmla="*/ 6356651 w 315"/>
                <a:gd name="T13" fmla="*/ 0 h 118"/>
                <a:gd name="T14" fmla="*/ 2967241 w 315"/>
                <a:gd name="T15" fmla="*/ 16476382 h 11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18"/>
                <a:gd name="T26" fmla="*/ 315 w 31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9" name="Freeform 1479"/>
            <p:cNvSpPr>
              <a:spLocks/>
            </p:cNvSpPr>
            <p:nvPr/>
          </p:nvSpPr>
          <p:spPr bwMode="auto">
            <a:xfrm>
              <a:off x="1844" y="8852"/>
              <a:ext cx="413" cy="409"/>
            </a:xfrm>
            <a:custGeom>
              <a:avLst/>
              <a:gdLst>
                <a:gd name="T0" fmla="*/ 3950899 w 313"/>
                <a:gd name="T1" fmla="*/ 47584177 h 291"/>
                <a:gd name="T2" fmla="*/ 2828530 w 313"/>
                <a:gd name="T3" fmla="*/ 43020510 h 291"/>
                <a:gd name="T4" fmla="*/ 1624611 w 313"/>
                <a:gd name="T5" fmla="*/ 38979755 h 291"/>
                <a:gd name="T6" fmla="*/ 1639822 w 313"/>
                <a:gd name="T7" fmla="*/ 19202571 h 291"/>
                <a:gd name="T8" fmla="*/ 153012 w 313"/>
                <a:gd name="T9" fmla="*/ 0 h 291"/>
                <a:gd name="T10" fmla="*/ 318081 w 313"/>
                <a:gd name="T11" fmla="*/ 23496225 h 291"/>
                <a:gd name="T12" fmla="*/ 318081 w 313"/>
                <a:gd name="T13" fmla="*/ 43471493 h 291"/>
                <a:gd name="T14" fmla="*/ 2717742 w 313"/>
                <a:gd name="T15" fmla="*/ 54226700 h 291"/>
                <a:gd name="T16" fmla="*/ 6750406 w 313"/>
                <a:gd name="T17" fmla="*/ 55845982 h 291"/>
                <a:gd name="T18" fmla="*/ 6762826 w 313"/>
                <a:gd name="T19" fmla="*/ 55566692 h 291"/>
                <a:gd name="T20" fmla="*/ 3950899 w 313"/>
                <a:gd name="T21" fmla="*/ 47584177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91"/>
                <a:gd name="T35" fmla="*/ 313 w 313"/>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20" name="Freeform 1480"/>
            <p:cNvSpPr>
              <a:spLocks/>
            </p:cNvSpPr>
            <p:nvPr/>
          </p:nvSpPr>
          <p:spPr bwMode="auto">
            <a:xfrm>
              <a:off x="1659" y="8457"/>
              <a:ext cx="22" cy="19"/>
            </a:xfrm>
            <a:custGeom>
              <a:avLst/>
              <a:gdLst>
                <a:gd name="T0" fmla="*/ 1500406 w 16"/>
                <a:gd name="T1" fmla="*/ 5316684 h 13"/>
                <a:gd name="T2" fmla="*/ 1474810 w 16"/>
                <a:gd name="T3" fmla="*/ 10542153 h 13"/>
                <a:gd name="T4" fmla="*/ 0 60000 65536"/>
                <a:gd name="T5" fmla="*/ 0 60000 65536"/>
                <a:gd name="T6" fmla="*/ 0 w 16"/>
                <a:gd name="T7" fmla="*/ 0 h 13"/>
                <a:gd name="T8" fmla="*/ 16 w 16"/>
                <a:gd name="T9" fmla="*/ 13 h 13"/>
              </a:gdLst>
              <a:ahLst/>
              <a:cxnLst>
                <a:cxn ang="T4">
                  <a:pos x="T0" y="T1"/>
                </a:cxn>
                <a:cxn ang="T5">
                  <a:pos x="T2" y="T3"/>
                </a:cxn>
              </a:cxnLst>
              <a:rect l="T6" t="T7" r="T8" b="T9"/>
              <a:pathLst>
                <a:path w="16" h="13">
                  <a:moveTo>
                    <a:pt x="16" y="6"/>
                  </a:moveTo>
                  <a:cubicBezTo>
                    <a:pt x="5" y="0"/>
                    <a:pt x="0" y="13"/>
                    <a:pt x="15" y="12"/>
                  </a:cubicBezTo>
                </a:path>
              </a:pathLst>
            </a:custGeom>
            <a:noFill/>
            <a:ln w="15875">
              <a:solidFill>
                <a:srgbClr val="E1C0C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19472" name="Text Box 1481"/>
          <p:cNvSpPr txBox="1">
            <a:spLocks noChangeAspect="1" noChangeArrowheads="1"/>
          </p:cNvSpPr>
          <p:nvPr/>
        </p:nvSpPr>
        <p:spPr bwMode="auto">
          <a:xfrm>
            <a:off x="3048000" y="4684713"/>
            <a:ext cx="2903538" cy="400050"/>
          </a:xfrm>
          <a:prstGeom prst="rect">
            <a:avLst/>
          </a:prstGeom>
          <a:solidFill>
            <a:schemeClr val="bg1"/>
          </a:solidFill>
          <a:ln w="9525">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2000" b="1" dirty="0">
                <a:ea typeface="MS PGothic" panose="020B0600070205080204" pitchFamily="34" charset="-128"/>
                <a:cs typeface="Arial" panose="020B0604020202020204" pitchFamily="34" charset="0"/>
              </a:rPr>
              <a:t>Veterinary Pathogen</a:t>
            </a:r>
            <a:endParaRPr lang="en-GB" altLang="fr-FR" sz="2000" b="1" dirty="0">
              <a:ea typeface="MS PGothic" panose="020B0600070205080204" pitchFamily="34" charset="-128"/>
              <a:cs typeface="Arial" panose="020B0604020202020204" pitchFamily="34" charset="0"/>
            </a:endParaRPr>
          </a:p>
        </p:txBody>
      </p:sp>
      <p:grpSp>
        <p:nvGrpSpPr>
          <p:cNvPr id="19473" name="Group 171"/>
          <p:cNvGrpSpPr>
            <a:grpSpLocks/>
          </p:cNvGrpSpPr>
          <p:nvPr/>
        </p:nvGrpSpPr>
        <p:grpSpPr bwMode="auto">
          <a:xfrm>
            <a:off x="1154114" y="1989139"/>
            <a:ext cx="5260975" cy="2257425"/>
            <a:chOff x="64" y="1632"/>
            <a:chExt cx="2946" cy="1422"/>
          </a:xfrm>
        </p:grpSpPr>
        <p:sp>
          <p:nvSpPr>
            <p:cNvPr id="19862" name="Text Box 172"/>
            <p:cNvSpPr txBox="1">
              <a:spLocks noChangeAspect="1" noChangeArrowheads="1"/>
            </p:cNvSpPr>
            <p:nvPr/>
          </p:nvSpPr>
          <p:spPr bwMode="auto">
            <a:xfrm>
              <a:off x="64" y="2430"/>
              <a:ext cx="1274" cy="407"/>
            </a:xfrm>
            <a:prstGeom prst="rect">
              <a:avLst/>
            </a:prstGeom>
            <a:solidFill>
              <a:schemeClr val="hlink"/>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1800" b="1" dirty="0">
                  <a:ea typeface="MS PGothic" panose="020B0600070205080204" pitchFamily="34" charset="-128"/>
                  <a:cs typeface="Arial" panose="020B0604020202020204" pitchFamily="34" charset="0"/>
                </a:rPr>
                <a:t>AB parenteral route</a:t>
              </a:r>
              <a:endParaRPr lang="en-GB" altLang="fr-FR" sz="1800" b="1" dirty="0">
                <a:ea typeface="MS PGothic" panose="020B0600070205080204" pitchFamily="34" charset="-128"/>
                <a:cs typeface="Arial" panose="020B0604020202020204" pitchFamily="34" charset="0"/>
              </a:endParaRPr>
            </a:p>
          </p:txBody>
        </p:sp>
        <p:sp>
          <p:nvSpPr>
            <p:cNvPr id="19863" name="AutoShape 173"/>
            <p:cNvSpPr>
              <a:spLocks noChangeArrowheads="1"/>
            </p:cNvSpPr>
            <p:nvPr/>
          </p:nvSpPr>
          <p:spPr bwMode="auto">
            <a:xfrm flipV="1">
              <a:off x="2096" y="2712"/>
              <a:ext cx="163" cy="342"/>
            </a:xfrm>
            <a:prstGeom prst="upArrow">
              <a:avLst>
                <a:gd name="adj1" fmla="val 42500"/>
                <a:gd name="adj2" fmla="val 6680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fr-FR" sz="1800" b="1" dirty="0">
                <a:cs typeface="Arial" panose="020B0604020202020204" pitchFamily="34" charset="0"/>
              </a:endParaRPr>
            </a:p>
          </p:txBody>
        </p:sp>
        <p:sp>
          <p:nvSpPr>
            <p:cNvPr id="19864" name="AutoShape 174"/>
            <p:cNvSpPr>
              <a:spLocks noChangeAspect="1" noChangeArrowheads="1"/>
            </p:cNvSpPr>
            <p:nvPr/>
          </p:nvSpPr>
          <p:spPr bwMode="auto">
            <a:xfrm>
              <a:off x="1359" y="2480"/>
              <a:ext cx="362" cy="248"/>
            </a:xfrm>
            <a:prstGeom prst="rightArrow">
              <a:avLst>
                <a:gd name="adj1" fmla="val 50000"/>
                <a:gd name="adj2" fmla="val 36492"/>
              </a:avLst>
            </a:prstGeom>
            <a:solidFill>
              <a:schemeClr val="hlink"/>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865" name="AutoShape 175"/>
            <p:cNvSpPr>
              <a:spLocks noChangeArrowheads="1"/>
            </p:cNvSpPr>
            <p:nvPr/>
          </p:nvSpPr>
          <p:spPr bwMode="auto">
            <a:xfrm>
              <a:off x="2084" y="1655"/>
              <a:ext cx="181" cy="898"/>
            </a:xfrm>
            <a:prstGeom prst="upArrow">
              <a:avLst>
                <a:gd name="adj1" fmla="val 39287"/>
                <a:gd name="adj2" fmla="val 6750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866" name="AutoShape 176"/>
            <p:cNvSpPr>
              <a:spLocks noChangeAspect="1" noChangeArrowheads="1"/>
            </p:cNvSpPr>
            <p:nvPr/>
          </p:nvSpPr>
          <p:spPr bwMode="auto">
            <a:xfrm>
              <a:off x="2263" y="1632"/>
              <a:ext cx="747" cy="170"/>
            </a:xfrm>
            <a:prstGeom prst="rightArrow">
              <a:avLst>
                <a:gd name="adj1" fmla="val 50000"/>
                <a:gd name="adj2" fmla="val 64854"/>
              </a:avLst>
            </a:prstGeom>
            <a:solidFill>
              <a:schemeClr val="hlink"/>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grpSp>
      <p:grpSp>
        <p:nvGrpSpPr>
          <p:cNvPr id="19474" name="Group 177"/>
          <p:cNvGrpSpPr>
            <a:grpSpLocks/>
          </p:cNvGrpSpPr>
          <p:nvPr/>
        </p:nvGrpSpPr>
        <p:grpSpPr bwMode="auto">
          <a:xfrm>
            <a:off x="5041900" y="1557338"/>
            <a:ext cx="6078538" cy="844550"/>
            <a:chOff x="2255" y="1390"/>
            <a:chExt cx="3322" cy="532"/>
          </a:xfrm>
        </p:grpSpPr>
        <p:sp>
          <p:nvSpPr>
            <p:cNvPr id="19860" name="AutoShape 178"/>
            <p:cNvSpPr>
              <a:spLocks noChangeAspect="1" noChangeArrowheads="1"/>
            </p:cNvSpPr>
            <p:nvPr/>
          </p:nvSpPr>
          <p:spPr bwMode="auto">
            <a:xfrm>
              <a:off x="2255" y="1392"/>
              <a:ext cx="699" cy="288"/>
            </a:xfrm>
            <a:prstGeom prst="rightArrow">
              <a:avLst>
                <a:gd name="adj1" fmla="val 50000"/>
                <a:gd name="adj2" fmla="val 60677"/>
              </a:avLst>
            </a:prstGeom>
            <a:solidFill>
              <a:srgbClr val="CCFF66"/>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861" name="Text Box 179"/>
            <p:cNvSpPr txBox="1">
              <a:spLocks noChangeAspect="1" noChangeArrowheads="1"/>
            </p:cNvSpPr>
            <p:nvPr/>
          </p:nvSpPr>
          <p:spPr bwMode="white">
            <a:xfrm>
              <a:off x="2838" y="1390"/>
              <a:ext cx="2739" cy="53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6850" indent="-1968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GB" altLang="fr-FR" sz="1600" b="1" dirty="0">
                  <a:solidFill>
                    <a:schemeClr val="bg1"/>
                  </a:solidFill>
                  <a:ea typeface="MS PGothic" panose="020B0600070205080204" pitchFamily="34" charset="-128"/>
                  <a:cs typeface="Arial" panose="020B0604020202020204" pitchFamily="34" charset="0"/>
                </a:rPr>
                <a:t>	</a:t>
              </a:r>
              <a:r>
                <a:rPr lang="en-GB" altLang="fr-FR" sz="1800" b="1" dirty="0">
                  <a:ea typeface="MS PGothic" panose="020B0600070205080204" pitchFamily="34" charset="-128"/>
                  <a:cs typeface="Arial" panose="020B0604020202020204" pitchFamily="34" charset="0"/>
                </a:rPr>
                <a:t>Zoonotic pathogens (</a:t>
              </a:r>
              <a:r>
                <a:rPr lang="en-GB" altLang="fr-FR" sz="1400" b="1" dirty="0">
                  <a:ea typeface="MS PGothic" panose="020B0600070205080204" pitchFamily="34" charset="-128"/>
                  <a:cs typeface="Arial" panose="020B0604020202020204" pitchFamily="34" charset="0"/>
                </a:rPr>
                <a:t>Salmonella, </a:t>
              </a:r>
            </a:p>
            <a:p>
              <a:pPr eaLnBrk="1" hangingPunct="1">
                <a:lnSpc>
                  <a:spcPct val="95000"/>
                </a:lnSpc>
                <a:spcBef>
                  <a:spcPct val="0"/>
                </a:spcBef>
                <a:buFontTx/>
                <a:buNone/>
              </a:pPr>
              <a:r>
                <a:rPr lang="en-GB" altLang="fr-FR" sz="1400" b="1" dirty="0">
                  <a:ea typeface="MS PGothic" panose="020B0600070205080204" pitchFamily="34" charset="-128"/>
                  <a:cs typeface="Arial" panose="020B0604020202020204" pitchFamily="34" charset="0"/>
                </a:rPr>
                <a:t>                                                                Campylobacter)</a:t>
              </a:r>
            </a:p>
            <a:p>
              <a:pPr eaLnBrk="1" hangingPunct="1">
                <a:lnSpc>
                  <a:spcPct val="95000"/>
                </a:lnSpc>
                <a:spcBef>
                  <a:spcPct val="0"/>
                </a:spcBef>
                <a:buFontTx/>
                <a:buNone/>
              </a:pPr>
              <a:r>
                <a:rPr lang="en-GB" altLang="fr-FR" sz="1800" b="1" dirty="0">
                  <a:ea typeface="MS PGothic" panose="020B0600070205080204" pitchFamily="34" charset="-128"/>
                  <a:cs typeface="Arial" panose="020B0604020202020204" pitchFamily="34" charset="0"/>
                </a:rPr>
                <a:t>	Commensal flora </a:t>
              </a:r>
              <a:r>
                <a:rPr lang="en-GB" altLang="fr-FR" sz="1400" b="1" dirty="0">
                  <a:ea typeface="MS PGothic" panose="020B0600070205080204" pitchFamily="34" charset="-128"/>
                  <a:cs typeface="Arial" panose="020B0604020202020204" pitchFamily="34" charset="0"/>
                </a:rPr>
                <a:t>(resistance genes)</a:t>
              </a:r>
              <a:endParaRPr lang="en-GB" altLang="fr-FR" sz="1400" b="1" dirty="0">
                <a:ea typeface="MS PGothic" panose="020B0600070205080204" pitchFamily="34" charset="-128"/>
                <a:cs typeface="Arial" panose="020B0604020202020204" pitchFamily="34" charset="0"/>
              </a:endParaRPr>
            </a:p>
          </p:txBody>
        </p:sp>
      </p:grpSp>
      <p:grpSp>
        <p:nvGrpSpPr>
          <p:cNvPr id="19475" name="Group 533"/>
          <p:cNvGrpSpPr>
            <a:grpSpLocks noChangeAspect="1"/>
          </p:cNvGrpSpPr>
          <p:nvPr/>
        </p:nvGrpSpPr>
        <p:grpSpPr bwMode="auto">
          <a:xfrm>
            <a:off x="1397000" y="5013325"/>
            <a:ext cx="1385888" cy="1023938"/>
            <a:chOff x="2336" y="2251"/>
            <a:chExt cx="1105" cy="919"/>
          </a:xfrm>
        </p:grpSpPr>
        <p:grpSp>
          <p:nvGrpSpPr>
            <p:cNvPr id="19832" name="Group 534"/>
            <p:cNvGrpSpPr>
              <a:grpSpLocks noChangeAspect="1"/>
            </p:cNvGrpSpPr>
            <p:nvPr/>
          </p:nvGrpSpPr>
          <p:grpSpPr bwMode="auto">
            <a:xfrm rot="21024800" flipH="1">
              <a:off x="2869" y="2376"/>
              <a:ext cx="252" cy="677"/>
              <a:chOff x="3947" y="2610"/>
              <a:chExt cx="1462" cy="3937"/>
            </a:xfrm>
          </p:grpSpPr>
          <p:sp>
            <p:nvSpPr>
              <p:cNvPr id="19858" name="Freeform 535"/>
              <p:cNvSpPr>
                <a:spLocks noChangeAspect="1"/>
              </p:cNvSpPr>
              <p:nvPr/>
            </p:nvSpPr>
            <p:spPr bwMode="auto">
              <a:xfrm>
                <a:off x="3947" y="2610"/>
                <a:ext cx="1462" cy="3937"/>
              </a:xfrm>
              <a:custGeom>
                <a:avLst/>
                <a:gdLst>
                  <a:gd name="T0" fmla="*/ 180 w 1462"/>
                  <a:gd name="T1" fmla="*/ 0 h 3937"/>
                  <a:gd name="T2" fmla="*/ 52 w 1462"/>
                  <a:gd name="T3" fmla="*/ 566 h 3937"/>
                  <a:gd name="T4" fmla="*/ 489 w 1462"/>
                  <a:gd name="T5" fmla="*/ 1376 h 3937"/>
                  <a:gd name="T6" fmla="*/ 540 w 1462"/>
                  <a:gd name="T7" fmla="*/ 1684 h 3937"/>
                  <a:gd name="T8" fmla="*/ 427 w 1462"/>
                  <a:gd name="T9" fmla="*/ 2196 h 3937"/>
                  <a:gd name="T10" fmla="*/ 463 w 1462"/>
                  <a:gd name="T11" fmla="*/ 2533 h 3937"/>
                  <a:gd name="T12" fmla="*/ 399 w 1462"/>
                  <a:gd name="T13" fmla="*/ 2790 h 3937"/>
                  <a:gd name="T14" fmla="*/ 399 w 1462"/>
                  <a:gd name="T15" fmla="*/ 3021 h 3937"/>
                  <a:gd name="T16" fmla="*/ 360 w 1462"/>
                  <a:gd name="T17" fmla="*/ 3459 h 3937"/>
                  <a:gd name="T18" fmla="*/ 334 w 1462"/>
                  <a:gd name="T19" fmla="*/ 3587 h 3937"/>
                  <a:gd name="T20" fmla="*/ 208 w 1462"/>
                  <a:gd name="T21" fmla="*/ 3765 h 3937"/>
                  <a:gd name="T22" fmla="*/ 256 w 1462"/>
                  <a:gd name="T23" fmla="*/ 3876 h 3937"/>
                  <a:gd name="T24" fmla="*/ 304 w 1462"/>
                  <a:gd name="T25" fmla="*/ 3810 h 3937"/>
                  <a:gd name="T26" fmla="*/ 360 w 1462"/>
                  <a:gd name="T27" fmla="*/ 3729 h 3937"/>
                  <a:gd name="T28" fmla="*/ 280 w 1462"/>
                  <a:gd name="T29" fmla="*/ 3846 h 3937"/>
                  <a:gd name="T30" fmla="*/ 296 w 1462"/>
                  <a:gd name="T31" fmla="*/ 3909 h 3937"/>
                  <a:gd name="T32" fmla="*/ 463 w 1462"/>
                  <a:gd name="T33" fmla="*/ 3896 h 3937"/>
                  <a:gd name="T34" fmla="*/ 669 w 1462"/>
                  <a:gd name="T35" fmla="*/ 3664 h 3937"/>
                  <a:gd name="T36" fmla="*/ 759 w 1462"/>
                  <a:gd name="T37" fmla="*/ 3369 h 3937"/>
                  <a:gd name="T38" fmla="*/ 862 w 1462"/>
                  <a:gd name="T39" fmla="*/ 2623 h 3937"/>
                  <a:gd name="T40" fmla="*/ 1003 w 1462"/>
                  <a:gd name="T41" fmla="*/ 2186 h 3937"/>
                  <a:gd name="T42" fmla="*/ 1080 w 1462"/>
                  <a:gd name="T43" fmla="*/ 1877 h 3937"/>
                  <a:gd name="T44" fmla="*/ 1183 w 1462"/>
                  <a:gd name="T45" fmla="*/ 1572 h 3937"/>
                  <a:gd name="T46" fmla="*/ 1447 w 1462"/>
                  <a:gd name="T47" fmla="*/ 1194 h 3937"/>
                  <a:gd name="T48" fmla="*/ 1276 w 1462"/>
                  <a:gd name="T49" fmla="*/ 792 h 39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2" h="3937">
                    <a:moveTo>
                      <a:pt x="180" y="0"/>
                    </a:moveTo>
                    <a:cubicBezTo>
                      <a:pt x="90" y="168"/>
                      <a:pt x="0" y="337"/>
                      <a:pt x="52" y="566"/>
                    </a:cubicBezTo>
                    <a:cubicBezTo>
                      <a:pt x="104" y="795"/>
                      <a:pt x="408" y="1190"/>
                      <a:pt x="489" y="1376"/>
                    </a:cubicBezTo>
                    <a:cubicBezTo>
                      <a:pt x="570" y="1562"/>
                      <a:pt x="550" y="1547"/>
                      <a:pt x="540" y="1684"/>
                    </a:cubicBezTo>
                    <a:cubicBezTo>
                      <a:pt x="530" y="1821"/>
                      <a:pt x="440" y="2055"/>
                      <a:pt x="427" y="2196"/>
                    </a:cubicBezTo>
                    <a:cubicBezTo>
                      <a:pt x="414" y="2337"/>
                      <a:pt x="468" y="2434"/>
                      <a:pt x="463" y="2533"/>
                    </a:cubicBezTo>
                    <a:cubicBezTo>
                      <a:pt x="458" y="2632"/>
                      <a:pt x="410" y="2709"/>
                      <a:pt x="399" y="2790"/>
                    </a:cubicBezTo>
                    <a:cubicBezTo>
                      <a:pt x="388" y="2871"/>
                      <a:pt x="405" y="2910"/>
                      <a:pt x="399" y="3021"/>
                    </a:cubicBezTo>
                    <a:cubicBezTo>
                      <a:pt x="393" y="3132"/>
                      <a:pt x="371" y="3365"/>
                      <a:pt x="360" y="3459"/>
                    </a:cubicBezTo>
                    <a:cubicBezTo>
                      <a:pt x="349" y="3553"/>
                      <a:pt x="359" y="3536"/>
                      <a:pt x="334" y="3587"/>
                    </a:cubicBezTo>
                    <a:cubicBezTo>
                      <a:pt x="309" y="3638"/>
                      <a:pt x="221" y="3717"/>
                      <a:pt x="208" y="3765"/>
                    </a:cubicBezTo>
                    <a:cubicBezTo>
                      <a:pt x="195" y="3813"/>
                      <a:pt x="240" y="3869"/>
                      <a:pt x="256" y="3876"/>
                    </a:cubicBezTo>
                    <a:cubicBezTo>
                      <a:pt x="272" y="3883"/>
                      <a:pt x="287" y="3834"/>
                      <a:pt x="304" y="3810"/>
                    </a:cubicBezTo>
                    <a:cubicBezTo>
                      <a:pt x="321" y="3786"/>
                      <a:pt x="364" y="3723"/>
                      <a:pt x="360" y="3729"/>
                    </a:cubicBezTo>
                    <a:cubicBezTo>
                      <a:pt x="356" y="3735"/>
                      <a:pt x="291" y="3816"/>
                      <a:pt x="280" y="3846"/>
                    </a:cubicBezTo>
                    <a:cubicBezTo>
                      <a:pt x="269" y="3876"/>
                      <a:pt x="266" y="3901"/>
                      <a:pt x="296" y="3909"/>
                    </a:cubicBezTo>
                    <a:cubicBezTo>
                      <a:pt x="326" y="3917"/>
                      <a:pt x="401" y="3937"/>
                      <a:pt x="463" y="3896"/>
                    </a:cubicBezTo>
                    <a:cubicBezTo>
                      <a:pt x="525" y="3855"/>
                      <a:pt x="620" y="3752"/>
                      <a:pt x="669" y="3664"/>
                    </a:cubicBezTo>
                    <a:cubicBezTo>
                      <a:pt x="718" y="3576"/>
                      <a:pt x="727" y="3542"/>
                      <a:pt x="759" y="3369"/>
                    </a:cubicBezTo>
                    <a:cubicBezTo>
                      <a:pt x="791" y="3196"/>
                      <a:pt x="821" y="2820"/>
                      <a:pt x="862" y="2623"/>
                    </a:cubicBezTo>
                    <a:cubicBezTo>
                      <a:pt x="903" y="2426"/>
                      <a:pt x="967" y="2310"/>
                      <a:pt x="1003" y="2186"/>
                    </a:cubicBezTo>
                    <a:cubicBezTo>
                      <a:pt x="1039" y="2062"/>
                      <a:pt x="1050" y="1979"/>
                      <a:pt x="1080" y="1877"/>
                    </a:cubicBezTo>
                    <a:cubicBezTo>
                      <a:pt x="1110" y="1775"/>
                      <a:pt x="1122" y="1686"/>
                      <a:pt x="1183" y="1572"/>
                    </a:cubicBezTo>
                    <a:cubicBezTo>
                      <a:pt x="1244" y="1458"/>
                      <a:pt x="1432" y="1324"/>
                      <a:pt x="1447" y="1194"/>
                    </a:cubicBezTo>
                    <a:cubicBezTo>
                      <a:pt x="1462" y="1064"/>
                      <a:pt x="1312" y="876"/>
                      <a:pt x="1276" y="792"/>
                    </a:cubicBezTo>
                  </a:path>
                </a:pathLst>
              </a:custGeom>
              <a:solidFill>
                <a:srgbClr val="993300"/>
              </a:solidFill>
              <a:ln w="3175" cmpd="sng">
                <a:solidFill>
                  <a:srgbClr val="000000"/>
                </a:solidFill>
                <a:round/>
                <a:headEnd/>
                <a:tailEnd/>
              </a:ln>
            </p:spPr>
            <p:txBody>
              <a:bodyPr/>
              <a:lstStyle/>
              <a:p>
                <a:endParaRPr lang="en-GB" dirty="0"/>
              </a:p>
            </p:txBody>
          </p:sp>
          <p:sp>
            <p:nvSpPr>
              <p:cNvPr id="19859" name="Freeform 536"/>
              <p:cNvSpPr>
                <a:spLocks noChangeAspect="1"/>
              </p:cNvSpPr>
              <p:nvPr/>
            </p:nvSpPr>
            <p:spPr bwMode="auto">
              <a:xfrm>
                <a:off x="4152" y="6291"/>
                <a:ext cx="348" cy="240"/>
              </a:xfrm>
              <a:custGeom>
                <a:avLst/>
                <a:gdLst>
                  <a:gd name="T0" fmla="*/ 60 w 348"/>
                  <a:gd name="T1" fmla="*/ 0 h 240"/>
                  <a:gd name="T2" fmla="*/ 21 w 348"/>
                  <a:gd name="T3" fmla="*/ 57 h 240"/>
                  <a:gd name="T4" fmla="*/ 0 w 348"/>
                  <a:gd name="T5" fmla="*/ 93 h 240"/>
                  <a:gd name="T6" fmla="*/ 21 w 348"/>
                  <a:gd name="T7" fmla="*/ 159 h 240"/>
                  <a:gd name="T8" fmla="*/ 51 w 348"/>
                  <a:gd name="T9" fmla="*/ 189 h 240"/>
                  <a:gd name="T10" fmla="*/ 81 w 348"/>
                  <a:gd name="T11" fmla="*/ 126 h 240"/>
                  <a:gd name="T12" fmla="*/ 159 w 348"/>
                  <a:gd name="T13" fmla="*/ 30 h 240"/>
                  <a:gd name="T14" fmla="*/ 135 w 348"/>
                  <a:gd name="T15" fmla="*/ 84 h 240"/>
                  <a:gd name="T16" fmla="*/ 90 w 348"/>
                  <a:gd name="T17" fmla="*/ 144 h 240"/>
                  <a:gd name="T18" fmla="*/ 72 w 348"/>
                  <a:gd name="T19" fmla="*/ 186 h 240"/>
                  <a:gd name="T20" fmla="*/ 72 w 348"/>
                  <a:gd name="T21" fmla="*/ 210 h 240"/>
                  <a:gd name="T22" fmla="*/ 120 w 348"/>
                  <a:gd name="T23" fmla="*/ 234 h 240"/>
                  <a:gd name="T24" fmla="*/ 210 w 348"/>
                  <a:gd name="T25" fmla="*/ 234 h 240"/>
                  <a:gd name="T26" fmla="*/ 270 w 348"/>
                  <a:gd name="T27" fmla="*/ 198 h 240"/>
                  <a:gd name="T28" fmla="*/ 333 w 348"/>
                  <a:gd name="T29" fmla="*/ 144 h 240"/>
                  <a:gd name="T30" fmla="*/ 348 w 348"/>
                  <a:gd name="T31" fmla="*/ 1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40">
                    <a:moveTo>
                      <a:pt x="60" y="0"/>
                    </a:moveTo>
                    <a:cubicBezTo>
                      <a:pt x="45" y="21"/>
                      <a:pt x="31" y="42"/>
                      <a:pt x="21" y="57"/>
                    </a:cubicBezTo>
                    <a:cubicBezTo>
                      <a:pt x="11" y="72"/>
                      <a:pt x="0" y="76"/>
                      <a:pt x="0" y="93"/>
                    </a:cubicBezTo>
                    <a:cubicBezTo>
                      <a:pt x="0" y="110"/>
                      <a:pt x="13" y="143"/>
                      <a:pt x="21" y="159"/>
                    </a:cubicBezTo>
                    <a:cubicBezTo>
                      <a:pt x="29" y="175"/>
                      <a:pt x="41" y="194"/>
                      <a:pt x="51" y="189"/>
                    </a:cubicBezTo>
                    <a:cubicBezTo>
                      <a:pt x="61" y="184"/>
                      <a:pt x="63" y="153"/>
                      <a:pt x="81" y="126"/>
                    </a:cubicBezTo>
                    <a:cubicBezTo>
                      <a:pt x="99" y="99"/>
                      <a:pt x="150" y="37"/>
                      <a:pt x="159" y="30"/>
                    </a:cubicBezTo>
                    <a:cubicBezTo>
                      <a:pt x="168" y="23"/>
                      <a:pt x="146" y="65"/>
                      <a:pt x="135" y="84"/>
                    </a:cubicBezTo>
                    <a:cubicBezTo>
                      <a:pt x="124" y="103"/>
                      <a:pt x="100" y="127"/>
                      <a:pt x="90" y="144"/>
                    </a:cubicBezTo>
                    <a:cubicBezTo>
                      <a:pt x="80" y="161"/>
                      <a:pt x="75" y="175"/>
                      <a:pt x="72" y="186"/>
                    </a:cubicBezTo>
                    <a:cubicBezTo>
                      <a:pt x="69" y="197"/>
                      <a:pt x="64" y="202"/>
                      <a:pt x="72" y="210"/>
                    </a:cubicBezTo>
                    <a:cubicBezTo>
                      <a:pt x="80" y="218"/>
                      <a:pt x="97" y="230"/>
                      <a:pt x="120" y="234"/>
                    </a:cubicBezTo>
                    <a:cubicBezTo>
                      <a:pt x="143" y="238"/>
                      <a:pt x="185" y="240"/>
                      <a:pt x="210" y="234"/>
                    </a:cubicBezTo>
                    <a:cubicBezTo>
                      <a:pt x="235" y="228"/>
                      <a:pt x="250" y="213"/>
                      <a:pt x="270" y="198"/>
                    </a:cubicBezTo>
                    <a:cubicBezTo>
                      <a:pt x="290" y="183"/>
                      <a:pt x="320" y="156"/>
                      <a:pt x="333" y="144"/>
                    </a:cubicBezTo>
                    <a:cubicBezTo>
                      <a:pt x="346" y="132"/>
                      <a:pt x="345" y="127"/>
                      <a:pt x="348" y="123"/>
                    </a:cubicBezTo>
                  </a:path>
                </a:pathLst>
              </a:custGeom>
              <a:solidFill>
                <a:srgbClr val="333333"/>
              </a:solidFill>
              <a:ln w="3175" cmpd="sng">
                <a:solidFill>
                  <a:srgbClr val="000000"/>
                </a:solidFill>
                <a:round/>
                <a:headEnd/>
                <a:tailEnd/>
              </a:ln>
            </p:spPr>
            <p:txBody>
              <a:bodyPr/>
              <a:lstStyle/>
              <a:p>
                <a:endParaRPr lang="en-GB" dirty="0"/>
              </a:p>
            </p:txBody>
          </p:sp>
        </p:grpSp>
        <p:grpSp>
          <p:nvGrpSpPr>
            <p:cNvPr id="19833" name="Group 537"/>
            <p:cNvGrpSpPr>
              <a:grpSpLocks noChangeAspect="1"/>
            </p:cNvGrpSpPr>
            <p:nvPr/>
          </p:nvGrpSpPr>
          <p:grpSpPr bwMode="auto">
            <a:xfrm flipH="1">
              <a:off x="2336" y="2281"/>
              <a:ext cx="348" cy="798"/>
              <a:chOff x="6531" y="1752"/>
              <a:chExt cx="2021" cy="4637"/>
            </a:xfrm>
          </p:grpSpPr>
          <p:sp>
            <p:nvSpPr>
              <p:cNvPr id="19856" name="Freeform 538"/>
              <p:cNvSpPr>
                <a:spLocks noChangeAspect="1"/>
              </p:cNvSpPr>
              <p:nvPr/>
            </p:nvSpPr>
            <p:spPr bwMode="auto">
              <a:xfrm>
                <a:off x="6531" y="1752"/>
                <a:ext cx="2021" cy="4622"/>
              </a:xfrm>
              <a:custGeom>
                <a:avLst/>
                <a:gdLst>
                  <a:gd name="T0" fmla="*/ 0 w 2021"/>
                  <a:gd name="T1" fmla="*/ 1076 h 4622"/>
                  <a:gd name="T2" fmla="*/ 125 w 2021"/>
                  <a:gd name="T3" fmla="*/ 1644 h 4622"/>
                  <a:gd name="T4" fmla="*/ 537 w 2021"/>
                  <a:gd name="T5" fmla="*/ 2018 h 4622"/>
                  <a:gd name="T6" fmla="*/ 1076 w 2021"/>
                  <a:gd name="T7" fmla="*/ 2384 h 4622"/>
                  <a:gd name="T8" fmla="*/ 1324 w 2021"/>
                  <a:gd name="T9" fmla="*/ 2649 h 4622"/>
                  <a:gd name="T10" fmla="*/ 1500 w 2021"/>
                  <a:gd name="T11" fmla="*/ 2914 h 4622"/>
                  <a:gd name="T12" fmla="*/ 1644 w 2021"/>
                  <a:gd name="T13" fmla="*/ 3221 h 4622"/>
                  <a:gd name="T14" fmla="*/ 1614 w 2021"/>
                  <a:gd name="T15" fmla="*/ 3727 h 4622"/>
                  <a:gd name="T16" fmla="*/ 1623 w 2021"/>
                  <a:gd name="T17" fmla="*/ 4164 h 4622"/>
                  <a:gd name="T18" fmla="*/ 1500 w 2021"/>
                  <a:gd name="T19" fmla="*/ 4344 h 4622"/>
                  <a:gd name="T20" fmla="*/ 1428 w 2021"/>
                  <a:gd name="T21" fmla="*/ 4432 h 4622"/>
                  <a:gd name="T22" fmla="*/ 1455 w 2021"/>
                  <a:gd name="T23" fmla="*/ 4494 h 4622"/>
                  <a:gd name="T24" fmla="*/ 1548 w 2021"/>
                  <a:gd name="T25" fmla="*/ 4500 h 4622"/>
                  <a:gd name="T26" fmla="*/ 1620 w 2021"/>
                  <a:gd name="T27" fmla="*/ 4450 h 4622"/>
                  <a:gd name="T28" fmla="*/ 1491 w 2021"/>
                  <a:gd name="T29" fmla="*/ 4548 h 4622"/>
                  <a:gd name="T30" fmla="*/ 1623 w 2021"/>
                  <a:gd name="T31" fmla="*/ 4611 h 4622"/>
                  <a:gd name="T32" fmla="*/ 1838 w 2021"/>
                  <a:gd name="T33" fmla="*/ 4483 h 4622"/>
                  <a:gd name="T34" fmla="*/ 1884 w 2021"/>
                  <a:gd name="T35" fmla="*/ 4385 h 4622"/>
                  <a:gd name="T36" fmla="*/ 1923 w 2021"/>
                  <a:gd name="T37" fmla="*/ 4251 h 4622"/>
                  <a:gd name="T38" fmla="*/ 1919 w 2021"/>
                  <a:gd name="T39" fmla="*/ 3769 h 4622"/>
                  <a:gd name="T40" fmla="*/ 1918 w 2021"/>
                  <a:gd name="T41" fmla="*/ 3180 h 4622"/>
                  <a:gd name="T42" fmla="*/ 1993 w 2021"/>
                  <a:gd name="T43" fmla="*/ 2855 h 4622"/>
                  <a:gd name="T44" fmla="*/ 1945 w 2021"/>
                  <a:gd name="T45" fmla="*/ 2365 h 4622"/>
                  <a:gd name="T46" fmla="*/ 1973 w 2021"/>
                  <a:gd name="T47" fmla="*/ 2126 h 4622"/>
                  <a:gd name="T48" fmla="*/ 1660 w 2021"/>
                  <a:gd name="T49" fmla="*/ 1940 h 4622"/>
                  <a:gd name="T50" fmla="*/ 1311 w 2021"/>
                  <a:gd name="T51" fmla="*/ 1541 h 4622"/>
                  <a:gd name="T52" fmla="*/ 1143 w 2021"/>
                  <a:gd name="T53" fmla="*/ 803 h 4622"/>
                  <a:gd name="T54" fmla="*/ 1067 w 2021"/>
                  <a:gd name="T55" fmla="*/ 456 h 4622"/>
                  <a:gd name="T56" fmla="*/ 1048 w 2021"/>
                  <a:gd name="T57" fmla="*/ 223 h 4622"/>
                  <a:gd name="T58" fmla="*/ 945 w 2021"/>
                  <a:gd name="T59" fmla="*/ 23 h 4622"/>
                  <a:gd name="T60" fmla="*/ 605 w 2021"/>
                  <a:gd name="T61" fmla="*/ 87 h 46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21" h="4622">
                    <a:moveTo>
                      <a:pt x="0" y="1076"/>
                    </a:moveTo>
                    <a:cubicBezTo>
                      <a:pt x="17" y="1282"/>
                      <a:pt x="36" y="1487"/>
                      <a:pt x="125" y="1644"/>
                    </a:cubicBezTo>
                    <a:cubicBezTo>
                      <a:pt x="215" y="1801"/>
                      <a:pt x="378" y="1895"/>
                      <a:pt x="537" y="2018"/>
                    </a:cubicBezTo>
                    <a:cubicBezTo>
                      <a:pt x="695" y="2142"/>
                      <a:pt x="945" y="2278"/>
                      <a:pt x="1076" y="2384"/>
                    </a:cubicBezTo>
                    <a:cubicBezTo>
                      <a:pt x="1207" y="2488"/>
                      <a:pt x="1254" y="2560"/>
                      <a:pt x="1324" y="2649"/>
                    </a:cubicBezTo>
                    <a:cubicBezTo>
                      <a:pt x="1394" y="2736"/>
                      <a:pt x="1447" y="2819"/>
                      <a:pt x="1500" y="2914"/>
                    </a:cubicBezTo>
                    <a:cubicBezTo>
                      <a:pt x="1553" y="3009"/>
                      <a:pt x="1625" y="3085"/>
                      <a:pt x="1644" y="3221"/>
                    </a:cubicBezTo>
                    <a:cubicBezTo>
                      <a:pt x="1663" y="3356"/>
                      <a:pt x="1617" y="3570"/>
                      <a:pt x="1614" y="3727"/>
                    </a:cubicBezTo>
                    <a:cubicBezTo>
                      <a:pt x="1611" y="3884"/>
                      <a:pt x="1642" y="4061"/>
                      <a:pt x="1623" y="4164"/>
                    </a:cubicBezTo>
                    <a:cubicBezTo>
                      <a:pt x="1604" y="4267"/>
                      <a:pt x="1532" y="4299"/>
                      <a:pt x="1500" y="4344"/>
                    </a:cubicBezTo>
                    <a:cubicBezTo>
                      <a:pt x="1468" y="4389"/>
                      <a:pt x="1435" y="4407"/>
                      <a:pt x="1428" y="4432"/>
                    </a:cubicBezTo>
                    <a:cubicBezTo>
                      <a:pt x="1421" y="4457"/>
                      <a:pt x="1435" y="4483"/>
                      <a:pt x="1455" y="4494"/>
                    </a:cubicBezTo>
                    <a:cubicBezTo>
                      <a:pt x="1475" y="4505"/>
                      <a:pt x="1521" y="4507"/>
                      <a:pt x="1548" y="4500"/>
                    </a:cubicBezTo>
                    <a:cubicBezTo>
                      <a:pt x="1575" y="4493"/>
                      <a:pt x="1629" y="4442"/>
                      <a:pt x="1620" y="4450"/>
                    </a:cubicBezTo>
                    <a:cubicBezTo>
                      <a:pt x="1611" y="4458"/>
                      <a:pt x="1491" y="4521"/>
                      <a:pt x="1491" y="4548"/>
                    </a:cubicBezTo>
                    <a:cubicBezTo>
                      <a:pt x="1491" y="4575"/>
                      <a:pt x="1565" y="4622"/>
                      <a:pt x="1623" y="4611"/>
                    </a:cubicBezTo>
                    <a:cubicBezTo>
                      <a:pt x="1681" y="4600"/>
                      <a:pt x="1795" y="4521"/>
                      <a:pt x="1838" y="4483"/>
                    </a:cubicBezTo>
                    <a:cubicBezTo>
                      <a:pt x="1881" y="4445"/>
                      <a:pt x="1870" y="4424"/>
                      <a:pt x="1884" y="4385"/>
                    </a:cubicBezTo>
                    <a:cubicBezTo>
                      <a:pt x="1898" y="4346"/>
                      <a:pt x="1917" y="4354"/>
                      <a:pt x="1923" y="4251"/>
                    </a:cubicBezTo>
                    <a:cubicBezTo>
                      <a:pt x="1929" y="4148"/>
                      <a:pt x="1920" y="3947"/>
                      <a:pt x="1919" y="3769"/>
                    </a:cubicBezTo>
                    <a:cubicBezTo>
                      <a:pt x="1918" y="3591"/>
                      <a:pt x="1904" y="3332"/>
                      <a:pt x="1918" y="3180"/>
                    </a:cubicBezTo>
                    <a:cubicBezTo>
                      <a:pt x="1930" y="3028"/>
                      <a:pt x="1989" y="2992"/>
                      <a:pt x="1993" y="2855"/>
                    </a:cubicBezTo>
                    <a:cubicBezTo>
                      <a:pt x="1998" y="2719"/>
                      <a:pt x="1949" y="2486"/>
                      <a:pt x="1945" y="2365"/>
                    </a:cubicBezTo>
                    <a:cubicBezTo>
                      <a:pt x="1942" y="2243"/>
                      <a:pt x="2021" y="2198"/>
                      <a:pt x="1973" y="2126"/>
                    </a:cubicBezTo>
                    <a:cubicBezTo>
                      <a:pt x="1925" y="2056"/>
                      <a:pt x="1770" y="2038"/>
                      <a:pt x="1660" y="1940"/>
                    </a:cubicBezTo>
                    <a:cubicBezTo>
                      <a:pt x="1550" y="1843"/>
                      <a:pt x="1397" y="1731"/>
                      <a:pt x="1311" y="1541"/>
                    </a:cubicBezTo>
                    <a:cubicBezTo>
                      <a:pt x="1224" y="1352"/>
                      <a:pt x="1183" y="983"/>
                      <a:pt x="1143" y="803"/>
                    </a:cubicBezTo>
                    <a:cubicBezTo>
                      <a:pt x="1101" y="621"/>
                      <a:pt x="1083" y="552"/>
                      <a:pt x="1067" y="456"/>
                    </a:cubicBezTo>
                    <a:cubicBezTo>
                      <a:pt x="1051" y="361"/>
                      <a:pt x="1068" y="296"/>
                      <a:pt x="1048" y="223"/>
                    </a:cubicBezTo>
                    <a:cubicBezTo>
                      <a:pt x="1028" y="151"/>
                      <a:pt x="1019" y="46"/>
                      <a:pt x="945" y="23"/>
                    </a:cubicBezTo>
                    <a:cubicBezTo>
                      <a:pt x="871" y="0"/>
                      <a:pt x="676" y="74"/>
                      <a:pt x="605" y="87"/>
                    </a:cubicBezTo>
                  </a:path>
                </a:pathLst>
              </a:custGeom>
              <a:solidFill>
                <a:srgbClr val="993300"/>
              </a:solidFill>
              <a:ln w="3175" cmpd="sng">
                <a:solidFill>
                  <a:srgbClr val="000000"/>
                </a:solidFill>
                <a:round/>
                <a:headEnd/>
                <a:tailEnd/>
              </a:ln>
            </p:spPr>
            <p:txBody>
              <a:bodyPr/>
              <a:lstStyle/>
              <a:p>
                <a:endParaRPr lang="en-GB" dirty="0"/>
              </a:p>
            </p:txBody>
          </p:sp>
          <p:sp>
            <p:nvSpPr>
              <p:cNvPr id="19857" name="Freeform 539"/>
              <p:cNvSpPr>
                <a:spLocks noChangeAspect="1"/>
              </p:cNvSpPr>
              <p:nvPr/>
            </p:nvSpPr>
            <p:spPr bwMode="auto">
              <a:xfrm>
                <a:off x="7950" y="6045"/>
                <a:ext cx="324" cy="344"/>
              </a:xfrm>
              <a:custGeom>
                <a:avLst/>
                <a:gdLst>
                  <a:gd name="T0" fmla="*/ 148 w 324"/>
                  <a:gd name="T1" fmla="*/ 0 h 344"/>
                  <a:gd name="T2" fmla="*/ 84 w 324"/>
                  <a:gd name="T3" fmla="*/ 43 h 344"/>
                  <a:gd name="T4" fmla="*/ 37 w 324"/>
                  <a:gd name="T5" fmla="*/ 76 h 344"/>
                  <a:gd name="T6" fmla="*/ 15 w 324"/>
                  <a:gd name="T7" fmla="*/ 136 h 344"/>
                  <a:gd name="T8" fmla="*/ 12 w 324"/>
                  <a:gd name="T9" fmla="*/ 164 h 344"/>
                  <a:gd name="T10" fmla="*/ 24 w 324"/>
                  <a:gd name="T11" fmla="*/ 186 h 344"/>
                  <a:gd name="T12" fmla="*/ 157 w 324"/>
                  <a:gd name="T13" fmla="*/ 118 h 344"/>
                  <a:gd name="T14" fmla="*/ 205 w 324"/>
                  <a:gd name="T15" fmla="*/ 109 h 344"/>
                  <a:gd name="T16" fmla="*/ 143 w 324"/>
                  <a:gd name="T17" fmla="*/ 140 h 344"/>
                  <a:gd name="T18" fmla="*/ 89 w 324"/>
                  <a:gd name="T19" fmla="*/ 169 h 344"/>
                  <a:gd name="T20" fmla="*/ 39 w 324"/>
                  <a:gd name="T21" fmla="*/ 206 h 344"/>
                  <a:gd name="T22" fmla="*/ 65 w 324"/>
                  <a:gd name="T23" fmla="*/ 248 h 344"/>
                  <a:gd name="T24" fmla="*/ 127 w 324"/>
                  <a:gd name="T25" fmla="*/ 320 h 344"/>
                  <a:gd name="T26" fmla="*/ 177 w 324"/>
                  <a:gd name="T27" fmla="*/ 338 h 344"/>
                  <a:gd name="T28" fmla="*/ 252 w 324"/>
                  <a:gd name="T29" fmla="*/ 282 h 344"/>
                  <a:gd name="T30" fmla="*/ 294 w 324"/>
                  <a:gd name="T31" fmla="*/ 279 h 344"/>
                  <a:gd name="T32" fmla="*/ 324 w 324"/>
                  <a:gd name="T33" fmla="*/ 249 h 3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4" h="344">
                    <a:moveTo>
                      <a:pt x="148" y="0"/>
                    </a:moveTo>
                    <a:cubicBezTo>
                      <a:pt x="125" y="14"/>
                      <a:pt x="101" y="30"/>
                      <a:pt x="84" y="43"/>
                    </a:cubicBezTo>
                    <a:cubicBezTo>
                      <a:pt x="65" y="55"/>
                      <a:pt x="49" y="61"/>
                      <a:pt x="37" y="76"/>
                    </a:cubicBezTo>
                    <a:cubicBezTo>
                      <a:pt x="27" y="91"/>
                      <a:pt x="19" y="121"/>
                      <a:pt x="15" y="136"/>
                    </a:cubicBezTo>
                    <a:cubicBezTo>
                      <a:pt x="10" y="150"/>
                      <a:pt x="10" y="156"/>
                      <a:pt x="12" y="164"/>
                    </a:cubicBezTo>
                    <a:cubicBezTo>
                      <a:pt x="14" y="172"/>
                      <a:pt x="0" y="194"/>
                      <a:pt x="24" y="186"/>
                    </a:cubicBezTo>
                    <a:cubicBezTo>
                      <a:pt x="48" y="178"/>
                      <a:pt x="127" y="131"/>
                      <a:pt x="157" y="118"/>
                    </a:cubicBezTo>
                    <a:cubicBezTo>
                      <a:pt x="187" y="105"/>
                      <a:pt x="207" y="105"/>
                      <a:pt x="205" y="109"/>
                    </a:cubicBezTo>
                    <a:cubicBezTo>
                      <a:pt x="203" y="113"/>
                      <a:pt x="162" y="130"/>
                      <a:pt x="143" y="140"/>
                    </a:cubicBezTo>
                    <a:cubicBezTo>
                      <a:pt x="123" y="150"/>
                      <a:pt x="106" y="157"/>
                      <a:pt x="89" y="169"/>
                    </a:cubicBezTo>
                    <a:cubicBezTo>
                      <a:pt x="71" y="179"/>
                      <a:pt x="43" y="192"/>
                      <a:pt x="39" y="206"/>
                    </a:cubicBezTo>
                    <a:cubicBezTo>
                      <a:pt x="34" y="219"/>
                      <a:pt x="49" y="229"/>
                      <a:pt x="65" y="248"/>
                    </a:cubicBezTo>
                    <a:cubicBezTo>
                      <a:pt x="79" y="267"/>
                      <a:pt x="109" y="306"/>
                      <a:pt x="127" y="320"/>
                    </a:cubicBezTo>
                    <a:cubicBezTo>
                      <a:pt x="146" y="335"/>
                      <a:pt x="156" y="344"/>
                      <a:pt x="177" y="338"/>
                    </a:cubicBezTo>
                    <a:cubicBezTo>
                      <a:pt x="198" y="332"/>
                      <a:pt x="233" y="292"/>
                      <a:pt x="252" y="282"/>
                    </a:cubicBezTo>
                    <a:cubicBezTo>
                      <a:pt x="271" y="272"/>
                      <a:pt x="282" y="285"/>
                      <a:pt x="294" y="279"/>
                    </a:cubicBezTo>
                    <a:cubicBezTo>
                      <a:pt x="306" y="273"/>
                      <a:pt x="318" y="255"/>
                      <a:pt x="324" y="249"/>
                    </a:cubicBezTo>
                  </a:path>
                </a:pathLst>
              </a:custGeom>
              <a:solidFill>
                <a:srgbClr val="333333"/>
              </a:solidFill>
              <a:ln w="3175" cmpd="sng">
                <a:solidFill>
                  <a:srgbClr val="000000"/>
                </a:solidFill>
                <a:round/>
                <a:headEnd/>
                <a:tailEnd/>
              </a:ln>
            </p:spPr>
            <p:txBody>
              <a:bodyPr/>
              <a:lstStyle/>
              <a:p>
                <a:endParaRPr lang="en-GB" dirty="0"/>
              </a:p>
            </p:txBody>
          </p:sp>
        </p:grpSp>
        <p:sp>
          <p:nvSpPr>
            <p:cNvPr id="19834" name="Freeform 540"/>
            <p:cNvSpPr>
              <a:spLocks noChangeAspect="1"/>
            </p:cNvSpPr>
            <p:nvPr/>
          </p:nvSpPr>
          <p:spPr bwMode="auto">
            <a:xfrm flipH="1">
              <a:off x="2340" y="2251"/>
              <a:ext cx="1087" cy="446"/>
            </a:xfrm>
            <a:custGeom>
              <a:avLst/>
              <a:gdLst>
                <a:gd name="T0" fmla="*/ 0 w 6305"/>
                <a:gd name="T1" fmla="*/ 0 h 2595"/>
                <a:gd name="T2" fmla="*/ 0 w 6305"/>
                <a:gd name="T3" fmla="*/ 0 h 2595"/>
                <a:gd name="T4" fmla="*/ 0 w 6305"/>
                <a:gd name="T5" fmla="*/ 0 h 2595"/>
                <a:gd name="T6" fmla="*/ 0 w 6305"/>
                <a:gd name="T7" fmla="*/ 0 h 2595"/>
                <a:gd name="T8" fmla="*/ 0 w 6305"/>
                <a:gd name="T9" fmla="*/ 0 h 2595"/>
                <a:gd name="T10" fmla="*/ 0 w 6305"/>
                <a:gd name="T11" fmla="*/ 0 h 2595"/>
                <a:gd name="T12" fmla="*/ 0 w 6305"/>
                <a:gd name="T13" fmla="*/ 0 h 2595"/>
                <a:gd name="T14" fmla="*/ 0 w 6305"/>
                <a:gd name="T15" fmla="*/ 0 h 2595"/>
                <a:gd name="T16" fmla="*/ 0 w 6305"/>
                <a:gd name="T17" fmla="*/ 0 h 2595"/>
                <a:gd name="T18" fmla="*/ 0 w 6305"/>
                <a:gd name="T19" fmla="*/ 0 h 2595"/>
                <a:gd name="T20" fmla="*/ 0 w 6305"/>
                <a:gd name="T21" fmla="*/ 0 h 2595"/>
                <a:gd name="T22" fmla="*/ 0 w 6305"/>
                <a:gd name="T23" fmla="*/ 0 h 2595"/>
                <a:gd name="T24" fmla="*/ 0 w 6305"/>
                <a:gd name="T25" fmla="*/ 0 h 2595"/>
                <a:gd name="T26" fmla="*/ 0 w 6305"/>
                <a:gd name="T27" fmla="*/ 0 h 2595"/>
                <a:gd name="T28" fmla="*/ 0 w 6305"/>
                <a:gd name="T29" fmla="*/ 0 h 2595"/>
                <a:gd name="T30" fmla="*/ 0 w 6305"/>
                <a:gd name="T31" fmla="*/ 0 h 2595"/>
                <a:gd name="T32" fmla="*/ 0 w 6305"/>
                <a:gd name="T33" fmla="*/ 0 h 2595"/>
                <a:gd name="T34" fmla="*/ 0 w 6305"/>
                <a:gd name="T35" fmla="*/ 0 h 2595"/>
                <a:gd name="T36" fmla="*/ 0 w 6305"/>
                <a:gd name="T37" fmla="*/ 0 h 2595"/>
                <a:gd name="T38" fmla="*/ 0 w 6305"/>
                <a:gd name="T39" fmla="*/ 0 h 2595"/>
                <a:gd name="T40" fmla="*/ 0 w 6305"/>
                <a:gd name="T41" fmla="*/ 0 h 2595"/>
                <a:gd name="T42" fmla="*/ 0 w 6305"/>
                <a:gd name="T43" fmla="*/ 0 h 2595"/>
                <a:gd name="T44" fmla="*/ 0 w 6305"/>
                <a:gd name="T45" fmla="*/ 0 h 2595"/>
                <a:gd name="T46" fmla="*/ 0 w 6305"/>
                <a:gd name="T47" fmla="*/ 0 h 2595"/>
                <a:gd name="T48" fmla="*/ 0 w 6305"/>
                <a:gd name="T49" fmla="*/ 0 h 2595"/>
                <a:gd name="T50" fmla="*/ 0 w 6305"/>
                <a:gd name="T51" fmla="*/ 0 h 2595"/>
                <a:gd name="T52" fmla="*/ 0 w 6305"/>
                <a:gd name="T53" fmla="*/ 0 h 2595"/>
                <a:gd name="T54" fmla="*/ 0 w 6305"/>
                <a:gd name="T55" fmla="*/ 0 h 2595"/>
                <a:gd name="T56" fmla="*/ 0 w 6305"/>
                <a:gd name="T57" fmla="*/ 0 h 2595"/>
                <a:gd name="T58" fmla="*/ 0 w 6305"/>
                <a:gd name="T59" fmla="*/ 0 h 2595"/>
                <a:gd name="T60" fmla="*/ 0 w 6305"/>
                <a:gd name="T61" fmla="*/ 0 h 2595"/>
                <a:gd name="T62" fmla="*/ 0 w 6305"/>
                <a:gd name="T63" fmla="*/ 0 h 2595"/>
                <a:gd name="T64" fmla="*/ 0 w 6305"/>
                <a:gd name="T65" fmla="*/ 0 h 2595"/>
                <a:gd name="T66" fmla="*/ 0 w 6305"/>
                <a:gd name="T67" fmla="*/ 0 h 2595"/>
                <a:gd name="T68" fmla="*/ 0 w 6305"/>
                <a:gd name="T69" fmla="*/ 0 h 2595"/>
                <a:gd name="T70" fmla="*/ 0 w 6305"/>
                <a:gd name="T71" fmla="*/ 0 h 2595"/>
                <a:gd name="T72" fmla="*/ 0 w 6305"/>
                <a:gd name="T73" fmla="*/ 0 h 2595"/>
                <a:gd name="T74" fmla="*/ 0 w 6305"/>
                <a:gd name="T75" fmla="*/ 0 h 2595"/>
                <a:gd name="T76" fmla="*/ 0 w 6305"/>
                <a:gd name="T77" fmla="*/ 0 h 2595"/>
                <a:gd name="T78" fmla="*/ 0 w 6305"/>
                <a:gd name="T79" fmla="*/ 0 h 2595"/>
                <a:gd name="T80" fmla="*/ 0 w 6305"/>
                <a:gd name="T81" fmla="*/ 0 h 2595"/>
                <a:gd name="T82" fmla="*/ 0 w 6305"/>
                <a:gd name="T83" fmla="*/ 0 h 2595"/>
                <a:gd name="T84" fmla="*/ 0 w 6305"/>
                <a:gd name="T85" fmla="*/ 0 h 2595"/>
                <a:gd name="T86" fmla="*/ 0 w 6305"/>
                <a:gd name="T87" fmla="*/ 0 h 2595"/>
                <a:gd name="T88" fmla="*/ 0 w 6305"/>
                <a:gd name="T89" fmla="*/ 0 h 2595"/>
                <a:gd name="T90" fmla="*/ 0 w 6305"/>
                <a:gd name="T91" fmla="*/ 0 h 2595"/>
                <a:gd name="T92" fmla="*/ 0 w 6305"/>
                <a:gd name="T93" fmla="*/ 0 h 2595"/>
                <a:gd name="T94" fmla="*/ 0 w 6305"/>
                <a:gd name="T95" fmla="*/ 0 h 2595"/>
                <a:gd name="T96" fmla="*/ 0 w 6305"/>
                <a:gd name="T97" fmla="*/ 0 h 2595"/>
                <a:gd name="T98" fmla="*/ 0 w 6305"/>
                <a:gd name="T99" fmla="*/ 0 h 2595"/>
                <a:gd name="T100" fmla="*/ 0 w 6305"/>
                <a:gd name="T101" fmla="*/ 0 h 2595"/>
                <a:gd name="T102" fmla="*/ 0 w 6305"/>
                <a:gd name="T103" fmla="*/ 0 h 2595"/>
                <a:gd name="T104" fmla="*/ 0 w 6305"/>
                <a:gd name="T105" fmla="*/ 0 h 2595"/>
                <a:gd name="T106" fmla="*/ 0 w 6305"/>
                <a:gd name="T107" fmla="*/ 0 h 2595"/>
                <a:gd name="T108" fmla="*/ 0 w 6305"/>
                <a:gd name="T109" fmla="*/ 0 h 2595"/>
                <a:gd name="T110" fmla="*/ 0 w 6305"/>
                <a:gd name="T111" fmla="*/ 0 h 2595"/>
                <a:gd name="T112" fmla="*/ 0 w 6305"/>
                <a:gd name="T113" fmla="*/ 0 h 2595"/>
                <a:gd name="T114" fmla="*/ 0 w 6305"/>
                <a:gd name="T115" fmla="*/ 0 h 2595"/>
                <a:gd name="T116" fmla="*/ 0 w 6305"/>
                <a:gd name="T117" fmla="*/ 0 h 2595"/>
                <a:gd name="T118" fmla="*/ 0 w 6305"/>
                <a:gd name="T119" fmla="*/ 0 h 2595"/>
                <a:gd name="T120" fmla="*/ 0 w 6305"/>
                <a:gd name="T121" fmla="*/ 0 h 2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05" h="2595">
                  <a:moveTo>
                    <a:pt x="926" y="686"/>
                  </a:moveTo>
                  <a:cubicBezTo>
                    <a:pt x="845" y="682"/>
                    <a:pt x="748" y="660"/>
                    <a:pt x="669" y="660"/>
                  </a:cubicBezTo>
                  <a:cubicBezTo>
                    <a:pt x="590" y="660"/>
                    <a:pt x="534" y="624"/>
                    <a:pt x="450" y="686"/>
                  </a:cubicBezTo>
                  <a:cubicBezTo>
                    <a:pt x="366" y="748"/>
                    <a:pt x="223" y="922"/>
                    <a:pt x="167" y="1033"/>
                  </a:cubicBezTo>
                  <a:cubicBezTo>
                    <a:pt x="111" y="1144"/>
                    <a:pt x="116" y="1241"/>
                    <a:pt x="116" y="1354"/>
                  </a:cubicBezTo>
                  <a:cubicBezTo>
                    <a:pt x="116" y="1467"/>
                    <a:pt x="175" y="1618"/>
                    <a:pt x="167" y="1714"/>
                  </a:cubicBezTo>
                  <a:cubicBezTo>
                    <a:pt x="159" y="1810"/>
                    <a:pt x="91" y="1879"/>
                    <a:pt x="65" y="1933"/>
                  </a:cubicBezTo>
                  <a:cubicBezTo>
                    <a:pt x="39" y="1987"/>
                    <a:pt x="22" y="2000"/>
                    <a:pt x="13" y="2036"/>
                  </a:cubicBezTo>
                  <a:cubicBezTo>
                    <a:pt x="4" y="2072"/>
                    <a:pt x="9" y="2111"/>
                    <a:pt x="13" y="2152"/>
                  </a:cubicBezTo>
                  <a:cubicBezTo>
                    <a:pt x="17" y="2193"/>
                    <a:pt x="0" y="2242"/>
                    <a:pt x="39" y="2280"/>
                  </a:cubicBezTo>
                  <a:cubicBezTo>
                    <a:pt x="78" y="2318"/>
                    <a:pt x="174" y="2372"/>
                    <a:pt x="245" y="2383"/>
                  </a:cubicBezTo>
                  <a:cubicBezTo>
                    <a:pt x="316" y="2394"/>
                    <a:pt x="407" y="2367"/>
                    <a:pt x="463" y="2344"/>
                  </a:cubicBezTo>
                  <a:cubicBezTo>
                    <a:pt x="519" y="2321"/>
                    <a:pt x="577" y="2246"/>
                    <a:pt x="579" y="2242"/>
                  </a:cubicBezTo>
                  <a:cubicBezTo>
                    <a:pt x="581" y="2238"/>
                    <a:pt x="461" y="2313"/>
                    <a:pt x="476" y="2319"/>
                  </a:cubicBezTo>
                  <a:cubicBezTo>
                    <a:pt x="491" y="2325"/>
                    <a:pt x="592" y="2297"/>
                    <a:pt x="669" y="2280"/>
                  </a:cubicBezTo>
                  <a:cubicBezTo>
                    <a:pt x="746" y="2263"/>
                    <a:pt x="851" y="2252"/>
                    <a:pt x="939" y="2216"/>
                  </a:cubicBezTo>
                  <a:cubicBezTo>
                    <a:pt x="1027" y="2180"/>
                    <a:pt x="1115" y="2056"/>
                    <a:pt x="1196" y="2062"/>
                  </a:cubicBezTo>
                  <a:cubicBezTo>
                    <a:pt x="1277" y="2068"/>
                    <a:pt x="1314" y="2186"/>
                    <a:pt x="1427" y="2254"/>
                  </a:cubicBezTo>
                  <a:cubicBezTo>
                    <a:pt x="1540" y="2322"/>
                    <a:pt x="1750" y="2417"/>
                    <a:pt x="1877" y="2473"/>
                  </a:cubicBezTo>
                  <a:cubicBezTo>
                    <a:pt x="2004" y="2529"/>
                    <a:pt x="2053" y="2583"/>
                    <a:pt x="2186" y="2589"/>
                  </a:cubicBezTo>
                  <a:cubicBezTo>
                    <a:pt x="2319" y="2595"/>
                    <a:pt x="2476" y="2585"/>
                    <a:pt x="2675" y="2512"/>
                  </a:cubicBezTo>
                  <a:cubicBezTo>
                    <a:pt x="2874" y="2439"/>
                    <a:pt x="3176" y="2221"/>
                    <a:pt x="3382" y="2152"/>
                  </a:cubicBezTo>
                  <a:cubicBezTo>
                    <a:pt x="3588" y="2083"/>
                    <a:pt x="3802" y="2087"/>
                    <a:pt x="3909" y="2100"/>
                  </a:cubicBezTo>
                  <a:cubicBezTo>
                    <a:pt x="4016" y="2113"/>
                    <a:pt x="3969" y="2203"/>
                    <a:pt x="4025" y="2229"/>
                  </a:cubicBezTo>
                  <a:cubicBezTo>
                    <a:pt x="4081" y="2255"/>
                    <a:pt x="4177" y="2261"/>
                    <a:pt x="4243" y="2254"/>
                  </a:cubicBezTo>
                  <a:cubicBezTo>
                    <a:pt x="4309" y="2247"/>
                    <a:pt x="4350" y="2201"/>
                    <a:pt x="4423" y="2190"/>
                  </a:cubicBezTo>
                  <a:cubicBezTo>
                    <a:pt x="4496" y="2179"/>
                    <a:pt x="4575" y="2181"/>
                    <a:pt x="4680" y="2190"/>
                  </a:cubicBezTo>
                  <a:cubicBezTo>
                    <a:pt x="4785" y="2199"/>
                    <a:pt x="4946" y="2233"/>
                    <a:pt x="5053" y="2242"/>
                  </a:cubicBezTo>
                  <a:cubicBezTo>
                    <a:pt x="5160" y="2251"/>
                    <a:pt x="5222" y="2326"/>
                    <a:pt x="5323" y="2242"/>
                  </a:cubicBezTo>
                  <a:cubicBezTo>
                    <a:pt x="5424" y="2158"/>
                    <a:pt x="5593" y="1858"/>
                    <a:pt x="5657" y="1740"/>
                  </a:cubicBezTo>
                  <a:cubicBezTo>
                    <a:pt x="5721" y="1622"/>
                    <a:pt x="5670" y="1667"/>
                    <a:pt x="5709" y="1534"/>
                  </a:cubicBezTo>
                  <a:cubicBezTo>
                    <a:pt x="5748" y="1401"/>
                    <a:pt x="5866" y="1093"/>
                    <a:pt x="5889" y="943"/>
                  </a:cubicBezTo>
                  <a:cubicBezTo>
                    <a:pt x="5912" y="793"/>
                    <a:pt x="5889" y="709"/>
                    <a:pt x="5850" y="634"/>
                  </a:cubicBezTo>
                  <a:cubicBezTo>
                    <a:pt x="5811" y="559"/>
                    <a:pt x="5644" y="499"/>
                    <a:pt x="5657" y="493"/>
                  </a:cubicBezTo>
                  <a:cubicBezTo>
                    <a:pt x="5670" y="487"/>
                    <a:pt x="5875" y="521"/>
                    <a:pt x="5927" y="596"/>
                  </a:cubicBezTo>
                  <a:cubicBezTo>
                    <a:pt x="5979" y="671"/>
                    <a:pt x="5979" y="819"/>
                    <a:pt x="5966" y="943"/>
                  </a:cubicBezTo>
                  <a:cubicBezTo>
                    <a:pt x="5953" y="1067"/>
                    <a:pt x="5867" y="1207"/>
                    <a:pt x="5850" y="1342"/>
                  </a:cubicBezTo>
                  <a:cubicBezTo>
                    <a:pt x="5833" y="1477"/>
                    <a:pt x="5835" y="1655"/>
                    <a:pt x="5863" y="1753"/>
                  </a:cubicBezTo>
                  <a:cubicBezTo>
                    <a:pt x="5891" y="1851"/>
                    <a:pt x="5955" y="1884"/>
                    <a:pt x="6017" y="1933"/>
                  </a:cubicBezTo>
                  <a:cubicBezTo>
                    <a:pt x="6079" y="1982"/>
                    <a:pt x="6193" y="2047"/>
                    <a:pt x="6236" y="2049"/>
                  </a:cubicBezTo>
                  <a:cubicBezTo>
                    <a:pt x="6279" y="2051"/>
                    <a:pt x="6305" y="1987"/>
                    <a:pt x="6275" y="1946"/>
                  </a:cubicBezTo>
                  <a:cubicBezTo>
                    <a:pt x="6245" y="1905"/>
                    <a:pt x="6101" y="1858"/>
                    <a:pt x="6056" y="1804"/>
                  </a:cubicBezTo>
                  <a:cubicBezTo>
                    <a:pt x="6011" y="1750"/>
                    <a:pt x="5992" y="1701"/>
                    <a:pt x="6005" y="1624"/>
                  </a:cubicBezTo>
                  <a:cubicBezTo>
                    <a:pt x="6018" y="1547"/>
                    <a:pt x="6105" y="1447"/>
                    <a:pt x="6133" y="1342"/>
                  </a:cubicBezTo>
                  <a:cubicBezTo>
                    <a:pt x="6161" y="1237"/>
                    <a:pt x="6178" y="1112"/>
                    <a:pt x="6172" y="994"/>
                  </a:cubicBezTo>
                  <a:cubicBezTo>
                    <a:pt x="6166" y="876"/>
                    <a:pt x="6166" y="750"/>
                    <a:pt x="6095" y="634"/>
                  </a:cubicBezTo>
                  <a:cubicBezTo>
                    <a:pt x="6024" y="518"/>
                    <a:pt x="5880" y="398"/>
                    <a:pt x="5747" y="300"/>
                  </a:cubicBezTo>
                  <a:cubicBezTo>
                    <a:pt x="5614" y="202"/>
                    <a:pt x="5473" y="86"/>
                    <a:pt x="5297" y="43"/>
                  </a:cubicBezTo>
                  <a:cubicBezTo>
                    <a:pt x="5121" y="0"/>
                    <a:pt x="4886" y="32"/>
                    <a:pt x="4693" y="43"/>
                  </a:cubicBezTo>
                  <a:cubicBezTo>
                    <a:pt x="4500" y="54"/>
                    <a:pt x="4292" y="99"/>
                    <a:pt x="4140" y="107"/>
                  </a:cubicBezTo>
                  <a:cubicBezTo>
                    <a:pt x="3988" y="115"/>
                    <a:pt x="3934" y="87"/>
                    <a:pt x="3780" y="94"/>
                  </a:cubicBezTo>
                  <a:cubicBezTo>
                    <a:pt x="3626" y="101"/>
                    <a:pt x="3361" y="133"/>
                    <a:pt x="3215" y="146"/>
                  </a:cubicBezTo>
                  <a:cubicBezTo>
                    <a:pt x="3069" y="159"/>
                    <a:pt x="3062" y="153"/>
                    <a:pt x="2906" y="172"/>
                  </a:cubicBezTo>
                  <a:cubicBezTo>
                    <a:pt x="2750" y="191"/>
                    <a:pt x="2424" y="230"/>
                    <a:pt x="2276" y="262"/>
                  </a:cubicBezTo>
                  <a:cubicBezTo>
                    <a:pt x="2128" y="294"/>
                    <a:pt x="2096" y="336"/>
                    <a:pt x="2019" y="364"/>
                  </a:cubicBezTo>
                  <a:cubicBezTo>
                    <a:pt x="1942" y="392"/>
                    <a:pt x="1880" y="397"/>
                    <a:pt x="1813" y="429"/>
                  </a:cubicBezTo>
                  <a:cubicBezTo>
                    <a:pt x="1746" y="461"/>
                    <a:pt x="1688" y="523"/>
                    <a:pt x="1620" y="557"/>
                  </a:cubicBezTo>
                  <a:cubicBezTo>
                    <a:pt x="1552" y="591"/>
                    <a:pt x="1464" y="617"/>
                    <a:pt x="1402" y="634"/>
                  </a:cubicBezTo>
                  <a:cubicBezTo>
                    <a:pt x="1340" y="651"/>
                    <a:pt x="1288" y="651"/>
                    <a:pt x="1247" y="660"/>
                  </a:cubicBezTo>
                  <a:cubicBezTo>
                    <a:pt x="1206" y="669"/>
                    <a:pt x="1206" y="682"/>
                    <a:pt x="1157" y="686"/>
                  </a:cubicBezTo>
                  <a:cubicBezTo>
                    <a:pt x="1108" y="690"/>
                    <a:pt x="1007" y="690"/>
                    <a:pt x="926" y="686"/>
                  </a:cubicBezTo>
                  <a:close/>
                </a:path>
              </a:pathLst>
            </a:custGeom>
            <a:solidFill>
              <a:srgbClr val="993300"/>
            </a:solidFill>
            <a:ln w="3175" cmpd="sng">
              <a:solidFill>
                <a:srgbClr val="000000"/>
              </a:solidFill>
              <a:round/>
              <a:headEnd/>
              <a:tailEnd/>
            </a:ln>
          </p:spPr>
          <p:txBody>
            <a:bodyPr/>
            <a:lstStyle/>
            <a:p>
              <a:endParaRPr lang="en-GB" dirty="0"/>
            </a:p>
          </p:txBody>
        </p:sp>
        <p:grpSp>
          <p:nvGrpSpPr>
            <p:cNvPr id="19835" name="Group 541"/>
            <p:cNvGrpSpPr>
              <a:grpSpLocks noChangeAspect="1"/>
            </p:cNvGrpSpPr>
            <p:nvPr/>
          </p:nvGrpSpPr>
          <p:grpSpPr bwMode="auto">
            <a:xfrm flipH="1">
              <a:off x="2878" y="2429"/>
              <a:ext cx="252" cy="677"/>
              <a:chOff x="3947" y="2610"/>
              <a:chExt cx="1462" cy="3937"/>
            </a:xfrm>
          </p:grpSpPr>
          <p:sp>
            <p:nvSpPr>
              <p:cNvPr id="19854" name="Freeform 542"/>
              <p:cNvSpPr>
                <a:spLocks noChangeAspect="1"/>
              </p:cNvSpPr>
              <p:nvPr/>
            </p:nvSpPr>
            <p:spPr bwMode="auto">
              <a:xfrm>
                <a:off x="3947" y="2610"/>
                <a:ext cx="1462" cy="3937"/>
              </a:xfrm>
              <a:custGeom>
                <a:avLst/>
                <a:gdLst>
                  <a:gd name="T0" fmla="*/ 180 w 1462"/>
                  <a:gd name="T1" fmla="*/ 0 h 3937"/>
                  <a:gd name="T2" fmla="*/ 52 w 1462"/>
                  <a:gd name="T3" fmla="*/ 566 h 3937"/>
                  <a:gd name="T4" fmla="*/ 489 w 1462"/>
                  <a:gd name="T5" fmla="*/ 1376 h 3937"/>
                  <a:gd name="T6" fmla="*/ 540 w 1462"/>
                  <a:gd name="T7" fmla="*/ 1684 h 3937"/>
                  <a:gd name="T8" fmla="*/ 427 w 1462"/>
                  <a:gd name="T9" fmla="*/ 2196 h 3937"/>
                  <a:gd name="T10" fmla="*/ 463 w 1462"/>
                  <a:gd name="T11" fmla="*/ 2533 h 3937"/>
                  <a:gd name="T12" fmla="*/ 399 w 1462"/>
                  <a:gd name="T13" fmla="*/ 2790 h 3937"/>
                  <a:gd name="T14" fmla="*/ 399 w 1462"/>
                  <a:gd name="T15" fmla="*/ 3021 h 3937"/>
                  <a:gd name="T16" fmla="*/ 360 w 1462"/>
                  <a:gd name="T17" fmla="*/ 3459 h 3937"/>
                  <a:gd name="T18" fmla="*/ 334 w 1462"/>
                  <a:gd name="T19" fmla="*/ 3587 h 3937"/>
                  <a:gd name="T20" fmla="*/ 208 w 1462"/>
                  <a:gd name="T21" fmla="*/ 3765 h 3937"/>
                  <a:gd name="T22" fmla="*/ 256 w 1462"/>
                  <a:gd name="T23" fmla="*/ 3876 h 3937"/>
                  <a:gd name="T24" fmla="*/ 304 w 1462"/>
                  <a:gd name="T25" fmla="*/ 3810 h 3937"/>
                  <a:gd name="T26" fmla="*/ 360 w 1462"/>
                  <a:gd name="T27" fmla="*/ 3729 h 3937"/>
                  <a:gd name="T28" fmla="*/ 280 w 1462"/>
                  <a:gd name="T29" fmla="*/ 3846 h 3937"/>
                  <a:gd name="T30" fmla="*/ 296 w 1462"/>
                  <a:gd name="T31" fmla="*/ 3909 h 3937"/>
                  <a:gd name="T32" fmla="*/ 463 w 1462"/>
                  <a:gd name="T33" fmla="*/ 3896 h 3937"/>
                  <a:gd name="T34" fmla="*/ 669 w 1462"/>
                  <a:gd name="T35" fmla="*/ 3664 h 3937"/>
                  <a:gd name="T36" fmla="*/ 759 w 1462"/>
                  <a:gd name="T37" fmla="*/ 3369 h 3937"/>
                  <a:gd name="T38" fmla="*/ 862 w 1462"/>
                  <a:gd name="T39" fmla="*/ 2623 h 3937"/>
                  <a:gd name="T40" fmla="*/ 1003 w 1462"/>
                  <a:gd name="T41" fmla="*/ 2186 h 3937"/>
                  <a:gd name="T42" fmla="*/ 1080 w 1462"/>
                  <a:gd name="T43" fmla="*/ 1877 h 3937"/>
                  <a:gd name="T44" fmla="*/ 1183 w 1462"/>
                  <a:gd name="T45" fmla="*/ 1572 h 3937"/>
                  <a:gd name="T46" fmla="*/ 1447 w 1462"/>
                  <a:gd name="T47" fmla="*/ 1194 h 3937"/>
                  <a:gd name="T48" fmla="*/ 1276 w 1462"/>
                  <a:gd name="T49" fmla="*/ 792 h 39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2" h="3937">
                    <a:moveTo>
                      <a:pt x="180" y="0"/>
                    </a:moveTo>
                    <a:cubicBezTo>
                      <a:pt x="90" y="168"/>
                      <a:pt x="0" y="337"/>
                      <a:pt x="52" y="566"/>
                    </a:cubicBezTo>
                    <a:cubicBezTo>
                      <a:pt x="104" y="795"/>
                      <a:pt x="408" y="1190"/>
                      <a:pt x="489" y="1376"/>
                    </a:cubicBezTo>
                    <a:cubicBezTo>
                      <a:pt x="570" y="1562"/>
                      <a:pt x="550" y="1547"/>
                      <a:pt x="540" y="1684"/>
                    </a:cubicBezTo>
                    <a:cubicBezTo>
                      <a:pt x="530" y="1821"/>
                      <a:pt x="440" y="2055"/>
                      <a:pt x="427" y="2196"/>
                    </a:cubicBezTo>
                    <a:cubicBezTo>
                      <a:pt x="414" y="2337"/>
                      <a:pt x="468" y="2434"/>
                      <a:pt x="463" y="2533"/>
                    </a:cubicBezTo>
                    <a:cubicBezTo>
                      <a:pt x="458" y="2632"/>
                      <a:pt x="410" y="2709"/>
                      <a:pt x="399" y="2790"/>
                    </a:cubicBezTo>
                    <a:cubicBezTo>
                      <a:pt x="388" y="2871"/>
                      <a:pt x="405" y="2910"/>
                      <a:pt x="399" y="3021"/>
                    </a:cubicBezTo>
                    <a:cubicBezTo>
                      <a:pt x="393" y="3132"/>
                      <a:pt x="371" y="3365"/>
                      <a:pt x="360" y="3459"/>
                    </a:cubicBezTo>
                    <a:cubicBezTo>
                      <a:pt x="349" y="3553"/>
                      <a:pt x="359" y="3536"/>
                      <a:pt x="334" y="3587"/>
                    </a:cubicBezTo>
                    <a:cubicBezTo>
                      <a:pt x="309" y="3638"/>
                      <a:pt x="221" y="3717"/>
                      <a:pt x="208" y="3765"/>
                    </a:cubicBezTo>
                    <a:cubicBezTo>
                      <a:pt x="195" y="3813"/>
                      <a:pt x="240" y="3869"/>
                      <a:pt x="256" y="3876"/>
                    </a:cubicBezTo>
                    <a:cubicBezTo>
                      <a:pt x="272" y="3883"/>
                      <a:pt x="287" y="3834"/>
                      <a:pt x="304" y="3810"/>
                    </a:cubicBezTo>
                    <a:cubicBezTo>
                      <a:pt x="321" y="3786"/>
                      <a:pt x="364" y="3723"/>
                      <a:pt x="360" y="3729"/>
                    </a:cubicBezTo>
                    <a:cubicBezTo>
                      <a:pt x="356" y="3735"/>
                      <a:pt x="291" y="3816"/>
                      <a:pt x="280" y="3846"/>
                    </a:cubicBezTo>
                    <a:cubicBezTo>
                      <a:pt x="269" y="3876"/>
                      <a:pt x="266" y="3901"/>
                      <a:pt x="296" y="3909"/>
                    </a:cubicBezTo>
                    <a:cubicBezTo>
                      <a:pt x="326" y="3917"/>
                      <a:pt x="401" y="3937"/>
                      <a:pt x="463" y="3896"/>
                    </a:cubicBezTo>
                    <a:cubicBezTo>
                      <a:pt x="525" y="3855"/>
                      <a:pt x="620" y="3752"/>
                      <a:pt x="669" y="3664"/>
                    </a:cubicBezTo>
                    <a:cubicBezTo>
                      <a:pt x="718" y="3576"/>
                      <a:pt x="727" y="3542"/>
                      <a:pt x="759" y="3369"/>
                    </a:cubicBezTo>
                    <a:cubicBezTo>
                      <a:pt x="791" y="3196"/>
                      <a:pt x="821" y="2820"/>
                      <a:pt x="862" y="2623"/>
                    </a:cubicBezTo>
                    <a:cubicBezTo>
                      <a:pt x="903" y="2426"/>
                      <a:pt x="967" y="2310"/>
                      <a:pt x="1003" y="2186"/>
                    </a:cubicBezTo>
                    <a:cubicBezTo>
                      <a:pt x="1039" y="2062"/>
                      <a:pt x="1050" y="1979"/>
                      <a:pt x="1080" y="1877"/>
                    </a:cubicBezTo>
                    <a:cubicBezTo>
                      <a:pt x="1110" y="1775"/>
                      <a:pt x="1122" y="1686"/>
                      <a:pt x="1183" y="1572"/>
                    </a:cubicBezTo>
                    <a:cubicBezTo>
                      <a:pt x="1244" y="1458"/>
                      <a:pt x="1432" y="1324"/>
                      <a:pt x="1447" y="1194"/>
                    </a:cubicBezTo>
                    <a:cubicBezTo>
                      <a:pt x="1462" y="1064"/>
                      <a:pt x="1312" y="876"/>
                      <a:pt x="1276" y="792"/>
                    </a:cubicBezTo>
                  </a:path>
                </a:pathLst>
              </a:custGeom>
              <a:solidFill>
                <a:srgbClr val="993300"/>
              </a:solidFill>
              <a:ln w="3175" cmpd="sng">
                <a:solidFill>
                  <a:srgbClr val="000000"/>
                </a:solidFill>
                <a:round/>
                <a:headEnd/>
                <a:tailEnd/>
              </a:ln>
            </p:spPr>
            <p:txBody>
              <a:bodyPr/>
              <a:lstStyle/>
              <a:p>
                <a:endParaRPr lang="en-GB" dirty="0"/>
              </a:p>
            </p:txBody>
          </p:sp>
          <p:sp>
            <p:nvSpPr>
              <p:cNvPr id="19855" name="Freeform 543"/>
              <p:cNvSpPr>
                <a:spLocks noChangeAspect="1"/>
              </p:cNvSpPr>
              <p:nvPr/>
            </p:nvSpPr>
            <p:spPr bwMode="auto">
              <a:xfrm>
                <a:off x="4152" y="6291"/>
                <a:ext cx="348" cy="240"/>
              </a:xfrm>
              <a:custGeom>
                <a:avLst/>
                <a:gdLst>
                  <a:gd name="T0" fmla="*/ 60 w 348"/>
                  <a:gd name="T1" fmla="*/ 0 h 240"/>
                  <a:gd name="T2" fmla="*/ 21 w 348"/>
                  <a:gd name="T3" fmla="*/ 57 h 240"/>
                  <a:gd name="T4" fmla="*/ 0 w 348"/>
                  <a:gd name="T5" fmla="*/ 93 h 240"/>
                  <a:gd name="T6" fmla="*/ 21 w 348"/>
                  <a:gd name="T7" fmla="*/ 159 h 240"/>
                  <a:gd name="T8" fmla="*/ 51 w 348"/>
                  <a:gd name="T9" fmla="*/ 189 h 240"/>
                  <a:gd name="T10" fmla="*/ 81 w 348"/>
                  <a:gd name="T11" fmla="*/ 126 h 240"/>
                  <a:gd name="T12" fmla="*/ 159 w 348"/>
                  <a:gd name="T13" fmla="*/ 30 h 240"/>
                  <a:gd name="T14" fmla="*/ 135 w 348"/>
                  <a:gd name="T15" fmla="*/ 84 h 240"/>
                  <a:gd name="T16" fmla="*/ 90 w 348"/>
                  <a:gd name="T17" fmla="*/ 144 h 240"/>
                  <a:gd name="T18" fmla="*/ 72 w 348"/>
                  <a:gd name="T19" fmla="*/ 186 h 240"/>
                  <a:gd name="T20" fmla="*/ 72 w 348"/>
                  <a:gd name="T21" fmla="*/ 210 h 240"/>
                  <a:gd name="T22" fmla="*/ 120 w 348"/>
                  <a:gd name="T23" fmla="*/ 234 h 240"/>
                  <a:gd name="T24" fmla="*/ 210 w 348"/>
                  <a:gd name="T25" fmla="*/ 234 h 240"/>
                  <a:gd name="T26" fmla="*/ 270 w 348"/>
                  <a:gd name="T27" fmla="*/ 198 h 240"/>
                  <a:gd name="T28" fmla="*/ 333 w 348"/>
                  <a:gd name="T29" fmla="*/ 144 h 240"/>
                  <a:gd name="T30" fmla="*/ 348 w 348"/>
                  <a:gd name="T31" fmla="*/ 1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40">
                    <a:moveTo>
                      <a:pt x="60" y="0"/>
                    </a:moveTo>
                    <a:cubicBezTo>
                      <a:pt x="45" y="21"/>
                      <a:pt x="31" y="42"/>
                      <a:pt x="21" y="57"/>
                    </a:cubicBezTo>
                    <a:cubicBezTo>
                      <a:pt x="11" y="72"/>
                      <a:pt x="0" y="76"/>
                      <a:pt x="0" y="93"/>
                    </a:cubicBezTo>
                    <a:cubicBezTo>
                      <a:pt x="0" y="110"/>
                      <a:pt x="13" y="143"/>
                      <a:pt x="21" y="159"/>
                    </a:cubicBezTo>
                    <a:cubicBezTo>
                      <a:pt x="29" y="175"/>
                      <a:pt x="41" y="194"/>
                      <a:pt x="51" y="189"/>
                    </a:cubicBezTo>
                    <a:cubicBezTo>
                      <a:pt x="61" y="184"/>
                      <a:pt x="63" y="153"/>
                      <a:pt x="81" y="126"/>
                    </a:cubicBezTo>
                    <a:cubicBezTo>
                      <a:pt x="99" y="99"/>
                      <a:pt x="150" y="37"/>
                      <a:pt x="159" y="30"/>
                    </a:cubicBezTo>
                    <a:cubicBezTo>
                      <a:pt x="168" y="23"/>
                      <a:pt x="146" y="65"/>
                      <a:pt x="135" y="84"/>
                    </a:cubicBezTo>
                    <a:cubicBezTo>
                      <a:pt x="124" y="103"/>
                      <a:pt x="100" y="127"/>
                      <a:pt x="90" y="144"/>
                    </a:cubicBezTo>
                    <a:cubicBezTo>
                      <a:pt x="80" y="161"/>
                      <a:pt x="75" y="175"/>
                      <a:pt x="72" y="186"/>
                    </a:cubicBezTo>
                    <a:cubicBezTo>
                      <a:pt x="69" y="197"/>
                      <a:pt x="64" y="202"/>
                      <a:pt x="72" y="210"/>
                    </a:cubicBezTo>
                    <a:cubicBezTo>
                      <a:pt x="80" y="218"/>
                      <a:pt x="97" y="230"/>
                      <a:pt x="120" y="234"/>
                    </a:cubicBezTo>
                    <a:cubicBezTo>
                      <a:pt x="143" y="238"/>
                      <a:pt x="185" y="240"/>
                      <a:pt x="210" y="234"/>
                    </a:cubicBezTo>
                    <a:cubicBezTo>
                      <a:pt x="235" y="228"/>
                      <a:pt x="250" y="213"/>
                      <a:pt x="270" y="198"/>
                    </a:cubicBezTo>
                    <a:cubicBezTo>
                      <a:pt x="290" y="183"/>
                      <a:pt x="320" y="156"/>
                      <a:pt x="333" y="144"/>
                    </a:cubicBezTo>
                    <a:cubicBezTo>
                      <a:pt x="346" y="132"/>
                      <a:pt x="345" y="127"/>
                      <a:pt x="348" y="123"/>
                    </a:cubicBezTo>
                  </a:path>
                </a:pathLst>
              </a:custGeom>
              <a:solidFill>
                <a:srgbClr val="333333"/>
              </a:solidFill>
              <a:ln w="3175" cmpd="sng">
                <a:solidFill>
                  <a:srgbClr val="000000"/>
                </a:solidFill>
                <a:round/>
                <a:headEnd/>
                <a:tailEnd/>
              </a:ln>
            </p:spPr>
            <p:txBody>
              <a:bodyPr/>
              <a:lstStyle/>
              <a:p>
                <a:endParaRPr lang="en-GB" dirty="0"/>
              </a:p>
            </p:txBody>
          </p:sp>
        </p:grpSp>
        <p:grpSp>
          <p:nvGrpSpPr>
            <p:cNvPr id="19836" name="Group 544"/>
            <p:cNvGrpSpPr>
              <a:grpSpLocks noChangeAspect="1"/>
            </p:cNvGrpSpPr>
            <p:nvPr/>
          </p:nvGrpSpPr>
          <p:grpSpPr bwMode="auto">
            <a:xfrm flipH="1">
              <a:off x="2364" y="2334"/>
              <a:ext cx="314" cy="836"/>
              <a:chOff x="6566" y="2057"/>
              <a:chExt cx="1825" cy="4864"/>
            </a:xfrm>
          </p:grpSpPr>
          <p:sp>
            <p:nvSpPr>
              <p:cNvPr id="19852" name="Freeform 545"/>
              <p:cNvSpPr>
                <a:spLocks noChangeAspect="1"/>
              </p:cNvSpPr>
              <p:nvPr/>
            </p:nvSpPr>
            <p:spPr bwMode="auto">
              <a:xfrm>
                <a:off x="6566" y="2057"/>
                <a:ext cx="1825" cy="4864"/>
              </a:xfrm>
              <a:custGeom>
                <a:avLst/>
                <a:gdLst>
                  <a:gd name="T0" fmla="*/ 133 w 1825"/>
                  <a:gd name="T1" fmla="*/ 797 h 4864"/>
                  <a:gd name="T2" fmla="*/ 30 w 1825"/>
                  <a:gd name="T3" fmla="*/ 1389 h 4864"/>
                  <a:gd name="T4" fmla="*/ 313 w 1825"/>
                  <a:gd name="T5" fmla="*/ 1903 h 4864"/>
                  <a:gd name="T6" fmla="*/ 737 w 1825"/>
                  <a:gd name="T7" fmla="*/ 2456 h 4864"/>
                  <a:gd name="T8" fmla="*/ 891 w 1825"/>
                  <a:gd name="T9" fmla="*/ 2803 h 4864"/>
                  <a:gd name="T10" fmla="*/ 968 w 1825"/>
                  <a:gd name="T11" fmla="*/ 3124 h 4864"/>
                  <a:gd name="T12" fmla="*/ 994 w 1825"/>
                  <a:gd name="T13" fmla="*/ 3472 h 4864"/>
                  <a:gd name="T14" fmla="*/ 750 w 1825"/>
                  <a:gd name="T15" fmla="*/ 3947 h 4864"/>
                  <a:gd name="T16" fmla="*/ 441 w 1825"/>
                  <a:gd name="T17" fmla="*/ 4436 h 4864"/>
                  <a:gd name="T18" fmla="*/ 364 w 1825"/>
                  <a:gd name="T19" fmla="*/ 4552 h 4864"/>
                  <a:gd name="T20" fmla="*/ 287 w 1825"/>
                  <a:gd name="T21" fmla="*/ 4667 h 4864"/>
                  <a:gd name="T22" fmla="*/ 300 w 1825"/>
                  <a:gd name="T23" fmla="*/ 4770 h 4864"/>
                  <a:gd name="T24" fmla="*/ 364 w 1825"/>
                  <a:gd name="T25" fmla="*/ 4732 h 4864"/>
                  <a:gd name="T26" fmla="*/ 454 w 1825"/>
                  <a:gd name="T27" fmla="*/ 4642 h 4864"/>
                  <a:gd name="T28" fmla="*/ 364 w 1825"/>
                  <a:gd name="T29" fmla="*/ 4783 h 4864"/>
                  <a:gd name="T30" fmla="*/ 531 w 1825"/>
                  <a:gd name="T31" fmla="*/ 4860 h 4864"/>
                  <a:gd name="T32" fmla="*/ 673 w 1825"/>
                  <a:gd name="T33" fmla="*/ 4757 h 4864"/>
                  <a:gd name="T34" fmla="*/ 763 w 1825"/>
                  <a:gd name="T35" fmla="*/ 4680 h 4864"/>
                  <a:gd name="T36" fmla="*/ 891 w 1825"/>
                  <a:gd name="T37" fmla="*/ 4474 h 4864"/>
                  <a:gd name="T38" fmla="*/ 1058 w 1825"/>
                  <a:gd name="T39" fmla="*/ 4102 h 4864"/>
                  <a:gd name="T40" fmla="*/ 1303 w 1825"/>
                  <a:gd name="T41" fmla="*/ 3536 h 4864"/>
                  <a:gd name="T42" fmla="*/ 1521 w 1825"/>
                  <a:gd name="T43" fmla="*/ 3253 h 4864"/>
                  <a:gd name="T44" fmla="*/ 1675 w 1825"/>
                  <a:gd name="T45" fmla="*/ 2764 h 4864"/>
                  <a:gd name="T46" fmla="*/ 1804 w 1825"/>
                  <a:gd name="T47" fmla="*/ 2546 h 4864"/>
                  <a:gd name="T48" fmla="*/ 1547 w 1825"/>
                  <a:gd name="T49" fmla="*/ 2250 h 4864"/>
                  <a:gd name="T50" fmla="*/ 1341 w 1825"/>
                  <a:gd name="T51" fmla="*/ 1736 h 4864"/>
                  <a:gd name="T52" fmla="*/ 1470 w 1825"/>
                  <a:gd name="T53" fmla="*/ 964 h 4864"/>
                  <a:gd name="T54" fmla="*/ 1534 w 1825"/>
                  <a:gd name="T55" fmla="*/ 604 h 4864"/>
                  <a:gd name="T56" fmla="*/ 1611 w 1825"/>
                  <a:gd name="T57" fmla="*/ 373 h 4864"/>
                  <a:gd name="T58" fmla="*/ 1585 w 1825"/>
                  <a:gd name="T59" fmla="*/ 142 h 4864"/>
                  <a:gd name="T60" fmla="*/ 1431 w 1825"/>
                  <a:gd name="T61" fmla="*/ 0 h 48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25" h="4864">
                    <a:moveTo>
                      <a:pt x="133" y="797"/>
                    </a:moveTo>
                    <a:cubicBezTo>
                      <a:pt x="66" y="1001"/>
                      <a:pt x="0" y="1205"/>
                      <a:pt x="30" y="1389"/>
                    </a:cubicBezTo>
                    <a:cubicBezTo>
                      <a:pt x="60" y="1573"/>
                      <a:pt x="195" y="1725"/>
                      <a:pt x="313" y="1903"/>
                    </a:cubicBezTo>
                    <a:cubicBezTo>
                      <a:pt x="431" y="2081"/>
                      <a:pt x="641" y="2306"/>
                      <a:pt x="737" y="2456"/>
                    </a:cubicBezTo>
                    <a:cubicBezTo>
                      <a:pt x="833" y="2606"/>
                      <a:pt x="853" y="2692"/>
                      <a:pt x="891" y="2803"/>
                    </a:cubicBezTo>
                    <a:cubicBezTo>
                      <a:pt x="929" y="2914"/>
                      <a:pt x="951" y="3013"/>
                      <a:pt x="968" y="3124"/>
                    </a:cubicBezTo>
                    <a:cubicBezTo>
                      <a:pt x="985" y="3235"/>
                      <a:pt x="1030" y="3335"/>
                      <a:pt x="994" y="3472"/>
                    </a:cubicBezTo>
                    <a:cubicBezTo>
                      <a:pt x="958" y="3609"/>
                      <a:pt x="842" y="3786"/>
                      <a:pt x="750" y="3947"/>
                    </a:cubicBezTo>
                    <a:cubicBezTo>
                      <a:pt x="658" y="4108"/>
                      <a:pt x="505" y="4335"/>
                      <a:pt x="441" y="4436"/>
                    </a:cubicBezTo>
                    <a:cubicBezTo>
                      <a:pt x="377" y="4537"/>
                      <a:pt x="390" y="4514"/>
                      <a:pt x="364" y="4552"/>
                    </a:cubicBezTo>
                    <a:cubicBezTo>
                      <a:pt x="338" y="4590"/>
                      <a:pt x="298" y="4631"/>
                      <a:pt x="287" y="4667"/>
                    </a:cubicBezTo>
                    <a:cubicBezTo>
                      <a:pt x="276" y="4703"/>
                      <a:pt x="287" y="4759"/>
                      <a:pt x="300" y="4770"/>
                    </a:cubicBezTo>
                    <a:cubicBezTo>
                      <a:pt x="313" y="4781"/>
                      <a:pt x="338" y="4753"/>
                      <a:pt x="364" y="4732"/>
                    </a:cubicBezTo>
                    <a:cubicBezTo>
                      <a:pt x="390" y="4711"/>
                      <a:pt x="454" y="4634"/>
                      <a:pt x="454" y="4642"/>
                    </a:cubicBezTo>
                    <a:cubicBezTo>
                      <a:pt x="454" y="4650"/>
                      <a:pt x="351" y="4747"/>
                      <a:pt x="364" y="4783"/>
                    </a:cubicBezTo>
                    <a:cubicBezTo>
                      <a:pt x="377" y="4819"/>
                      <a:pt x="480" y="4864"/>
                      <a:pt x="531" y="4860"/>
                    </a:cubicBezTo>
                    <a:cubicBezTo>
                      <a:pt x="582" y="4856"/>
                      <a:pt x="634" y="4787"/>
                      <a:pt x="673" y="4757"/>
                    </a:cubicBezTo>
                    <a:cubicBezTo>
                      <a:pt x="712" y="4727"/>
                      <a:pt x="727" y="4727"/>
                      <a:pt x="763" y="4680"/>
                    </a:cubicBezTo>
                    <a:cubicBezTo>
                      <a:pt x="799" y="4633"/>
                      <a:pt x="842" y="4570"/>
                      <a:pt x="891" y="4474"/>
                    </a:cubicBezTo>
                    <a:cubicBezTo>
                      <a:pt x="940" y="4378"/>
                      <a:pt x="989" y="4258"/>
                      <a:pt x="1058" y="4102"/>
                    </a:cubicBezTo>
                    <a:cubicBezTo>
                      <a:pt x="1127" y="3946"/>
                      <a:pt x="1226" y="3677"/>
                      <a:pt x="1303" y="3536"/>
                    </a:cubicBezTo>
                    <a:cubicBezTo>
                      <a:pt x="1380" y="3395"/>
                      <a:pt x="1459" y="3382"/>
                      <a:pt x="1521" y="3253"/>
                    </a:cubicBezTo>
                    <a:cubicBezTo>
                      <a:pt x="1583" y="3124"/>
                      <a:pt x="1628" y="2882"/>
                      <a:pt x="1675" y="2764"/>
                    </a:cubicBezTo>
                    <a:cubicBezTo>
                      <a:pt x="1722" y="2646"/>
                      <a:pt x="1825" y="2632"/>
                      <a:pt x="1804" y="2546"/>
                    </a:cubicBezTo>
                    <a:cubicBezTo>
                      <a:pt x="1783" y="2460"/>
                      <a:pt x="1624" y="2385"/>
                      <a:pt x="1547" y="2250"/>
                    </a:cubicBezTo>
                    <a:cubicBezTo>
                      <a:pt x="1470" y="2115"/>
                      <a:pt x="1354" y="1950"/>
                      <a:pt x="1341" y="1736"/>
                    </a:cubicBezTo>
                    <a:cubicBezTo>
                      <a:pt x="1328" y="1522"/>
                      <a:pt x="1438" y="1153"/>
                      <a:pt x="1470" y="964"/>
                    </a:cubicBezTo>
                    <a:cubicBezTo>
                      <a:pt x="1502" y="775"/>
                      <a:pt x="1511" y="702"/>
                      <a:pt x="1534" y="604"/>
                    </a:cubicBezTo>
                    <a:cubicBezTo>
                      <a:pt x="1557" y="506"/>
                      <a:pt x="1602" y="450"/>
                      <a:pt x="1611" y="373"/>
                    </a:cubicBezTo>
                    <a:cubicBezTo>
                      <a:pt x="1620" y="296"/>
                      <a:pt x="1615" y="204"/>
                      <a:pt x="1585" y="142"/>
                    </a:cubicBezTo>
                    <a:cubicBezTo>
                      <a:pt x="1555" y="80"/>
                      <a:pt x="1493" y="40"/>
                      <a:pt x="1431" y="0"/>
                    </a:cubicBezTo>
                  </a:path>
                </a:pathLst>
              </a:custGeom>
              <a:solidFill>
                <a:srgbClr val="993300"/>
              </a:solidFill>
              <a:ln w="3175" cmpd="sng">
                <a:solidFill>
                  <a:srgbClr val="000000"/>
                </a:solidFill>
                <a:round/>
                <a:headEnd/>
                <a:tailEnd/>
              </a:ln>
            </p:spPr>
            <p:txBody>
              <a:bodyPr/>
              <a:lstStyle/>
              <a:p>
                <a:endParaRPr lang="en-GB" dirty="0"/>
              </a:p>
            </p:txBody>
          </p:sp>
          <p:sp>
            <p:nvSpPr>
              <p:cNvPr id="19853" name="Freeform 546"/>
              <p:cNvSpPr>
                <a:spLocks noChangeAspect="1"/>
              </p:cNvSpPr>
              <p:nvPr/>
            </p:nvSpPr>
            <p:spPr bwMode="auto">
              <a:xfrm>
                <a:off x="6848" y="6609"/>
                <a:ext cx="424" cy="312"/>
              </a:xfrm>
              <a:custGeom>
                <a:avLst/>
                <a:gdLst>
                  <a:gd name="T0" fmla="*/ 79 w 424"/>
                  <a:gd name="T1" fmla="*/ 0 h 312"/>
                  <a:gd name="T2" fmla="*/ 34 w 424"/>
                  <a:gd name="T3" fmla="*/ 69 h 312"/>
                  <a:gd name="T4" fmla="*/ 4 w 424"/>
                  <a:gd name="T5" fmla="*/ 120 h 312"/>
                  <a:gd name="T6" fmla="*/ 10 w 424"/>
                  <a:gd name="T7" fmla="*/ 186 h 312"/>
                  <a:gd name="T8" fmla="*/ 22 w 424"/>
                  <a:gd name="T9" fmla="*/ 213 h 312"/>
                  <a:gd name="T10" fmla="*/ 70 w 424"/>
                  <a:gd name="T11" fmla="*/ 195 h 312"/>
                  <a:gd name="T12" fmla="*/ 148 w 424"/>
                  <a:gd name="T13" fmla="*/ 105 h 312"/>
                  <a:gd name="T14" fmla="*/ 193 w 424"/>
                  <a:gd name="T15" fmla="*/ 75 h 312"/>
                  <a:gd name="T16" fmla="*/ 145 w 424"/>
                  <a:gd name="T17" fmla="*/ 132 h 312"/>
                  <a:gd name="T18" fmla="*/ 103 w 424"/>
                  <a:gd name="T19" fmla="*/ 183 h 312"/>
                  <a:gd name="T20" fmla="*/ 70 w 424"/>
                  <a:gd name="T21" fmla="*/ 240 h 312"/>
                  <a:gd name="T22" fmla="*/ 118 w 424"/>
                  <a:gd name="T23" fmla="*/ 267 h 312"/>
                  <a:gd name="T24" fmla="*/ 220 w 424"/>
                  <a:gd name="T25" fmla="*/ 306 h 312"/>
                  <a:gd name="T26" fmla="*/ 280 w 424"/>
                  <a:gd name="T27" fmla="*/ 300 h 312"/>
                  <a:gd name="T28" fmla="*/ 352 w 424"/>
                  <a:gd name="T29" fmla="*/ 234 h 312"/>
                  <a:gd name="T30" fmla="*/ 388 w 424"/>
                  <a:gd name="T31" fmla="*/ 207 h 312"/>
                  <a:gd name="T32" fmla="*/ 424 w 424"/>
                  <a:gd name="T33" fmla="*/ 18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4" h="312">
                    <a:moveTo>
                      <a:pt x="79" y="0"/>
                    </a:moveTo>
                    <a:cubicBezTo>
                      <a:pt x="62" y="24"/>
                      <a:pt x="46" y="49"/>
                      <a:pt x="34" y="69"/>
                    </a:cubicBezTo>
                    <a:cubicBezTo>
                      <a:pt x="22" y="89"/>
                      <a:pt x="8" y="101"/>
                      <a:pt x="4" y="120"/>
                    </a:cubicBezTo>
                    <a:cubicBezTo>
                      <a:pt x="0" y="139"/>
                      <a:pt x="7" y="171"/>
                      <a:pt x="10" y="186"/>
                    </a:cubicBezTo>
                    <a:cubicBezTo>
                      <a:pt x="13" y="201"/>
                      <a:pt x="12" y="211"/>
                      <a:pt x="22" y="213"/>
                    </a:cubicBezTo>
                    <a:cubicBezTo>
                      <a:pt x="32" y="215"/>
                      <a:pt x="49" y="213"/>
                      <a:pt x="70" y="195"/>
                    </a:cubicBezTo>
                    <a:cubicBezTo>
                      <a:pt x="91" y="177"/>
                      <a:pt x="127" y="125"/>
                      <a:pt x="148" y="105"/>
                    </a:cubicBezTo>
                    <a:cubicBezTo>
                      <a:pt x="169" y="85"/>
                      <a:pt x="193" y="71"/>
                      <a:pt x="193" y="75"/>
                    </a:cubicBezTo>
                    <a:cubicBezTo>
                      <a:pt x="193" y="79"/>
                      <a:pt x="160" y="114"/>
                      <a:pt x="145" y="132"/>
                    </a:cubicBezTo>
                    <a:cubicBezTo>
                      <a:pt x="130" y="150"/>
                      <a:pt x="115" y="165"/>
                      <a:pt x="103" y="183"/>
                    </a:cubicBezTo>
                    <a:cubicBezTo>
                      <a:pt x="91" y="201"/>
                      <a:pt x="68" y="226"/>
                      <a:pt x="70" y="240"/>
                    </a:cubicBezTo>
                    <a:cubicBezTo>
                      <a:pt x="72" y="254"/>
                      <a:pt x="93" y="256"/>
                      <a:pt x="118" y="267"/>
                    </a:cubicBezTo>
                    <a:cubicBezTo>
                      <a:pt x="143" y="278"/>
                      <a:pt x="193" y="301"/>
                      <a:pt x="220" y="306"/>
                    </a:cubicBezTo>
                    <a:cubicBezTo>
                      <a:pt x="247" y="311"/>
                      <a:pt x="258" y="312"/>
                      <a:pt x="280" y="300"/>
                    </a:cubicBezTo>
                    <a:cubicBezTo>
                      <a:pt x="302" y="288"/>
                      <a:pt x="334" y="249"/>
                      <a:pt x="352" y="234"/>
                    </a:cubicBezTo>
                    <a:cubicBezTo>
                      <a:pt x="370" y="219"/>
                      <a:pt x="376" y="216"/>
                      <a:pt x="388" y="207"/>
                    </a:cubicBezTo>
                    <a:cubicBezTo>
                      <a:pt x="400" y="198"/>
                      <a:pt x="417" y="185"/>
                      <a:pt x="424" y="180"/>
                    </a:cubicBezTo>
                  </a:path>
                </a:pathLst>
              </a:custGeom>
              <a:solidFill>
                <a:srgbClr val="333333"/>
              </a:solidFill>
              <a:ln w="3175" cmpd="sng">
                <a:solidFill>
                  <a:srgbClr val="000000"/>
                </a:solidFill>
                <a:round/>
                <a:headEnd/>
                <a:tailEnd/>
              </a:ln>
            </p:spPr>
            <p:txBody>
              <a:bodyPr/>
              <a:lstStyle/>
              <a:p>
                <a:endParaRPr lang="en-GB" dirty="0"/>
              </a:p>
            </p:txBody>
          </p:sp>
        </p:grpSp>
        <p:grpSp>
          <p:nvGrpSpPr>
            <p:cNvPr id="19837" name="Group 547"/>
            <p:cNvGrpSpPr>
              <a:grpSpLocks noChangeAspect="1"/>
            </p:cNvGrpSpPr>
            <p:nvPr/>
          </p:nvGrpSpPr>
          <p:grpSpPr bwMode="auto">
            <a:xfrm flipH="1">
              <a:off x="3220" y="2331"/>
              <a:ext cx="221" cy="330"/>
              <a:chOff x="2141" y="2043"/>
              <a:chExt cx="1283" cy="1918"/>
            </a:xfrm>
          </p:grpSpPr>
          <p:grpSp>
            <p:nvGrpSpPr>
              <p:cNvPr id="19842" name="Group 548"/>
              <p:cNvGrpSpPr>
                <a:grpSpLocks noChangeAspect="1"/>
              </p:cNvGrpSpPr>
              <p:nvPr/>
            </p:nvGrpSpPr>
            <p:grpSpPr bwMode="auto">
              <a:xfrm rot="-7977880">
                <a:off x="2060" y="2124"/>
                <a:ext cx="739" cy="577"/>
                <a:chOff x="3435" y="2183"/>
                <a:chExt cx="739" cy="694"/>
              </a:xfrm>
            </p:grpSpPr>
            <p:sp>
              <p:nvSpPr>
                <p:cNvPr id="19850" name="Freeform 549"/>
                <p:cNvSpPr>
                  <a:spLocks noChangeAspect="1"/>
                </p:cNvSpPr>
                <p:nvPr/>
              </p:nvSpPr>
              <p:spPr bwMode="auto">
                <a:xfrm>
                  <a:off x="3435" y="2183"/>
                  <a:ext cx="739" cy="694"/>
                </a:xfrm>
                <a:custGeom>
                  <a:avLst/>
                  <a:gdLst>
                    <a:gd name="T0" fmla="*/ 27 w 739"/>
                    <a:gd name="T1" fmla="*/ 430 h 694"/>
                    <a:gd name="T2" fmla="*/ 12 w 739"/>
                    <a:gd name="T3" fmla="*/ 328 h 694"/>
                    <a:gd name="T4" fmla="*/ 99 w 739"/>
                    <a:gd name="T5" fmla="*/ 184 h 694"/>
                    <a:gd name="T6" fmla="*/ 360 w 739"/>
                    <a:gd name="T7" fmla="*/ 28 h 694"/>
                    <a:gd name="T8" fmla="*/ 567 w 739"/>
                    <a:gd name="T9" fmla="*/ 13 h 694"/>
                    <a:gd name="T10" fmla="*/ 717 w 739"/>
                    <a:gd name="T11" fmla="*/ 52 h 694"/>
                    <a:gd name="T12" fmla="*/ 702 w 739"/>
                    <a:gd name="T13" fmla="*/ 229 h 694"/>
                    <a:gd name="T14" fmla="*/ 624 w 739"/>
                    <a:gd name="T15" fmla="*/ 424 h 694"/>
                    <a:gd name="T16" fmla="*/ 492 w 739"/>
                    <a:gd name="T17" fmla="*/ 547 h 694"/>
                    <a:gd name="T18" fmla="*/ 342 w 739"/>
                    <a:gd name="T19" fmla="*/ 622 h 694"/>
                    <a:gd name="T20" fmla="*/ 210 w 739"/>
                    <a:gd name="T21" fmla="*/ 637 h 694"/>
                    <a:gd name="T22" fmla="*/ 93 w 739"/>
                    <a:gd name="T23" fmla="*/ 694 h 6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9" h="694">
                      <a:moveTo>
                        <a:pt x="27" y="430"/>
                      </a:moveTo>
                      <a:cubicBezTo>
                        <a:pt x="13" y="399"/>
                        <a:pt x="0" y="369"/>
                        <a:pt x="12" y="328"/>
                      </a:cubicBezTo>
                      <a:cubicBezTo>
                        <a:pt x="24" y="287"/>
                        <a:pt x="41" y="234"/>
                        <a:pt x="99" y="184"/>
                      </a:cubicBezTo>
                      <a:cubicBezTo>
                        <a:pt x="157" y="134"/>
                        <a:pt x="282" y="56"/>
                        <a:pt x="360" y="28"/>
                      </a:cubicBezTo>
                      <a:cubicBezTo>
                        <a:pt x="438" y="0"/>
                        <a:pt x="507" y="9"/>
                        <a:pt x="567" y="13"/>
                      </a:cubicBezTo>
                      <a:cubicBezTo>
                        <a:pt x="627" y="17"/>
                        <a:pt x="695" y="16"/>
                        <a:pt x="717" y="52"/>
                      </a:cubicBezTo>
                      <a:cubicBezTo>
                        <a:pt x="739" y="88"/>
                        <a:pt x="717" y="167"/>
                        <a:pt x="702" y="229"/>
                      </a:cubicBezTo>
                      <a:cubicBezTo>
                        <a:pt x="687" y="291"/>
                        <a:pt x="659" y="371"/>
                        <a:pt x="624" y="424"/>
                      </a:cubicBezTo>
                      <a:cubicBezTo>
                        <a:pt x="589" y="477"/>
                        <a:pt x="539" y="514"/>
                        <a:pt x="492" y="547"/>
                      </a:cubicBezTo>
                      <a:cubicBezTo>
                        <a:pt x="445" y="580"/>
                        <a:pt x="389" y="607"/>
                        <a:pt x="342" y="622"/>
                      </a:cubicBezTo>
                      <a:cubicBezTo>
                        <a:pt x="295" y="637"/>
                        <a:pt x="251" y="625"/>
                        <a:pt x="210" y="637"/>
                      </a:cubicBezTo>
                      <a:cubicBezTo>
                        <a:pt x="169" y="649"/>
                        <a:pt x="117" y="682"/>
                        <a:pt x="93" y="694"/>
                      </a:cubicBezTo>
                    </a:path>
                  </a:pathLst>
                </a:custGeom>
                <a:solidFill>
                  <a:srgbClr val="993300"/>
                </a:solidFill>
                <a:ln w="3175" cmpd="sng">
                  <a:solidFill>
                    <a:srgbClr val="000000"/>
                  </a:solidFill>
                  <a:round/>
                  <a:headEnd/>
                  <a:tailEnd/>
                </a:ln>
              </p:spPr>
              <p:txBody>
                <a:bodyPr/>
                <a:lstStyle/>
                <a:p>
                  <a:endParaRPr lang="en-GB" dirty="0"/>
                </a:p>
              </p:txBody>
            </p:sp>
            <p:sp>
              <p:nvSpPr>
                <p:cNvPr id="19851" name="Freeform 550"/>
                <p:cNvSpPr>
                  <a:spLocks noChangeAspect="1"/>
                </p:cNvSpPr>
                <p:nvPr/>
              </p:nvSpPr>
              <p:spPr bwMode="auto">
                <a:xfrm>
                  <a:off x="3561" y="2322"/>
                  <a:ext cx="457" cy="372"/>
                </a:xfrm>
                <a:custGeom>
                  <a:avLst/>
                  <a:gdLst>
                    <a:gd name="T0" fmla="*/ 0 w 457"/>
                    <a:gd name="T1" fmla="*/ 327 h 372"/>
                    <a:gd name="T2" fmla="*/ 42 w 457"/>
                    <a:gd name="T3" fmla="*/ 312 h 372"/>
                    <a:gd name="T4" fmla="*/ 90 w 457"/>
                    <a:gd name="T5" fmla="*/ 279 h 372"/>
                    <a:gd name="T6" fmla="*/ 66 w 457"/>
                    <a:gd name="T7" fmla="*/ 222 h 372"/>
                    <a:gd name="T8" fmla="*/ 54 w 457"/>
                    <a:gd name="T9" fmla="*/ 204 h 372"/>
                    <a:gd name="T10" fmla="*/ 87 w 457"/>
                    <a:gd name="T11" fmla="*/ 183 h 372"/>
                    <a:gd name="T12" fmla="*/ 102 w 457"/>
                    <a:gd name="T13" fmla="*/ 192 h 372"/>
                    <a:gd name="T14" fmla="*/ 111 w 457"/>
                    <a:gd name="T15" fmla="*/ 201 h 372"/>
                    <a:gd name="T16" fmla="*/ 120 w 457"/>
                    <a:gd name="T17" fmla="*/ 138 h 372"/>
                    <a:gd name="T18" fmla="*/ 132 w 457"/>
                    <a:gd name="T19" fmla="*/ 153 h 372"/>
                    <a:gd name="T20" fmla="*/ 138 w 457"/>
                    <a:gd name="T21" fmla="*/ 123 h 372"/>
                    <a:gd name="T22" fmla="*/ 180 w 457"/>
                    <a:gd name="T23" fmla="*/ 66 h 372"/>
                    <a:gd name="T24" fmla="*/ 195 w 457"/>
                    <a:gd name="T25" fmla="*/ 60 h 372"/>
                    <a:gd name="T26" fmla="*/ 222 w 457"/>
                    <a:gd name="T27" fmla="*/ 39 h 372"/>
                    <a:gd name="T28" fmla="*/ 237 w 457"/>
                    <a:gd name="T29" fmla="*/ 63 h 372"/>
                    <a:gd name="T30" fmla="*/ 240 w 457"/>
                    <a:gd name="T31" fmla="*/ 90 h 372"/>
                    <a:gd name="T32" fmla="*/ 246 w 457"/>
                    <a:gd name="T33" fmla="*/ 81 h 372"/>
                    <a:gd name="T34" fmla="*/ 249 w 457"/>
                    <a:gd name="T35" fmla="*/ 48 h 372"/>
                    <a:gd name="T36" fmla="*/ 288 w 457"/>
                    <a:gd name="T37" fmla="*/ 12 h 372"/>
                    <a:gd name="T38" fmla="*/ 300 w 457"/>
                    <a:gd name="T39" fmla="*/ 39 h 372"/>
                    <a:gd name="T40" fmla="*/ 360 w 457"/>
                    <a:gd name="T41" fmla="*/ 39 h 372"/>
                    <a:gd name="T42" fmla="*/ 354 w 457"/>
                    <a:gd name="T43" fmla="*/ 48 h 372"/>
                    <a:gd name="T44" fmla="*/ 417 w 457"/>
                    <a:gd name="T45" fmla="*/ 0 h 372"/>
                    <a:gd name="T46" fmla="*/ 444 w 457"/>
                    <a:gd name="T47" fmla="*/ 21 h 372"/>
                    <a:gd name="T48" fmla="*/ 408 w 457"/>
                    <a:gd name="T49" fmla="*/ 87 h 372"/>
                    <a:gd name="T50" fmla="*/ 411 w 457"/>
                    <a:gd name="T51" fmla="*/ 102 h 372"/>
                    <a:gd name="T52" fmla="*/ 399 w 457"/>
                    <a:gd name="T53" fmla="*/ 120 h 372"/>
                    <a:gd name="T54" fmla="*/ 417 w 457"/>
                    <a:gd name="T55" fmla="*/ 165 h 372"/>
                    <a:gd name="T56" fmla="*/ 456 w 457"/>
                    <a:gd name="T57" fmla="*/ 183 h 372"/>
                    <a:gd name="T58" fmla="*/ 366 w 457"/>
                    <a:gd name="T59" fmla="*/ 198 h 372"/>
                    <a:gd name="T60" fmla="*/ 336 w 457"/>
                    <a:gd name="T61" fmla="*/ 210 h 372"/>
                    <a:gd name="T62" fmla="*/ 321 w 457"/>
                    <a:gd name="T63" fmla="*/ 222 h 372"/>
                    <a:gd name="T64" fmla="*/ 324 w 457"/>
                    <a:gd name="T65" fmla="*/ 237 h 372"/>
                    <a:gd name="T66" fmla="*/ 264 w 457"/>
                    <a:gd name="T67" fmla="*/ 246 h 372"/>
                    <a:gd name="T68" fmla="*/ 228 w 457"/>
                    <a:gd name="T69" fmla="*/ 309 h 372"/>
                    <a:gd name="T70" fmla="*/ 204 w 457"/>
                    <a:gd name="T71" fmla="*/ 342 h 372"/>
                    <a:gd name="T72" fmla="*/ 144 w 457"/>
                    <a:gd name="T73" fmla="*/ 348 h 372"/>
                    <a:gd name="T74" fmla="*/ 15 w 457"/>
                    <a:gd name="T75" fmla="*/ 372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372">
                      <a:moveTo>
                        <a:pt x="0" y="327"/>
                      </a:moveTo>
                      <a:cubicBezTo>
                        <a:pt x="17" y="323"/>
                        <a:pt x="28" y="321"/>
                        <a:pt x="42" y="312"/>
                      </a:cubicBezTo>
                      <a:cubicBezTo>
                        <a:pt x="54" y="293"/>
                        <a:pt x="71" y="289"/>
                        <a:pt x="90" y="279"/>
                      </a:cubicBezTo>
                      <a:cubicBezTo>
                        <a:pt x="103" y="260"/>
                        <a:pt x="78" y="238"/>
                        <a:pt x="66" y="222"/>
                      </a:cubicBezTo>
                      <a:cubicBezTo>
                        <a:pt x="62" y="216"/>
                        <a:pt x="54" y="204"/>
                        <a:pt x="54" y="204"/>
                      </a:cubicBezTo>
                      <a:cubicBezTo>
                        <a:pt x="63" y="190"/>
                        <a:pt x="70" y="186"/>
                        <a:pt x="87" y="183"/>
                      </a:cubicBezTo>
                      <a:cubicBezTo>
                        <a:pt x="92" y="186"/>
                        <a:pt x="97" y="189"/>
                        <a:pt x="102" y="192"/>
                      </a:cubicBezTo>
                      <a:cubicBezTo>
                        <a:pt x="105" y="195"/>
                        <a:pt x="110" y="205"/>
                        <a:pt x="111" y="201"/>
                      </a:cubicBezTo>
                      <a:cubicBezTo>
                        <a:pt x="134" y="113"/>
                        <a:pt x="100" y="168"/>
                        <a:pt x="120" y="138"/>
                      </a:cubicBezTo>
                      <a:cubicBezTo>
                        <a:pt x="122" y="144"/>
                        <a:pt x="128" y="158"/>
                        <a:pt x="132" y="153"/>
                      </a:cubicBezTo>
                      <a:cubicBezTo>
                        <a:pt x="138" y="145"/>
                        <a:pt x="132" y="131"/>
                        <a:pt x="138" y="123"/>
                      </a:cubicBezTo>
                      <a:cubicBezTo>
                        <a:pt x="152" y="102"/>
                        <a:pt x="156" y="78"/>
                        <a:pt x="180" y="66"/>
                      </a:cubicBezTo>
                      <a:cubicBezTo>
                        <a:pt x="193" y="46"/>
                        <a:pt x="178" y="63"/>
                        <a:pt x="195" y="60"/>
                      </a:cubicBezTo>
                      <a:cubicBezTo>
                        <a:pt x="204" y="58"/>
                        <a:pt x="214" y="44"/>
                        <a:pt x="222" y="39"/>
                      </a:cubicBezTo>
                      <a:cubicBezTo>
                        <a:pt x="235" y="43"/>
                        <a:pt x="233" y="51"/>
                        <a:pt x="237" y="63"/>
                      </a:cubicBezTo>
                      <a:cubicBezTo>
                        <a:pt x="238" y="72"/>
                        <a:pt x="236" y="82"/>
                        <a:pt x="240" y="90"/>
                      </a:cubicBezTo>
                      <a:cubicBezTo>
                        <a:pt x="242" y="93"/>
                        <a:pt x="245" y="85"/>
                        <a:pt x="246" y="81"/>
                      </a:cubicBezTo>
                      <a:cubicBezTo>
                        <a:pt x="248" y="70"/>
                        <a:pt x="246" y="59"/>
                        <a:pt x="249" y="48"/>
                      </a:cubicBezTo>
                      <a:cubicBezTo>
                        <a:pt x="254" y="31"/>
                        <a:pt x="273" y="17"/>
                        <a:pt x="288" y="12"/>
                      </a:cubicBezTo>
                      <a:cubicBezTo>
                        <a:pt x="292" y="30"/>
                        <a:pt x="282" y="30"/>
                        <a:pt x="300" y="39"/>
                      </a:cubicBezTo>
                      <a:cubicBezTo>
                        <a:pt x="322" y="34"/>
                        <a:pt x="330" y="30"/>
                        <a:pt x="360" y="39"/>
                      </a:cubicBezTo>
                      <a:cubicBezTo>
                        <a:pt x="363" y="40"/>
                        <a:pt x="351" y="50"/>
                        <a:pt x="354" y="48"/>
                      </a:cubicBezTo>
                      <a:cubicBezTo>
                        <a:pt x="378" y="36"/>
                        <a:pt x="391" y="9"/>
                        <a:pt x="417" y="0"/>
                      </a:cubicBezTo>
                      <a:cubicBezTo>
                        <a:pt x="408" y="28"/>
                        <a:pt x="405" y="17"/>
                        <a:pt x="444" y="21"/>
                      </a:cubicBezTo>
                      <a:cubicBezTo>
                        <a:pt x="430" y="42"/>
                        <a:pt x="419" y="65"/>
                        <a:pt x="408" y="87"/>
                      </a:cubicBezTo>
                      <a:cubicBezTo>
                        <a:pt x="409" y="92"/>
                        <a:pt x="412" y="97"/>
                        <a:pt x="411" y="102"/>
                      </a:cubicBezTo>
                      <a:cubicBezTo>
                        <a:pt x="409" y="109"/>
                        <a:pt x="399" y="120"/>
                        <a:pt x="399" y="120"/>
                      </a:cubicBezTo>
                      <a:cubicBezTo>
                        <a:pt x="418" y="133"/>
                        <a:pt x="406" y="151"/>
                        <a:pt x="417" y="165"/>
                      </a:cubicBezTo>
                      <a:cubicBezTo>
                        <a:pt x="423" y="173"/>
                        <a:pt x="447" y="179"/>
                        <a:pt x="456" y="183"/>
                      </a:cubicBezTo>
                      <a:cubicBezTo>
                        <a:pt x="434" y="216"/>
                        <a:pt x="457" y="187"/>
                        <a:pt x="366" y="198"/>
                      </a:cubicBezTo>
                      <a:cubicBezTo>
                        <a:pt x="355" y="199"/>
                        <a:pt x="336" y="210"/>
                        <a:pt x="336" y="210"/>
                      </a:cubicBezTo>
                      <a:cubicBezTo>
                        <a:pt x="319" y="198"/>
                        <a:pt x="326" y="178"/>
                        <a:pt x="321" y="222"/>
                      </a:cubicBezTo>
                      <a:cubicBezTo>
                        <a:pt x="322" y="227"/>
                        <a:pt x="326" y="232"/>
                        <a:pt x="324" y="237"/>
                      </a:cubicBezTo>
                      <a:cubicBezTo>
                        <a:pt x="323" y="240"/>
                        <a:pt x="267" y="246"/>
                        <a:pt x="264" y="246"/>
                      </a:cubicBezTo>
                      <a:cubicBezTo>
                        <a:pt x="254" y="275"/>
                        <a:pt x="262" y="298"/>
                        <a:pt x="228" y="309"/>
                      </a:cubicBezTo>
                      <a:cubicBezTo>
                        <a:pt x="221" y="322"/>
                        <a:pt x="214" y="332"/>
                        <a:pt x="204" y="342"/>
                      </a:cubicBezTo>
                      <a:cubicBezTo>
                        <a:pt x="196" y="365"/>
                        <a:pt x="160" y="350"/>
                        <a:pt x="144" y="348"/>
                      </a:cubicBezTo>
                      <a:cubicBezTo>
                        <a:pt x="99" y="358"/>
                        <a:pt x="61" y="372"/>
                        <a:pt x="15" y="372"/>
                      </a:cubicBezTo>
                    </a:path>
                  </a:pathLst>
                </a:custGeom>
                <a:solidFill>
                  <a:srgbClr val="FF9900"/>
                </a:solidFill>
                <a:ln w="3175" cmpd="sng">
                  <a:solidFill>
                    <a:srgbClr val="000000"/>
                  </a:solidFill>
                  <a:round/>
                  <a:headEnd/>
                  <a:tailEnd/>
                </a:ln>
              </p:spPr>
              <p:txBody>
                <a:bodyPr/>
                <a:lstStyle/>
                <a:p>
                  <a:endParaRPr lang="en-GB" dirty="0"/>
                </a:p>
              </p:txBody>
            </p:sp>
          </p:grpSp>
          <p:sp>
            <p:nvSpPr>
              <p:cNvPr id="19843" name="Freeform 551"/>
              <p:cNvSpPr>
                <a:spLocks noChangeAspect="1"/>
              </p:cNvSpPr>
              <p:nvPr/>
            </p:nvSpPr>
            <p:spPr bwMode="auto">
              <a:xfrm>
                <a:off x="2741" y="2789"/>
                <a:ext cx="585" cy="659"/>
              </a:xfrm>
              <a:custGeom>
                <a:avLst/>
                <a:gdLst>
                  <a:gd name="T0" fmla="*/ 331 w 585"/>
                  <a:gd name="T1" fmla="*/ 7 h 659"/>
                  <a:gd name="T2" fmla="*/ 280 w 585"/>
                  <a:gd name="T3" fmla="*/ 13 h 659"/>
                  <a:gd name="T4" fmla="*/ 184 w 585"/>
                  <a:gd name="T5" fmla="*/ 88 h 659"/>
                  <a:gd name="T6" fmla="*/ 40 w 585"/>
                  <a:gd name="T7" fmla="*/ 280 h 659"/>
                  <a:gd name="T8" fmla="*/ 52 w 585"/>
                  <a:gd name="T9" fmla="*/ 370 h 659"/>
                  <a:gd name="T10" fmla="*/ 4 w 585"/>
                  <a:gd name="T11" fmla="*/ 496 h 659"/>
                  <a:gd name="T12" fmla="*/ 76 w 585"/>
                  <a:gd name="T13" fmla="*/ 622 h 659"/>
                  <a:gd name="T14" fmla="*/ 256 w 585"/>
                  <a:gd name="T15" fmla="*/ 655 h 659"/>
                  <a:gd name="T16" fmla="*/ 394 w 585"/>
                  <a:gd name="T17" fmla="*/ 601 h 659"/>
                  <a:gd name="T18" fmla="*/ 493 w 585"/>
                  <a:gd name="T19" fmla="*/ 511 h 659"/>
                  <a:gd name="T20" fmla="*/ 505 w 585"/>
                  <a:gd name="T21" fmla="*/ 385 h 659"/>
                  <a:gd name="T22" fmla="*/ 571 w 585"/>
                  <a:gd name="T23" fmla="*/ 274 h 659"/>
                  <a:gd name="T24" fmla="*/ 580 w 585"/>
                  <a:gd name="T25" fmla="*/ 118 h 659"/>
                  <a:gd name="T26" fmla="*/ 541 w 585"/>
                  <a:gd name="T27" fmla="*/ 46 h 659"/>
                  <a:gd name="T28" fmla="*/ 490 w 585"/>
                  <a:gd name="T29" fmla="*/ 58 h 659"/>
                  <a:gd name="T30" fmla="*/ 430 w 585"/>
                  <a:gd name="T31" fmla="*/ 130 h 659"/>
                  <a:gd name="T32" fmla="*/ 364 w 585"/>
                  <a:gd name="T33" fmla="*/ 52 h 659"/>
                  <a:gd name="T34" fmla="*/ 331 w 585"/>
                  <a:gd name="T35" fmla="*/ 7 h 6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5" h="659">
                    <a:moveTo>
                      <a:pt x="331" y="7"/>
                    </a:moveTo>
                    <a:cubicBezTo>
                      <a:pt x="317" y="1"/>
                      <a:pt x="304" y="0"/>
                      <a:pt x="280" y="13"/>
                    </a:cubicBezTo>
                    <a:cubicBezTo>
                      <a:pt x="256" y="26"/>
                      <a:pt x="224" y="43"/>
                      <a:pt x="184" y="88"/>
                    </a:cubicBezTo>
                    <a:cubicBezTo>
                      <a:pt x="144" y="133"/>
                      <a:pt x="62" y="233"/>
                      <a:pt x="40" y="280"/>
                    </a:cubicBezTo>
                    <a:cubicBezTo>
                      <a:pt x="18" y="327"/>
                      <a:pt x="58" y="334"/>
                      <a:pt x="52" y="370"/>
                    </a:cubicBezTo>
                    <a:cubicBezTo>
                      <a:pt x="46" y="406"/>
                      <a:pt x="0" y="454"/>
                      <a:pt x="4" y="496"/>
                    </a:cubicBezTo>
                    <a:cubicBezTo>
                      <a:pt x="8" y="538"/>
                      <a:pt x="34" y="595"/>
                      <a:pt x="76" y="622"/>
                    </a:cubicBezTo>
                    <a:cubicBezTo>
                      <a:pt x="118" y="649"/>
                      <a:pt x="203" y="659"/>
                      <a:pt x="256" y="655"/>
                    </a:cubicBezTo>
                    <a:cubicBezTo>
                      <a:pt x="309" y="651"/>
                      <a:pt x="355" y="625"/>
                      <a:pt x="394" y="601"/>
                    </a:cubicBezTo>
                    <a:cubicBezTo>
                      <a:pt x="433" y="577"/>
                      <a:pt x="475" y="547"/>
                      <a:pt x="493" y="511"/>
                    </a:cubicBezTo>
                    <a:cubicBezTo>
                      <a:pt x="511" y="475"/>
                      <a:pt x="492" y="425"/>
                      <a:pt x="505" y="385"/>
                    </a:cubicBezTo>
                    <a:cubicBezTo>
                      <a:pt x="518" y="345"/>
                      <a:pt x="559" y="318"/>
                      <a:pt x="571" y="274"/>
                    </a:cubicBezTo>
                    <a:cubicBezTo>
                      <a:pt x="583" y="230"/>
                      <a:pt x="585" y="156"/>
                      <a:pt x="580" y="118"/>
                    </a:cubicBezTo>
                    <a:cubicBezTo>
                      <a:pt x="575" y="80"/>
                      <a:pt x="556" y="56"/>
                      <a:pt x="541" y="46"/>
                    </a:cubicBezTo>
                    <a:cubicBezTo>
                      <a:pt x="526" y="36"/>
                      <a:pt x="509" y="44"/>
                      <a:pt x="490" y="58"/>
                    </a:cubicBezTo>
                    <a:cubicBezTo>
                      <a:pt x="471" y="72"/>
                      <a:pt x="451" y="131"/>
                      <a:pt x="430" y="130"/>
                    </a:cubicBezTo>
                    <a:cubicBezTo>
                      <a:pt x="409" y="129"/>
                      <a:pt x="380" y="72"/>
                      <a:pt x="364" y="52"/>
                    </a:cubicBezTo>
                    <a:cubicBezTo>
                      <a:pt x="348" y="32"/>
                      <a:pt x="345" y="13"/>
                      <a:pt x="331" y="7"/>
                    </a:cubicBez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44" name="Freeform 552"/>
              <p:cNvSpPr>
                <a:spLocks noChangeAspect="1"/>
              </p:cNvSpPr>
              <p:nvPr/>
            </p:nvSpPr>
            <p:spPr bwMode="auto">
              <a:xfrm>
                <a:off x="2292" y="2228"/>
                <a:ext cx="1132" cy="1672"/>
              </a:xfrm>
              <a:custGeom>
                <a:avLst/>
                <a:gdLst>
                  <a:gd name="T0" fmla="*/ 114 w 1132"/>
                  <a:gd name="T1" fmla="*/ 1036 h 1672"/>
                  <a:gd name="T2" fmla="*/ 84 w 1132"/>
                  <a:gd name="T3" fmla="*/ 841 h 1672"/>
                  <a:gd name="T4" fmla="*/ 66 w 1132"/>
                  <a:gd name="T5" fmla="*/ 604 h 1672"/>
                  <a:gd name="T6" fmla="*/ 141 w 1132"/>
                  <a:gd name="T7" fmla="*/ 331 h 1672"/>
                  <a:gd name="T8" fmla="*/ 240 w 1132"/>
                  <a:gd name="T9" fmla="*/ 193 h 1672"/>
                  <a:gd name="T10" fmla="*/ 330 w 1132"/>
                  <a:gd name="T11" fmla="*/ 94 h 1672"/>
                  <a:gd name="T12" fmla="*/ 444 w 1132"/>
                  <a:gd name="T13" fmla="*/ 13 h 1672"/>
                  <a:gd name="T14" fmla="*/ 531 w 1132"/>
                  <a:gd name="T15" fmla="*/ 13 h 1672"/>
                  <a:gd name="T16" fmla="*/ 906 w 1132"/>
                  <a:gd name="T17" fmla="*/ 58 h 1672"/>
                  <a:gd name="T18" fmla="*/ 1014 w 1132"/>
                  <a:gd name="T19" fmla="*/ 130 h 1672"/>
                  <a:gd name="T20" fmla="*/ 981 w 1132"/>
                  <a:gd name="T21" fmla="*/ 268 h 1672"/>
                  <a:gd name="T22" fmla="*/ 1107 w 1132"/>
                  <a:gd name="T23" fmla="*/ 505 h 1672"/>
                  <a:gd name="T24" fmla="*/ 1131 w 1132"/>
                  <a:gd name="T25" fmla="*/ 760 h 1672"/>
                  <a:gd name="T26" fmla="*/ 1098 w 1132"/>
                  <a:gd name="T27" fmla="*/ 1060 h 1672"/>
                  <a:gd name="T28" fmla="*/ 1080 w 1132"/>
                  <a:gd name="T29" fmla="*/ 1207 h 1672"/>
                  <a:gd name="T30" fmla="*/ 978 w 1132"/>
                  <a:gd name="T31" fmla="*/ 1456 h 1672"/>
                  <a:gd name="T32" fmla="*/ 708 w 1132"/>
                  <a:gd name="T33" fmla="*/ 1501 h 1672"/>
                  <a:gd name="T34" fmla="*/ 483 w 1132"/>
                  <a:gd name="T35" fmla="*/ 1630 h 1672"/>
                  <a:gd name="T36" fmla="*/ 378 w 1132"/>
                  <a:gd name="T37" fmla="*/ 1645 h 1672"/>
                  <a:gd name="T38" fmla="*/ 333 w 1132"/>
                  <a:gd name="T39" fmla="*/ 1468 h 1672"/>
                  <a:gd name="T40" fmla="*/ 291 w 1132"/>
                  <a:gd name="T41" fmla="*/ 1378 h 1672"/>
                  <a:gd name="T42" fmla="*/ 42 w 1132"/>
                  <a:gd name="T43" fmla="*/ 1435 h 1672"/>
                  <a:gd name="T44" fmla="*/ 42 w 1132"/>
                  <a:gd name="T45" fmla="*/ 1348 h 1672"/>
                  <a:gd name="T46" fmla="*/ 204 w 1132"/>
                  <a:gd name="T47" fmla="*/ 1231 h 1672"/>
                  <a:gd name="T48" fmla="*/ 111 w 1132"/>
                  <a:gd name="T49" fmla="*/ 1006 h 16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32" h="1672">
                    <a:moveTo>
                      <a:pt x="114" y="1036"/>
                    </a:moveTo>
                    <a:cubicBezTo>
                      <a:pt x="109" y="1004"/>
                      <a:pt x="92" y="913"/>
                      <a:pt x="84" y="841"/>
                    </a:cubicBezTo>
                    <a:cubicBezTo>
                      <a:pt x="76" y="769"/>
                      <a:pt x="57" y="689"/>
                      <a:pt x="66" y="604"/>
                    </a:cubicBezTo>
                    <a:cubicBezTo>
                      <a:pt x="75" y="519"/>
                      <a:pt x="112" y="400"/>
                      <a:pt x="141" y="331"/>
                    </a:cubicBezTo>
                    <a:cubicBezTo>
                      <a:pt x="170" y="262"/>
                      <a:pt x="209" y="232"/>
                      <a:pt x="240" y="193"/>
                    </a:cubicBezTo>
                    <a:cubicBezTo>
                      <a:pt x="271" y="154"/>
                      <a:pt x="296" y="124"/>
                      <a:pt x="330" y="94"/>
                    </a:cubicBezTo>
                    <a:cubicBezTo>
                      <a:pt x="364" y="64"/>
                      <a:pt x="411" y="26"/>
                      <a:pt x="444" y="13"/>
                    </a:cubicBezTo>
                    <a:cubicBezTo>
                      <a:pt x="477" y="0"/>
                      <a:pt x="454" y="6"/>
                      <a:pt x="531" y="13"/>
                    </a:cubicBezTo>
                    <a:cubicBezTo>
                      <a:pt x="608" y="20"/>
                      <a:pt x="826" y="39"/>
                      <a:pt x="906" y="58"/>
                    </a:cubicBezTo>
                    <a:cubicBezTo>
                      <a:pt x="986" y="77"/>
                      <a:pt x="1002" y="95"/>
                      <a:pt x="1014" y="130"/>
                    </a:cubicBezTo>
                    <a:cubicBezTo>
                      <a:pt x="1026" y="165"/>
                      <a:pt x="966" y="206"/>
                      <a:pt x="981" y="268"/>
                    </a:cubicBezTo>
                    <a:cubicBezTo>
                      <a:pt x="996" y="330"/>
                      <a:pt x="1082" y="423"/>
                      <a:pt x="1107" y="505"/>
                    </a:cubicBezTo>
                    <a:cubicBezTo>
                      <a:pt x="1132" y="587"/>
                      <a:pt x="1132" y="668"/>
                      <a:pt x="1131" y="760"/>
                    </a:cubicBezTo>
                    <a:cubicBezTo>
                      <a:pt x="1130" y="852"/>
                      <a:pt x="1106" y="986"/>
                      <a:pt x="1098" y="1060"/>
                    </a:cubicBezTo>
                    <a:cubicBezTo>
                      <a:pt x="1090" y="1134"/>
                      <a:pt x="1100" y="1141"/>
                      <a:pt x="1080" y="1207"/>
                    </a:cubicBezTo>
                    <a:cubicBezTo>
                      <a:pt x="1060" y="1273"/>
                      <a:pt x="1040" y="1407"/>
                      <a:pt x="978" y="1456"/>
                    </a:cubicBezTo>
                    <a:cubicBezTo>
                      <a:pt x="916" y="1505"/>
                      <a:pt x="790" y="1472"/>
                      <a:pt x="708" y="1501"/>
                    </a:cubicBezTo>
                    <a:cubicBezTo>
                      <a:pt x="626" y="1530"/>
                      <a:pt x="538" y="1606"/>
                      <a:pt x="483" y="1630"/>
                    </a:cubicBezTo>
                    <a:cubicBezTo>
                      <a:pt x="428" y="1654"/>
                      <a:pt x="403" y="1672"/>
                      <a:pt x="378" y="1645"/>
                    </a:cubicBezTo>
                    <a:cubicBezTo>
                      <a:pt x="353" y="1618"/>
                      <a:pt x="347" y="1512"/>
                      <a:pt x="333" y="1468"/>
                    </a:cubicBezTo>
                    <a:cubicBezTo>
                      <a:pt x="319" y="1424"/>
                      <a:pt x="340" y="1384"/>
                      <a:pt x="291" y="1378"/>
                    </a:cubicBezTo>
                    <a:cubicBezTo>
                      <a:pt x="242" y="1372"/>
                      <a:pt x="84" y="1440"/>
                      <a:pt x="42" y="1435"/>
                    </a:cubicBezTo>
                    <a:cubicBezTo>
                      <a:pt x="0" y="1430"/>
                      <a:pt x="15" y="1382"/>
                      <a:pt x="42" y="1348"/>
                    </a:cubicBezTo>
                    <a:cubicBezTo>
                      <a:pt x="69" y="1314"/>
                      <a:pt x="193" y="1288"/>
                      <a:pt x="204" y="1231"/>
                    </a:cubicBezTo>
                    <a:cubicBezTo>
                      <a:pt x="215" y="1174"/>
                      <a:pt x="130" y="1053"/>
                      <a:pt x="111" y="1006"/>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nvGrpSpPr>
              <p:cNvPr id="19845" name="Group 553"/>
              <p:cNvGrpSpPr>
                <a:grpSpLocks noChangeAspect="1"/>
              </p:cNvGrpSpPr>
              <p:nvPr/>
            </p:nvGrpSpPr>
            <p:grpSpPr bwMode="auto">
              <a:xfrm>
                <a:off x="2933" y="2921"/>
                <a:ext cx="323" cy="246"/>
                <a:chOff x="2933" y="2921"/>
                <a:chExt cx="323" cy="246"/>
              </a:xfrm>
            </p:grpSpPr>
            <p:sp>
              <p:nvSpPr>
                <p:cNvPr id="19848" name="Freeform 554"/>
                <p:cNvSpPr>
                  <a:spLocks noChangeAspect="1"/>
                </p:cNvSpPr>
                <p:nvPr/>
              </p:nvSpPr>
              <p:spPr bwMode="auto">
                <a:xfrm>
                  <a:off x="2933" y="2921"/>
                  <a:ext cx="323" cy="246"/>
                </a:xfrm>
                <a:custGeom>
                  <a:avLst/>
                  <a:gdLst>
                    <a:gd name="T0" fmla="*/ 154 w 323"/>
                    <a:gd name="T1" fmla="*/ 52 h 246"/>
                    <a:gd name="T2" fmla="*/ 88 w 323"/>
                    <a:gd name="T3" fmla="*/ 106 h 246"/>
                    <a:gd name="T4" fmla="*/ 61 w 323"/>
                    <a:gd name="T5" fmla="*/ 184 h 246"/>
                    <a:gd name="T6" fmla="*/ 1 w 323"/>
                    <a:gd name="T7" fmla="*/ 244 h 246"/>
                    <a:gd name="T8" fmla="*/ 64 w 323"/>
                    <a:gd name="T9" fmla="*/ 196 h 246"/>
                    <a:gd name="T10" fmla="*/ 175 w 323"/>
                    <a:gd name="T11" fmla="*/ 211 h 246"/>
                    <a:gd name="T12" fmla="*/ 238 w 323"/>
                    <a:gd name="T13" fmla="*/ 211 h 246"/>
                    <a:gd name="T14" fmla="*/ 310 w 323"/>
                    <a:gd name="T15" fmla="*/ 133 h 246"/>
                    <a:gd name="T16" fmla="*/ 319 w 323"/>
                    <a:gd name="T17" fmla="*/ 25 h 246"/>
                    <a:gd name="T18" fmla="*/ 283 w 323"/>
                    <a:gd name="T19" fmla="*/ 1 h 246"/>
                    <a:gd name="T20" fmla="*/ 226 w 323"/>
                    <a:gd name="T21" fmla="*/ 16 h 246"/>
                    <a:gd name="T22" fmla="*/ 154 w 323"/>
                    <a:gd name="T23" fmla="*/ 52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3" h="246">
                      <a:moveTo>
                        <a:pt x="154" y="52"/>
                      </a:moveTo>
                      <a:cubicBezTo>
                        <a:pt x="131" y="67"/>
                        <a:pt x="103" y="84"/>
                        <a:pt x="88" y="106"/>
                      </a:cubicBezTo>
                      <a:cubicBezTo>
                        <a:pt x="73" y="128"/>
                        <a:pt x="75" y="161"/>
                        <a:pt x="61" y="184"/>
                      </a:cubicBezTo>
                      <a:cubicBezTo>
                        <a:pt x="47" y="207"/>
                        <a:pt x="0" y="242"/>
                        <a:pt x="1" y="244"/>
                      </a:cubicBezTo>
                      <a:cubicBezTo>
                        <a:pt x="2" y="246"/>
                        <a:pt x="35" y="201"/>
                        <a:pt x="64" y="196"/>
                      </a:cubicBezTo>
                      <a:cubicBezTo>
                        <a:pt x="93" y="191"/>
                        <a:pt x="146" y="209"/>
                        <a:pt x="175" y="211"/>
                      </a:cubicBezTo>
                      <a:cubicBezTo>
                        <a:pt x="204" y="213"/>
                        <a:pt x="215" y="224"/>
                        <a:pt x="238" y="211"/>
                      </a:cubicBezTo>
                      <a:cubicBezTo>
                        <a:pt x="261" y="198"/>
                        <a:pt x="297" y="164"/>
                        <a:pt x="310" y="133"/>
                      </a:cubicBezTo>
                      <a:cubicBezTo>
                        <a:pt x="323" y="102"/>
                        <a:pt x="323" y="47"/>
                        <a:pt x="319" y="25"/>
                      </a:cubicBezTo>
                      <a:cubicBezTo>
                        <a:pt x="315" y="3"/>
                        <a:pt x="298" y="2"/>
                        <a:pt x="283" y="1"/>
                      </a:cubicBezTo>
                      <a:cubicBezTo>
                        <a:pt x="268" y="0"/>
                        <a:pt x="247" y="7"/>
                        <a:pt x="226" y="16"/>
                      </a:cubicBezTo>
                      <a:cubicBezTo>
                        <a:pt x="205" y="25"/>
                        <a:pt x="177" y="37"/>
                        <a:pt x="154" y="52"/>
                      </a:cubicBezTo>
                      <a:close/>
                    </a:path>
                  </a:pathLst>
                </a:custGeom>
                <a:solidFill>
                  <a:srgbClr val="FFFFFF"/>
                </a:solidFill>
                <a:ln w="3175" cmpd="sng">
                  <a:solidFill>
                    <a:srgbClr val="000000"/>
                  </a:solidFill>
                  <a:round/>
                  <a:headEnd/>
                  <a:tailEnd/>
                </a:ln>
              </p:spPr>
              <p:txBody>
                <a:bodyPr/>
                <a:lstStyle/>
                <a:p>
                  <a:endParaRPr lang="en-GB" dirty="0"/>
                </a:p>
              </p:txBody>
            </p:sp>
            <p:sp>
              <p:nvSpPr>
                <p:cNvPr id="19849" name="Freeform 555"/>
                <p:cNvSpPr>
                  <a:spLocks noChangeAspect="1"/>
                </p:cNvSpPr>
                <p:nvPr/>
              </p:nvSpPr>
              <p:spPr bwMode="auto">
                <a:xfrm>
                  <a:off x="3101" y="2986"/>
                  <a:ext cx="103" cy="98"/>
                </a:xfrm>
                <a:custGeom>
                  <a:avLst/>
                  <a:gdLst>
                    <a:gd name="T0" fmla="*/ 31 w 103"/>
                    <a:gd name="T1" fmla="*/ 11 h 98"/>
                    <a:gd name="T2" fmla="*/ 4 w 103"/>
                    <a:gd name="T3" fmla="*/ 41 h 98"/>
                    <a:gd name="T4" fmla="*/ 7 w 103"/>
                    <a:gd name="T5" fmla="*/ 86 h 98"/>
                    <a:gd name="T6" fmla="*/ 43 w 103"/>
                    <a:gd name="T7" fmla="*/ 98 h 98"/>
                    <a:gd name="T8" fmla="*/ 82 w 103"/>
                    <a:gd name="T9" fmla="*/ 83 h 98"/>
                    <a:gd name="T10" fmla="*/ 103 w 103"/>
                    <a:gd name="T11" fmla="*/ 41 h 98"/>
                    <a:gd name="T12" fmla="*/ 79 w 103"/>
                    <a:gd name="T13" fmla="*/ 5 h 98"/>
                    <a:gd name="T14" fmla="*/ 31 w 103"/>
                    <a:gd name="T15" fmla="*/ 11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98">
                      <a:moveTo>
                        <a:pt x="31" y="11"/>
                      </a:moveTo>
                      <a:cubicBezTo>
                        <a:pt x="18" y="16"/>
                        <a:pt x="8" y="28"/>
                        <a:pt x="4" y="41"/>
                      </a:cubicBezTo>
                      <a:cubicBezTo>
                        <a:pt x="0" y="54"/>
                        <a:pt x="1" y="77"/>
                        <a:pt x="7" y="86"/>
                      </a:cubicBezTo>
                      <a:cubicBezTo>
                        <a:pt x="13" y="95"/>
                        <a:pt x="31" y="98"/>
                        <a:pt x="43" y="98"/>
                      </a:cubicBezTo>
                      <a:cubicBezTo>
                        <a:pt x="55" y="98"/>
                        <a:pt x="72" y="92"/>
                        <a:pt x="82" y="83"/>
                      </a:cubicBezTo>
                      <a:cubicBezTo>
                        <a:pt x="92" y="74"/>
                        <a:pt x="103" y="54"/>
                        <a:pt x="103" y="41"/>
                      </a:cubicBezTo>
                      <a:cubicBezTo>
                        <a:pt x="103" y="28"/>
                        <a:pt x="91" y="10"/>
                        <a:pt x="79" y="5"/>
                      </a:cubicBezTo>
                      <a:cubicBezTo>
                        <a:pt x="67" y="0"/>
                        <a:pt x="41" y="10"/>
                        <a:pt x="31" y="11"/>
                      </a:cubicBezTo>
                      <a:close/>
                    </a:path>
                  </a:pathLst>
                </a:custGeom>
                <a:solidFill>
                  <a:srgbClr val="333333"/>
                </a:solidFill>
                <a:ln w="3175" cmpd="sng">
                  <a:solidFill>
                    <a:srgbClr val="000000"/>
                  </a:solidFill>
                  <a:round/>
                  <a:headEnd/>
                  <a:tailEnd/>
                </a:ln>
              </p:spPr>
              <p:txBody>
                <a:bodyPr/>
                <a:lstStyle/>
                <a:p>
                  <a:endParaRPr lang="en-GB" dirty="0"/>
                </a:p>
              </p:txBody>
            </p:sp>
          </p:grpSp>
          <p:sp>
            <p:nvSpPr>
              <p:cNvPr id="19846" name="Freeform 556"/>
              <p:cNvSpPr>
                <a:spLocks noChangeAspect="1"/>
              </p:cNvSpPr>
              <p:nvPr/>
            </p:nvSpPr>
            <p:spPr bwMode="auto">
              <a:xfrm>
                <a:off x="2238" y="3244"/>
                <a:ext cx="461" cy="717"/>
              </a:xfrm>
              <a:custGeom>
                <a:avLst/>
                <a:gdLst>
                  <a:gd name="T0" fmla="*/ 18 w 461"/>
                  <a:gd name="T1" fmla="*/ 575 h 717"/>
                  <a:gd name="T2" fmla="*/ 27 w 461"/>
                  <a:gd name="T3" fmla="*/ 605 h 717"/>
                  <a:gd name="T4" fmla="*/ 111 w 461"/>
                  <a:gd name="T5" fmla="*/ 662 h 717"/>
                  <a:gd name="T6" fmla="*/ 198 w 461"/>
                  <a:gd name="T7" fmla="*/ 701 h 717"/>
                  <a:gd name="T8" fmla="*/ 294 w 461"/>
                  <a:gd name="T9" fmla="*/ 716 h 717"/>
                  <a:gd name="T10" fmla="*/ 399 w 461"/>
                  <a:gd name="T11" fmla="*/ 692 h 717"/>
                  <a:gd name="T12" fmla="*/ 450 w 461"/>
                  <a:gd name="T13" fmla="*/ 671 h 717"/>
                  <a:gd name="T14" fmla="*/ 459 w 461"/>
                  <a:gd name="T15" fmla="*/ 644 h 717"/>
                  <a:gd name="T16" fmla="*/ 438 w 461"/>
                  <a:gd name="T17" fmla="*/ 584 h 717"/>
                  <a:gd name="T18" fmla="*/ 456 w 461"/>
                  <a:gd name="T19" fmla="*/ 491 h 717"/>
                  <a:gd name="T20" fmla="*/ 420 w 461"/>
                  <a:gd name="T21" fmla="*/ 428 h 717"/>
                  <a:gd name="T22" fmla="*/ 366 w 461"/>
                  <a:gd name="T23" fmla="*/ 362 h 717"/>
                  <a:gd name="T24" fmla="*/ 234 w 461"/>
                  <a:gd name="T25" fmla="*/ 359 h 717"/>
                  <a:gd name="T26" fmla="*/ 183 w 461"/>
                  <a:gd name="T27" fmla="*/ 401 h 717"/>
                  <a:gd name="T28" fmla="*/ 114 w 461"/>
                  <a:gd name="T29" fmla="*/ 416 h 717"/>
                  <a:gd name="T30" fmla="*/ 84 w 461"/>
                  <a:gd name="T31" fmla="*/ 374 h 717"/>
                  <a:gd name="T32" fmla="*/ 132 w 461"/>
                  <a:gd name="T33" fmla="*/ 323 h 717"/>
                  <a:gd name="T34" fmla="*/ 291 w 461"/>
                  <a:gd name="T35" fmla="*/ 290 h 717"/>
                  <a:gd name="T36" fmla="*/ 405 w 461"/>
                  <a:gd name="T37" fmla="*/ 170 h 717"/>
                  <a:gd name="T38" fmla="*/ 318 w 461"/>
                  <a:gd name="T39" fmla="*/ 47 h 717"/>
                  <a:gd name="T40" fmla="*/ 237 w 461"/>
                  <a:gd name="T41" fmla="*/ 5 h 717"/>
                  <a:gd name="T42" fmla="*/ 180 w 461"/>
                  <a:gd name="T43" fmla="*/ 17 h 717"/>
                  <a:gd name="T44" fmla="*/ 150 w 461"/>
                  <a:gd name="T45" fmla="*/ 95 h 717"/>
                  <a:gd name="T46" fmla="*/ 114 w 461"/>
                  <a:gd name="T47" fmla="*/ 167 h 717"/>
                  <a:gd name="T48" fmla="*/ 84 w 461"/>
                  <a:gd name="T49" fmla="*/ 224 h 717"/>
                  <a:gd name="T50" fmla="*/ 36 w 461"/>
                  <a:gd name="T51" fmla="*/ 296 h 717"/>
                  <a:gd name="T52" fmla="*/ 6 w 461"/>
                  <a:gd name="T53" fmla="*/ 359 h 717"/>
                  <a:gd name="T54" fmla="*/ 0 w 461"/>
                  <a:gd name="T55" fmla="*/ 416 h 717"/>
                  <a:gd name="T56" fmla="*/ 6 w 461"/>
                  <a:gd name="T57" fmla="*/ 500 h 717"/>
                  <a:gd name="T58" fmla="*/ 18 w 461"/>
                  <a:gd name="T59" fmla="*/ 575 h 7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1" h="717">
                    <a:moveTo>
                      <a:pt x="18" y="575"/>
                    </a:moveTo>
                    <a:cubicBezTo>
                      <a:pt x="21" y="592"/>
                      <a:pt x="12" y="590"/>
                      <a:pt x="27" y="605"/>
                    </a:cubicBezTo>
                    <a:cubicBezTo>
                      <a:pt x="42" y="620"/>
                      <a:pt x="83" y="646"/>
                      <a:pt x="111" y="662"/>
                    </a:cubicBezTo>
                    <a:cubicBezTo>
                      <a:pt x="139" y="678"/>
                      <a:pt x="168" y="692"/>
                      <a:pt x="198" y="701"/>
                    </a:cubicBezTo>
                    <a:cubicBezTo>
                      <a:pt x="228" y="710"/>
                      <a:pt x="261" y="717"/>
                      <a:pt x="294" y="716"/>
                    </a:cubicBezTo>
                    <a:cubicBezTo>
                      <a:pt x="327" y="715"/>
                      <a:pt x="373" y="700"/>
                      <a:pt x="399" y="692"/>
                    </a:cubicBezTo>
                    <a:cubicBezTo>
                      <a:pt x="425" y="684"/>
                      <a:pt x="440" y="679"/>
                      <a:pt x="450" y="671"/>
                    </a:cubicBezTo>
                    <a:cubicBezTo>
                      <a:pt x="460" y="663"/>
                      <a:pt x="461" y="658"/>
                      <a:pt x="459" y="644"/>
                    </a:cubicBezTo>
                    <a:cubicBezTo>
                      <a:pt x="457" y="630"/>
                      <a:pt x="438" y="609"/>
                      <a:pt x="438" y="584"/>
                    </a:cubicBezTo>
                    <a:cubicBezTo>
                      <a:pt x="438" y="559"/>
                      <a:pt x="459" y="517"/>
                      <a:pt x="456" y="491"/>
                    </a:cubicBezTo>
                    <a:cubicBezTo>
                      <a:pt x="453" y="465"/>
                      <a:pt x="435" y="449"/>
                      <a:pt x="420" y="428"/>
                    </a:cubicBezTo>
                    <a:cubicBezTo>
                      <a:pt x="405" y="407"/>
                      <a:pt x="397" y="374"/>
                      <a:pt x="366" y="362"/>
                    </a:cubicBezTo>
                    <a:cubicBezTo>
                      <a:pt x="335" y="350"/>
                      <a:pt x="264" y="353"/>
                      <a:pt x="234" y="359"/>
                    </a:cubicBezTo>
                    <a:cubicBezTo>
                      <a:pt x="204" y="365"/>
                      <a:pt x="203" y="392"/>
                      <a:pt x="183" y="401"/>
                    </a:cubicBezTo>
                    <a:cubicBezTo>
                      <a:pt x="163" y="410"/>
                      <a:pt x="130" y="420"/>
                      <a:pt x="114" y="416"/>
                    </a:cubicBezTo>
                    <a:cubicBezTo>
                      <a:pt x="98" y="412"/>
                      <a:pt x="81" y="389"/>
                      <a:pt x="84" y="374"/>
                    </a:cubicBezTo>
                    <a:cubicBezTo>
                      <a:pt x="87" y="359"/>
                      <a:pt x="98" y="337"/>
                      <a:pt x="132" y="323"/>
                    </a:cubicBezTo>
                    <a:cubicBezTo>
                      <a:pt x="166" y="309"/>
                      <a:pt x="246" y="315"/>
                      <a:pt x="291" y="290"/>
                    </a:cubicBezTo>
                    <a:cubicBezTo>
                      <a:pt x="336" y="265"/>
                      <a:pt x="401" y="210"/>
                      <a:pt x="405" y="170"/>
                    </a:cubicBezTo>
                    <a:cubicBezTo>
                      <a:pt x="409" y="130"/>
                      <a:pt x="346" y="74"/>
                      <a:pt x="318" y="47"/>
                    </a:cubicBezTo>
                    <a:cubicBezTo>
                      <a:pt x="290" y="20"/>
                      <a:pt x="260" y="10"/>
                      <a:pt x="237" y="5"/>
                    </a:cubicBezTo>
                    <a:cubicBezTo>
                      <a:pt x="214" y="0"/>
                      <a:pt x="194" y="2"/>
                      <a:pt x="180" y="17"/>
                    </a:cubicBezTo>
                    <a:cubicBezTo>
                      <a:pt x="166" y="32"/>
                      <a:pt x="161" y="70"/>
                      <a:pt x="150" y="95"/>
                    </a:cubicBezTo>
                    <a:cubicBezTo>
                      <a:pt x="139" y="120"/>
                      <a:pt x="125" y="146"/>
                      <a:pt x="114" y="167"/>
                    </a:cubicBezTo>
                    <a:cubicBezTo>
                      <a:pt x="103" y="188"/>
                      <a:pt x="97" y="203"/>
                      <a:pt x="84" y="224"/>
                    </a:cubicBezTo>
                    <a:cubicBezTo>
                      <a:pt x="71" y="245"/>
                      <a:pt x="49" y="274"/>
                      <a:pt x="36" y="296"/>
                    </a:cubicBezTo>
                    <a:cubicBezTo>
                      <a:pt x="23" y="318"/>
                      <a:pt x="12" y="339"/>
                      <a:pt x="6" y="359"/>
                    </a:cubicBezTo>
                    <a:cubicBezTo>
                      <a:pt x="0" y="379"/>
                      <a:pt x="0" y="393"/>
                      <a:pt x="0" y="416"/>
                    </a:cubicBezTo>
                    <a:cubicBezTo>
                      <a:pt x="0" y="439"/>
                      <a:pt x="5" y="476"/>
                      <a:pt x="6" y="500"/>
                    </a:cubicBezTo>
                    <a:cubicBezTo>
                      <a:pt x="7" y="524"/>
                      <a:pt x="15" y="558"/>
                      <a:pt x="18" y="575"/>
                    </a:cubicBez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47" name="Freeform 557"/>
              <p:cNvSpPr>
                <a:spLocks noChangeAspect="1"/>
              </p:cNvSpPr>
              <p:nvPr/>
            </p:nvSpPr>
            <p:spPr bwMode="auto">
              <a:xfrm>
                <a:off x="2487" y="3683"/>
                <a:ext cx="135" cy="141"/>
              </a:xfrm>
              <a:custGeom>
                <a:avLst/>
                <a:gdLst>
                  <a:gd name="T0" fmla="*/ 0 w 135"/>
                  <a:gd name="T1" fmla="*/ 49 h 141"/>
                  <a:gd name="T2" fmla="*/ 33 w 135"/>
                  <a:gd name="T3" fmla="*/ 13 h 141"/>
                  <a:gd name="T4" fmla="*/ 90 w 135"/>
                  <a:gd name="T5" fmla="*/ 7 h 141"/>
                  <a:gd name="T6" fmla="*/ 129 w 135"/>
                  <a:gd name="T7" fmla="*/ 55 h 141"/>
                  <a:gd name="T8" fmla="*/ 123 w 135"/>
                  <a:gd name="T9" fmla="*/ 91 h 141"/>
                  <a:gd name="T10" fmla="*/ 69 w 135"/>
                  <a:gd name="T11" fmla="*/ 136 h 141"/>
                  <a:gd name="T12" fmla="*/ 27 w 135"/>
                  <a:gd name="T13" fmla="*/ 121 h 141"/>
                  <a:gd name="T14" fmla="*/ 0 w 135"/>
                  <a:gd name="T15" fmla="*/ 49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141">
                    <a:moveTo>
                      <a:pt x="0" y="49"/>
                    </a:moveTo>
                    <a:cubicBezTo>
                      <a:pt x="9" y="7"/>
                      <a:pt x="18" y="20"/>
                      <a:pt x="33" y="13"/>
                    </a:cubicBezTo>
                    <a:cubicBezTo>
                      <a:pt x="48" y="6"/>
                      <a:pt x="74" y="0"/>
                      <a:pt x="90" y="7"/>
                    </a:cubicBezTo>
                    <a:cubicBezTo>
                      <a:pt x="106" y="14"/>
                      <a:pt x="123" y="41"/>
                      <a:pt x="129" y="55"/>
                    </a:cubicBezTo>
                    <a:cubicBezTo>
                      <a:pt x="135" y="69"/>
                      <a:pt x="133" y="78"/>
                      <a:pt x="123" y="91"/>
                    </a:cubicBezTo>
                    <a:cubicBezTo>
                      <a:pt x="113" y="104"/>
                      <a:pt x="85" y="131"/>
                      <a:pt x="69" y="136"/>
                    </a:cubicBezTo>
                    <a:cubicBezTo>
                      <a:pt x="53" y="141"/>
                      <a:pt x="38" y="135"/>
                      <a:pt x="27" y="121"/>
                    </a:cubicBezTo>
                    <a:cubicBezTo>
                      <a:pt x="16" y="107"/>
                      <a:pt x="6" y="64"/>
                      <a:pt x="0" y="49"/>
                    </a:cubicBezTo>
                    <a:close/>
                  </a:path>
                </a:pathLst>
              </a:custGeom>
              <a:gradFill rotWithShape="1">
                <a:gsLst>
                  <a:gs pos="0">
                    <a:srgbClr val="808080"/>
                  </a:gs>
                  <a:gs pos="100000">
                    <a:srgbClr val="3B3B3B"/>
                  </a:gs>
                </a:gsLst>
                <a:path path="rect">
                  <a:fillToRect l="50000" t="50000" r="50000" b="50000"/>
                </a:path>
              </a:gradFill>
              <a:ln w="3175" cmpd="sng">
                <a:solidFill>
                  <a:srgbClr val="000000"/>
                </a:solidFill>
                <a:round/>
                <a:headEnd/>
                <a:tailEnd/>
              </a:ln>
            </p:spPr>
            <p:txBody>
              <a:bodyPr/>
              <a:lstStyle/>
              <a:p>
                <a:endParaRPr lang="en-GB" dirty="0"/>
              </a:p>
            </p:txBody>
          </p:sp>
        </p:grpSp>
        <p:grpSp>
          <p:nvGrpSpPr>
            <p:cNvPr id="19838" name="Group 558"/>
            <p:cNvGrpSpPr>
              <a:grpSpLocks noChangeAspect="1"/>
            </p:cNvGrpSpPr>
            <p:nvPr/>
          </p:nvGrpSpPr>
          <p:grpSpPr bwMode="auto">
            <a:xfrm flipH="1">
              <a:off x="3091" y="2355"/>
              <a:ext cx="127" cy="120"/>
              <a:chOff x="3435" y="2183"/>
              <a:chExt cx="739" cy="694"/>
            </a:xfrm>
          </p:grpSpPr>
          <p:sp>
            <p:nvSpPr>
              <p:cNvPr id="19840" name="Freeform 559"/>
              <p:cNvSpPr>
                <a:spLocks noChangeAspect="1"/>
              </p:cNvSpPr>
              <p:nvPr/>
            </p:nvSpPr>
            <p:spPr bwMode="auto">
              <a:xfrm>
                <a:off x="3435" y="2183"/>
                <a:ext cx="739" cy="694"/>
              </a:xfrm>
              <a:custGeom>
                <a:avLst/>
                <a:gdLst>
                  <a:gd name="T0" fmla="*/ 27 w 739"/>
                  <a:gd name="T1" fmla="*/ 430 h 694"/>
                  <a:gd name="T2" fmla="*/ 12 w 739"/>
                  <a:gd name="T3" fmla="*/ 328 h 694"/>
                  <a:gd name="T4" fmla="*/ 99 w 739"/>
                  <a:gd name="T5" fmla="*/ 184 h 694"/>
                  <a:gd name="T6" fmla="*/ 360 w 739"/>
                  <a:gd name="T7" fmla="*/ 28 h 694"/>
                  <a:gd name="T8" fmla="*/ 567 w 739"/>
                  <a:gd name="T9" fmla="*/ 13 h 694"/>
                  <a:gd name="T10" fmla="*/ 717 w 739"/>
                  <a:gd name="T11" fmla="*/ 52 h 694"/>
                  <a:gd name="T12" fmla="*/ 702 w 739"/>
                  <a:gd name="T13" fmla="*/ 229 h 694"/>
                  <a:gd name="T14" fmla="*/ 624 w 739"/>
                  <a:gd name="T15" fmla="*/ 424 h 694"/>
                  <a:gd name="T16" fmla="*/ 492 w 739"/>
                  <a:gd name="T17" fmla="*/ 547 h 694"/>
                  <a:gd name="T18" fmla="*/ 342 w 739"/>
                  <a:gd name="T19" fmla="*/ 622 h 694"/>
                  <a:gd name="T20" fmla="*/ 210 w 739"/>
                  <a:gd name="T21" fmla="*/ 637 h 694"/>
                  <a:gd name="T22" fmla="*/ 93 w 739"/>
                  <a:gd name="T23" fmla="*/ 694 h 6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9" h="694">
                    <a:moveTo>
                      <a:pt x="27" y="430"/>
                    </a:moveTo>
                    <a:cubicBezTo>
                      <a:pt x="13" y="399"/>
                      <a:pt x="0" y="369"/>
                      <a:pt x="12" y="328"/>
                    </a:cubicBezTo>
                    <a:cubicBezTo>
                      <a:pt x="24" y="287"/>
                      <a:pt x="41" y="234"/>
                      <a:pt x="99" y="184"/>
                    </a:cubicBezTo>
                    <a:cubicBezTo>
                      <a:pt x="157" y="134"/>
                      <a:pt x="282" y="56"/>
                      <a:pt x="360" y="28"/>
                    </a:cubicBezTo>
                    <a:cubicBezTo>
                      <a:pt x="438" y="0"/>
                      <a:pt x="507" y="9"/>
                      <a:pt x="567" y="13"/>
                    </a:cubicBezTo>
                    <a:cubicBezTo>
                      <a:pt x="627" y="17"/>
                      <a:pt x="695" y="16"/>
                      <a:pt x="717" y="52"/>
                    </a:cubicBezTo>
                    <a:cubicBezTo>
                      <a:pt x="739" y="88"/>
                      <a:pt x="717" y="167"/>
                      <a:pt x="702" y="229"/>
                    </a:cubicBezTo>
                    <a:cubicBezTo>
                      <a:pt x="687" y="291"/>
                      <a:pt x="659" y="371"/>
                      <a:pt x="624" y="424"/>
                    </a:cubicBezTo>
                    <a:cubicBezTo>
                      <a:pt x="589" y="477"/>
                      <a:pt x="539" y="514"/>
                      <a:pt x="492" y="547"/>
                    </a:cubicBezTo>
                    <a:cubicBezTo>
                      <a:pt x="445" y="580"/>
                      <a:pt x="389" y="607"/>
                      <a:pt x="342" y="622"/>
                    </a:cubicBezTo>
                    <a:cubicBezTo>
                      <a:pt x="295" y="637"/>
                      <a:pt x="251" y="625"/>
                      <a:pt x="210" y="637"/>
                    </a:cubicBezTo>
                    <a:cubicBezTo>
                      <a:pt x="169" y="649"/>
                      <a:pt x="117" y="682"/>
                      <a:pt x="93" y="694"/>
                    </a:cubicBezTo>
                  </a:path>
                </a:pathLst>
              </a:custGeom>
              <a:solidFill>
                <a:srgbClr val="993300"/>
              </a:solidFill>
              <a:ln w="3175" cmpd="sng">
                <a:solidFill>
                  <a:srgbClr val="000000"/>
                </a:solidFill>
                <a:round/>
                <a:headEnd/>
                <a:tailEnd/>
              </a:ln>
            </p:spPr>
            <p:txBody>
              <a:bodyPr/>
              <a:lstStyle/>
              <a:p>
                <a:endParaRPr lang="en-GB" dirty="0"/>
              </a:p>
            </p:txBody>
          </p:sp>
          <p:sp>
            <p:nvSpPr>
              <p:cNvPr id="19841" name="Freeform 560"/>
              <p:cNvSpPr>
                <a:spLocks noChangeAspect="1"/>
              </p:cNvSpPr>
              <p:nvPr/>
            </p:nvSpPr>
            <p:spPr bwMode="auto">
              <a:xfrm>
                <a:off x="3561" y="2322"/>
                <a:ext cx="457" cy="372"/>
              </a:xfrm>
              <a:custGeom>
                <a:avLst/>
                <a:gdLst>
                  <a:gd name="T0" fmla="*/ 0 w 457"/>
                  <a:gd name="T1" fmla="*/ 327 h 372"/>
                  <a:gd name="T2" fmla="*/ 42 w 457"/>
                  <a:gd name="T3" fmla="*/ 312 h 372"/>
                  <a:gd name="T4" fmla="*/ 90 w 457"/>
                  <a:gd name="T5" fmla="*/ 279 h 372"/>
                  <a:gd name="T6" fmla="*/ 66 w 457"/>
                  <a:gd name="T7" fmla="*/ 222 h 372"/>
                  <a:gd name="T8" fmla="*/ 54 w 457"/>
                  <a:gd name="T9" fmla="*/ 204 h 372"/>
                  <a:gd name="T10" fmla="*/ 87 w 457"/>
                  <a:gd name="T11" fmla="*/ 183 h 372"/>
                  <a:gd name="T12" fmla="*/ 102 w 457"/>
                  <a:gd name="T13" fmla="*/ 192 h 372"/>
                  <a:gd name="T14" fmla="*/ 111 w 457"/>
                  <a:gd name="T15" fmla="*/ 201 h 372"/>
                  <a:gd name="T16" fmla="*/ 120 w 457"/>
                  <a:gd name="T17" fmla="*/ 138 h 372"/>
                  <a:gd name="T18" fmla="*/ 132 w 457"/>
                  <a:gd name="T19" fmla="*/ 153 h 372"/>
                  <a:gd name="T20" fmla="*/ 138 w 457"/>
                  <a:gd name="T21" fmla="*/ 123 h 372"/>
                  <a:gd name="T22" fmla="*/ 180 w 457"/>
                  <a:gd name="T23" fmla="*/ 66 h 372"/>
                  <a:gd name="T24" fmla="*/ 195 w 457"/>
                  <a:gd name="T25" fmla="*/ 60 h 372"/>
                  <a:gd name="T26" fmla="*/ 222 w 457"/>
                  <a:gd name="T27" fmla="*/ 39 h 372"/>
                  <a:gd name="T28" fmla="*/ 237 w 457"/>
                  <a:gd name="T29" fmla="*/ 63 h 372"/>
                  <a:gd name="T30" fmla="*/ 240 w 457"/>
                  <a:gd name="T31" fmla="*/ 90 h 372"/>
                  <a:gd name="T32" fmla="*/ 246 w 457"/>
                  <a:gd name="T33" fmla="*/ 81 h 372"/>
                  <a:gd name="T34" fmla="*/ 249 w 457"/>
                  <a:gd name="T35" fmla="*/ 48 h 372"/>
                  <a:gd name="T36" fmla="*/ 288 w 457"/>
                  <a:gd name="T37" fmla="*/ 12 h 372"/>
                  <a:gd name="T38" fmla="*/ 300 w 457"/>
                  <a:gd name="T39" fmla="*/ 39 h 372"/>
                  <a:gd name="T40" fmla="*/ 360 w 457"/>
                  <a:gd name="T41" fmla="*/ 39 h 372"/>
                  <a:gd name="T42" fmla="*/ 354 w 457"/>
                  <a:gd name="T43" fmla="*/ 48 h 372"/>
                  <a:gd name="T44" fmla="*/ 417 w 457"/>
                  <a:gd name="T45" fmla="*/ 0 h 372"/>
                  <a:gd name="T46" fmla="*/ 444 w 457"/>
                  <a:gd name="T47" fmla="*/ 21 h 372"/>
                  <a:gd name="T48" fmla="*/ 408 w 457"/>
                  <a:gd name="T49" fmla="*/ 87 h 372"/>
                  <a:gd name="T50" fmla="*/ 411 w 457"/>
                  <a:gd name="T51" fmla="*/ 102 h 372"/>
                  <a:gd name="T52" fmla="*/ 399 w 457"/>
                  <a:gd name="T53" fmla="*/ 120 h 372"/>
                  <a:gd name="T54" fmla="*/ 417 w 457"/>
                  <a:gd name="T55" fmla="*/ 165 h 372"/>
                  <a:gd name="T56" fmla="*/ 456 w 457"/>
                  <a:gd name="T57" fmla="*/ 183 h 372"/>
                  <a:gd name="T58" fmla="*/ 366 w 457"/>
                  <a:gd name="T59" fmla="*/ 198 h 372"/>
                  <a:gd name="T60" fmla="*/ 336 w 457"/>
                  <a:gd name="T61" fmla="*/ 210 h 372"/>
                  <a:gd name="T62" fmla="*/ 321 w 457"/>
                  <a:gd name="T63" fmla="*/ 222 h 372"/>
                  <a:gd name="T64" fmla="*/ 324 w 457"/>
                  <a:gd name="T65" fmla="*/ 237 h 372"/>
                  <a:gd name="T66" fmla="*/ 264 w 457"/>
                  <a:gd name="T67" fmla="*/ 246 h 372"/>
                  <a:gd name="T68" fmla="*/ 228 w 457"/>
                  <a:gd name="T69" fmla="*/ 309 h 372"/>
                  <a:gd name="T70" fmla="*/ 204 w 457"/>
                  <a:gd name="T71" fmla="*/ 342 h 372"/>
                  <a:gd name="T72" fmla="*/ 144 w 457"/>
                  <a:gd name="T73" fmla="*/ 348 h 372"/>
                  <a:gd name="T74" fmla="*/ 15 w 457"/>
                  <a:gd name="T75" fmla="*/ 372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372">
                    <a:moveTo>
                      <a:pt x="0" y="327"/>
                    </a:moveTo>
                    <a:cubicBezTo>
                      <a:pt x="17" y="323"/>
                      <a:pt x="28" y="321"/>
                      <a:pt x="42" y="312"/>
                    </a:cubicBezTo>
                    <a:cubicBezTo>
                      <a:pt x="54" y="293"/>
                      <a:pt x="71" y="289"/>
                      <a:pt x="90" y="279"/>
                    </a:cubicBezTo>
                    <a:cubicBezTo>
                      <a:pt x="103" y="260"/>
                      <a:pt x="78" y="238"/>
                      <a:pt x="66" y="222"/>
                    </a:cubicBezTo>
                    <a:cubicBezTo>
                      <a:pt x="62" y="216"/>
                      <a:pt x="54" y="204"/>
                      <a:pt x="54" y="204"/>
                    </a:cubicBezTo>
                    <a:cubicBezTo>
                      <a:pt x="63" y="190"/>
                      <a:pt x="70" y="186"/>
                      <a:pt x="87" y="183"/>
                    </a:cubicBezTo>
                    <a:cubicBezTo>
                      <a:pt x="92" y="186"/>
                      <a:pt x="97" y="189"/>
                      <a:pt x="102" y="192"/>
                    </a:cubicBezTo>
                    <a:cubicBezTo>
                      <a:pt x="105" y="195"/>
                      <a:pt x="110" y="205"/>
                      <a:pt x="111" y="201"/>
                    </a:cubicBezTo>
                    <a:cubicBezTo>
                      <a:pt x="134" y="113"/>
                      <a:pt x="100" y="168"/>
                      <a:pt x="120" y="138"/>
                    </a:cubicBezTo>
                    <a:cubicBezTo>
                      <a:pt x="122" y="144"/>
                      <a:pt x="128" y="158"/>
                      <a:pt x="132" y="153"/>
                    </a:cubicBezTo>
                    <a:cubicBezTo>
                      <a:pt x="138" y="145"/>
                      <a:pt x="132" y="131"/>
                      <a:pt x="138" y="123"/>
                    </a:cubicBezTo>
                    <a:cubicBezTo>
                      <a:pt x="152" y="102"/>
                      <a:pt x="156" y="78"/>
                      <a:pt x="180" y="66"/>
                    </a:cubicBezTo>
                    <a:cubicBezTo>
                      <a:pt x="193" y="46"/>
                      <a:pt x="178" y="63"/>
                      <a:pt x="195" y="60"/>
                    </a:cubicBezTo>
                    <a:cubicBezTo>
                      <a:pt x="204" y="58"/>
                      <a:pt x="214" y="44"/>
                      <a:pt x="222" y="39"/>
                    </a:cubicBezTo>
                    <a:cubicBezTo>
                      <a:pt x="235" y="43"/>
                      <a:pt x="233" y="51"/>
                      <a:pt x="237" y="63"/>
                    </a:cubicBezTo>
                    <a:cubicBezTo>
                      <a:pt x="238" y="72"/>
                      <a:pt x="236" y="82"/>
                      <a:pt x="240" y="90"/>
                    </a:cubicBezTo>
                    <a:cubicBezTo>
                      <a:pt x="242" y="93"/>
                      <a:pt x="245" y="85"/>
                      <a:pt x="246" y="81"/>
                    </a:cubicBezTo>
                    <a:cubicBezTo>
                      <a:pt x="248" y="70"/>
                      <a:pt x="246" y="59"/>
                      <a:pt x="249" y="48"/>
                    </a:cubicBezTo>
                    <a:cubicBezTo>
                      <a:pt x="254" y="31"/>
                      <a:pt x="273" y="17"/>
                      <a:pt x="288" y="12"/>
                    </a:cubicBezTo>
                    <a:cubicBezTo>
                      <a:pt x="292" y="30"/>
                      <a:pt x="282" y="30"/>
                      <a:pt x="300" y="39"/>
                    </a:cubicBezTo>
                    <a:cubicBezTo>
                      <a:pt x="322" y="34"/>
                      <a:pt x="330" y="30"/>
                      <a:pt x="360" y="39"/>
                    </a:cubicBezTo>
                    <a:cubicBezTo>
                      <a:pt x="363" y="40"/>
                      <a:pt x="351" y="50"/>
                      <a:pt x="354" y="48"/>
                    </a:cubicBezTo>
                    <a:cubicBezTo>
                      <a:pt x="378" y="36"/>
                      <a:pt x="391" y="9"/>
                      <a:pt x="417" y="0"/>
                    </a:cubicBezTo>
                    <a:cubicBezTo>
                      <a:pt x="408" y="28"/>
                      <a:pt x="405" y="17"/>
                      <a:pt x="444" y="21"/>
                    </a:cubicBezTo>
                    <a:cubicBezTo>
                      <a:pt x="430" y="42"/>
                      <a:pt x="419" y="65"/>
                      <a:pt x="408" y="87"/>
                    </a:cubicBezTo>
                    <a:cubicBezTo>
                      <a:pt x="409" y="92"/>
                      <a:pt x="412" y="97"/>
                      <a:pt x="411" y="102"/>
                    </a:cubicBezTo>
                    <a:cubicBezTo>
                      <a:pt x="409" y="109"/>
                      <a:pt x="399" y="120"/>
                      <a:pt x="399" y="120"/>
                    </a:cubicBezTo>
                    <a:cubicBezTo>
                      <a:pt x="418" y="133"/>
                      <a:pt x="406" y="151"/>
                      <a:pt x="417" y="165"/>
                    </a:cubicBezTo>
                    <a:cubicBezTo>
                      <a:pt x="423" y="173"/>
                      <a:pt x="447" y="179"/>
                      <a:pt x="456" y="183"/>
                    </a:cubicBezTo>
                    <a:cubicBezTo>
                      <a:pt x="434" y="216"/>
                      <a:pt x="457" y="187"/>
                      <a:pt x="366" y="198"/>
                    </a:cubicBezTo>
                    <a:cubicBezTo>
                      <a:pt x="355" y="199"/>
                      <a:pt x="336" y="210"/>
                      <a:pt x="336" y="210"/>
                    </a:cubicBezTo>
                    <a:cubicBezTo>
                      <a:pt x="319" y="198"/>
                      <a:pt x="326" y="178"/>
                      <a:pt x="321" y="222"/>
                    </a:cubicBezTo>
                    <a:cubicBezTo>
                      <a:pt x="322" y="227"/>
                      <a:pt x="326" y="232"/>
                      <a:pt x="324" y="237"/>
                    </a:cubicBezTo>
                    <a:cubicBezTo>
                      <a:pt x="323" y="240"/>
                      <a:pt x="267" y="246"/>
                      <a:pt x="264" y="246"/>
                    </a:cubicBezTo>
                    <a:cubicBezTo>
                      <a:pt x="254" y="275"/>
                      <a:pt x="262" y="298"/>
                      <a:pt x="228" y="309"/>
                    </a:cubicBezTo>
                    <a:cubicBezTo>
                      <a:pt x="221" y="322"/>
                      <a:pt x="214" y="332"/>
                      <a:pt x="204" y="342"/>
                    </a:cubicBezTo>
                    <a:cubicBezTo>
                      <a:pt x="196" y="365"/>
                      <a:pt x="160" y="350"/>
                      <a:pt x="144" y="348"/>
                    </a:cubicBezTo>
                    <a:cubicBezTo>
                      <a:pt x="99" y="358"/>
                      <a:pt x="61" y="372"/>
                      <a:pt x="15" y="372"/>
                    </a:cubicBezTo>
                  </a:path>
                </a:pathLst>
              </a:custGeom>
              <a:solidFill>
                <a:srgbClr val="FF9900"/>
              </a:solidFill>
              <a:ln w="3175" cmpd="sng">
                <a:solidFill>
                  <a:srgbClr val="000000"/>
                </a:solidFill>
                <a:round/>
                <a:headEnd/>
                <a:tailEnd/>
              </a:ln>
            </p:spPr>
            <p:txBody>
              <a:bodyPr/>
              <a:lstStyle/>
              <a:p>
                <a:endParaRPr lang="en-GB" dirty="0"/>
              </a:p>
            </p:txBody>
          </p:sp>
        </p:grpSp>
        <p:sp>
          <p:nvSpPr>
            <p:cNvPr id="19839" name="Freeform 561"/>
            <p:cNvSpPr>
              <a:spLocks noChangeAspect="1"/>
            </p:cNvSpPr>
            <p:nvPr/>
          </p:nvSpPr>
          <p:spPr bwMode="auto">
            <a:xfrm flipH="1">
              <a:off x="2695" y="2639"/>
              <a:ext cx="16" cy="46"/>
            </a:xfrm>
            <a:custGeom>
              <a:avLst/>
              <a:gdLst>
                <a:gd name="T0" fmla="*/ 0 w 90"/>
                <a:gd name="T1" fmla="*/ 0 h 270"/>
                <a:gd name="T2" fmla="*/ 0 w 90"/>
                <a:gd name="T3" fmla="*/ 0 h 270"/>
                <a:gd name="T4" fmla="*/ 0 w 90"/>
                <a:gd name="T5" fmla="*/ 0 h 270"/>
                <a:gd name="T6" fmla="*/ 0 w 90"/>
                <a:gd name="T7" fmla="*/ 0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270">
                  <a:moveTo>
                    <a:pt x="39" y="0"/>
                  </a:moveTo>
                  <a:cubicBezTo>
                    <a:pt x="55" y="51"/>
                    <a:pt x="71" y="103"/>
                    <a:pt x="77" y="142"/>
                  </a:cubicBezTo>
                  <a:cubicBezTo>
                    <a:pt x="83" y="181"/>
                    <a:pt x="90" y="211"/>
                    <a:pt x="77" y="232"/>
                  </a:cubicBezTo>
                  <a:cubicBezTo>
                    <a:pt x="64" y="253"/>
                    <a:pt x="32" y="261"/>
                    <a:pt x="0" y="270"/>
                  </a:cubicBezTo>
                </a:path>
              </a:pathLst>
            </a:custGeom>
            <a:noFill/>
            <a:ln w="12700" cap="flat" cmpd="sng">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19478" name="Rectangle 34"/>
          <p:cNvSpPr txBox="1">
            <a:spLocks noChangeArrowheads="1"/>
          </p:cNvSpPr>
          <p:nvPr/>
        </p:nvSpPr>
        <p:spPr bwMode="auto">
          <a:xfrm>
            <a:off x="925512" y="-1588"/>
            <a:ext cx="10194926" cy="6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2800" b="1" dirty="0">
                <a:solidFill>
                  <a:srgbClr val="0066CC"/>
                </a:solidFill>
                <a:latin typeface="Tahoma" panose="020B0604030504040204" pitchFamily="34" charset="0"/>
                <a:ea typeface="MS PGothic" panose="020B0600070205080204" pitchFamily="34" charset="-128"/>
                <a:cs typeface="Arial" panose="020B0604020202020204" pitchFamily="34" charset="0"/>
              </a:rPr>
              <a:t>Antibiotics in animals</a:t>
            </a:r>
            <a:endParaRPr lang="en-GB" altLang="fr-FR" sz="2800" b="1" dirty="0">
              <a:solidFill>
                <a:srgbClr val="0066CC"/>
              </a:solidFill>
              <a:latin typeface="Tahoma" panose="020B0604030504040204" pitchFamily="34" charset="0"/>
              <a:ea typeface="MS PGothic" panose="020B0600070205080204" pitchFamily="34" charset="-128"/>
              <a:cs typeface="Arial" panose="020B0604020202020204" pitchFamily="34" charset="0"/>
            </a:endParaRPr>
          </a:p>
        </p:txBody>
      </p:sp>
      <p:sp>
        <p:nvSpPr>
          <p:cNvPr id="565" name="Text Box 4"/>
          <p:cNvSpPr txBox="1">
            <a:spLocks noChangeArrowheads="1"/>
          </p:cNvSpPr>
          <p:nvPr/>
        </p:nvSpPr>
        <p:spPr bwMode="auto">
          <a:xfrm>
            <a:off x="6949036" y="3743325"/>
            <a:ext cx="3300904" cy="707886"/>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4000" dirty="0">
                <a:solidFill>
                  <a:srgbClr val="800000"/>
                </a:solidFill>
                <a:latin typeface="Tahoma" panose="020B0604030504040204" pitchFamily="34" charset="0"/>
                <a:ea typeface="MS PGothic" panose="020B0600070205080204" pitchFamily="34" charset="-128"/>
                <a:cs typeface="Tahoma" panose="020B0604030504040204" pitchFamily="34" charset="0"/>
              </a:rPr>
              <a:t>« Hit hard »</a:t>
            </a:r>
          </a:p>
        </p:txBody>
      </p:sp>
      <p:sp>
        <p:nvSpPr>
          <p:cNvPr id="566" name="Virage 565"/>
          <p:cNvSpPr/>
          <p:nvPr/>
        </p:nvSpPr>
        <p:spPr>
          <a:xfrm rot="10800000">
            <a:off x="7072313" y="4670426"/>
            <a:ext cx="1433512" cy="6699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000000"/>
              </a:solidFill>
            </a:endParaRPr>
          </a:p>
        </p:txBody>
      </p:sp>
      <p:sp>
        <p:nvSpPr>
          <p:cNvPr id="567" name="Flèche droite 566"/>
          <p:cNvSpPr/>
          <p:nvPr/>
        </p:nvSpPr>
        <p:spPr>
          <a:xfrm rot="16200000">
            <a:off x="7923213" y="2916238"/>
            <a:ext cx="10731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568" name="ZoneTexte 566"/>
          <p:cNvSpPr txBox="1">
            <a:spLocks noChangeArrowheads="1"/>
          </p:cNvSpPr>
          <p:nvPr/>
        </p:nvSpPr>
        <p:spPr bwMode="auto">
          <a:xfrm>
            <a:off x="7050089" y="5565776"/>
            <a:ext cx="1826141" cy="46166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fr-FR" sz="2400" dirty="0">
                <a:solidFill>
                  <a:srgbClr val="0070C0"/>
                </a:solidFill>
              </a:rPr>
              <a:t>Favourable</a:t>
            </a:r>
          </a:p>
        </p:txBody>
      </p:sp>
      <p:sp>
        <p:nvSpPr>
          <p:cNvPr id="569" name="ZoneTexte 567"/>
          <p:cNvSpPr txBox="1">
            <a:spLocks noChangeArrowheads="1"/>
          </p:cNvSpPr>
          <p:nvPr/>
        </p:nvSpPr>
        <p:spPr bwMode="auto">
          <a:xfrm>
            <a:off x="8816976" y="2989264"/>
            <a:ext cx="2151551" cy="46166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fr-FR" sz="2400" dirty="0">
                <a:solidFill>
                  <a:srgbClr val="0070C0"/>
                </a:solidFill>
              </a:rPr>
              <a:t>Unfavourable</a:t>
            </a:r>
          </a:p>
        </p:txBody>
      </p:sp>
      <p:sp>
        <p:nvSpPr>
          <p:cNvPr id="214" name="Espace réservé du numéro de diapositive 5"/>
          <p:cNvSpPr txBox="1">
            <a:spLocks/>
          </p:cNvSpPr>
          <p:nvPr/>
        </p:nvSpPr>
        <p:spPr>
          <a:xfrm>
            <a:off x="9042401" y="6537326"/>
            <a:ext cx="3149600" cy="320675"/>
          </a:xfrm>
          <a:prstGeom prst="rect">
            <a:avLst/>
          </a:prstGeom>
          <a:noFill/>
        </p:spPr>
        <p:txBody>
          <a:bodyPr/>
          <a:lstStyle>
            <a:defPPr>
              <a:defRPr lang="fr-FR"/>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9pPr>
          </a:lstStyle>
          <a:p>
            <a:pPr algn="r" fontAlgn="base">
              <a:spcBef>
                <a:spcPct val="0"/>
              </a:spcBef>
              <a:spcAft>
                <a:spcPct val="0"/>
              </a:spcAft>
              <a:buFontTx/>
              <a:buNone/>
            </a:pPr>
            <a:fld id="{1F0893AF-9CEF-4FAB-B01A-DFA4743FB77F}" type="slidenum">
              <a:rPr lang="fr-FR" altLang="fr-FR" sz="1400" b="0" smtClean="0">
                <a:solidFill>
                  <a:srgbClr val="000000"/>
                </a:solidFill>
              </a:rPr>
              <a:pPr algn="r" fontAlgn="base">
                <a:spcBef>
                  <a:spcPct val="0"/>
                </a:spcBef>
                <a:spcAft>
                  <a:spcPct val="0"/>
                </a:spcAft>
                <a:buFontTx/>
                <a:buNone/>
              </a:pPr>
              <a:t>27</a:t>
            </a:fld>
            <a:endParaRPr lang="fr-FR" altLang="fr-FR" sz="1400" b="0" dirty="0">
              <a:solidFill>
                <a:srgbClr val="000000"/>
              </a:solidFill>
            </a:endParaRPr>
          </a:p>
        </p:txBody>
      </p:sp>
    </p:spTree>
    <p:extLst>
      <p:ext uri="{BB962C8B-B14F-4D97-AF65-F5344CB8AC3E}">
        <p14:creationId xmlns:p14="http://schemas.microsoft.com/office/powerpoint/2010/main" val="1535074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271589" y="3141663"/>
            <a:ext cx="9344025" cy="889000"/>
          </a:xfrm>
          <a:prstGeom prst="rect">
            <a:avLst/>
          </a:prstGeom>
          <a:solidFill>
            <a:srgbClr val="FFD5B9"/>
          </a:solidFill>
          <a:ln w="38160">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58371" name="Text Box 4"/>
          <p:cNvSpPr txBox="1">
            <a:spLocks noChangeArrowheads="1"/>
          </p:cNvSpPr>
          <p:nvPr/>
        </p:nvSpPr>
        <p:spPr bwMode="auto">
          <a:xfrm>
            <a:off x="1327150" y="3300413"/>
            <a:ext cx="30734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2400">
                <a:solidFill>
                  <a:srgbClr val="000000"/>
                </a:solidFill>
              </a:rPr>
              <a:t>Duration of treatment</a:t>
            </a:r>
          </a:p>
        </p:txBody>
      </p:sp>
      <p:sp>
        <p:nvSpPr>
          <p:cNvPr id="58372" name="Text Box 5"/>
          <p:cNvSpPr txBox="1">
            <a:spLocks noChangeArrowheads="1"/>
          </p:cNvSpPr>
          <p:nvPr/>
        </p:nvSpPr>
        <p:spPr bwMode="auto">
          <a:xfrm>
            <a:off x="6281738" y="3313113"/>
            <a:ext cx="334486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sz="2400">
                <a:solidFill>
                  <a:srgbClr val="000000"/>
                </a:solidFill>
              </a:rPr>
              <a:t>Selection pressure</a:t>
            </a:r>
          </a:p>
        </p:txBody>
      </p:sp>
      <p:sp>
        <p:nvSpPr>
          <p:cNvPr id="58373" name="AutoShape 6"/>
          <p:cNvSpPr>
            <a:spLocks noChangeArrowheads="1"/>
          </p:cNvSpPr>
          <p:nvPr/>
        </p:nvSpPr>
        <p:spPr bwMode="auto">
          <a:xfrm>
            <a:off x="5580064" y="3249613"/>
            <a:ext cx="669925" cy="622300"/>
          </a:xfrm>
          <a:prstGeom prst="rightArrow">
            <a:avLst>
              <a:gd name="adj1" fmla="val 50000"/>
              <a:gd name="adj2" fmla="val 26918"/>
            </a:avLst>
          </a:prstGeom>
          <a:solidFill>
            <a:srgbClr val="FF66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58374" name="AutoShape 7"/>
          <p:cNvSpPr>
            <a:spLocks noChangeArrowheads="1"/>
          </p:cNvSpPr>
          <p:nvPr/>
        </p:nvSpPr>
        <p:spPr bwMode="auto">
          <a:xfrm rot="-2820000">
            <a:off x="4695825" y="3411538"/>
            <a:ext cx="484188" cy="296862"/>
          </a:xfrm>
          <a:prstGeom prst="rightArrow">
            <a:avLst>
              <a:gd name="adj1" fmla="val 50000"/>
              <a:gd name="adj2" fmla="val 40768"/>
            </a:avLst>
          </a:prstGeom>
          <a:solidFill>
            <a:srgbClr val="009999"/>
          </a:solidFill>
          <a:ln w="9360">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58375" name="AutoShape 8"/>
          <p:cNvSpPr>
            <a:spLocks noChangeArrowheads="1"/>
          </p:cNvSpPr>
          <p:nvPr/>
        </p:nvSpPr>
        <p:spPr bwMode="auto">
          <a:xfrm rot="-2820000">
            <a:off x="9894888" y="3411538"/>
            <a:ext cx="484188" cy="296863"/>
          </a:xfrm>
          <a:prstGeom prst="rightArrow">
            <a:avLst>
              <a:gd name="adj1" fmla="val 50000"/>
              <a:gd name="adj2" fmla="val 40768"/>
            </a:avLst>
          </a:prstGeom>
          <a:solidFill>
            <a:srgbClr val="009999"/>
          </a:solidFill>
          <a:ln w="9360">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58376" name="Rectangle 10"/>
          <p:cNvSpPr>
            <a:spLocks noChangeArrowheads="1"/>
          </p:cNvSpPr>
          <p:nvPr/>
        </p:nvSpPr>
        <p:spPr bwMode="auto">
          <a:xfrm>
            <a:off x="1271589" y="388939"/>
            <a:ext cx="9648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9999"/>
              </a:buClr>
              <a:buNone/>
            </a:pPr>
            <a:r>
              <a:rPr lang="fr-FR" altLang="fr-FR" b="0">
                <a:solidFill>
                  <a:srgbClr val="009999"/>
                </a:solidFill>
              </a:rPr>
              <a:t>What strategy to preserve commensal flora?</a:t>
            </a:r>
          </a:p>
        </p:txBody>
      </p:sp>
      <p:sp>
        <p:nvSpPr>
          <p:cNvPr id="58377"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A51D873-B640-46A2-9A2F-374AFE0488B8}" type="slidenum">
              <a:rPr lang="fr-FR" altLang="fr-FR" sz="1400" b="0">
                <a:solidFill>
                  <a:srgbClr val="000000"/>
                </a:solidFill>
              </a:rPr>
              <a:t>28</a:t>
            </a:fld>
            <a:endParaRPr lang="fr-FR" altLang="fr-FR" sz="1400" b="0">
              <a:solidFill>
                <a:srgbClr val="000000"/>
              </a:solidFill>
            </a:endParaRPr>
          </a:p>
        </p:txBody>
      </p:sp>
    </p:spTree>
    <p:extLst>
      <p:ext uri="{BB962C8B-B14F-4D97-AF65-F5344CB8AC3E}">
        <p14:creationId xmlns:p14="http://schemas.microsoft.com/office/powerpoint/2010/main" val="1678927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1271588" y="1989139"/>
            <a:ext cx="9447212" cy="4192587"/>
          </a:xfrm>
        </p:spPr>
        <p:txBody>
          <a:bodyPr/>
          <a:lstStyle/>
          <a:p>
            <a:pPr marL="444500" indent="-444500" eaLnBrk="1" hangingPunct="1">
              <a:lnSpc>
                <a:spcPct val="90000"/>
              </a:lnSpc>
              <a:spcBef>
                <a:spcPts val="700"/>
              </a:spcBef>
              <a:buClr>
                <a:srgbClr val="009999"/>
              </a:buClr>
              <a:buSzPct val="70000"/>
              <a:buFont typeface="Wingdings" panose="05000000000000000000"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pPr>
            <a:r>
              <a:rPr lang="fr-FR" altLang="fr-FR" sz="2800" dirty="0" err="1">
                <a:solidFill>
                  <a:srgbClr val="FF6600"/>
                </a:solidFill>
              </a:rPr>
              <a:t>Lack</a:t>
            </a:r>
            <a:r>
              <a:rPr lang="fr-FR" altLang="fr-FR" sz="2800" dirty="0">
                <a:solidFill>
                  <a:srgbClr val="FF6600"/>
                </a:solidFill>
              </a:rPr>
              <a:t> of </a:t>
            </a:r>
            <a:r>
              <a:rPr lang="fr-FR" altLang="fr-FR" sz="2800" dirty="0" err="1">
                <a:solidFill>
                  <a:srgbClr val="FF6600"/>
                </a:solidFill>
              </a:rPr>
              <a:t>clinical</a:t>
            </a:r>
            <a:r>
              <a:rPr lang="fr-FR" altLang="fr-FR" sz="2800" dirty="0">
                <a:solidFill>
                  <a:srgbClr val="FF6600"/>
                </a:solidFill>
              </a:rPr>
              <a:t> trials </a:t>
            </a:r>
            <a:r>
              <a:rPr lang="fr-FR" altLang="fr-FR" sz="2800" dirty="0"/>
              <a:t>in </a:t>
            </a:r>
            <a:r>
              <a:rPr lang="fr-FR" altLang="fr-FR" sz="2800" dirty="0" err="1"/>
              <a:t>veterinary</a:t>
            </a:r>
            <a:r>
              <a:rPr lang="fr-FR" altLang="fr-FR" sz="2800" dirty="0"/>
              <a:t> </a:t>
            </a:r>
            <a:r>
              <a:rPr lang="fr-FR" altLang="fr-FR" sz="2800" dirty="0" err="1"/>
              <a:t>medicine</a:t>
            </a:r>
            <a:r>
              <a:rPr lang="fr-FR" altLang="fr-FR" sz="2800" dirty="0"/>
              <a:t> </a:t>
            </a:r>
            <a:r>
              <a:rPr lang="fr-FR" altLang="fr-FR" sz="2800" dirty="0" err="1"/>
              <a:t>that</a:t>
            </a:r>
            <a:r>
              <a:rPr lang="fr-FR" altLang="fr-FR" sz="2800" dirty="0"/>
              <a:t> </a:t>
            </a:r>
            <a:r>
              <a:rPr lang="fr-FR" altLang="fr-FR" sz="2800" dirty="0" err="1"/>
              <a:t>validate</a:t>
            </a:r>
            <a:r>
              <a:rPr lang="fr-FR" altLang="fr-FR" sz="2800" dirty="0"/>
              <a:t> </a:t>
            </a:r>
            <a:r>
              <a:rPr lang="fr-FR" altLang="fr-FR" sz="2800" dirty="0" err="1"/>
              <a:t>treatment</a:t>
            </a:r>
            <a:r>
              <a:rPr lang="fr-FR" altLang="fr-FR" sz="2800" dirty="0"/>
              <a:t> </a:t>
            </a:r>
            <a:r>
              <a:rPr lang="fr-FR" altLang="fr-FR" sz="2800" dirty="0" smtClean="0"/>
              <a:t>durations </a:t>
            </a:r>
            <a:endParaRPr lang="fr-FR" altLang="fr-FR" sz="2800" dirty="0"/>
          </a:p>
          <a:p>
            <a:pPr marL="444500" indent="-444500" eaLnBrk="1" hangingPunct="1">
              <a:lnSpc>
                <a:spcPct val="90000"/>
              </a:lnSpc>
              <a:spcBef>
                <a:spcPts val="700"/>
              </a:spcBef>
              <a:buClr>
                <a:srgbClr val="009999"/>
              </a:buClr>
              <a:buSzPct val="70000"/>
              <a:buFont typeface="Wingdings" panose="05000000000000000000"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pPr>
            <a:endParaRPr lang="fr-FR" altLang="fr-FR" sz="2800" dirty="0">
              <a:solidFill>
                <a:srgbClr val="009999"/>
              </a:solidFill>
            </a:endParaRPr>
          </a:p>
          <a:p>
            <a:pPr marL="444500" indent="-444500" eaLnBrk="1" hangingPunct="1">
              <a:lnSpc>
                <a:spcPct val="90000"/>
              </a:lnSpc>
              <a:spcBef>
                <a:spcPts val="700"/>
              </a:spcBef>
              <a:buClr>
                <a:srgbClr val="009999"/>
              </a:buClr>
              <a:buSzPct val="70000"/>
              <a:buFont typeface="Wingdings" panose="05000000000000000000"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pPr>
            <a:r>
              <a:rPr lang="fr-FR" altLang="fr-FR" sz="2800" dirty="0">
                <a:solidFill>
                  <a:srgbClr val="009999"/>
                </a:solidFill>
              </a:rPr>
              <a:t>Duration of </a:t>
            </a:r>
            <a:r>
              <a:rPr lang="fr-FR" altLang="fr-FR" sz="2800" dirty="0" err="1">
                <a:solidFill>
                  <a:srgbClr val="009999"/>
                </a:solidFill>
              </a:rPr>
              <a:t>treatment</a:t>
            </a:r>
            <a:r>
              <a:rPr lang="fr-FR" altLang="fr-FR" sz="2800" dirty="0">
                <a:solidFill>
                  <a:srgbClr val="009999"/>
                </a:solidFill>
              </a:rPr>
              <a:t> = </a:t>
            </a:r>
            <a:r>
              <a:rPr lang="fr-FR" altLang="fr-FR" sz="2800" dirty="0">
                <a:solidFill>
                  <a:srgbClr val="FF6600"/>
                </a:solidFill>
              </a:rPr>
              <a:t>EMPIRICAL CHOICE </a:t>
            </a:r>
          </a:p>
          <a:p>
            <a:pPr marL="1290638" lvl="2" indent="-401638" eaLnBrk="1" hangingPunct="1">
              <a:lnSpc>
                <a:spcPct val="90000"/>
              </a:lnSpc>
              <a:spcBef>
                <a:spcPts val="500"/>
              </a:spcBef>
              <a:buClr>
                <a:srgbClr val="009999"/>
              </a:buClr>
              <a:buSzPct val="70000"/>
              <a:buFont typeface="Wingdings" panose="05000000000000000000"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pPr>
            <a:r>
              <a:rPr lang="fr-FR" altLang="fr-FR" dirty="0" smtClean="0"/>
              <a:t>"the </a:t>
            </a:r>
            <a:r>
              <a:rPr lang="fr-FR" altLang="fr-FR" dirty="0" err="1" smtClean="0"/>
              <a:t>precise</a:t>
            </a:r>
            <a:r>
              <a:rPr lang="fr-FR" altLang="fr-FR" dirty="0" smtClean="0"/>
              <a:t> duration of </a:t>
            </a:r>
            <a:r>
              <a:rPr lang="fr-FR" altLang="fr-FR" dirty="0" err="1" smtClean="0"/>
              <a:t>treatment</a:t>
            </a:r>
            <a:r>
              <a:rPr lang="fr-FR" altLang="fr-FR" dirty="0" smtClean="0"/>
              <a:t> </a:t>
            </a:r>
            <a:r>
              <a:rPr lang="fr-FR" altLang="fr-FR" dirty="0" err="1" smtClean="0"/>
              <a:t>is</a:t>
            </a:r>
            <a:r>
              <a:rPr lang="fr-FR" altLang="fr-FR" dirty="0" smtClean="0"/>
              <a:t> not </a:t>
            </a:r>
            <a:r>
              <a:rPr lang="fr-FR" altLang="fr-FR" dirty="0" err="1" smtClean="0"/>
              <a:t>supported</a:t>
            </a:r>
            <a:r>
              <a:rPr lang="fr-FR" altLang="fr-FR" dirty="0" smtClean="0"/>
              <a:t> by </a:t>
            </a:r>
            <a:r>
              <a:rPr lang="fr-FR" altLang="fr-FR" dirty="0" err="1" smtClean="0"/>
              <a:t>solid</a:t>
            </a:r>
            <a:r>
              <a:rPr lang="fr-FR" altLang="fr-FR" dirty="0" smtClean="0"/>
              <a:t> </a:t>
            </a:r>
            <a:r>
              <a:rPr lang="fr-FR" altLang="fr-FR" dirty="0" err="1" smtClean="0"/>
              <a:t>evidence</a:t>
            </a:r>
            <a:r>
              <a:rPr lang="fr-FR" altLang="fr-FR" dirty="0" smtClean="0"/>
              <a:t> »</a:t>
            </a:r>
          </a:p>
          <a:p>
            <a:pPr marL="1290638" lvl="2" indent="-401638" eaLnBrk="1" hangingPunct="1">
              <a:lnSpc>
                <a:spcPct val="90000"/>
              </a:lnSpc>
              <a:spcBef>
                <a:spcPts val="500"/>
              </a:spcBef>
              <a:buClr>
                <a:srgbClr val="009999"/>
              </a:buClr>
              <a:buSzPct val="70000"/>
              <a:buFont typeface="Wingdings" panose="05000000000000000000"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pPr>
            <a:r>
              <a:rPr lang="fr-FR" altLang="fr-FR" dirty="0" smtClean="0"/>
              <a:t>"not </a:t>
            </a:r>
            <a:r>
              <a:rPr lang="fr-FR" altLang="fr-FR" dirty="0" err="1" smtClean="0"/>
              <a:t>enough</a:t>
            </a:r>
            <a:r>
              <a:rPr lang="fr-FR" altLang="fr-FR" dirty="0" smtClean="0"/>
              <a:t> </a:t>
            </a:r>
            <a:r>
              <a:rPr lang="fr-FR" altLang="fr-FR" dirty="0" err="1" smtClean="0"/>
              <a:t>controlled</a:t>
            </a:r>
            <a:r>
              <a:rPr lang="fr-FR" altLang="fr-FR" dirty="0" smtClean="0"/>
              <a:t> </a:t>
            </a:r>
            <a:r>
              <a:rPr lang="fr-FR" altLang="fr-FR" dirty="0" err="1" smtClean="0"/>
              <a:t>clinical</a:t>
            </a:r>
            <a:r>
              <a:rPr lang="fr-FR" altLang="fr-FR" dirty="0" smtClean="0"/>
              <a:t> trials »</a:t>
            </a:r>
          </a:p>
          <a:p>
            <a:pPr marL="1290638" lvl="2" indent="-401638" eaLnBrk="1" hangingPunct="1">
              <a:lnSpc>
                <a:spcPct val="90000"/>
              </a:lnSpc>
              <a:spcBef>
                <a:spcPts val="500"/>
              </a:spcBef>
              <a:buSzPct val="70000"/>
              <a:buNone/>
              <a:tabLst>
                <a:tab pos="1014413" algn="l"/>
                <a:tab pos="1928813" algn="l"/>
                <a:tab pos="2843213" algn="l"/>
                <a:tab pos="3757613" algn="l"/>
                <a:tab pos="4672013" algn="l"/>
                <a:tab pos="5586413" algn="l"/>
                <a:tab pos="6500813" algn="l"/>
                <a:tab pos="7415213" algn="l"/>
                <a:tab pos="8329613" algn="l"/>
                <a:tab pos="9244013" algn="l"/>
                <a:tab pos="10158413" algn="l"/>
              </a:tabLst>
            </a:pPr>
            <a:r>
              <a:rPr lang="fr-FR" altLang="fr-FR" sz="1800" dirty="0"/>
              <a:t>	</a:t>
            </a:r>
            <a:r>
              <a:rPr lang="fr-FR" altLang="fr-FR" sz="1800" dirty="0" err="1"/>
              <a:t>according</a:t>
            </a:r>
            <a:r>
              <a:rPr lang="fr-FR" altLang="fr-FR" sz="1800" dirty="0"/>
              <a:t> to the World </a:t>
            </a:r>
            <a:r>
              <a:rPr lang="fr-FR" altLang="fr-FR" sz="1800" dirty="0" err="1"/>
              <a:t>Health</a:t>
            </a:r>
            <a:r>
              <a:rPr lang="fr-FR" altLang="fr-FR" sz="1800" dirty="0"/>
              <a:t> </a:t>
            </a:r>
            <a:r>
              <a:rPr lang="fr-FR" altLang="fr-FR" sz="1800" dirty="0" err="1"/>
              <a:t>Organization</a:t>
            </a:r>
            <a:r>
              <a:rPr lang="fr-FR" altLang="fr-FR" sz="1800" dirty="0"/>
              <a:t> </a:t>
            </a:r>
          </a:p>
          <a:p>
            <a:pPr marL="1290638" lvl="2" indent="-401638" eaLnBrk="1" hangingPunct="1">
              <a:lnSpc>
                <a:spcPct val="90000"/>
              </a:lnSpc>
              <a:spcBef>
                <a:spcPts val="500"/>
              </a:spcBef>
              <a:buSzPct val="70000"/>
              <a:buNone/>
              <a:tabLst>
                <a:tab pos="1014413" algn="l"/>
                <a:tab pos="1928813" algn="l"/>
                <a:tab pos="2843213" algn="l"/>
                <a:tab pos="3757613" algn="l"/>
                <a:tab pos="4672013" algn="l"/>
                <a:tab pos="5586413" algn="l"/>
                <a:tab pos="6500813" algn="l"/>
                <a:tab pos="7415213" algn="l"/>
                <a:tab pos="8329613" algn="l"/>
                <a:tab pos="9244013" algn="l"/>
                <a:tab pos="10158413" algn="l"/>
              </a:tabLst>
            </a:pPr>
            <a:endParaRPr lang="fr-FR" altLang="fr-FR" dirty="0" smtClean="0"/>
          </a:p>
        </p:txBody>
      </p:sp>
      <p:sp>
        <p:nvSpPr>
          <p:cNvPr id="60419" name="Rectangle 10"/>
          <p:cNvSpPr>
            <a:spLocks noChangeArrowheads="1"/>
          </p:cNvSpPr>
          <p:nvPr/>
        </p:nvSpPr>
        <p:spPr bwMode="auto">
          <a:xfrm>
            <a:off x="1271589" y="388939"/>
            <a:ext cx="9648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9999"/>
              </a:buClr>
              <a:buNone/>
            </a:pPr>
            <a:r>
              <a:rPr lang="fr-FR" altLang="fr-FR" b="0">
                <a:solidFill>
                  <a:srgbClr val="009999"/>
                </a:solidFill>
              </a:rPr>
              <a:t>What strategy to preserve commensal flora?</a:t>
            </a:r>
          </a:p>
        </p:txBody>
      </p:sp>
      <p:sp>
        <p:nvSpPr>
          <p:cNvPr id="60420" name="Freeform 7"/>
          <p:cNvSpPr>
            <a:spLocks noChangeArrowheads="1"/>
          </p:cNvSpPr>
          <p:nvPr/>
        </p:nvSpPr>
        <p:spPr bwMode="auto">
          <a:xfrm>
            <a:off x="10639425" y="3759201"/>
            <a:ext cx="469900" cy="1306513"/>
          </a:xfrm>
          <a:custGeom>
            <a:avLst/>
            <a:gdLst>
              <a:gd name="T0" fmla="*/ 2147483646 w 263"/>
              <a:gd name="T1" fmla="*/ 2147483646 h 823"/>
              <a:gd name="T2" fmla="*/ 2147483646 w 263"/>
              <a:gd name="T3" fmla="*/ 2147483646 h 823"/>
              <a:gd name="T4" fmla="*/ 2147483646 w 263"/>
              <a:gd name="T5" fmla="*/ 2147483646 h 823"/>
              <a:gd name="T6" fmla="*/ 2147483646 w 263"/>
              <a:gd name="T7" fmla="*/ 2147483646 h 823"/>
              <a:gd name="T8" fmla="*/ 2147483646 w 263"/>
              <a:gd name="T9" fmla="*/ 2147483646 h 823"/>
              <a:gd name="T10" fmla="*/ 2147483646 w 263"/>
              <a:gd name="T11" fmla="*/ 2147483646 h 823"/>
              <a:gd name="T12" fmla="*/ 2147483646 w 263"/>
              <a:gd name="T13" fmla="*/ 2147483646 h 823"/>
              <a:gd name="T14" fmla="*/ 2147483646 w 263"/>
              <a:gd name="T15" fmla="*/ 2147483646 h 823"/>
              <a:gd name="T16" fmla="*/ 2147483646 w 263"/>
              <a:gd name="T17" fmla="*/ 2147483646 h 823"/>
              <a:gd name="T18" fmla="*/ 2147483646 w 263"/>
              <a:gd name="T19" fmla="*/ 2147483646 h 823"/>
              <a:gd name="T20" fmla="*/ 2147483646 w 263"/>
              <a:gd name="T21" fmla="*/ 2147483646 h 823"/>
              <a:gd name="T22" fmla="*/ 2147483646 w 263"/>
              <a:gd name="T23" fmla="*/ 2147483646 h 823"/>
              <a:gd name="T24" fmla="*/ 2147483646 w 263"/>
              <a:gd name="T25" fmla="*/ 2147483646 h 823"/>
              <a:gd name="T26" fmla="*/ 2147483646 w 263"/>
              <a:gd name="T27" fmla="*/ 2147483646 h 823"/>
              <a:gd name="T28" fmla="*/ 2147483646 w 263"/>
              <a:gd name="T29" fmla="*/ 2147483646 h 823"/>
              <a:gd name="T30" fmla="*/ 2147483646 w 263"/>
              <a:gd name="T31" fmla="*/ 2147483646 h 823"/>
              <a:gd name="T32" fmla="*/ 2147483646 w 263"/>
              <a:gd name="T33" fmla="*/ 2147483646 h 823"/>
              <a:gd name="T34" fmla="*/ 2147483646 w 263"/>
              <a:gd name="T35" fmla="*/ 2147483646 h 823"/>
              <a:gd name="T36" fmla="*/ 2147483646 w 263"/>
              <a:gd name="T37" fmla="*/ 2147483646 h 823"/>
              <a:gd name="T38" fmla="*/ 2147483646 w 263"/>
              <a:gd name="T39" fmla="*/ 2147483646 h 823"/>
              <a:gd name="T40" fmla="*/ 2147483646 w 263"/>
              <a:gd name="T41" fmla="*/ 2147483646 h 823"/>
              <a:gd name="T42" fmla="*/ 2147483646 w 263"/>
              <a:gd name="T43" fmla="*/ 2147483646 h 823"/>
              <a:gd name="T44" fmla="*/ 2147483646 w 263"/>
              <a:gd name="T45" fmla="*/ 2147483646 h 823"/>
              <a:gd name="T46" fmla="*/ 2147483646 w 263"/>
              <a:gd name="T47" fmla="*/ 2147483646 h 823"/>
              <a:gd name="T48" fmla="*/ 2147483646 w 263"/>
              <a:gd name="T49" fmla="*/ 2147483646 h 823"/>
              <a:gd name="T50" fmla="*/ 2147483646 w 263"/>
              <a:gd name="T51" fmla="*/ 2147483646 h 823"/>
              <a:gd name="T52" fmla="*/ 2147483646 w 263"/>
              <a:gd name="T53" fmla="*/ 2147483646 h 823"/>
              <a:gd name="T54" fmla="*/ 2147483646 w 263"/>
              <a:gd name="T55" fmla="*/ 2147483646 h 823"/>
              <a:gd name="T56" fmla="*/ 2147483646 w 263"/>
              <a:gd name="T57" fmla="*/ 2147483646 h 823"/>
              <a:gd name="T58" fmla="*/ 2147483646 w 263"/>
              <a:gd name="T59" fmla="*/ 2147483646 h 823"/>
              <a:gd name="T60" fmla="*/ 2147483646 w 263"/>
              <a:gd name="T61" fmla="*/ 2147483646 h 823"/>
              <a:gd name="T62" fmla="*/ 2147483646 w 263"/>
              <a:gd name="T63" fmla="*/ 2147483646 h 823"/>
              <a:gd name="T64" fmla="*/ 2147483646 w 263"/>
              <a:gd name="T65" fmla="*/ 2147483646 h 823"/>
              <a:gd name="T66" fmla="*/ 2147483646 w 263"/>
              <a:gd name="T67" fmla="*/ 2147483646 h 823"/>
              <a:gd name="T68" fmla="*/ 2147483646 w 263"/>
              <a:gd name="T69" fmla="*/ 2147483646 h 823"/>
              <a:gd name="T70" fmla="*/ 2147483646 w 263"/>
              <a:gd name="T71" fmla="*/ 2147483646 h 823"/>
              <a:gd name="T72" fmla="*/ 2147483646 w 263"/>
              <a:gd name="T73" fmla="*/ 2147483646 h 823"/>
              <a:gd name="T74" fmla="*/ 2147483646 w 263"/>
              <a:gd name="T75" fmla="*/ 2147483646 h 823"/>
              <a:gd name="T76" fmla="*/ 2147483646 w 263"/>
              <a:gd name="T77" fmla="*/ 2147483646 h 823"/>
              <a:gd name="T78" fmla="*/ 2147483646 w 263"/>
              <a:gd name="T79" fmla="*/ 2147483646 h 823"/>
              <a:gd name="T80" fmla="*/ 2147483646 w 263"/>
              <a:gd name="T81" fmla="*/ 2147483646 h 823"/>
              <a:gd name="T82" fmla="*/ 2147483646 w 263"/>
              <a:gd name="T83" fmla="*/ 2147483646 h 823"/>
              <a:gd name="T84" fmla="*/ 2147483646 w 263"/>
              <a:gd name="T85" fmla="*/ 2147483646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0033CC"/>
          </a:solidFill>
          <a:ln w="12600">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0421"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64D8E305-B478-4642-B3DC-9421B8A5B480}" type="slidenum">
              <a:rPr lang="fr-FR" altLang="fr-FR" sz="1400" b="0">
                <a:solidFill>
                  <a:srgbClr val="000000"/>
                </a:solidFill>
              </a:rPr>
              <a:t>29</a:t>
            </a:fld>
            <a:endParaRPr lang="fr-FR" altLang="fr-FR" sz="1400" b="0">
              <a:solidFill>
                <a:srgbClr val="000000"/>
              </a:solidFill>
            </a:endParaRPr>
          </a:p>
        </p:txBody>
      </p:sp>
    </p:spTree>
    <p:extLst>
      <p:ext uri="{BB962C8B-B14F-4D97-AF65-F5344CB8AC3E}">
        <p14:creationId xmlns:p14="http://schemas.microsoft.com/office/powerpoint/2010/main" val="27386566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flipV="1">
            <a:off x="2698750" y="2244726"/>
            <a:ext cx="0" cy="34528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19" name="Line 5"/>
          <p:cNvSpPr>
            <a:spLocks noChangeShapeType="1"/>
          </p:cNvSpPr>
          <p:nvPr/>
        </p:nvSpPr>
        <p:spPr bwMode="auto">
          <a:xfrm>
            <a:off x="2698751" y="5697538"/>
            <a:ext cx="66087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20" name="Freeform 6"/>
          <p:cNvSpPr>
            <a:spLocks/>
          </p:cNvSpPr>
          <p:nvPr/>
        </p:nvSpPr>
        <p:spPr bwMode="auto">
          <a:xfrm>
            <a:off x="2698750" y="2652714"/>
            <a:ext cx="6510338" cy="3044825"/>
          </a:xfrm>
          <a:custGeom>
            <a:avLst/>
            <a:gdLst>
              <a:gd name="T0" fmla="*/ 0 w 4101"/>
              <a:gd name="T1" fmla="*/ 2147483646 h 1814"/>
              <a:gd name="T2" fmla="*/ 2147483646 w 4101"/>
              <a:gd name="T3" fmla="*/ 2147483646 h 1814"/>
              <a:gd name="T4" fmla="*/ 2147483646 w 4101"/>
              <a:gd name="T5" fmla="*/ 2147483646 h 1814"/>
              <a:gd name="T6" fmla="*/ 2147483646 w 4101"/>
              <a:gd name="T7" fmla="*/ 2147483646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21" name="Text Box 15"/>
          <p:cNvSpPr txBox="1">
            <a:spLocks noChangeArrowheads="1"/>
          </p:cNvSpPr>
          <p:nvPr/>
        </p:nvSpPr>
        <p:spPr bwMode="auto">
          <a:xfrm rot="-5400000">
            <a:off x="927041" y="3623620"/>
            <a:ext cx="2441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a:solidFill>
                  <a:srgbClr val="000000"/>
                </a:solidFill>
              </a:rPr>
              <a:t>Concentrations</a:t>
            </a:r>
          </a:p>
        </p:txBody>
      </p:sp>
      <p:sp>
        <p:nvSpPr>
          <p:cNvPr id="9222" name="Text Box 18"/>
          <p:cNvSpPr txBox="1">
            <a:spLocks noChangeArrowheads="1"/>
          </p:cNvSpPr>
          <p:nvPr/>
        </p:nvSpPr>
        <p:spPr bwMode="auto">
          <a:xfrm>
            <a:off x="8534400" y="5864226"/>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a:solidFill>
                  <a:srgbClr val="000000"/>
                </a:solidFill>
              </a:rPr>
              <a:t>Time</a:t>
            </a:r>
          </a:p>
        </p:txBody>
      </p:sp>
      <p:grpSp>
        <p:nvGrpSpPr>
          <p:cNvPr id="9223" name="Group 39"/>
          <p:cNvGrpSpPr>
            <a:grpSpLocks/>
          </p:cNvGrpSpPr>
          <p:nvPr/>
        </p:nvGrpSpPr>
        <p:grpSpPr bwMode="auto">
          <a:xfrm>
            <a:off x="2968626" y="4697414"/>
            <a:ext cx="4297363" cy="731837"/>
            <a:chOff x="1270" y="2959"/>
            <a:chExt cx="2707" cy="461"/>
          </a:xfrm>
        </p:grpSpPr>
        <p:sp>
          <p:nvSpPr>
            <p:cNvPr id="9240" name="Line 26"/>
            <p:cNvSpPr>
              <a:spLocks noChangeShapeType="1"/>
            </p:cNvSpPr>
            <p:nvPr/>
          </p:nvSpPr>
          <p:spPr bwMode="auto">
            <a:xfrm>
              <a:off x="1270" y="2959"/>
              <a:ext cx="2707" cy="0"/>
            </a:xfrm>
            <a:prstGeom prst="line">
              <a:avLst/>
            </a:prstGeom>
            <a:noFill/>
            <a:ln w="571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41" name="Rectangle 27"/>
            <p:cNvSpPr>
              <a:spLocks noChangeArrowheads="1"/>
            </p:cNvSpPr>
            <p:nvPr/>
          </p:nvSpPr>
          <p:spPr bwMode="auto">
            <a:xfrm>
              <a:off x="1373" y="3132"/>
              <a:ext cx="2430" cy="288"/>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fr-FR" sz="1400">
                  <a:solidFill>
                    <a:srgbClr val="F8F8F8"/>
                  </a:solidFill>
                </a:rPr>
                <a:t>Time &gt; MIC </a:t>
              </a:r>
              <a:r>
                <a:rPr lang="en-US" altLang="fr-FR" sz="1400">
                  <a:solidFill>
                    <a:srgbClr val="FFFF00"/>
                  </a:solidFill>
                </a:rPr>
                <a:t>( </a:t>
              </a:r>
              <a:r>
                <a:rPr lang="en-US" altLang="fr-FR" sz="1400" i="1">
                  <a:solidFill>
                    <a:srgbClr val="FFFF00"/>
                  </a:solidFill>
                </a:rPr>
                <a:t>f </a:t>
              </a:r>
              <a:r>
                <a:rPr lang="en-US" altLang="fr-FR" sz="1400">
                  <a:solidFill>
                    <a:srgbClr val="FFFF00"/>
                  </a:solidFill>
                </a:rPr>
                <a:t>T &gt; MIC )</a:t>
              </a:r>
            </a:p>
          </p:txBody>
        </p:sp>
      </p:grpSp>
      <p:grpSp>
        <p:nvGrpSpPr>
          <p:cNvPr id="9224" name="Group 28"/>
          <p:cNvGrpSpPr>
            <a:grpSpLocks/>
          </p:cNvGrpSpPr>
          <p:nvPr/>
        </p:nvGrpSpPr>
        <p:grpSpPr bwMode="auto">
          <a:xfrm>
            <a:off x="3843339" y="2800350"/>
            <a:ext cx="6453187" cy="1752600"/>
            <a:chOff x="1680" y="1632"/>
            <a:chExt cx="3613" cy="1104"/>
          </a:xfrm>
        </p:grpSpPr>
        <p:sp>
          <p:nvSpPr>
            <p:cNvPr id="9237" name="Line 29"/>
            <p:cNvSpPr>
              <a:spLocks noChangeShapeType="1"/>
            </p:cNvSpPr>
            <p:nvPr/>
          </p:nvSpPr>
          <p:spPr bwMode="auto">
            <a:xfrm>
              <a:off x="4560" y="1680"/>
              <a:ext cx="0" cy="1056"/>
            </a:xfrm>
            <a:prstGeom prst="line">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38" name="Text Box 30"/>
            <p:cNvSpPr txBox="1">
              <a:spLocks noChangeArrowheads="1"/>
            </p:cNvSpPr>
            <p:nvPr/>
          </p:nvSpPr>
          <p:spPr bwMode="auto">
            <a:xfrm>
              <a:off x="4582" y="2062"/>
              <a:ext cx="711" cy="330"/>
            </a:xfrm>
            <a:prstGeom prst="rect">
              <a:avLst/>
            </a:prstGeom>
            <a:solidFill>
              <a:srgbClr val="000099"/>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1400">
                  <a:solidFill>
                    <a:srgbClr val="F8F8F8"/>
                  </a:solidFill>
                </a:rPr>
                <a:t>Peak / MIC</a:t>
              </a:r>
              <a:br>
                <a:rPr lang="en-US" altLang="fr-FR" sz="1400">
                  <a:solidFill>
                    <a:srgbClr val="F8F8F8"/>
                  </a:solidFill>
                </a:rPr>
              </a:br>
              <a:r>
                <a:rPr lang="en-US" altLang="fr-FR" sz="1400" i="1">
                  <a:solidFill>
                    <a:srgbClr val="FFFF00"/>
                  </a:solidFill>
                </a:rPr>
                <a:t> (Cmax /MIC)</a:t>
              </a:r>
            </a:p>
          </p:txBody>
        </p:sp>
        <p:sp>
          <p:nvSpPr>
            <p:cNvPr id="9239" name="Line 31"/>
            <p:cNvSpPr>
              <a:spLocks noChangeShapeType="1"/>
            </p:cNvSpPr>
            <p:nvPr/>
          </p:nvSpPr>
          <p:spPr bwMode="auto">
            <a:xfrm flipV="1">
              <a:off x="1680" y="1632"/>
              <a:ext cx="2880" cy="0"/>
            </a:xfrm>
            <a:prstGeom prst="line">
              <a:avLst/>
            </a:prstGeom>
            <a:noFill/>
            <a:ln w="28575" cap="rnd">
              <a:solidFill>
                <a:srgbClr val="CC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9225" name="Rectangle 33"/>
          <p:cNvSpPr>
            <a:spLocks noChangeArrowheads="1"/>
          </p:cNvSpPr>
          <p:nvPr/>
        </p:nvSpPr>
        <p:spPr bwMode="auto">
          <a:xfrm>
            <a:off x="3192464" y="3586163"/>
            <a:ext cx="2073275" cy="855662"/>
          </a:xfrm>
          <a:prstGeom prst="rect">
            <a:avLst/>
          </a:prstGeom>
          <a:solidFill>
            <a:srgbClr val="000099"/>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fr-FR" sz="1400">
                <a:solidFill>
                  <a:srgbClr val="F8F8F8"/>
                </a:solidFill>
              </a:rPr>
              <a:t>Area24h under </a:t>
            </a:r>
            <a:br>
              <a:rPr lang="en-US" altLang="fr-FR" sz="1400">
                <a:solidFill>
                  <a:srgbClr val="F8F8F8"/>
                </a:solidFill>
              </a:rPr>
            </a:br>
            <a:r>
              <a:rPr lang="en-US" altLang="fr-FR" sz="1400">
                <a:solidFill>
                  <a:srgbClr val="F8F8F8"/>
                </a:solidFill>
              </a:rPr>
              <a:t>the curve / MIC</a:t>
            </a:r>
            <a:br>
              <a:rPr lang="en-US" altLang="fr-FR" sz="1400">
                <a:solidFill>
                  <a:srgbClr val="F8F8F8"/>
                </a:solidFill>
              </a:rPr>
            </a:br>
            <a:r>
              <a:rPr lang="en-US" altLang="fr-FR" sz="1400" i="1">
                <a:solidFill>
                  <a:srgbClr val="FFFF00"/>
                </a:solidFill>
              </a:rPr>
              <a:t>(AUC24h / MIC)</a:t>
            </a:r>
          </a:p>
        </p:txBody>
      </p:sp>
      <p:grpSp>
        <p:nvGrpSpPr>
          <p:cNvPr id="9226" name="Group 40"/>
          <p:cNvGrpSpPr>
            <a:grpSpLocks/>
          </p:cNvGrpSpPr>
          <p:nvPr/>
        </p:nvGrpSpPr>
        <p:grpSpPr bwMode="auto">
          <a:xfrm>
            <a:off x="2698751" y="4403726"/>
            <a:ext cx="7980363" cy="1293813"/>
            <a:chOff x="1100" y="2774"/>
            <a:chExt cx="5027" cy="815"/>
          </a:xfrm>
        </p:grpSpPr>
        <p:sp>
          <p:nvSpPr>
            <p:cNvPr id="9233" name="Line 8"/>
            <p:cNvSpPr>
              <a:spLocks noChangeShapeType="1"/>
            </p:cNvSpPr>
            <p:nvPr/>
          </p:nvSpPr>
          <p:spPr bwMode="auto">
            <a:xfrm>
              <a:off x="1100" y="2865"/>
              <a:ext cx="491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34" name="Line 10"/>
            <p:cNvSpPr>
              <a:spLocks noChangeShapeType="1"/>
            </p:cNvSpPr>
            <p:nvPr/>
          </p:nvSpPr>
          <p:spPr bwMode="auto">
            <a:xfrm>
              <a:off x="4076" y="2844"/>
              <a:ext cx="0" cy="7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9235" name="Oval 12"/>
            <p:cNvSpPr>
              <a:spLocks noChangeArrowheads="1"/>
            </p:cNvSpPr>
            <p:nvPr/>
          </p:nvSpPr>
          <p:spPr bwMode="auto">
            <a:xfrm>
              <a:off x="4011" y="2774"/>
              <a:ext cx="142" cy="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2400">
                <a:solidFill>
                  <a:srgbClr val="000000"/>
                </a:solidFill>
              </a:endParaRPr>
            </a:p>
          </p:txBody>
        </p:sp>
        <p:sp>
          <p:nvSpPr>
            <p:cNvPr id="117798" name="Text Box 38"/>
            <p:cNvSpPr txBox="1">
              <a:spLocks noChangeArrowheads="1"/>
            </p:cNvSpPr>
            <p:nvPr/>
          </p:nvSpPr>
          <p:spPr bwMode="auto">
            <a:xfrm>
              <a:off x="5554" y="2969"/>
              <a:ext cx="57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fr-FR" sz="2800" dirty="0" smtClean="0">
                  <a:solidFill>
                    <a:srgbClr val="00CC00"/>
                  </a:solidFill>
                  <a:effectLst>
                    <a:outerShdw blurRad="38100" dist="38100" dir="2700000" algn="tl">
                      <a:srgbClr val="C0C0C0"/>
                    </a:outerShdw>
                  </a:effectLst>
                  <a:latin typeface="Arial" panose="020B0604020202020204" pitchFamily="34" charset="0"/>
                  <a:cs typeface="Arial" panose="020B0604020202020204" pitchFamily="34" charset="0"/>
                </a:rPr>
                <a:t>MIC</a:t>
              </a:r>
              <a:endParaRPr lang="fr-FR" sz="2800" dirty="0">
                <a:solidFill>
                  <a:srgbClr val="00CC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pic>
        <p:nvPicPr>
          <p:cNvPr id="922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4350" y="12763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37"/>
          <p:cNvSpPr>
            <a:spLocks noChangeArrowheads="1"/>
          </p:cNvSpPr>
          <p:nvPr/>
        </p:nvSpPr>
        <p:spPr bwMode="auto">
          <a:xfrm>
            <a:off x="1346200" y="177800"/>
            <a:ext cx="953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800">
                <a:solidFill>
                  <a:srgbClr val="0000FF"/>
                </a:solidFill>
                <a:latin typeface="Tahoma" panose="020B0604030504040204" pitchFamily="34" charset="0"/>
              </a:rPr>
              <a:t>Antibiotic therapy and pharmacokinetic/pharmacodynamic (PK/PD) relationships</a:t>
            </a:r>
          </a:p>
        </p:txBody>
      </p:sp>
      <p:sp>
        <p:nvSpPr>
          <p:cNvPr id="26" name="Text Box 38"/>
          <p:cNvSpPr txBox="1">
            <a:spLocks noChangeArrowheads="1"/>
          </p:cNvSpPr>
          <p:nvPr/>
        </p:nvSpPr>
        <p:spPr bwMode="auto">
          <a:xfrm>
            <a:off x="6115051" y="1735139"/>
            <a:ext cx="3192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fr-FR" sz="2800" dirty="0">
                <a:solidFill>
                  <a:srgbClr val="00CC00"/>
                </a:solidFill>
                <a:effectLst>
                  <a:outerShdw blurRad="38100" dist="38100" dir="2700000" algn="tl">
                    <a:srgbClr val="C0C0C0"/>
                  </a:outerShdw>
                </a:effectLst>
                <a:latin typeface="Arial" panose="020B0604020202020204" pitchFamily="34" charset="0"/>
                <a:cs typeface="Arial" panose="020B0604020202020204" pitchFamily="34" charset="0"/>
              </a:rPr>
              <a:t>Antibiogram: S</a:t>
            </a:r>
          </a:p>
        </p:txBody>
      </p:sp>
      <p:sp>
        <p:nvSpPr>
          <p:cNvPr id="9230" name="Ellipse 4"/>
          <p:cNvSpPr>
            <a:spLocks noChangeArrowheads="1"/>
          </p:cNvSpPr>
          <p:nvPr/>
        </p:nvSpPr>
        <p:spPr bwMode="auto">
          <a:xfrm>
            <a:off x="9683750" y="1866900"/>
            <a:ext cx="317500" cy="260350"/>
          </a:xfrm>
          <a:prstGeom prst="ellipse">
            <a:avLst/>
          </a:prstGeom>
          <a:noFill/>
          <a:ln w="381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28" name="ZoneTexte 1"/>
          <p:cNvSpPr txBox="1">
            <a:spLocks noChangeArrowheads="1"/>
          </p:cNvSpPr>
          <p:nvPr/>
        </p:nvSpPr>
        <p:spPr bwMode="auto">
          <a:xfrm>
            <a:off x="981076" y="1330326"/>
            <a:ext cx="4962525" cy="461963"/>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CC0099"/>
                </a:solidFill>
                <a:ea typeface="ＭＳ Ｐゴシック" panose="020B0600070205080204" pitchFamily="34" charset="-128"/>
              </a:rPr>
              <a:t>With the recommended dosage</a:t>
            </a:r>
          </a:p>
        </p:txBody>
      </p:sp>
      <p:sp>
        <p:nvSpPr>
          <p:cNvPr id="9232"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b="0">
                <a:solidFill>
                  <a:srgbClr val="000000"/>
                </a:solidFill>
              </a:rPr>
              <a:t>3</a:t>
            </a:r>
          </a:p>
        </p:txBody>
      </p:sp>
    </p:spTree>
    <p:extLst>
      <p:ext uri="{BB962C8B-B14F-4D97-AF65-F5344CB8AC3E}">
        <p14:creationId xmlns:p14="http://schemas.microsoft.com/office/powerpoint/2010/main" val="10818033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a:xfrm>
            <a:off x="1138239" y="1109663"/>
            <a:ext cx="9915525" cy="5173662"/>
          </a:xfrm>
        </p:spPr>
        <p:txBody>
          <a:bodyPr/>
          <a:lstStyle/>
          <a:p>
            <a:pPr marL="446088" indent="-444500" eaLnBrk="1" hangingPunct="1">
              <a:lnSpc>
                <a:spcPct val="90000"/>
              </a:lnSpc>
              <a:spcBef>
                <a:spcPts val="500"/>
              </a:spcBef>
              <a:buClr>
                <a:srgbClr val="372221"/>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2400" dirty="0">
              <a:solidFill>
                <a:srgbClr val="009999"/>
              </a:solidFill>
            </a:endParaRPr>
          </a:p>
          <a:p>
            <a:pPr marL="446088" indent="-444500" eaLnBrk="1" hangingPunct="1">
              <a:lnSpc>
                <a:spcPct val="90000"/>
              </a:lnSpc>
              <a:spcBef>
                <a:spcPts val="600"/>
              </a:spcBef>
              <a:buClr>
                <a:srgbClr val="009999"/>
              </a:buClr>
              <a:buSzPct val="70000"/>
              <a:buFont typeface="Wingdings" panose="05000000000000000000"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dirty="0" smtClean="0">
                <a:solidFill>
                  <a:srgbClr val="FF6600"/>
                </a:solidFill>
              </a:rPr>
              <a:t>Impact of </a:t>
            </a:r>
            <a:r>
              <a:rPr lang="fr-FR" altLang="fr-FR" dirty="0" err="1" smtClean="0">
                <a:solidFill>
                  <a:srgbClr val="FF6600"/>
                </a:solidFill>
              </a:rPr>
              <a:t>treatment</a:t>
            </a:r>
            <a:r>
              <a:rPr lang="fr-FR" altLang="fr-FR" dirty="0" smtClean="0">
                <a:solidFill>
                  <a:srgbClr val="FF6600"/>
                </a:solidFill>
              </a:rPr>
              <a:t> duration on </a:t>
            </a:r>
            <a:r>
              <a:rPr lang="fr-FR" altLang="fr-FR" dirty="0" err="1" smtClean="0">
                <a:solidFill>
                  <a:srgbClr val="FF6600"/>
                </a:solidFill>
              </a:rPr>
              <a:t>clinical</a:t>
            </a:r>
            <a:r>
              <a:rPr lang="fr-FR" altLang="fr-FR" dirty="0" smtClean="0">
                <a:solidFill>
                  <a:srgbClr val="FF6600"/>
                </a:solidFill>
              </a:rPr>
              <a:t> </a:t>
            </a:r>
            <a:r>
              <a:rPr lang="fr-FR" altLang="fr-FR" dirty="0" err="1" smtClean="0">
                <a:solidFill>
                  <a:srgbClr val="FF6600"/>
                </a:solidFill>
              </a:rPr>
              <a:t>success</a:t>
            </a:r>
            <a:r>
              <a:rPr lang="fr-FR" altLang="fr-FR" dirty="0" smtClean="0">
                <a:solidFill>
                  <a:srgbClr val="FF6600"/>
                </a:solidFill>
              </a:rPr>
              <a:t>  </a:t>
            </a:r>
          </a:p>
          <a:p>
            <a:pPr marL="446088" indent="-444500" eaLnBrk="1" hangingPunct="1">
              <a:lnSpc>
                <a:spcPct val="90000"/>
              </a:lnSpc>
              <a:spcBef>
                <a:spcPts val="225"/>
              </a:spcBef>
              <a:buClr>
                <a:srgbClr val="372221"/>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000" dirty="0"/>
          </a:p>
          <a:p>
            <a:pPr marL="885825" lvl="1" indent="-439738" eaLnBrk="1" hangingPunct="1">
              <a:lnSpc>
                <a:spcPct val="90000"/>
              </a:lnSpc>
              <a:spcBef>
                <a:spcPts val="500"/>
              </a:spcBef>
              <a:buClr>
                <a:srgbClr val="666699"/>
              </a:buClr>
              <a:buSzPct val="65000"/>
              <a:buFont typeface="Wingdings" panose="05000000000000000000"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2000" dirty="0"/>
              <a:t>FLUOROQUINOLONE, BETA-LACTAM, MACROLIDE</a:t>
            </a:r>
          </a:p>
          <a:p>
            <a:pPr marL="885825" lvl="1" indent="-439738" eaLnBrk="1" hangingPunct="1">
              <a:lnSpc>
                <a:spcPct val="90000"/>
              </a:lnSpc>
              <a:spcBef>
                <a:spcPts val="500"/>
              </a:spcBef>
              <a:buClr>
                <a:srgbClr val="666699"/>
              </a:buClr>
              <a:buSzPct val="65000"/>
              <a:buFont typeface="Wingdings" panose="05000000000000000000"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2000" dirty="0" err="1" smtClean="0"/>
              <a:t>Treatment</a:t>
            </a:r>
            <a:r>
              <a:rPr lang="fr-FR" altLang="fr-FR" sz="2000" dirty="0" smtClean="0"/>
              <a:t> </a:t>
            </a:r>
            <a:r>
              <a:rPr lang="fr-FR" altLang="fr-FR" sz="2000" dirty="0"/>
              <a:t>of acute exacerbations of </a:t>
            </a:r>
            <a:r>
              <a:rPr lang="fr-FR" altLang="fr-FR" sz="2000" dirty="0" err="1"/>
              <a:t>chronic</a:t>
            </a:r>
            <a:r>
              <a:rPr lang="fr-FR" altLang="fr-FR" sz="2000" dirty="0"/>
              <a:t> </a:t>
            </a:r>
            <a:r>
              <a:rPr lang="fr-FR" altLang="fr-FR" sz="2000" dirty="0" err="1"/>
              <a:t>bronchitis</a:t>
            </a:r>
            <a:r>
              <a:rPr lang="fr-FR" altLang="fr-FR" sz="2000" dirty="0"/>
              <a:t> </a:t>
            </a:r>
          </a:p>
          <a:p>
            <a:pPr marL="885825" lvl="1" indent="-439738" eaLnBrk="1" hangingPunct="1">
              <a:lnSpc>
                <a:spcPct val="90000"/>
              </a:lnSpc>
              <a:spcBef>
                <a:spcPts val="500"/>
              </a:spcBef>
              <a:buClr>
                <a:srgbClr val="666699"/>
              </a:buClr>
              <a:buSzPct val="65000"/>
              <a:buFont typeface="Wingdings" panose="05000000000000000000"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2000" dirty="0"/>
          </a:p>
          <a:p>
            <a:pPr marL="885825" lvl="1" indent="-439738" algn="ctr" eaLnBrk="1" hangingPunct="1">
              <a:lnSpc>
                <a:spcPct val="90000"/>
              </a:lnSpc>
              <a:spcBef>
                <a:spcPts val="4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2000" dirty="0"/>
              <a:t>	</a:t>
            </a:r>
            <a:r>
              <a:rPr lang="fr-FR" altLang="fr-FR" sz="2000" dirty="0">
                <a:solidFill>
                  <a:srgbClr val="FF6600"/>
                </a:solidFill>
              </a:rPr>
              <a:t>5 </a:t>
            </a:r>
            <a:r>
              <a:rPr lang="fr-FR" altLang="fr-FR" sz="2000" dirty="0" err="1">
                <a:solidFill>
                  <a:srgbClr val="FF6600"/>
                </a:solidFill>
              </a:rPr>
              <a:t>days</a:t>
            </a:r>
            <a:r>
              <a:rPr lang="fr-FR" altLang="fr-FR" sz="2000" dirty="0">
                <a:solidFill>
                  <a:srgbClr val="FF6600"/>
                </a:solidFill>
              </a:rPr>
              <a:t> </a:t>
            </a:r>
            <a:r>
              <a:rPr lang="fr-FR" altLang="fr-FR" sz="2000" dirty="0"/>
              <a:t>of </a:t>
            </a:r>
            <a:r>
              <a:rPr lang="fr-FR" altLang="fr-FR" sz="2000" dirty="0" err="1"/>
              <a:t>treatment</a:t>
            </a:r>
            <a:r>
              <a:rPr lang="fr-FR" altLang="fr-FR" sz="2000" dirty="0"/>
              <a:t> </a:t>
            </a:r>
            <a:r>
              <a:rPr lang="fr-FR" altLang="fr-FR" sz="2000" dirty="0">
                <a:solidFill>
                  <a:srgbClr val="009999"/>
                </a:solidFill>
              </a:rPr>
              <a:t>= </a:t>
            </a:r>
            <a:r>
              <a:rPr lang="fr-FR" altLang="fr-FR" sz="2000" dirty="0">
                <a:solidFill>
                  <a:srgbClr val="FF6600"/>
                </a:solidFill>
              </a:rPr>
              <a:t>7-10 </a:t>
            </a:r>
            <a:r>
              <a:rPr lang="fr-FR" altLang="fr-FR" sz="2000" dirty="0" err="1">
                <a:solidFill>
                  <a:srgbClr val="FF6600"/>
                </a:solidFill>
              </a:rPr>
              <a:t>days</a:t>
            </a:r>
            <a:r>
              <a:rPr lang="fr-FR" altLang="fr-FR" sz="2000" dirty="0">
                <a:solidFill>
                  <a:srgbClr val="FF6600"/>
                </a:solidFill>
              </a:rPr>
              <a:t> </a:t>
            </a:r>
            <a:r>
              <a:rPr lang="fr-FR" altLang="fr-FR" sz="2000" dirty="0"/>
              <a:t>of </a:t>
            </a:r>
            <a:r>
              <a:rPr lang="fr-FR" altLang="fr-FR" sz="2000" dirty="0" err="1"/>
              <a:t>treatment</a:t>
            </a:r>
            <a:r>
              <a:rPr lang="fr-FR" altLang="fr-FR" sz="2000" dirty="0"/>
              <a:t> </a:t>
            </a:r>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1400" dirty="0" err="1"/>
              <a:t>Falagas</a:t>
            </a:r>
            <a:r>
              <a:rPr lang="fr-FR" altLang="fr-FR" sz="1400" dirty="0"/>
              <a:t> et al. JAC 2008:62 442-450</a:t>
            </a:r>
          </a:p>
          <a:p>
            <a:pPr marL="446088" indent="-444500" eaLnBrk="1" hangingPunct="1">
              <a:lnSpc>
                <a:spcPct val="90000"/>
              </a:lnSpc>
              <a:spcBef>
                <a:spcPts val="300"/>
              </a:spcBef>
              <a:buClr>
                <a:srgbClr val="009999"/>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400" dirty="0"/>
          </a:p>
          <a:p>
            <a:pPr marL="446088" indent="-444500" eaLnBrk="1" hangingPunct="1">
              <a:lnSpc>
                <a:spcPct val="90000"/>
              </a:lnSpc>
              <a:spcBef>
                <a:spcPts val="300"/>
              </a:spcBef>
              <a:buClr>
                <a:srgbClr val="009999"/>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400" dirty="0"/>
          </a:p>
          <a:p>
            <a:pPr marL="446088" indent="-444500" eaLnBrk="1" hangingPunct="1">
              <a:lnSpc>
                <a:spcPct val="90000"/>
              </a:lnSpc>
              <a:spcBef>
                <a:spcPts val="300"/>
              </a:spcBef>
              <a:buClr>
                <a:srgbClr val="009999"/>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400" dirty="0"/>
          </a:p>
          <a:p>
            <a:pPr marL="885825" lvl="1" indent="-439738" eaLnBrk="1" hangingPunct="1">
              <a:lnSpc>
                <a:spcPct val="90000"/>
              </a:lnSpc>
              <a:spcBef>
                <a:spcPts val="400"/>
              </a:spcBef>
              <a:buClr>
                <a:srgbClr val="666699"/>
              </a:buClr>
              <a:buSzPct val="65000"/>
              <a:buFont typeface="Wingdings" panose="05000000000000000000"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2000" dirty="0"/>
              <a:t>FLUOROQUINOLONE (</a:t>
            </a:r>
            <a:r>
              <a:rPr lang="fr-FR" altLang="fr-FR" sz="2000" dirty="0" err="1"/>
              <a:t>levofloxacin</a:t>
            </a:r>
            <a:r>
              <a:rPr lang="fr-FR" altLang="fr-FR" sz="2000" dirty="0"/>
              <a:t>)</a:t>
            </a:r>
          </a:p>
          <a:p>
            <a:pPr marL="885825" lvl="1" indent="-439738" eaLnBrk="1" hangingPunct="1">
              <a:lnSpc>
                <a:spcPct val="90000"/>
              </a:lnSpc>
              <a:spcBef>
                <a:spcPts val="400"/>
              </a:spcBef>
              <a:buClr>
                <a:srgbClr val="666699"/>
              </a:buClr>
              <a:buSzPct val="65000"/>
              <a:buFont typeface="Wingdings" panose="05000000000000000000"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2000" dirty="0" err="1"/>
              <a:t>T</a:t>
            </a:r>
            <a:r>
              <a:rPr lang="fr-FR" altLang="fr-FR" sz="2000" dirty="0" err="1" smtClean="0"/>
              <a:t>reatment</a:t>
            </a:r>
            <a:r>
              <a:rPr lang="fr-FR" altLang="fr-FR" sz="2000" dirty="0" smtClean="0"/>
              <a:t> </a:t>
            </a:r>
            <a:r>
              <a:rPr lang="fr-FR" altLang="fr-FR" sz="2000" dirty="0"/>
              <a:t>of </a:t>
            </a:r>
            <a:r>
              <a:rPr lang="fr-FR" altLang="fr-FR" sz="2000" dirty="0" err="1"/>
              <a:t>pneumonia</a:t>
            </a:r>
            <a:r>
              <a:rPr lang="fr-FR" altLang="fr-FR" sz="2000" dirty="0"/>
              <a:t> </a:t>
            </a:r>
          </a:p>
          <a:p>
            <a:pPr marL="1292225" lvl="2" indent="-400050" eaLnBrk="1" hangingPunct="1">
              <a:lnSpc>
                <a:spcPct val="90000"/>
              </a:lnSpc>
              <a:spcBef>
                <a:spcPts val="350"/>
              </a:spcBef>
              <a:buClr>
                <a:srgbClr val="009999"/>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600" dirty="0">
              <a:solidFill>
                <a:srgbClr val="FF6600"/>
              </a:solidFill>
            </a:endParaRPr>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400" dirty="0"/>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endParaRPr lang="fr-FR" altLang="fr-FR" sz="1400" dirty="0"/>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pPr>
            <a:r>
              <a:rPr lang="fr-FR" altLang="fr-FR" sz="1400" dirty="0"/>
              <a:t>Dunbar et al. CID 2003:37 752-760</a:t>
            </a:r>
          </a:p>
        </p:txBody>
      </p:sp>
      <p:sp>
        <p:nvSpPr>
          <p:cNvPr id="62467" name="Rectangle 3"/>
          <p:cNvSpPr>
            <a:spLocks noChangeArrowheads="1"/>
          </p:cNvSpPr>
          <p:nvPr/>
        </p:nvSpPr>
        <p:spPr bwMode="auto">
          <a:xfrm>
            <a:off x="6775450" y="5514975"/>
            <a:ext cx="2160588"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FF6600"/>
              </a:buClr>
              <a:buNone/>
            </a:pPr>
            <a:r>
              <a:rPr lang="fr-FR" altLang="fr-FR" sz="2000">
                <a:solidFill>
                  <a:srgbClr val="FF6600"/>
                </a:solidFill>
              </a:rPr>
              <a:t>500 mg </a:t>
            </a:r>
          </a:p>
          <a:p>
            <a:pPr algn="ctr" fontAlgn="base">
              <a:spcBef>
                <a:spcPct val="0"/>
              </a:spcBef>
              <a:spcAft>
                <a:spcPct val="0"/>
              </a:spcAft>
              <a:buClr>
                <a:srgbClr val="372221"/>
              </a:buClr>
              <a:buNone/>
            </a:pPr>
            <a:r>
              <a:rPr lang="fr-FR" altLang="fr-FR" sz="2000" b="0">
                <a:solidFill>
                  <a:srgbClr val="372221"/>
                </a:solidFill>
              </a:rPr>
              <a:t>for </a:t>
            </a:r>
            <a:r>
              <a:rPr lang="fr-FR" altLang="fr-FR" sz="2000">
                <a:solidFill>
                  <a:srgbClr val="FF6600"/>
                </a:solidFill>
              </a:rPr>
              <a:t>10 days</a:t>
            </a:r>
          </a:p>
        </p:txBody>
      </p:sp>
      <p:sp>
        <p:nvSpPr>
          <p:cNvPr id="62468" name="Rectangle 4"/>
          <p:cNvSpPr>
            <a:spLocks noChangeArrowheads="1"/>
          </p:cNvSpPr>
          <p:nvPr/>
        </p:nvSpPr>
        <p:spPr bwMode="auto">
          <a:xfrm>
            <a:off x="2197100" y="5529263"/>
            <a:ext cx="407035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spcBef>
                <a:spcPct val="20000"/>
              </a:spcBef>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800" b="1">
                <a:solidFill>
                  <a:schemeClr val="tx1"/>
                </a:solidFill>
                <a:latin typeface="Arial" panose="020B0604020202020204" pitchFamily="34" charset="0"/>
                <a:cs typeface="Arial" panose="020B0604020202020204" pitchFamily="34" charset="0"/>
              </a:defRPr>
            </a:lvl2pPr>
            <a:lvl3pPr>
              <a:spcBef>
                <a:spcPct val="20000"/>
              </a:spcBef>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b="1">
                <a:solidFill>
                  <a:schemeClr val="tx1"/>
                </a:solidFill>
                <a:latin typeface="Arial" panose="020B0604020202020204" pitchFamily="34" charset="0"/>
                <a:cs typeface="Arial" panose="020B0604020202020204" pitchFamily="34" charset="0"/>
              </a:defRPr>
            </a:lvl9pPr>
          </a:lstStyle>
          <a:p>
            <a:pPr lvl="2" algn="ctr" fontAlgn="base">
              <a:spcBef>
                <a:spcPct val="0"/>
              </a:spcBef>
              <a:spcAft>
                <a:spcPct val="0"/>
              </a:spcAft>
              <a:buClr>
                <a:srgbClr val="FF6600"/>
              </a:buClr>
              <a:buNone/>
            </a:pPr>
            <a:r>
              <a:rPr lang="fr-FR" altLang="fr-FR" sz="2000">
                <a:solidFill>
                  <a:srgbClr val="FF6600"/>
                </a:solidFill>
              </a:rPr>
              <a:t>750 mg</a:t>
            </a:r>
          </a:p>
          <a:p>
            <a:pPr lvl="2" algn="ctr" fontAlgn="base">
              <a:spcBef>
                <a:spcPct val="0"/>
              </a:spcBef>
              <a:spcAft>
                <a:spcPct val="0"/>
              </a:spcAft>
              <a:buNone/>
            </a:pPr>
            <a:r>
              <a:rPr lang="fr-FR" altLang="fr-FR" sz="2000" b="0">
                <a:solidFill>
                  <a:srgbClr val="000000"/>
                </a:solidFill>
              </a:rPr>
              <a:t>for </a:t>
            </a:r>
            <a:r>
              <a:rPr lang="fr-FR" altLang="fr-FR" sz="2000">
                <a:solidFill>
                  <a:srgbClr val="FF6600"/>
                </a:solidFill>
              </a:rPr>
              <a:t>5 days</a:t>
            </a:r>
          </a:p>
        </p:txBody>
      </p:sp>
      <p:sp>
        <p:nvSpPr>
          <p:cNvPr id="62469" name="Rectangle 5"/>
          <p:cNvSpPr>
            <a:spLocks noChangeArrowheads="1"/>
          </p:cNvSpPr>
          <p:nvPr/>
        </p:nvSpPr>
        <p:spPr bwMode="auto">
          <a:xfrm>
            <a:off x="6078539" y="5621339"/>
            <a:ext cx="4222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9999"/>
              </a:buClr>
              <a:buNone/>
            </a:pPr>
            <a:r>
              <a:rPr lang="fr-FR" altLang="fr-FR">
                <a:solidFill>
                  <a:srgbClr val="009999"/>
                </a:solidFill>
              </a:rPr>
              <a:t>=</a:t>
            </a:r>
          </a:p>
        </p:txBody>
      </p:sp>
      <p:sp>
        <p:nvSpPr>
          <p:cNvPr id="62470" name="Rectangle 10"/>
          <p:cNvSpPr>
            <a:spLocks noChangeArrowheads="1"/>
          </p:cNvSpPr>
          <p:nvPr/>
        </p:nvSpPr>
        <p:spPr bwMode="auto">
          <a:xfrm>
            <a:off x="1271589" y="388939"/>
            <a:ext cx="9648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9999"/>
              </a:buClr>
              <a:buNone/>
            </a:pPr>
            <a:r>
              <a:rPr lang="fr-FR" altLang="fr-FR" b="0">
                <a:solidFill>
                  <a:srgbClr val="009999"/>
                </a:solidFill>
              </a:rPr>
              <a:t>What strategy to preserve commensal flora?</a:t>
            </a:r>
          </a:p>
        </p:txBody>
      </p:sp>
      <p:sp>
        <p:nvSpPr>
          <p:cNvPr id="62471" name="Freeform 7"/>
          <p:cNvSpPr>
            <a:spLocks noChangeArrowheads="1"/>
          </p:cNvSpPr>
          <p:nvPr/>
        </p:nvSpPr>
        <p:spPr bwMode="auto">
          <a:xfrm>
            <a:off x="10455275" y="2316163"/>
            <a:ext cx="469900" cy="1306512"/>
          </a:xfrm>
          <a:custGeom>
            <a:avLst/>
            <a:gdLst>
              <a:gd name="T0" fmla="*/ 2147483646 w 263"/>
              <a:gd name="T1" fmla="*/ 2147483646 h 823"/>
              <a:gd name="T2" fmla="*/ 2147483646 w 263"/>
              <a:gd name="T3" fmla="*/ 2147483646 h 823"/>
              <a:gd name="T4" fmla="*/ 2147483646 w 263"/>
              <a:gd name="T5" fmla="*/ 2147483646 h 823"/>
              <a:gd name="T6" fmla="*/ 2147483646 w 263"/>
              <a:gd name="T7" fmla="*/ 2147483646 h 823"/>
              <a:gd name="T8" fmla="*/ 2147483646 w 263"/>
              <a:gd name="T9" fmla="*/ 2147483646 h 823"/>
              <a:gd name="T10" fmla="*/ 2147483646 w 263"/>
              <a:gd name="T11" fmla="*/ 2147483646 h 823"/>
              <a:gd name="T12" fmla="*/ 2147483646 w 263"/>
              <a:gd name="T13" fmla="*/ 2147483646 h 823"/>
              <a:gd name="T14" fmla="*/ 2147483646 w 263"/>
              <a:gd name="T15" fmla="*/ 2147483646 h 823"/>
              <a:gd name="T16" fmla="*/ 2147483646 w 263"/>
              <a:gd name="T17" fmla="*/ 2147483646 h 823"/>
              <a:gd name="T18" fmla="*/ 2147483646 w 263"/>
              <a:gd name="T19" fmla="*/ 2147483646 h 823"/>
              <a:gd name="T20" fmla="*/ 2147483646 w 263"/>
              <a:gd name="T21" fmla="*/ 2147483646 h 823"/>
              <a:gd name="T22" fmla="*/ 2147483646 w 263"/>
              <a:gd name="T23" fmla="*/ 2147483646 h 823"/>
              <a:gd name="T24" fmla="*/ 2147483646 w 263"/>
              <a:gd name="T25" fmla="*/ 2147483646 h 823"/>
              <a:gd name="T26" fmla="*/ 2147483646 w 263"/>
              <a:gd name="T27" fmla="*/ 2147483646 h 823"/>
              <a:gd name="T28" fmla="*/ 2147483646 w 263"/>
              <a:gd name="T29" fmla="*/ 2147483646 h 823"/>
              <a:gd name="T30" fmla="*/ 2147483646 w 263"/>
              <a:gd name="T31" fmla="*/ 2147483646 h 823"/>
              <a:gd name="T32" fmla="*/ 2147483646 w 263"/>
              <a:gd name="T33" fmla="*/ 2147483646 h 823"/>
              <a:gd name="T34" fmla="*/ 2147483646 w 263"/>
              <a:gd name="T35" fmla="*/ 2147483646 h 823"/>
              <a:gd name="T36" fmla="*/ 2147483646 w 263"/>
              <a:gd name="T37" fmla="*/ 2147483646 h 823"/>
              <a:gd name="T38" fmla="*/ 2147483646 w 263"/>
              <a:gd name="T39" fmla="*/ 2147483646 h 823"/>
              <a:gd name="T40" fmla="*/ 2147483646 w 263"/>
              <a:gd name="T41" fmla="*/ 2147483646 h 823"/>
              <a:gd name="T42" fmla="*/ 2147483646 w 263"/>
              <a:gd name="T43" fmla="*/ 2147483646 h 823"/>
              <a:gd name="T44" fmla="*/ 2147483646 w 263"/>
              <a:gd name="T45" fmla="*/ 2147483646 h 823"/>
              <a:gd name="T46" fmla="*/ 2147483646 w 263"/>
              <a:gd name="T47" fmla="*/ 2147483646 h 823"/>
              <a:gd name="T48" fmla="*/ 2147483646 w 263"/>
              <a:gd name="T49" fmla="*/ 2147483646 h 823"/>
              <a:gd name="T50" fmla="*/ 2147483646 w 263"/>
              <a:gd name="T51" fmla="*/ 2147483646 h 823"/>
              <a:gd name="T52" fmla="*/ 2147483646 w 263"/>
              <a:gd name="T53" fmla="*/ 2147483646 h 823"/>
              <a:gd name="T54" fmla="*/ 2147483646 w 263"/>
              <a:gd name="T55" fmla="*/ 2147483646 h 823"/>
              <a:gd name="T56" fmla="*/ 2147483646 w 263"/>
              <a:gd name="T57" fmla="*/ 2147483646 h 823"/>
              <a:gd name="T58" fmla="*/ 2147483646 w 263"/>
              <a:gd name="T59" fmla="*/ 2147483646 h 823"/>
              <a:gd name="T60" fmla="*/ 2147483646 w 263"/>
              <a:gd name="T61" fmla="*/ 2147483646 h 823"/>
              <a:gd name="T62" fmla="*/ 2147483646 w 263"/>
              <a:gd name="T63" fmla="*/ 2147483646 h 823"/>
              <a:gd name="T64" fmla="*/ 2147483646 w 263"/>
              <a:gd name="T65" fmla="*/ 2147483646 h 823"/>
              <a:gd name="T66" fmla="*/ 2147483646 w 263"/>
              <a:gd name="T67" fmla="*/ 2147483646 h 823"/>
              <a:gd name="T68" fmla="*/ 2147483646 w 263"/>
              <a:gd name="T69" fmla="*/ 2147483646 h 823"/>
              <a:gd name="T70" fmla="*/ 2147483646 w 263"/>
              <a:gd name="T71" fmla="*/ 2147483646 h 823"/>
              <a:gd name="T72" fmla="*/ 2147483646 w 263"/>
              <a:gd name="T73" fmla="*/ 2147483646 h 823"/>
              <a:gd name="T74" fmla="*/ 2147483646 w 263"/>
              <a:gd name="T75" fmla="*/ 2147483646 h 823"/>
              <a:gd name="T76" fmla="*/ 2147483646 w 263"/>
              <a:gd name="T77" fmla="*/ 2147483646 h 823"/>
              <a:gd name="T78" fmla="*/ 2147483646 w 263"/>
              <a:gd name="T79" fmla="*/ 2147483646 h 823"/>
              <a:gd name="T80" fmla="*/ 2147483646 w 263"/>
              <a:gd name="T81" fmla="*/ 2147483646 h 823"/>
              <a:gd name="T82" fmla="*/ 2147483646 w 263"/>
              <a:gd name="T83" fmla="*/ 2147483646 h 823"/>
              <a:gd name="T84" fmla="*/ 2147483646 w 263"/>
              <a:gd name="T85" fmla="*/ 2147483646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0033CC"/>
          </a:solidFill>
          <a:ln w="12600">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2472"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C955D191-50C0-4C1B-A598-33569758F647}" type="slidenum">
              <a:rPr lang="fr-FR" altLang="fr-FR" sz="1400" b="0">
                <a:solidFill>
                  <a:srgbClr val="000000"/>
                </a:solidFill>
              </a:rPr>
              <a:t>30</a:t>
            </a:fld>
            <a:endParaRPr lang="fr-FR" altLang="fr-FR" sz="1400" b="0">
              <a:solidFill>
                <a:srgbClr val="000000"/>
              </a:solidFill>
            </a:endParaRPr>
          </a:p>
        </p:txBody>
      </p:sp>
    </p:spTree>
    <p:extLst>
      <p:ext uri="{BB962C8B-B14F-4D97-AF65-F5344CB8AC3E}">
        <p14:creationId xmlns:p14="http://schemas.microsoft.com/office/powerpoint/2010/main" val="3523728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1138239" y="1109663"/>
            <a:ext cx="9915525" cy="3994150"/>
          </a:xfrm>
        </p:spPr>
        <p:txBody>
          <a:bodyPr/>
          <a:lstStyle/>
          <a:p>
            <a:pPr marL="446088" indent="-444500" eaLnBrk="1" hangingPunct="1">
              <a:lnSpc>
                <a:spcPct val="90000"/>
              </a:lnSpc>
              <a:spcBef>
                <a:spcPts val="500"/>
              </a:spcBef>
              <a:buClr>
                <a:srgbClr val="372221"/>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2400" dirty="0">
              <a:solidFill>
                <a:srgbClr val="009999"/>
              </a:solidFill>
            </a:endParaRPr>
          </a:p>
          <a:p>
            <a:pPr marL="446088" indent="-444500" eaLnBrk="1" hangingPunct="1">
              <a:lnSpc>
                <a:spcPct val="90000"/>
              </a:lnSpc>
              <a:spcBef>
                <a:spcPts val="600"/>
              </a:spcBef>
              <a:buClr>
                <a:srgbClr val="009999"/>
              </a:buClr>
              <a:buSzPct val="70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dirty="0" smtClean="0">
                <a:solidFill>
                  <a:srgbClr val="FF6600"/>
                </a:solidFill>
              </a:rPr>
              <a:t>Impact of treatment duration on clinical success  </a:t>
            </a:r>
          </a:p>
          <a:p>
            <a:pPr marL="446088" indent="-444500" eaLnBrk="1" hangingPunct="1">
              <a:lnSpc>
                <a:spcPct val="90000"/>
              </a:lnSpc>
              <a:spcBef>
                <a:spcPts val="225"/>
              </a:spcBef>
              <a:buClr>
                <a:srgbClr val="372221"/>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000" dirty="0"/>
          </a:p>
          <a:p>
            <a:pPr marL="885825" lvl="1" indent="-439738" eaLnBrk="1" hangingPunct="1">
              <a:lnSpc>
                <a:spcPct val="90000"/>
              </a:lnSpc>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AMOXICILLIN - AC CLAVULANIC</a:t>
            </a:r>
          </a:p>
          <a:p>
            <a:pPr marL="885825" lvl="1" indent="-439738" eaLnBrk="1" hangingPunct="1">
              <a:lnSpc>
                <a:spcPct val="90000"/>
              </a:lnSpc>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err="1"/>
              <a:t>T</a:t>
            </a:r>
            <a:r>
              <a:rPr lang="fr-FR" sz="2000" dirty="0" err="1" smtClean="0"/>
              <a:t>reatment</a:t>
            </a:r>
            <a:r>
              <a:rPr lang="fr-FR" sz="2000" dirty="0" smtClean="0"/>
              <a:t> </a:t>
            </a:r>
            <a:r>
              <a:rPr lang="fr-FR" sz="2000" dirty="0"/>
              <a:t>of acute exacerbations of chronic bronchitis </a:t>
            </a:r>
          </a:p>
          <a:p>
            <a:pPr marL="885825" lvl="1" indent="-439738" eaLnBrk="1" hangingPunct="1">
              <a:lnSpc>
                <a:spcPct val="90000"/>
              </a:lnSpc>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After </a:t>
            </a:r>
            <a:r>
              <a:rPr lang="fr-FR" sz="2000" dirty="0" err="1"/>
              <a:t>re-evaluation </a:t>
            </a:r>
            <a:r>
              <a:rPr lang="fr-FR" sz="2000" dirty="0"/>
              <a:t>at 3 days: placebo or </a:t>
            </a:r>
            <a:r>
              <a:rPr lang="fr-FR" sz="2000" dirty="0" err="1"/>
              <a:t>amox-clav </a:t>
            </a:r>
            <a:r>
              <a:rPr lang="fr-FR" sz="2000" dirty="0"/>
              <a:t>7 days</a:t>
            </a:r>
          </a:p>
          <a:p>
            <a:pPr marL="885825" lvl="1" indent="-439738" eaLnBrk="1" hangingPunct="1">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050" dirty="0"/>
          </a:p>
          <a:p>
            <a:pPr marL="885825" lvl="1" indent="-439738" algn="ctr" eaLnBrk="1" hangingPunct="1">
              <a:lnSpc>
                <a:spcPct val="90000"/>
              </a:lnSpc>
              <a:spcBef>
                <a:spcPts val="4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	</a:t>
            </a:r>
            <a:r>
              <a:rPr lang="fr-FR" sz="2000" dirty="0">
                <a:solidFill>
                  <a:srgbClr val="FF6600"/>
                </a:solidFill>
              </a:rPr>
              <a:t>3 days </a:t>
            </a:r>
            <a:r>
              <a:rPr lang="fr-FR" sz="2000" dirty="0"/>
              <a:t>of treatment </a:t>
            </a:r>
            <a:r>
              <a:rPr lang="fr-FR" sz="2000" dirty="0">
                <a:solidFill>
                  <a:srgbClr val="009999"/>
                </a:solidFill>
              </a:rPr>
              <a:t>= </a:t>
            </a:r>
            <a:r>
              <a:rPr lang="fr-FR" sz="2000" dirty="0">
                <a:solidFill>
                  <a:srgbClr val="FF6600"/>
                </a:solidFill>
              </a:rPr>
              <a:t>10 days </a:t>
            </a:r>
            <a:r>
              <a:rPr lang="fr-FR" sz="2000" dirty="0"/>
              <a:t>of treatment </a:t>
            </a:r>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1400" dirty="0" err="1"/>
              <a:t>Roede </a:t>
            </a:r>
            <a:r>
              <a:rPr lang="fr-FR" sz="1400" dirty="0"/>
              <a:t>et al Clin </a:t>
            </a:r>
            <a:r>
              <a:rPr lang="fr-FR" sz="1400" dirty="0" err="1"/>
              <a:t>Microb </a:t>
            </a:r>
            <a:r>
              <a:rPr lang="fr-FR" sz="1400" dirty="0"/>
              <a:t>Infect 2007:13 284-290</a:t>
            </a:r>
          </a:p>
          <a:p>
            <a:pPr marL="446088" indent="-444500" eaLnBrk="1" hangingPunct="1">
              <a:lnSpc>
                <a:spcPct val="90000"/>
              </a:lnSpc>
              <a:spcBef>
                <a:spcPts val="300"/>
              </a:spcBef>
              <a:buClr>
                <a:srgbClr val="009999"/>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a:p>
            <a:pPr marL="1292225" lvl="2" indent="-400050" eaLnBrk="1" hangingPunct="1">
              <a:lnSpc>
                <a:spcPct val="90000"/>
              </a:lnSpc>
              <a:spcBef>
                <a:spcPts val="350"/>
              </a:spcBef>
              <a:buClr>
                <a:srgbClr val="009999"/>
              </a:buClr>
              <a:buSzPct val="70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600" dirty="0">
              <a:solidFill>
                <a:srgbClr val="FF6600"/>
              </a:solidFill>
            </a:endParaRPr>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a:p>
            <a:pPr marL="885825" lvl="1" indent="-439738" eaLnBrk="1" hangingPunct="1">
              <a:lnSpc>
                <a:spcPct val="90000"/>
              </a:lnSpc>
              <a:spcBef>
                <a:spcPts val="300"/>
              </a:spcBef>
              <a:buSzPct val="65000"/>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p:txBody>
      </p:sp>
      <p:sp>
        <p:nvSpPr>
          <p:cNvPr id="64515" name="Rectangle 10"/>
          <p:cNvSpPr>
            <a:spLocks noChangeArrowheads="1"/>
          </p:cNvSpPr>
          <p:nvPr/>
        </p:nvSpPr>
        <p:spPr bwMode="auto">
          <a:xfrm>
            <a:off x="1271589" y="388939"/>
            <a:ext cx="9648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9999"/>
              </a:buClr>
              <a:buNone/>
            </a:pPr>
            <a:r>
              <a:rPr lang="fr-FR" altLang="fr-FR" b="0">
                <a:solidFill>
                  <a:srgbClr val="009999"/>
                </a:solidFill>
              </a:rPr>
              <a:t>What strategy to preserve commensal flora?</a:t>
            </a:r>
          </a:p>
        </p:txBody>
      </p:sp>
      <p:sp>
        <p:nvSpPr>
          <p:cNvPr id="5" name="Text Box 63"/>
          <p:cNvSpPr txBox="1">
            <a:spLocks noChangeArrowheads="1"/>
          </p:cNvSpPr>
          <p:nvPr/>
        </p:nvSpPr>
        <p:spPr bwMode="auto">
          <a:xfrm>
            <a:off x="1752600" y="4970463"/>
            <a:ext cx="6064250" cy="4000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000">
                <a:solidFill>
                  <a:srgbClr val="CC3300"/>
                </a:solidFill>
              </a:rPr>
              <a:t>RE-EVALUATIONS 3-5 DAYS FOR DECISION </a:t>
            </a:r>
          </a:p>
        </p:txBody>
      </p:sp>
      <p:sp>
        <p:nvSpPr>
          <p:cNvPr id="6" name="Text Box 63"/>
          <p:cNvSpPr txBox="1">
            <a:spLocks noChangeArrowheads="1"/>
          </p:cNvSpPr>
          <p:nvPr/>
        </p:nvSpPr>
        <p:spPr bwMode="auto">
          <a:xfrm>
            <a:off x="1752601" y="5640388"/>
            <a:ext cx="7756525" cy="10160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000" dirty="0">
                <a:solidFill>
                  <a:srgbClr val="CC3300"/>
                </a:solidFill>
              </a:rPr>
              <a:t>RE-EVALUATIONS DURING TRANSITIONS :</a:t>
            </a:r>
          </a:p>
          <a:p>
            <a:pPr fontAlgn="base">
              <a:spcBef>
                <a:spcPct val="0"/>
              </a:spcBef>
              <a:spcAft>
                <a:spcPct val="0"/>
              </a:spcAft>
              <a:buNone/>
            </a:pPr>
            <a:r>
              <a:rPr lang="fr-FR" altLang="fr-FR" sz="2000" dirty="0">
                <a:solidFill>
                  <a:srgbClr val="CC3300"/>
                </a:solidFill>
              </a:rPr>
              <a:t>	Injectable / Oral</a:t>
            </a:r>
          </a:p>
          <a:p>
            <a:pPr fontAlgn="base">
              <a:spcBef>
                <a:spcPct val="0"/>
              </a:spcBef>
              <a:spcAft>
                <a:spcPct val="0"/>
              </a:spcAft>
              <a:buNone/>
            </a:pPr>
            <a:r>
              <a:rPr lang="fr-FR" altLang="fr-FR" sz="2000" dirty="0">
                <a:solidFill>
                  <a:srgbClr val="CC3300"/>
                </a:solidFill>
              </a:rPr>
              <a:t>	</a:t>
            </a:r>
            <a:r>
              <a:rPr lang="fr-FR" altLang="fr-FR" sz="2000" dirty="0" err="1" smtClean="0">
                <a:solidFill>
                  <a:srgbClr val="CC3300"/>
                </a:solidFill>
              </a:rPr>
              <a:t>Leaving</a:t>
            </a:r>
            <a:r>
              <a:rPr lang="fr-FR" altLang="fr-FR" sz="2000" dirty="0" smtClean="0">
                <a:solidFill>
                  <a:srgbClr val="CC3300"/>
                </a:solidFill>
              </a:rPr>
              <a:t> the </a:t>
            </a:r>
            <a:r>
              <a:rPr lang="fr-FR" altLang="fr-FR" sz="2000" dirty="0" err="1">
                <a:solidFill>
                  <a:srgbClr val="CC3300"/>
                </a:solidFill>
              </a:rPr>
              <a:t>hospital</a:t>
            </a:r>
            <a:endParaRPr lang="fr-FR" altLang="fr-FR" sz="2000" dirty="0">
              <a:solidFill>
                <a:srgbClr val="CC3300"/>
              </a:solidFill>
            </a:endParaRPr>
          </a:p>
        </p:txBody>
      </p:sp>
      <p:sp>
        <p:nvSpPr>
          <p:cNvPr id="64518" name="Freeform 7"/>
          <p:cNvSpPr>
            <a:spLocks noChangeArrowheads="1"/>
          </p:cNvSpPr>
          <p:nvPr/>
        </p:nvSpPr>
        <p:spPr bwMode="auto">
          <a:xfrm>
            <a:off x="10455275" y="2316163"/>
            <a:ext cx="469900" cy="1306512"/>
          </a:xfrm>
          <a:custGeom>
            <a:avLst/>
            <a:gdLst>
              <a:gd name="T0" fmla="*/ 2147483646 w 263"/>
              <a:gd name="T1" fmla="*/ 2147483646 h 823"/>
              <a:gd name="T2" fmla="*/ 2147483646 w 263"/>
              <a:gd name="T3" fmla="*/ 2147483646 h 823"/>
              <a:gd name="T4" fmla="*/ 2147483646 w 263"/>
              <a:gd name="T5" fmla="*/ 2147483646 h 823"/>
              <a:gd name="T6" fmla="*/ 2147483646 w 263"/>
              <a:gd name="T7" fmla="*/ 2147483646 h 823"/>
              <a:gd name="T8" fmla="*/ 2147483646 w 263"/>
              <a:gd name="T9" fmla="*/ 2147483646 h 823"/>
              <a:gd name="T10" fmla="*/ 2147483646 w 263"/>
              <a:gd name="T11" fmla="*/ 2147483646 h 823"/>
              <a:gd name="T12" fmla="*/ 2147483646 w 263"/>
              <a:gd name="T13" fmla="*/ 2147483646 h 823"/>
              <a:gd name="T14" fmla="*/ 2147483646 w 263"/>
              <a:gd name="T15" fmla="*/ 2147483646 h 823"/>
              <a:gd name="T16" fmla="*/ 2147483646 w 263"/>
              <a:gd name="T17" fmla="*/ 2147483646 h 823"/>
              <a:gd name="T18" fmla="*/ 2147483646 w 263"/>
              <a:gd name="T19" fmla="*/ 2147483646 h 823"/>
              <a:gd name="T20" fmla="*/ 2147483646 w 263"/>
              <a:gd name="T21" fmla="*/ 2147483646 h 823"/>
              <a:gd name="T22" fmla="*/ 2147483646 w 263"/>
              <a:gd name="T23" fmla="*/ 2147483646 h 823"/>
              <a:gd name="T24" fmla="*/ 2147483646 w 263"/>
              <a:gd name="T25" fmla="*/ 2147483646 h 823"/>
              <a:gd name="T26" fmla="*/ 2147483646 w 263"/>
              <a:gd name="T27" fmla="*/ 2147483646 h 823"/>
              <a:gd name="T28" fmla="*/ 2147483646 w 263"/>
              <a:gd name="T29" fmla="*/ 2147483646 h 823"/>
              <a:gd name="T30" fmla="*/ 2147483646 w 263"/>
              <a:gd name="T31" fmla="*/ 2147483646 h 823"/>
              <a:gd name="T32" fmla="*/ 2147483646 w 263"/>
              <a:gd name="T33" fmla="*/ 2147483646 h 823"/>
              <a:gd name="T34" fmla="*/ 2147483646 w 263"/>
              <a:gd name="T35" fmla="*/ 2147483646 h 823"/>
              <a:gd name="T36" fmla="*/ 2147483646 w 263"/>
              <a:gd name="T37" fmla="*/ 2147483646 h 823"/>
              <a:gd name="T38" fmla="*/ 2147483646 w 263"/>
              <a:gd name="T39" fmla="*/ 2147483646 h 823"/>
              <a:gd name="T40" fmla="*/ 2147483646 w 263"/>
              <a:gd name="T41" fmla="*/ 2147483646 h 823"/>
              <a:gd name="T42" fmla="*/ 2147483646 w 263"/>
              <a:gd name="T43" fmla="*/ 2147483646 h 823"/>
              <a:gd name="T44" fmla="*/ 2147483646 w 263"/>
              <a:gd name="T45" fmla="*/ 2147483646 h 823"/>
              <a:gd name="T46" fmla="*/ 2147483646 w 263"/>
              <a:gd name="T47" fmla="*/ 2147483646 h 823"/>
              <a:gd name="T48" fmla="*/ 2147483646 w 263"/>
              <a:gd name="T49" fmla="*/ 2147483646 h 823"/>
              <a:gd name="T50" fmla="*/ 2147483646 w 263"/>
              <a:gd name="T51" fmla="*/ 2147483646 h 823"/>
              <a:gd name="T52" fmla="*/ 2147483646 w 263"/>
              <a:gd name="T53" fmla="*/ 2147483646 h 823"/>
              <a:gd name="T54" fmla="*/ 2147483646 w 263"/>
              <a:gd name="T55" fmla="*/ 2147483646 h 823"/>
              <a:gd name="T56" fmla="*/ 2147483646 w 263"/>
              <a:gd name="T57" fmla="*/ 2147483646 h 823"/>
              <a:gd name="T58" fmla="*/ 2147483646 w 263"/>
              <a:gd name="T59" fmla="*/ 2147483646 h 823"/>
              <a:gd name="T60" fmla="*/ 2147483646 w 263"/>
              <a:gd name="T61" fmla="*/ 2147483646 h 823"/>
              <a:gd name="T62" fmla="*/ 2147483646 w 263"/>
              <a:gd name="T63" fmla="*/ 2147483646 h 823"/>
              <a:gd name="T64" fmla="*/ 2147483646 w 263"/>
              <a:gd name="T65" fmla="*/ 2147483646 h 823"/>
              <a:gd name="T66" fmla="*/ 2147483646 w 263"/>
              <a:gd name="T67" fmla="*/ 2147483646 h 823"/>
              <a:gd name="T68" fmla="*/ 2147483646 w 263"/>
              <a:gd name="T69" fmla="*/ 2147483646 h 823"/>
              <a:gd name="T70" fmla="*/ 2147483646 w 263"/>
              <a:gd name="T71" fmla="*/ 2147483646 h 823"/>
              <a:gd name="T72" fmla="*/ 2147483646 w 263"/>
              <a:gd name="T73" fmla="*/ 2147483646 h 823"/>
              <a:gd name="T74" fmla="*/ 2147483646 w 263"/>
              <a:gd name="T75" fmla="*/ 2147483646 h 823"/>
              <a:gd name="T76" fmla="*/ 2147483646 w 263"/>
              <a:gd name="T77" fmla="*/ 2147483646 h 823"/>
              <a:gd name="T78" fmla="*/ 2147483646 w 263"/>
              <a:gd name="T79" fmla="*/ 2147483646 h 823"/>
              <a:gd name="T80" fmla="*/ 2147483646 w 263"/>
              <a:gd name="T81" fmla="*/ 2147483646 h 823"/>
              <a:gd name="T82" fmla="*/ 2147483646 w 263"/>
              <a:gd name="T83" fmla="*/ 2147483646 h 823"/>
              <a:gd name="T84" fmla="*/ 2147483646 w 263"/>
              <a:gd name="T85" fmla="*/ 2147483646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0033CC"/>
          </a:solidFill>
          <a:ln w="12600">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4519"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D468D902-88CB-4F91-A978-C86E3B6918E3}" type="slidenum">
              <a:rPr lang="fr-FR" altLang="fr-FR" sz="1400" b="0">
                <a:solidFill>
                  <a:srgbClr val="000000"/>
                </a:solidFill>
              </a:rPr>
              <a:t>31</a:t>
            </a:fld>
            <a:endParaRPr lang="fr-FR" altLang="fr-FR" sz="1400" b="0">
              <a:solidFill>
                <a:srgbClr val="000000"/>
              </a:solidFill>
            </a:endParaRPr>
          </a:p>
        </p:txBody>
      </p:sp>
    </p:spTree>
    <p:extLst>
      <p:ext uri="{BB962C8B-B14F-4D97-AF65-F5344CB8AC3E}">
        <p14:creationId xmlns:p14="http://schemas.microsoft.com/office/powerpoint/2010/main" val="97798803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1271589" y="1423988"/>
            <a:ext cx="9293225" cy="4341812"/>
          </a:xfrm>
        </p:spPr>
        <p:txBody>
          <a:bodyPr/>
          <a:lstStyle/>
          <a:p>
            <a:pPr marL="444500" indent="-444500" eaLnBrk="1" hangingPunct="1">
              <a:lnSpc>
                <a:spcPct val="90000"/>
              </a:lnSpc>
              <a:spcBef>
                <a:spcPts val="700"/>
              </a:spcBef>
              <a:buClr>
                <a:srgbClr val="009999"/>
              </a:buClr>
              <a:buSzPct val="70000"/>
              <a:buFont typeface="Wingdings"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2800" dirty="0">
                <a:solidFill>
                  <a:srgbClr val="FF6600"/>
                </a:solidFill>
              </a:rPr>
              <a:t>Impact of treatment duration on resistance emergence: commensal flora of the </a:t>
            </a:r>
            <a:r>
              <a:rPr lang="fr-FR" sz="2800" dirty="0" err="1">
                <a:solidFill>
                  <a:srgbClr val="FF6600"/>
                </a:solidFill>
              </a:rPr>
              <a:t>nasopharynx</a:t>
            </a:r>
            <a:endParaRPr lang="fr-FR" sz="2800" dirty="0">
              <a:solidFill>
                <a:srgbClr val="FF6600"/>
              </a:solidFill>
            </a:endParaRPr>
          </a:p>
          <a:p>
            <a:pPr marL="444500" indent="-444500" eaLnBrk="1" hangingPunct="1">
              <a:lnSpc>
                <a:spcPct val="90000"/>
              </a:lnSpc>
              <a:spcBef>
                <a:spcPts val="600"/>
              </a:spcBef>
              <a:buClr>
                <a:srgbClr val="009999"/>
              </a:buClr>
              <a:buSzPct val="70000"/>
              <a:buNone/>
              <a:tabLst>
                <a:tab pos="1014413" algn="l"/>
                <a:tab pos="1928813" algn="l"/>
                <a:tab pos="2843213" algn="l"/>
                <a:tab pos="3757613" algn="l"/>
                <a:tab pos="4672013" algn="l"/>
                <a:tab pos="5586413" algn="l"/>
                <a:tab pos="6500813" algn="l"/>
                <a:tab pos="7415213" algn="l"/>
                <a:tab pos="8329613" algn="l"/>
                <a:tab pos="9244013" algn="l"/>
                <a:tab pos="10158413" algn="l"/>
              </a:tabLst>
              <a:defRPr/>
            </a:pPr>
            <a:endParaRPr lang="fr-FR" sz="2400" u="sng" dirty="0"/>
          </a:p>
          <a:p>
            <a:pPr marL="885825" lvl="1" indent="-439738" eaLnBrk="1" hangingPunct="1">
              <a:lnSpc>
                <a:spcPct val="90000"/>
              </a:lnSpc>
              <a:spcBef>
                <a:spcPts val="500"/>
              </a:spcBef>
              <a:buClr>
                <a:srgbClr val="666699"/>
              </a:buClr>
              <a:buSzPct val="65000"/>
              <a:buFont typeface="Wingdings"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2000" dirty="0"/>
              <a:t>AMOXICILLIN: </a:t>
            </a:r>
            <a:r>
              <a:rPr lang="fr-FR" sz="2000" dirty="0">
                <a:solidFill>
                  <a:srgbClr val="FF6600"/>
                </a:solidFill>
              </a:rPr>
              <a:t>90 mg/kg </a:t>
            </a:r>
            <a:r>
              <a:rPr lang="fr-FR" sz="2000" dirty="0"/>
              <a:t>for </a:t>
            </a:r>
            <a:r>
              <a:rPr lang="fr-FR" sz="2000" dirty="0">
                <a:solidFill>
                  <a:srgbClr val="FF6600"/>
                </a:solidFill>
              </a:rPr>
              <a:t>5 d </a:t>
            </a:r>
            <a:r>
              <a:rPr lang="fr-FR" sz="2000" dirty="0">
                <a:solidFill>
                  <a:srgbClr val="009999"/>
                </a:solidFill>
              </a:rPr>
              <a:t>vs </a:t>
            </a:r>
            <a:r>
              <a:rPr lang="fr-FR" sz="2000" dirty="0">
                <a:solidFill>
                  <a:srgbClr val="FF6600"/>
                </a:solidFill>
              </a:rPr>
              <a:t>40 mg/kg </a:t>
            </a:r>
            <a:r>
              <a:rPr lang="fr-FR" sz="2000" dirty="0"/>
              <a:t>for </a:t>
            </a:r>
            <a:r>
              <a:rPr lang="fr-FR" sz="2000" dirty="0">
                <a:solidFill>
                  <a:srgbClr val="FF6600"/>
                </a:solidFill>
              </a:rPr>
              <a:t>10 d</a:t>
            </a:r>
          </a:p>
          <a:p>
            <a:pPr marL="885825" lvl="1" indent="-439738" eaLnBrk="1" hangingPunct="1">
              <a:lnSpc>
                <a:spcPct val="90000"/>
              </a:lnSpc>
              <a:spcBef>
                <a:spcPts val="500"/>
              </a:spcBef>
              <a:buClr>
                <a:srgbClr val="666699"/>
              </a:buClr>
              <a:buSzPct val="65000"/>
              <a:buFont typeface="Wingdings"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2000" dirty="0"/>
              <a:t>Isolation of penicillin-resistant </a:t>
            </a:r>
            <a:r>
              <a:rPr lang="fr-FR" sz="2000" i="1" dirty="0">
                <a:solidFill>
                  <a:srgbClr val="009999"/>
                </a:solidFill>
              </a:rPr>
              <a:t>S. </a:t>
            </a:r>
            <a:r>
              <a:rPr lang="fr-FR" sz="2000" i="1" dirty="0" err="1">
                <a:solidFill>
                  <a:srgbClr val="009999"/>
                </a:solidFill>
              </a:rPr>
              <a:t>pneumoniae </a:t>
            </a:r>
            <a:r>
              <a:rPr lang="fr-FR" sz="2000" dirty="0"/>
              <a:t>from children </a:t>
            </a:r>
            <a:r>
              <a:rPr lang="fr-FR" sz="2000" dirty="0">
                <a:solidFill>
                  <a:srgbClr val="009999"/>
                </a:solidFill>
              </a:rPr>
              <a:t>less frequent </a:t>
            </a:r>
            <a:endParaRPr lang="fr-FR" sz="1400" dirty="0">
              <a:solidFill>
                <a:srgbClr val="009999"/>
              </a:solidFill>
            </a:endParaRPr>
          </a:p>
          <a:p>
            <a:pPr marL="885825" lvl="1" indent="-439738" eaLnBrk="1" hangingPunct="1">
              <a:lnSpc>
                <a:spcPct val="90000"/>
              </a:lnSpc>
              <a:spcBef>
                <a:spcPts val="400"/>
              </a:spcBef>
              <a:buSzPct val="65000"/>
              <a:buNone/>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1600" dirty="0"/>
              <a:t>	</a:t>
            </a:r>
            <a:r>
              <a:rPr lang="fr-FR" sz="1600" dirty="0" err="1"/>
              <a:t>Schrag </a:t>
            </a:r>
            <a:r>
              <a:rPr lang="fr-FR" sz="1600" dirty="0"/>
              <a:t>et al JAMA 2001:286 49-56</a:t>
            </a:r>
          </a:p>
          <a:p>
            <a:pPr marL="885825" lvl="1" indent="-439738" eaLnBrk="1" hangingPunct="1">
              <a:lnSpc>
                <a:spcPct val="90000"/>
              </a:lnSpc>
              <a:spcBef>
                <a:spcPts val="500"/>
              </a:spcBef>
              <a:buSzPct val="65000"/>
              <a:buNone/>
              <a:tabLst>
                <a:tab pos="1014413" algn="l"/>
                <a:tab pos="1928813" algn="l"/>
                <a:tab pos="2843213" algn="l"/>
                <a:tab pos="3757613" algn="l"/>
                <a:tab pos="4672013" algn="l"/>
                <a:tab pos="5586413" algn="l"/>
                <a:tab pos="6500813" algn="l"/>
                <a:tab pos="7415213" algn="l"/>
                <a:tab pos="8329613" algn="l"/>
                <a:tab pos="9244013" algn="l"/>
                <a:tab pos="10158413" algn="l"/>
              </a:tabLst>
              <a:defRPr/>
            </a:pPr>
            <a:endParaRPr lang="fr-FR" sz="2000" dirty="0"/>
          </a:p>
          <a:p>
            <a:pPr marL="885825" lvl="1" indent="-439738" eaLnBrk="1" hangingPunct="1">
              <a:lnSpc>
                <a:spcPct val="90000"/>
              </a:lnSpc>
              <a:spcBef>
                <a:spcPts val="500"/>
              </a:spcBef>
              <a:buClr>
                <a:srgbClr val="666699"/>
              </a:buClr>
              <a:buSzPct val="65000"/>
              <a:buFont typeface="Wingdings"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2000" dirty="0"/>
              <a:t>PENICILLIN: treatment duration </a:t>
            </a:r>
            <a:r>
              <a:rPr lang="fr-FR" sz="2000" dirty="0">
                <a:solidFill>
                  <a:srgbClr val="FF6600"/>
                </a:solidFill>
              </a:rPr>
              <a:t>greater than 5 days</a:t>
            </a:r>
          </a:p>
          <a:p>
            <a:pPr marL="885825" lvl="1" indent="-439738" eaLnBrk="1" hangingPunct="1">
              <a:lnSpc>
                <a:spcPct val="90000"/>
              </a:lnSpc>
              <a:spcBef>
                <a:spcPts val="500"/>
              </a:spcBef>
              <a:buClr>
                <a:srgbClr val="666699"/>
              </a:buClr>
              <a:buSzPct val="65000"/>
              <a:buFont typeface="Wingdings" pitchFamily="2" charset="2"/>
              <a:buChar char=""/>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2000" dirty="0"/>
              <a:t>Isolation of penicillin-resistant </a:t>
            </a:r>
            <a:r>
              <a:rPr lang="fr-FR" sz="2000" i="1" dirty="0">
                <a:solidFill>
                  <a:srgbClr val="009999"/>
                </a:solidFill>
              </a:rPr>
              <a:t>S. </a:t>
            </a:r>
            <a:r>
              <a:rPr lang="fr-FR" sz="2000" i="1" dirty="0" err="1">
                <a:solidFill>
                  <a:srgbClr val="009999"/>
                </a:solidFill>
              </a:rPr>
              <a:t>pneumoniae </a:t>
            </a:r>
            <a:r>
              <a:rPr lang="fr-FR" sz="2000" dirty="0"/>
              <a:t>in children </a:t>
            </a:r>
            <a:r>
              <a:rPr lang="fr-FR" sz="2000" dirty="0">
                <a:solidFill>
                  <a:srgbClr val="009999"/>
                </a:solidFill>
              </a:rPr>
              <a:t>more common </a:t>
            </a:r>
            <a:endParaRPr lang="fr-FR" sz="1800" dirty="0">
              <a:solidFill>
                <a:srgbClr val="FF6600"/>
              </a:solidFill>
            </a:endParaRPr>
          </a:p>
          <a:p>
            <a:pPr marL="446087" lvl="1" indent="0" eaLnBrk="1" hangingPunct="1">
              <a:lnSpc>
                <a:spcPct val="90000"/>
              </a:lnSpc>
              <a:spcBef>
                <a:spcPts val="500"/>
              </a:spcBef>
              <a:buClr>
                <a:srgbClr val="666699"/>
              </a:buClr>
              <a:buSzPct val="65000"/>
              <a:buNone/>
              <a:tabLst>
                <a:tab pos="1014413" algn="l"/>
                <a:tab pos="1928813" algn="l"/>
                <a:tab pos="2843213" algn="l"/>
                <a:tab pos="3757613" algn="l"/>
                <a:tab pos="4672013" algn="l"/>
                <a:tab pos="5586413" algn="l"/>
                <a:tab pos="6500813" algn="l"/>
                <a:tab pos="7415213" algn="l"/>
                <a:tab pos="8329613" algn="l"/>
                <a:tab pos="9244013" algn="l"/>
                <a:tab pos="10158413" algn="l"/>
              </a:tabLst>
              <a:defRPr/>
            </a:pPr>
            <a:r>
              <a:rPr lang="fr-FR" sz="1600" dirty="0"/>
              <a:t>	Guillemot et al JAMA 1998:279 365-370</a:t>
            </a:r>
          </a:p>
          <a:p>
            <a:pPr marL="885825" lvl="1" indent="-439738" eaLnBrk="1" hangingPunct="1">
              <a:lnSpc>
                <a:spcPct val="90000"/>
              </a:lnSpc>
              <a:spcBef>
                <a:spcPts val="400"/>
              </a:spcBef>
              <a:buClr>
                <a:srgbClr val="666699"/>
              </a:buClr>
              <a:buSzPct val="65000"/>
              <a:buNone/>
              <a:tabLst>
                <a:tab pos="1014413" algn="l"/>
                <a:tab pos="1928813" algn="l"/>
                <a:tab pos="2843213" algn="l"/>
                <a:tab pos="3757613" algn="l"/>
                <a:tab pos="4672013" algn="l"/>
                <a:tab pos="5586413" algn="l"/>
                <a:tab pos="6500813" algn="l"/>
                <a:tab pos="7415213" algn="l"/>
                <a:tab pos="8329613" algn="l"/>
                <a:tab pos="9244013" algn="l"/>
                <a:tab pos="10158413" algn="l"/>
              </a:tabLst>
              <a:defRPr/>
            </a:pPr>
            <a:endParaRPr lang="fr-FR" sz="1600" dirty="0"/>
          </a:p>
        </p:txBody>
      </p:sp>
      <p:sp>
        <p:nvSpPr>
          <p:cNvPr id="66563" name="Rectangle 10"/>
          <p:cNvSpPr>
            <a:spLocks noChangeArrowheads="1"/>
          </p:cNvSpPr>
          <p:nvPr/>
        </p:nvSpPr>
        <p:spPr bwMode="auto">
          <a:xfrm>
            <a:off x="1271589" y="388939"/>
            <a:ext cx="96488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9999"/>
              </a:buClr>
              <a:buNone/>
            </a:pPr>
            <a:r>
              <a:rPr lang="fr-FR" altLang="fr-FR" b="0">
                <a:solidFill>
                  <a:srgbClr val="009999"/>
                </a:solidFill>
              </a:rPr>
              <a:t>What strategy to preserve commensal flora?</a:t>
            </a:r>
          </a:p>
        </p:txBody>
      </p:sp>
      <p:sp>
        <p:nvSpPr>
          <p:cNvPr id="66564" name="Freeform 7"/>
          <p:cNvSpPr>
            <a:spLocks noChangeArrowheads="1"/>
          </p:cNvSpPr>
          <p:nvPr/>
        </p:nvSpPr>
        <p:spPr bwMode="auto">
          <a:xfrm>
            <a:off x="10455275" y="2316163"/>
            <a:ext cx="469900" cy="1306512"/>
          </a:xfrm>
          <a:custGeom>
            <a:avLst/>
            <a:gdLst>
              <a:gd name="T0" fmla="*/ 2147483646 w 263"/>
              <a:gd name="T1" fmla="*/ 2147483646 h 823"/>
              <a:gd name="T2" fmla="*/ 2147483646 w 263"/>
              <a:gd name="T3" fmla="*/ 2147483646 h 823"/>
              <a:gd name="T4" fmla="*/ 2147483646 w 263"/>
              <a:gd name="T5" fmla="*/ 2147483646 h 823"/>
              <a:gd name="T6" fmla="*/ 2147483646 w 263"/>
              <a:gd name="T7" fmla="*/ 2147483646 h 823"/>
              <a:gd name="T8" fmla="*/ 2147483646 w 263"/>
              <a:gd name="T9" fmla="*/ 2147483646 h 823"/>
              <a:gd name="T10" fmla="*/ 2147483646 w 263"/>
              <a:gd name="T11" fmla="*/ 2147483646 h 823"/>
              <a:gd name="T12" fmla="*/ 2147483646 w 263"/>
              <a:gd name="T13" fmla="*/ 2147483646 h 823"/>
              <a:gd name="T14" fmla="*/ 2147483646 w 263"/>
              <a:gd name="T15" fmla="*/ 2147483646 h 823"/>
              <a:gd name="T16" fmla="*/ 2147483646 w 263"/>
              <a:gd name="T17" fmla="*/ 2147483646 h 823"/>
              <a:gd name="T18" fmla="*/ 2147483646 w 263"/>
              <a:gd name="T19" fmla="*/ 2147483646 h 823"/>
              <a:gd name="T20" fmla="*/ 2147483646 w 263"/>
              <a:gd name="T21" fmla="*/ 2147483646 h 823"/>
              <a:gd name="T22" fmla="*/ 2147483646 w 263"/>
              <a:gd name="T23" fmla="*/ 2147483646 h 823"/>
              <a:gd name="T24" fmla="*/ 2147483646 w 263"/>
              <a:gd name="T25" fmla="*/ 2147483646 h 823"/>
              <a:gd name="T26" fmla="*/ 2147483646 w 263"/>
              <a:gd name="T27" fmla="*/ 2147483646 h 823"/>
              <a:gd name="T28" fmla="*/ 2147483646 w 263"/>
              <a:gd name="T29" fmla="*/ 2147483646 h 823"/>
              <a:gd name="T30" fmla="*/ 2147483646 w 263"/>
              <a:gd name="T31" fmla="*/ 2147483646 h 823"/>
              <a:gd name="T32" fmla="*/ 2147483646 w 263"/>
              <a:gd name="T33" fmla="*/ 2147483646 h 823"/>
              <a:gd name="T34" fmla="*/ 2147483646 w 263"/>
              <a:gd name="T35" fmla="*/ 2147483646 h 823"/>
              <a:gd name="T36" fmla="*/ 2147483646 w 263"/>
              <a:gd name="T37" fmla="*/ 2147483646 h 823"/>
              <a:gd name="T38" fmla="*/ 2147483646 w 263"/>
              <a:gd name="T39" fmla="*/ 2147483646 h 823"/>
              <a:gd name="T40" fmla="*/ 2147483646 w 263"/>
              <a:gd name="T41" fmla="*/ 2147483646 h 823"/>
              <a:gd name="T42" fmla="*/ 2147483646 w 263"/>
              <a:gd name="T43" fmla="*/ 2147483646 h 823"/>
              <a:gd name="T44" fmla="*/ 2147483646 w 263"/>
              <a:gd name="T45" fmla="*/ 2147483646 h 823"/>
              <a:gd name="T46" fmla="*/ 2147483646 w 263"/>
              <a:gd name="T47" fmla="*/ 2147483646 h 823"/>
              <a:gd name="T48" fmla="*/ 2147483646 w 263"/>
              <a:gd name="T49" fmla="*/ 2147483646 h 823"/>
              <a:gd name="T50" fmla="*/ 2147483646 w 263"/>
              <a:gd name="T51" fmla="*/ 2147483646 h 823"/>
              <a:gd name="T52" fmla="*/ 2147483646 w 263"/>
              <a:gd name="T53" fmla="*/ 2147483646 h 823"/>
              <a:gd name="T54" fmla="*/ 2147483646 w 263"/>
              <a:gd name="T55" fmla="*/ 2147483646 h 823"/>
              <a:gd name="T56" fmla="*/ 2147483646 w 263"/>
              <a:gd name="T57" fmla="*/ 2147483646 h 823"/>
              <a:gd name="T58" fmla="*/ 2147483646 w 263"/>
              <a:gd name="T59" fmla="*/ 2147483646 h 823"/>
              <a:gd name="T60" fmla="*/ 2147483646 w 263"/>
              <a:gd name="T61" fmla="*/ 2147483646 h 823"/>
              <a:gd name="T62" fmla="*/ 2147483646 w 263"/>
              <a:gd name="T63" fmla="*/ 2147483646 h 823"/>
              <a:gd name="T64" fmla="*/ 2147483646 w 263"/>
              <a:gd name="T65" fmla="*/ 2147483646 h 823"/>
              <a:gd name="T66" fmla="*/ 2147483646 w 263"/>
              <a:gd name="T67" fmla="*/ 2147483646 h 823"/>
              <a:gd name="T68" fmla="*/ 2147483646 w 263"/>
              <a:gd name="T69" fmla="*/ 2147483646 h 823"/>
              <a:gd name="T70" fmla="*/ 2147483646 w 263"/>
              <a:gd name="T71" fmla="*/ 2147483646 h 823"/>
              <a:gd name="T72" fmla="*/ 2147483646 w 263"/>
              <a:gd name="T73" fmla="*/ 2147483646 h 823"/>
              <a:gd name="T74" fmla="*/ 2147483646 w 263"/>
              <a:gd name="T75" fmla="*/ 2147483646 h 823"/>
              <a:gd name="T76" fmla="*/ 2147483646 w 263"/>
              <a:gd name="T77" fmla="*/ 2147483646 h 823"/>
              <a:gd name="T78" fmla="*/ 2147483646 w 263"/>
              <a:gd name="T79" fmla="*/ 2147483646 h 823"/>
              <a:gd name="T80" fmla="*/ 2147483646 w 263"/>
              <a:gd name="T81" fmla="*/ 2147483646 h 823"/>
              <a:gd name="T82" fmla="*/ 2147483646 w 263"/>
              <a:gd name="T83" fmla="*/ 2147483646 h 823"/>
              <a:gd name="T84" fmla="*/ 2147483646 w 263"/>
              <a:gd name="T85" fmla="*/ 2147483646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0033CC"/>
          </a:solidFill>
          <a:ln w="12600">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6565"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8BEDCB1E-C85F-4830-866C-509328591DCB}" type="slidenum">
              <a:rPr lang="fr-FR" altLang="fr-FR" sz="1400" b="0">
                <a:solidFill>
                  <a:srgbClr val="000000"/>
                </a:solidFill>
              </a:rPr>
              <a:t>32</a:t>
            </a:fld>
            <a:endParaRPr lang="fr-FR" altLang="fr-FR" sz="1400" b="0">
              <a:solidFill>
                <a:srgbClr val="000000"/>
              </a:solidFill>
            </a:endParaRPr>
          </a:p>
        </p:txBody>
      </p:sp>
    </p:spTree>
    <p:extLst>
      <p:ext uri="{BB962C8B-B14F-4D97-AF65-F5344CB8AC3E}">
        <p14:creationId xmlns:p14="http://schemas.microsoft.com/office/powerpoint/2010/main" val="18832764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2706">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72706">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7270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2706">
                                            <p:txEl>
                                              <p:pRg st="6" end="6"/>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72706">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727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ChangeAspect="1" noChangeArrowheads="1"/>
          </p:cNvSpPr>
          <p:nvPr/>
        </p:nvSpPr>
        <p:spPr bwMode="auto">
          <a:xfrm rot="-5400000">
            <a:off x="6092825" y="-2233612"/>
            <a:ext cx="800100" cy="8464550"/>
          </a:xfrm>
          <a:prstGeom prst="can">
            <a:avLst>
              <a:gd name="adj" fmla="val 63917"/>
            </a:avLst>
          </a:prstGeom>
          <a:solidFill>
            <a:srgbClr val="B2C0B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460" name="AutoShape 3"/>
          <p:cNvSpPr>
            <a:spLocks noChangeAspect="1" noChangeArrowheads="1"/>
          </p:cNvSpPr>
          <p:nvPr/>
        </p:nvSpPr>
        <p:spPr bwMode="auto">
          <a:xfrm rot="-5400000">
            <a:off x="4706144" y="2309019"/>
            <a:ext cx="628650" cy="2500312"/>
          </a:xfrm>
          <a:prstGeom prst="can">
            <a:avLst>
              <a:gd name="adj" fmla="val 54540"/>
            </a:avLst>
          </a:prstGeom>
          <a:solidFill>
            <a:srgbClr val="FF00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461" name="Text Box 4"/>
          <p:cNvSpPr txBox="1">
            <a:spLocks noChangeAspect="1" noChangeArrowheads="1"/>
          </p:cNvSpPr>
          <p:nvPr/>
        </p:nvSpPr>
        <p:spPr bwMode="auto">
          <a:xfrm>
            <a:off x="6492876" y="1041401"/>
            <a:ext cx="3294063"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400" b="1" dirty="0">
                <a:ea typeface="MS PGothic" panose="020B0600070205080204" pitchFamily="34" charset="-128"/>
                <a:cs typeface="Arial" panose="020B0604020202020204" pitchFamily="34" charset="0"/>
              </a:rPr>
              <a:t>Intestinal microbiota</a:t>
            </a:r>
            <a:endParaRPr lang="en-GB" altLang="fr-FR" sz="2400" b="1" dirty="0">
              <a:ea typeface="MS PGothic" panose="020B0600070205080204" pitchFamily="34" charset="-128"/>
              <a:cs typeface="Arial" panose="020B0604020202020204" pitchFamily="34" charset="0"/>
            </a:endParaRPr>
          </a:p>
        </p:txBody>
      </p:sp>
      <p:sp>
        <p:nvSpPr>
          <p:cNvPr id="19462" name="Text Box 5"/>
          <p:cNvSpPr txBox="1">
            <a:spLocks noChangeAspect="1" noChangeArrowheads="1"/>
          </p:cNvSpPr>
          <p:nvPr/>
        </p:nvSpPr>
        <p:spPr bwMode="auto">
          <a:xfrm>
            <a:off x="4932364" y="3314700"/>
            <a:ext cx="911225" cy="4000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000" b="1" dirty="0">
                <a:ea typeface="MS PGothic" panose="020B0600070205080204" pitchFamily="34" charset="-128"/>
                <a:cs typeface="Arial" panose="020B0604020202020204" pitchFamily="34" charset="0"/>
              </a:rPr>
              <a:t>Blood</a:t>
            </a:r>
            <a:endParaRPr lang="en-GB" altLang="fr-FR" sz="2000" b="1" dirty="0">
              <a:ea typeface="MS PGothic" panose="020B0600070205080204" pitchFamily="34" charset="-128"/>
              <a:cs typeface="Arial" panose="020B0604020202020204" pitchFamily="34" charset="0"/>
            </a:endParaRPr>
          </a:p>
        </p:txBody>
      </p:sp>
      <p:sp>
        <p:nvSpPr>
          <p:cNvPr id="19463" name="Line 6"/>
          <p:cNvSpPr>
            <a:spLocks noChangeAspect="1" noChangeShapeType="1"/>
          </p:cNvSpPr>
          <p:nvPr/>
        </p:nvSpPr>
        <p:spPr bwMode="auto">
          <a:xfrm>
            <a:off x="5765800" y="1597025"/>
            <a:ext cx="0" cy="800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4" name="Text Box 7"/>
          <p:cNvSpPr txBox="1">
            <a:spLocks noChangeAspect="1" noChangeArrowheads="1"/>
          </p:cNvSpPr>
          <p:nvPr/>
        </p:nvSpPr>
        <p:spPr bwMode="auto">
          <a:xfrm>
            <a:off x="1154113" y="908050"/>
            <a:ext cx="1974850" cy="369888"/>
          </a:xfrm>
          <a:prstGeom prst="rect">
            <a:avLst/>
          </a:prstGeom>
          <a:solidFill>
            <a:srgbClr val="CCFF66"/>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1800" b="1" dirty="0">
                <a:ea typeface="MS PGothic" panose="020B0600070205080204" pitchFamily="34" charset="-128"/>
                <a:cs typeface="Arial" panose="020B0604020202020204" pitchFamily="34" charset="0"/>
              </a:rPr>
              <a:t>AB oral route</a:t>
            </a:r>
            <a:endParaRPr lang="en-GB" altLang="fr-FR" sz="1800" b="1" dirty="0">
              <a:ea typeface="MS PGothic" panose="020B0600070205080204" pitchFamily="34" charset="-128"/>
              <a:cs typeface="Arial" panose="020B0604020202020204" pitchFamily="34" charset="0"/>
            </a:endParaRPr>
          </a:p>
        </p:txBody>
      </p:sp>
      <p:sp>
        <p:nvSpPr>
          <p:cNvPr id="19465" name="AutoShape 8"/>
          <p:cNvSpPr>
            <a:spLocks noChangeAspect="1" noChangeArrowheads="1"/>
          </p:cNvSpPr>
          <p:nvPr/>
        </p:nvSpPr>
        <p:spPr bwMode="auto">
          <a:xfrm rot="5400000">
            <a:off x="1951038" y="1643063"/>
            <a:ext cx="630238" cy="6016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354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61" y="0"/>
                </a:moveTo>
                <a:lnTo>
                  <a:pt x="8522" y="7200"/>
                </a:lnTo>
                <a:lnTo>
                  <a:pt x="11608" y="7200"/>
                </a:lnTo>
                <a:lnTo>
                  <a:pt x="11608" y="13543"/>
                </a:lnTo>
                <a:lnTo>
                  <a:pt x="0" y="13543"/>
                </a:lnTo>
                <a:lnTo>
                  <a:pt x="0" y="21600"/>
                </a:lnTo>
                <a:lnTo>
                  <a:pt x="18514" y="21600"/>
                </a:lnTo>
                <a:lnTo>
                  <a:pt x="18514" y="7200"/>
                </a:lnTo>
                <a:lnTo>
                  <a:pt x="21600" y="7200"/>
                </a:lnTo>
                <a:lnTo>
                  <a:pt x="15061" y="0"/>
                </a:lnTo>
                <a:close/>
              </a:path>
            </a:pathLst>
          </a:custGeom>
          <a:solidFill>
            <a:srgbClr val="CCFF66"/>
          </a:solidFill>
          <a:ln w="9525">
            <a:solidFill>
              <a:schemeClr val="tx1"/>
            </a:solidFill>
            <a:miter lim="800000"/>
            <a:headEnd/>
            <a:tailEnd/>
          </a:ln>
        </p:spPr>
        <p:txBody>
          <a:bodyPr wrap="none" anchor="ctr"/>
          <a:lstStyle/>
          <a:p>
            <a:endParaRPr lang="en-GB" dirty="0"/>
          </a:p>
        </p:txBody>
      </p:sp>
      <p:sp>
        <p:nvSpPr>
          <p:cNvPr id="19466" name="AutoShape 9"/>
          <p:cNvSpPr>
            <a:spLocks noChangeArrowheads="1"/>
          </p:cNvSpPr>
          <p:nvPr/>
        </p:nvSpPr>
        <p:spPr bwMode="auto">
          <a:xfrm flipV="1">
            <a:off x="4313239" y="2060576"/>
            <a:ext cx="295275" cy="1406525"/>
          </a:xfrm>
          <a:prstGeom prst="upArrow">
            <a:avLst>
              <a:gd name="adj1" fmla="val 39287"/>
              <a:gd name="adj2" fmla="val 64814"/>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467" name="AutoShape 10"/>
          <p:cNvSpPr>
            <a:spLocks noChangeArrowheads="1"/>
          </p:cNvSpPr>
          <p:nvPr/>
        </p:nvSpPr>
        <p:spPr bwMode="auto">
          <a:xfrm flipV="1">
            <a:off x="4313238" y="3644901"/>
            <a:ext cx="292100" cy="542925"/>
          </a:xfrm>
          <a:prstGeom prst="upArrow">
            <a:avLst>
              <a:gd name="adj1" fmla="val 42500"/>
              <a:gd name="adj2" fmla="val 59177"/>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fr-FR" sz="1800" b="1" dirty="0">
              <a:cs typeface="Arial" panose="020B0604020202020204" pitchFamily="34" charset="0"/>
            </a:endParaRPr>
          </a:p>
        </p:txBody>
      </p:sp>
      <p:sp>
        <p:nvSpPr>
          <p:cNvPr id="19468" name="Freeform 12"/>
          <p:cNvSpPr>
            <a:spLocks/>
          </p:cNvSpPr>
          <p:nvPr/>
        </p:nvSpPr>
        <p:spPr bwMode="auto">
          <a:xfrm>
            <a:off x="5768976" y="1587500"/>
            <a:ext cx="5021263" cy="819150"/>
          </a:xfrm>
          <a:custGeom>
            <a:avLst/>
            <a:gdLst>
              <a:gd name="T0" fmla="*/ 2147483647 w 2674"/>
              <a:gd name="T1" fmla="*/ 2147483647 h 521"/>
              <a:gd name="T2" fmla="*/ 2147483647 w 2674"/>
              <a:gd name="T3" fmla="*/ 2147483647 h 521"/>
              <a:gd name="T4" fmla="*/ 2147483647 w 2674"/>
              <a:gd name="T5" fmla="*/ 2147483647 h 521"/>
              <a:gd name="T6" fmla="*/ 2147483647 w 2674"/>
              <a:gd name="T7" fmla="*/ 2147483647 h 521"/>
              <a:gd name="T8" fmla="*/ 2147483647 w 2674"/>
              <a:gd name="T9" fmla="*/ 2147483647 h 521"/>
              <a:gd name="T10" fmla="*/ 2147483647 w 2674"/>
              <a:gd name="T11" fmla="*/ 0 h 521"/>
              <a:gd name="T12" fmla="*/ 2147483647 w 2674"/>
              <a:gd name="T13" fmla="*/ 0 h 521"/>
              <a:gd name="T14" fmla="*/ 0 w 2674"/>
              <a:gd name="T15" fmla="*/ 2147483647 h 521"/>
              <a:gd name="T16" fmla="*/ 2147483647 w 2674"/>
              <a:gd name="T17" fmla="*/ 2147483647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4" h="521">
                <a:moveTo>
                  <a:pt x="53" y="521"/>
                </a:moveTo>
                <a:lnTo>
                  <a:pt x="2586" y="521"/>
                </a:lnTo>
                <a:lnTo>
                  <a:pt x="2648" y="371"/>
                </a:lnTo>
                <a:lnTo>
                  <a:pt x="2674" y="194"/>
                </a:lnTo>
                <a:lnTo>
                  <a:pt x="2630" y="62"/>
                </a:lnTo>
                <a:lnTo>
                  <a:pt x="2577" y="0"/>
                </a:lnTo>
                <a:lnTo>
                  <a:pt x="9" y="0"/>
                </a:lnTo>
                <a:lnTo>
                  <a:pt x="0" y="521"/>
                </a:lnTo>
                <a:lnTo>
                  <a:pt x="53" y="521"/>
                </a:lnTo>
                <a:close/>
              </a:path>
            </a:pathLst>
          </a:custGeom>
          <a:solidFill>
            <a:srgbClr val="B2C0B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469" name="Line 13"/>
          <p:cNvSpPr>
            <a:spLocks noChangeAspect="1" noChangeShapeType="1"/>
          </p:cNvSpPr>
          <p:nvPr/>
        </p:nvSpPr>
        <p:spPr bwMode="auto">
          <a:xfrm>
            <a:off x="4432300" y="5133975"/>
            <a:ext cx="0" cy="32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9470" name="Text Box 14"/>
          <p:cNvSpPr txBox="1">
            <a:spLocks noChangeAspect="1" noChangeArrowheads="1"/>
          </p:cNvSpPr>
          <p:nvPr/>
        </p:nvSpPr>
        <p:spPr bwMode="auto">
          <a:xfrm>
            <a:off x="2986089" y="5565776"/>
            <a:ext cx="2687637" cy="461963"/>
          </a:xfrm>
          <a:prstGeom prst="rect">
            <a:avLst/>
          </a:prstGeom>
          <a:solidFill>
            <a:srgbClr val="FFE9BD"/>
          </a:solidFill>
          <a:ln w="19050">
            <a:solidFill>
              <a:srgbClr val="FF3300"/>
            </a:solidFill>
            <a:miter lim="800000"/>
            <a:headEnd/>
            <a:tailEnd/>
          </a:ln>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400" b="1" dirty="0">
                <a:solidFill>
                  <a:srgbClr val="FF3300"/>
                </a:solidFill>
                <a:ea typeface="MS PGothic" panose="020B0600070205080204" pitchFamily="34" charset="-128"/>
                <a:cs typeface="Arial" panose="020B0604020202020204" pitchFamily="34" charset="0"/>
              </a:rPr>
              <a:t>ANIMAL HEALTH</a:t>
            </a:r>
            <a:endParaRPr lang="en-GB" altLang="fr-FR" sz="2400" b="1" dirty="0">
              <a:solidFill>
                <a:srgbClr val="FF3300"/>
              </a:solidFill>
              <a:ea typeface="MS PGothic" panose="020B0600070205080204" pitchFamily="34" charset="-128"/>
              <a:cs typeface="Arial" panose="020B0604020202020204" pitchFamily="34" charset="0"/>
            </a:endParaRPr>
          </a:p>
        </p:txBody>
      </p:sp>
      <p:grpSp>
        <p:nvGrpSpPr>
          <p:cNvPr id="19471" name="Group 1326"/>
          <p:cNvGrpSpPr>
            <a:grpSpLocks/>
          </p:cNvGrpSpPr>
          <p:nvPr/>
        </p:nvGrpSpPr>
        <p:grpSpPr bwMode="auto">
          <a:xfrm>
            <a:off x="3733801" y="4183064"/>
            <a:ext cx="1457325" cy="1239837"/>
            <a:chOff x="1235" y="8262"/>
            <a:chExt cx="1043" cy="999"/>
          </a:xfrm>
        </p:grpSpPr>
        <p:sp>
          <p:nvSpPr>
            <p:cNvPr id="19867" name="Freeform 1327"/>
            <p:cNvSpPr>
              <a:spLocks/>
            </p:cNvSpPr>
            <p:nvPr/>
          </p:nvSpPr>
          <p:spPr bwMode="auto">
            <a:xfrm>
              <a:off x="1235" y="8309"/>
              <a:ext cx="510" cy="924"/>
            </a:xfrm>
            <a:custGeom>
              <a:avLst/>
              <a:gdLst>
                <a:gd name="T0" fmla="*/ 6027487 w 387"/>
                <a:gd name="T1" fmla="*/ 1216332 h 656"/>
                <a:gd name="T2" fmla="*/ 7258468 w 387"/>
                <a:gd name="T3" fmla="*/ 40091399 h 656"/>
                <a:gd name="T4" fmla="*/ 7925205 w 387"/>
                <a:gd name="T5" fmla="*/ 77206758 h 656"/>
                <a:gd name="T6" fmla="*/ 7865378 w 387"/>
                <a:gd name="T7" fmla="*/ 84486956 h 656"/>
                <a:gd name="T8" fmla="*/ 7604972 w 387"/>
                <a:gd name="T9" fmla="*/ 111583051 h 656"/>
                <a:gd name="T10" fmla="*/ 3698194 w 387"/>
                <a:gd name="T11" fmla="*/ 136506489 h 656"/>
                <a:gd name="T12" fmla="*/ 3142718 w 387"/>
                <a:gd name="T13" fmla="*/ 137086401 h 656"/>
                <a:gd name="T14" fmla="*/ 3009573 w 387"/>
                <a:gd name="T15" fmla="*/ 136708113 h 656"/>
                <a:gd name="T16" fmla="*/ 2915334 w 387"/>
                <a:gd name="T17" fmla="*/ 137123583 h 656"/>
                <a:gd name="T18" fmla="*/ 444356 w 387"/>
                <a:gd name="T19" fmla="*/ 140673649 h 656"/>
                <a:gd name="T20" fmla="*/ 477360 w 387"/>
                <a:gd name="T21" fmla="*/ 82086973 h 656"/>
                <a:gd name="T22" fmla="*/ 558886 w 387"/>
                <a:gd name="T23" fmla="*/ 80026737 h 656"/>
                <a:gd name="T24" fmla="*/ 903988 w 387"/>
                <a:gd name="T25" fmla="*/ 63322069 h 656"/>
                <a:gd name="T26" fmla="*/ 1419637 w 387"/>
                <a:gd name="T27" fmla="*/ 48099231 h 656"/>
                <a:gd name="T28" fmla="*/ 3569661 w 387"/>
                <a:gd name="T29" fmla="*/ 16705645 h 656"/>
                <a:gd name="T30" fmla="*/ 6027487 w 387"/>
                <a:gd name="T31" fmla="*/ 1216332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68" name="Freeform 1328"/>
            <p:cNvSpPr>
              <a:spLocks/>
            </p:cNvSpPr>
            <p:nvPr/>
          </p:nvSpPr>
          <p:spPr bwMode="auto">
            <a:xfrm>
              <a:off x="1791" y="8266"/>
              <a:ext cx="487" cy="970"/>
            </a:xfrm>
            <a:custGeom>
              <a:avLst/>
              <a:gdLst>
                <a:gd name="T0" fmla="*/ 1635989 w 369"/>
                <a:gd name="T1" fmla="*/ 9179972 h 689"/>
                <a:gd name="T2" fmla="*/ 814499 w 369"/>
                <a:gd name="T3" fmla="*/ 43503018 h 689"/>
                <a:gd name="T4" fmla="*/ 268461 w 369"/>
                <a:gd name="T5" fmla="*/ 73797582 h 689"/>
                <a:gd name="T6" fmla="*/ 968881 w 369"/>
                <a:gd name="T7" fmla="*/ 92033254 h 689"/>
                <a:gd name="T8" fmla="*/ 2529240 w 369"/>
                <a:gd name="T9" fmla="*/ 113176573 h 689"/>
                <a:gd name="T10" fmla="*/ 2513724 w 369"/>
                <a:gd name="T11" fmla="*/ 134219270 h 689"/>
                <a:gd name="T12" fmla="*/ 3727325 w 369"/>
                <a:gd name="T13" fmla="*/ 138267341 h 689"/>
                <a:gd name="T14" fmla="*/ 4851445 w 369"/>
                <a:gd name="T15" fmla="*/ 143247826 h 689"/>
                <a:gd name="T16" fmla="*/ 7697130 w 369"/>
                <a:gd name="T17" fmla="*/ 151744567 h 689"/>
                <a:gd name="T18" fmla="*/ 8041175 w 369"/>
                <a:gd name="T19" fmla="*/ 107537470 h 689"/>
                <a:gd name="T20" fmla="*/ 7859376 w 369"/>
                <a:gd name="T21" fmla="*/ 93138896 h 689"/>
                <a:gd name="T22" fmla="*/ 7889193 w 369"/>
                <a:gd name="T23" fmla="*/ 90855156 h 689"/>
                <a:gd name="T24" fmla="*/ 6756055 w 369"/>
                <a:gd name="T25" fmla="*/ 48778864 h 689"/>
                <a:gd name="T26" fmla="*/ 1635989 w 369"/>
                <a:gd name="T27" fmla="*/ 9179972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69" name="Freeform 1329"/>
            <p:cNvSpPr>
              <a:spLocks/>
            </p:cNvSpPr>
            <p:nvPr/>
          </p:nvSpPr>
          <p:spPr bwMode="auto">
            <a:xfrm>
              <a:off x="1719" y="8482"/>
              <a:ext cx="86" cy="33"/>
            </a:xfrm>
            <a:custGeom>
              <a:avLst/>
              <a:gdLst>
                <a:gd name="T0" fmla="*/ 795447 w 65"/>
                <a:gd name="T1" fmla="*/ 2269147 h 24"/>
                <a:gd name="T2" fmla="*/ 1430793 w 65"/>
                <a:gd name="T3" fmla="*/ 1851256 h 24"/>
                <a:gd name="T4" fmla="*/ 1430793 w 65"/>
                <a:gd name="T5" fmla="*/ 300070 h 24"/>
                <a:gd name="T6" fmla="*/ 795447 w 65"/>
                <a:gd name="T7" fmla="*/ 412596 h 24"/>
                <a:gd name="T8" fmla="*/ 795447 w 65"/>
                <a:gd name="T9" fmla="*/ 412596 h 24"/>
                <a:gd name="T10" fmla="*/ 152368 w 65"/>
                <a:gd name="T11" fmla="*/ 300070 h 24"/>
                <a:gd name="T12" fmla="*/ 152368 w 65"/>
                <a:gd name="T13" fmla="*/ 1851256 h 24"/>
                <a:gd name="T14" fmla="*/ 795447 w 65"/>
                <a:gd name="T15" fmla="*/ 2269147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0" name="Freeform 1330"/>
            <p:cNvSpPr>
              <a:spLocks/>
            </p:cNvSpPr>
            <p:nvPr/>
          </p:nvSpPr>
          <p:spPr bwMode="auto">
            <a:xfrm>
              <a:off x="1719" y="8438"/>
              <a:ext cx="86" cy="39"/>
            </a:xfrm>
            <a:custGeom>
              <a:avLst/>
              <a:gdLst>
                <a:gd name="T0" fmla="*/ 795447 w 65"/>
                <a:gd name="T1" fmla="*/ 4183797 h 28"/>
                <a:gd name="T2" fmla="*/ 1430793 w 65"/>
                <a:gd name="T3" fmla="*/ 3551662 h 28"/>
                <a:gd name="T4" fmla="*/ 1430793 w 65"/>
                <a:gd name="T5" fmla="*/ 432131 h 28"/>
                <a:gd name="T6" fmla="*/ 795447 w 65"/>
                <a:gd name="T7" fmla="*/ 601897 h 28"/>
                <a:gd name="T8" fmla="*/ 795447 w 65"/>
                <a:gd name="T9" fmla="*/ 601897 h 28"/>
                <a:gd name="T10" fmla="*/ 152368 w 65"/>
                <a:gd name="T11" fmla="*/ 432131 h 28"/>
                <a:gd name="T12" fmla="*/ 152368 w 65"/>
                <a:gd name="T13" fmla="*/ 3551662 h 28"/>
                <a:gd name="T14" fmla="*/ 795447 w 65"/>
                <a:gd name="T15" fmla="*/ 4183797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1" name="Freeform 1331"/>
            <p:cNvSpPr>
              <a:spLocks/>
            </p:cNvSpPr>
            <p:nvPr/>
          </p:nvSpPr>
          <p:spPr bwMode="auto">
            <a:xfrm>
              <a:off x="1719" y="8398"/>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2" name="Freeform 1332"/>
            <p:cNvSpPr>
              <a:spLocks/>
            </p:cNvSpPr>
            <p:nvPr/>
          </p:nvSpPr>
          <p:spPr bwMode="auto">
            <a:xfrm>
              <a:off x="1719" y="8353"/>
              <a:ext cx="86" cy="40"/>
            </a:xfrm>
            <a:custGeom>
              <a:avLst/>
              <a:gdLst>
                <a:gd name="T0" fmla="*/ 795447 w 65"/>
                <a:gd name="T1" fmla="*/ 10510673 h 28"/>
                <a:gd name="T2" fmla="*/ 1430793 w 65"/>
                <a:gd name="T3" fmla="*/ 8696213 h 28"/>
                <a:gd name="T4" fmla="*/ 1430793 w 65"/>
                <a:gd name="T5" fmla="*/ 1216580 h 28"/>
                <a:gd name="T6" fmla="*/ 795447 w 65"/>
                <a:gd name="T7" fmla="*/ 1737971 h 28"/>
                <a:gd name="T8" fmla="*/ 795447 w 65"/>
                <a:gd name="T9" fmla="*/ 1737971 h 28"/>
                <a:gd name="T10" fmla="*/ 152368 w 65"/>
                <a:gd name="T11" fmla="*/ 1216580 h 28"/>
                <a:gd name="T12" fmla="*/ 152368 w 65"/>
                <a:gd name="T13" fmla="*/ 8696213 h 28"/>
                <a:gd name="T14" fmla="*/ 795447 w 65"/>
                <a:gd name="T15" fmla="*/ 10510673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3" name="Freeform 1333"/>
            <p:cNvSpPr>
              <a:spLocks/>
            </p:cNvSpPr>
            <p:nvPr/>
          </p:nvSpPr>
          <p:spPr bwMode="auto">
            <a:xfrm>
              <a:off x="1719" y="8314"/>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4" name="Freeform 1334"/>
            <p:cNvSpPr>
              <a:spLocks/>
            </p:cNvSpPr>
            <p:nvPr/>
          </p:nvSpPr>
          <p:spPr bwMode="auto">
            <a:xfrm>
              <a:off x="1719" y="8273"/>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5" name="Freeform 1335"/>
            <p:cNvSpPr>
              <a:spLocks/>
            </p:cNvSpPr>
            <p:nvPr/>
          </p:nvSpPr>
          <p:spPr bwMode="auto">
            <a:xfrm>
              <a:off x="1719" y="8517"/>
              <a:ext cx="86" cy="36"/>
            </a:xfrm>
            <a:custGeom>
              <a:avLst/>
              <a:gdLst>
                <a:gd name="T0" fmla="*/ 795447 w 65"/>
                <a:gd name="T1" fmla="*/ 494939 h 26"/>
                <a:gd name="T2" fmla="*/ 1430793 w 65"/>
                <a:gd name="T3" fmla="*/ 357456 h 26"/>
                <a:gd name="T4" fmla="*/ 1430793 w 65"/>
                <a:gd name="T5" fmla="*/ 2310444 h 26"/>
                <a:gd name="T6" fmla="*/ 795447 w 65"/>
                <a:gd name="T7" fmla="*/ 3199076 h 26"/>
                <a:gd name="T8" fmla="*/ 795447 w 65"/>
                <a:gd name="T9" fmla="*/ 3199076 h 26"/>
                <a:gd name="T10" fmla="*/ 152368 w 65"/>
                <a:gd name="T11" fmla="*/ 2310444 h 26"/>
                <a:gd name="T12" fmla="*/ 152368 w 65"/>
                <a:gd name="T13" fmla="*/ 357456 h 26"/>
                <a:gd name="T14" fmla="*/ 795447 w 65"/>
                <a:gd name="T15" fmla="*/ 494939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6" name="Freeform 1336"/>
            <p:cNvSpPr>
              <a:spLocks/>
            </p:cNvSpPr>
            <p:nvPr/>
          </p:nvSpPr>
          <p:spPr bwMode="auto">
            <a:xfrm>
              <a:off x="1719" y="8552"/>
              <a:ext cx="86" cy="36"/>
            </a:xfrm>
            <a:custGeom>
              <a:avLst/>
              <a:gdLst>
                <a:gd name="T0" fmla="*/ 795447 w 65"/>
                <a:gd name="T1" fmla="*/ 3199076 h 26"/>
                <a:gd name="T2" fmla="*/ 1430793 w 65"/>
                <a:gd name="T3" fmla="*/ 2185020 h 26"/>
                <a:gd name="T4" fmla="*/ 1430793 w 65"/>
                <a:gd name="T5" fmla="*/ 258163 h 26"/>
                <a:gd name="T6" fmla="*/ 795447 w 65"/>
                <a:gd name="T7" fmla="*/ 870378 h 26"/>
                <a:gd name="T8" fmla="*/ 795447 w 65"/>
                <a:gd name="T9" fmla="*/ 870378 h 26"/>
                <a:gd name="T10" fmla="*/ 152368 w 65"/>
                <a:gd name="T11" fmla="*/ 258163 h 26"/>
                <a:gd name="T12" fmla="*/ 152368 w 65"/>
                <a:gd name="T13" fmla="*/ 2185020 h 26"/>
                <a:gd name="T14" fmla="*/ 795447 w 65"/>
                <a:gd name="T15" fmla="*/ 3199076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7" name="Freeform 1337"/>
            <p:cNvSpPr>
              <a:spLocks/>
            </p:cNvSpPr>
            <p:nvPr/>
          </p:nvSpPr>
          <p:spPr bwMode="auto">
            <a:xfrm>
              <a:off x="1719" y="8587"/>
              <a:ext cx="86" cy="43"/>
            </a:xfrm>
            <a:custGeom>
              <a:avLst/>
              <a:gdLst>
                <a:gd name="T0" fmla="*/ 795447 w 65"/>
                <a:gd name="T1" fmla="*/ 4068100 h 31"/>
                <a:gd name="T2" fmla="*/ 1430793 w 65"/>
                <a:gd name="T3" fmla="*/ 2432005 h 31"/>
                <a:gd name="T4" fmla="*/ 1430793 w 65"/>
                <a:gd name="T5" fmla="*/ 377002 h 31"/>
                <a:gd name="T6" fmla="*/ 795447 w 65"/>
                <a:gd name="T7" fmla="*/ 911264 h 31"/>
                <a:gd name="T8" fmla="*/ 795447 w 65"/>
                <a:gd name="T9" fmla="*/ 911264 h 31"/>
                <a:gd name="T10" fmla="*/ 152368 w 65"/>
                <a:gd name="T11" fmla="*/ 377002 h 31"/>
                <a:gd name="T12" fmla="*/ 152368 w 65"/>
                <a:gd name="T13" fmla="*/ 2432005 h 31"/>
                <a:gd name="T14" fmla="*/ 795447 w 65"/>
                <a:gd name="T15" fmla="*/ 4068100 h 3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1"/>
                <a:gd name="T26" fmla="*/ 65 w 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8" name="Freeform 1338"/>
            <p:cNvSpPr>
              <a:spLocks/>
            </p:cNvSpPr>
            <p:nvPr/>
          </p:nvSpPr>
          <p:spPr bwMode="auto">
            <a:xfrm>
              <a:off x="1727" y="8577"/>
              <a:ext cx="71" cy="20"/>
            </a:xfrm>
            <a:custGeom>
              <a:avLst/>
              <a:gdLst>
                <a:gd name="T0" fmla="*/ 523440 w 54"/>
                <a:gd name="T1" fmla="*/ 2982801 h 14"/>
                <a:gd name="T2" fmla="*/ 523440 w 54"/>
                <a:gd name="T3" fmla="*/ 2982801 h 14"/>
                <a:gd name="T4" fmla="*/ 0 w 54"/>
                <a:gd name="T5" fmla="*/ 0 h 14"/>
                <a:gd name="T6" fmla="*/ 1 w 54"/>
                <a:gd name="T7" fmla="*/ 3546880 h 14"/>
                <a:gd name="T8" fmla="*/ 523440 w 54"/>
                <a:gd name="T9" fmla="*/ 5318814 h 14"/>
                <a:gd name="T10" fmla="*/ 523440 w 54"/>
                <a:gd name="T11" fmla="*/ 5318814 h 14"/>
                <a:gd name="T12" fmla="*/ 1013699 w 54"/>
                <a:gd name="T13" fmla="*/ 3546880 h 14"/>
                <a:gd name="T14" fmla="*/ 1014451 w 54"/>
                <a:gd name="T15" fmla="*/ 0 h 14"/>
                <a:gd name="T16" fmla="*/ 523440 w 54"/>
                <a:gd name="T17" fmla="*/ 298280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79" name="Freeform 1339"/>
            <p:cNvSpPr>
              <a:spLocks/>
            </p:cNvSpPr>
            <p:nvPr/>
          </p:nvSpPr>
          <p:spPr bwMode="auto">
            <a:xfrm>
              <a:off x="1728" y="8542"/>
              <a:ext cx="70" cy="20"/>
            </a:xfrm>
            <a:custGeom>
              <a:avLst/>
              <a:gdLst>
                <a:gd name="T0" fmla="*/ 574746 w 53"/>
                <a:gd name="T1" fmla="*/ 2982801 h 14"/>
                <a:gd name="T2" fmla="*/ 574746 w 53"/>
                <a:gd name="T3" fmla="*/ 2982801 h 14"/>
                <a:gd name="T4" fmla="*/ 0 w 53"/>
                <a:gd name="T5" fmla="*/ 1 h 14"/>
                <a:gd name="T6" fmla="*/ 0 w 53"/>
                <a:gd name="T7" fmla="*/ 3546880 h 14"/>
                <a:gd name="T8" fmla="*/ 574746 w 53"/>
                <a:gd name="T9" fmla="*/ 5318814 h 14"/>
                <a:gd name="T10" fmla="*/ 574746 w 53"/>
                <a:gd name="T11" fmla="*/ 5318814 h 14"/>
                <a:gd name="T12" fmla="*/ 1183557 w 53"/>
                <a:gd name="T13" fmla="*/ 3546880 h 14"/>
                <a:gd name="T14" fmla="*/ 1183557 w 53"/>
                <a:gd name="T15" fmla="*/ 0 h 14"/>
                <a:gd name="T16" fmla="*/ 1183557 w 53"/>
                <a:gd name="T17" fmla="*/ 0 h 14"/>
                <a:gd name="T18" fmla="*/ 1183557 w 53"/>
                <a:gd name="T19" fmla="*/ 1 h 14"/>
                <a:gd name="T20" fmla="*/ 574746 w 53"/>
                <a:gd name="T21" fmla="*/ 298280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0" name="Freeform 1340"/>
            <p:cNvSpPr>
              <a:spLocks/>
            </p:cNvSpPr>
            <p:nvPr/>
          </p:nvSpPr>
          <p:spPr bwMode="auto">
            <a:xfrm>
              <a:off x="1727" y="8507"/>
              <a:ext cx="72" cy="15"/>
            </a:xfrm>
            <a:custGeom>
              <a:avLst/>
              <a:gdLst>
                <a:gd name="T0" fmla="*/ 885626 w 55"/>
                <a:gd name="T1" fmla="*/ 1 h 11"/>
                <a:gd name="T2" fmla="*/ 437591 w 55"/>
                <a:gd name="T3" fmla="*/ 403690 h 11"/>
                <a:gd name="T4" fmla="*/ 437591 w 55"/>
                <a:gd name="T5" fmla="*/ 403690 h 11"/>
                <a:gd name="T6" fmla="*/ 0 w 55"/>
                <a:gd name="T7" fmla="*/ 1 h 11"/>
                <a:gd name="T8" fmla="*/ 0 w 55"/>
                <a:gd name="T9" fmla="*/ 715756 h 11"/>
                <a:gd name="T10" fmla="*/ 437591 w 55"/>
                <a:gd name="T11" fmla="*/ 750663 h 11"/>
                <a:gd name="T12" fmla="*/ 437591 w 55"/>
                <a:gd name="T13" fmla="*/ 750663 h 11"/>
                <a:gd name="T14" fmla="*/ 885626 w 55"/>
                <a:gd name="T15" fmla="*/ 715756 h 11"/>
                <a:gd name="T16" fmla="*/ 890745 w 55"/>
                <a:gd name="T17" fmla="*/ 750663 h 11"/>
                <a:gd name="T18" fmla="*/ 890745 w 55"/>
                <a:gd name="T19" fmla="*/ 750663 h 11"/>
                <a:gd name="T20" fmla="*/ 885626 w 55"/>
                <a:gd name="T21" fmla="*/ 0 h 11"/>
                <a:gd name="T22" fmla="*/ 885626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1" name="Freeform 1341"/>
            <p:cNvSpPr>
              <a:spLocks/>
            </p:cNvSpPr>
            <p:nvPr/>
          </p:nvSpPr>
          <p:spPr bwMode="auto">
            <a:xfrm>
              <a:off x="1727" y="8577"/>
              <a:ext cx="71" cy="20"/>
            </a:xfrm>
            <a:custGeom>
              <a:avLst/>
              <a:gdLst>
                <a:gd name="T0" fmla="*/ 523440 w 54"/>
                <a:gd name="T1" fmla="*/ 2982801 h 14"/>
                <a:gd name="T2" fmla="*/ 523440 w 54"/>
                <a:gd name="T3" fmla="*/ 2982801 h 14"/>
                <a:gd name="T4" fmla="*/ 0 w 54"/>
                <a:gd name="T5" fmla="*/ 0 h 14"/>
                <a:gd name="T6" fmla="*/ 1 w 54"/>
                <a:gd name="T7" fmla="*/ 3546880 h 14"/>
                <a:gd name="T8" fmla="*/ 523440 w 54"/>
                <a:gd name="T9" fmla="*/ 5318814 h 14"/>
                <a:gd name="T10" fmla="*/ 523440 w 54"/>
                <a:gd name="T11" fmla="*/ 5318814 h 14"/>
                <a:gd name="T12" fmla="*/ 1013699 w 54"/>
                <a:gd name="T13" fmla="*/ 3546880 h 14"/>
                <a:gd name="T14" fmla="*/ 1014451 w 54"/>
                <a:gd name="T15" fmla="*/ 0 h 14"/>
                <a:gd name="T16" fmla="*/ 523440 w 54"/>
                <a:gd name="T17" fmla="*/ 298280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882" name="Freeform 1342"/>
            <p:cNvSpPr>
              <a:spLocks/>
            </p:cNvSpPr>
            <p:nvPr/>
          </p:nvSpPr>
          <p:spPr bwMode="auto">
            <a:xfrm>
              <a:off x="1728" y="8542"/>
              <a:ext cx="70" cy="20"/>
            </a:xfrm>
            <a:custGeom>
              <a:avLst/>
              <a:gdLst>
                <a:gd name="T0" fmla="*/ 574746 w 53"/>
                <a:gd name="T1" fmla="*/ 2982801 h 14"/>
                <a:gd name="T2" fmla="*/ 574746 w 53"/>
                <a:gd name="T3" fmla="*/ 2982801 h 14"/>
                <a:gd name="T4" fmla="*/ 0 w 53"/>
                <a:gd name="T5" fmla="*/ 1 h 14"/>
                <a:gd name="T6" fmla="*/ 0 w 53"/>
                <a:gd name="T7" fmla="*/ 3546880 h 14"/>
                <a:gd name="T8" fmla="*/ 574746 w 53"/>
                <a:gd name="T9" fmla="*/ 5318814 h 14"/>
                <a:gd name="T10" fmla="*/ 574746 w 53"/>
                <a:gd name="T11" fmla="*/ 5318814 h 14"/>
                <a:gd name="T12" fmla="*/ 1183557 w 53"/>
                <a:gd name="T13" fmla="*/ 3546880 h 14"/>
                <a:gd name="T14" fmla="*/ 1183557 w 53"/>
                <a:gd name="T15" fmla="*/ 0 h 14"/>
                <a:gd name="T16" fmla="*/ 1183557 w 53"/>
                <a:gd name="T17" fmla="*/ 0 h 14"/>
                <a:gd name="T18" fmla="*/ 1183557 w 53"/>
                <a:gd name="T19" fmla="*/ 1 h 14"/>
                <a:gd name="T20" fmla="*/ 574746 w 53"/>
                <a:gd name="T21" fmla="*/ 298280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883" name="Freeform 1343"/>
            <p:cNvSpPr>
              <a:spLocks/>
            </p:cNvSpPr>
            <p:nvPr/>
          </p:nvSpPr>
          <p:spPr bwMode="auto">
            <a:xfrm>
              <a:off x="1727" y="8507"/>
              <a:ext cx="72" cy="15"/>
            </a:xfrm>
            <a:custGeom>
              <a:avLst/>
              <a:gdLst>
                <a:gd name="T0" fmla="*/ 885626 w 55"/>
                <a:gd name="T1" fmla="*/ 1 h 11"/>
                <a:gd name="T2" fmla="*/ 437591 w 55"/>
                <a:gd name="T3" fmla="*/ 403690 h 11"/>
                <a:gd name="T4" fmla="*/ 437591 w 55"/>
                <a:gd name="T5" fmla="*/ 403690 h 11"/>
                <a:gd name="T6" fmla="*/ 0 w 55"/>
                <a:gd name="T7" fmla="*/ 1 h 11"/>
                <a:gd name="T8" fmla="*/ 0 w 55"/>
                <a:gd name="T9" fmla="*/ 715756 h 11"/>
                <a:gd name="T10" fmla="*/ 437591 w 55"/>
                <a:gd name="T11" fmla="*/ 750663 h 11"/>
                <a:gd name="T12" fmla="*/ 437591 w 55"/>
                <a:gd name="T13" fmla="*/ 750663 h 11"/>
                <a:gd name="T14" fmla="*/ 885626 w 55"/>
                <a:gd name="T15" fmla="*/ 715756 h 11"/>
                <a:gd name="T16" fmla="*/ 890745 w 55"/>
                <a:gd name="T17" fmla="*/ 750663 h 11"/>
                <a:gd name="T18" fmla="*/ 890745 w 55"/>
                <a:gd name="T19" fmla="*/ 750663 h 11"/>
                <a:gd name="T20" fmla="*/ 885626 w 55"/>
                <a:gd name="T21" fmla="*/ 0 h 11"/>
                <a:gd name="T22" fmla="*/ 885626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884" name="Freeform 1344"/>
            <p:cNvSpPr>
              <a:spLocks/>
            </p:cNvSpPr>
            <p:nvPr/>
          </p:nvSpPr>
          <p:spPr bwMode="auto">
            <a:xfrm>
              <a:off x="1707" y="8626"/>
              <a:ext cx="57" cy="37"/>
            </a:xfrm>
            <a:custGeom>
              <a:avLst/>
              <a:gdLst>
                <a:gd name="T0" fmla="*/ 98479 w 43"/>
                <a:gd name="T1" fmla="*/ 1 h 26"/>
                <a:gd name="T2" fmla="*/ 435125 w 43"/>
                <a:gd name="T3" fmla="*/ 5334198 h 26"/>
                <a:gd name="T4" fmla="*/ 1070260 w 43"/>
                <a:gd name="T5" fmla="*/ 5444096 h 26"/>
                <a:gd name="T6" fmla="*/ 632794 w 43"/>
                <a:gd name="T7" fmla="*/ 2245571 h 26"/>
                <a:gd name="T8" fmla="*/ 172501 w 43"/>
                <a:gd name="T9" fmla="*/ 1 h 26"/>
                <a:gd name="T10" fmla="*/ 98479 w 43"/>
                <a:gd name="T11" fmla="*/ 1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5" name="Freeform 1345"/>
            <p:cNvSpPr>
              <a:spLocks/>
            </p:cNvSpPr>
            <p:nvPr/>
          </p:nvSpPr>
          <p:spPr bwMode="auto">
            <a:xfrm>
              <a:off x="1704" y="8646"/>
              <a:ext cx="60" cy="45"/>
            </a:xfrm>
            <a:custGeom>
              <a:avLst/>
              <a:gdLst>
                <a:gd name="T0" fmla="*/ 87105 w 45"/>
                <a:gd name="T1" fmla="*/ 1639273 h 32"/>
                <a:gd name="T2" fmla="*/ 567468 w 45"/>
                <a:gd name="T3" fmla="*/ 4208023 h 32"/>
                <a:gd name="T4" fmla="*/ 1323376 w 45"/>
                <a:gd name="T5" fmla="*/ 4558679 h 32"/>
                <a:gd name="T6" fmla="*/ 785444 w 45"/>
                <a:gd name="T7" fmla="*/ 1902385 h 32"/>
                <a:gd name="T8" fmla="*/ 87105 w 45"/>
                <a:gd name="T9" fmla="*/ 1639273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6" name="Freeform 1346"/>
            <p:cNvSpPr>
              <a:spLocks/>
            </p:cNvSpPr>
            <p:nvPr/>
          </p:nvSpPr>
          <p:spPr bwMode="auto">
            <a:xfrm>
              <a:off x="1698" y="8671"/>
              <a:ext cx="61" cy="46"/>
            </a:xfrm>
            <a:custGeom>
              <a:avLst/>
              <a:gdLst>
                <a:gd name="T0" fmla="*/ 74814 w 46"/>
                <a:gd name="T1" fmla="*/ 3896020 h 32"/>
                <a:gd name="T2" fmla="*/ 463462 w 46"/>
                <a:gd name="T3" fmla="*/ 9520683 h 32"/>
                <a:gd name="T4" fmla="*/ 1120907 w 46"/>
                <a:gd name="T5" fmla="*/ 10532969 h 32"/>
                <a:gd name="T6" fmla="*/ 640703 w 46"/>
                <a:gd name="T7" fmla="*/ 4319882 h 32"/>
                <a:gd name="T8" fmla="*/ 74814 w 46"/>
                <a:gd name="T9" fmla="*/ 3896020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7" name="Freeform 1347"/>
            <p:cNvSpPr>
              <a:spLocks/>
            </p:cNvSpPr>
            <p:nvPr/>
          </p:nvSpPr>
          <p:spPr bwMode="auto">
            <a:xfrm>
              <a:off x="1691" y="8699"/>
              <a:ext cx="61" cy="44"/>
            </a:xfrm>
            <a:custGeom>
              <a:avLst/>
              <a:gdLst>
                <a:gd name="T0" fmla="*/ 74814 w 46"/>
                <a:gd name="T1" fmla="*/ 2452813 h 31"/>
                <a:gd name="T2" fmla="*/ 463462 w 46"/>
                <a:gd name="T3" fmla="*/ 5660745 h 31"/>
                <a:gd name="T4" fmla="*/ 1120907 w 46"/>
                <a:gd name="T5" fmla="*/ 6395407 h 31"/>
                <a:gd name="T6" fmla="*/ 640703 w 46"/>
                <a:gd name="T7" fmla="*/ 2719786 h 31"/>
                <a:gd name="T8" fmla="*/ 74814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8" name="Freeform 1348"/>
            <p:cNvSpPr>
              <a:spLocks/>
            </p:cNvSpPr>
            <p:nvPr/>
          </p:nvSpPr>
          <p:spPr bwMode="auto">
            <a:xfrm>
              <a:off x="1683" y="8726"/>
              <a:ext cx="60" cy="45"/>
            </a:xfrm>
            <a:custGeom>
              <a:avLst/>
              <a:gdLst>
                <a:gd name="T0" fmla="*/ 87105 w 45"/>
                <a:gd name="T1" fmla="*/ 1902385 h 32"/>
                <a:gd name="T2" fmla="*/ 541191 w 45"/>
                <a:gd name="T3" fmla="*/ 4208023 h 32"/>
                <a:gd name="T4" fmla="*/ 1323376 w 45"/>
                <a:gd name="T5" fmla="*/ 4754701 h 32"/>
                <a:gd name="T6" fmla="*/ 756624 w 45"/>
                <a:gd name="T7" fmla="*/ 1513180 h 32"/>
                <a:gd name="T8" fmla="*/ 87105 w 45"/>
                <a:gd name="T9" fmla="*/ 1902385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89" name="Freeform 1349"/>
            <p:cNvSpPr>
              <a:spLocks/>
            </p:cNvSpPr>
            <p:nvPr/>
          </p:nvSpPr>
          <p:spPr bwMode="auto">
            <a:xfrm>
              <a:off x="1773" y="8644"/>
              <a:ext cx="58" cy="44"/>
            </a:xfrm>
            <a:custGeom>
              <a:avLst/>
              <a:gdLst>
                <a:gd name="T0" fmla="*/ 854609 w 44"/>
                <a:gd name="T1" fmla="*/ 2452813 h 31"/>
                <a:gd name="T2" fmla="*/ 565923 w 44"/>
                <a:gd name="T3" fmla="*/ 5660745 h 31"/>
                <a:gd name="T4" fmla="*/ 49137 w 44"/>
                <a:gd name="T5" fmla="*/ 5947382 h 31"/>
                <a:gd name="T6" fmla="*/ 397415 w 44"/>
                <a:gd name="T7" fmla="*/ 2719786 h 31"/>
                <a:gd name="T8" fmla="*/ 854609 w 44"/>
                <a:gd name="T9" fmla="*/ 2452813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0" name="Freeform 1350"/>
            <p:cNvSpPr>
              <a:spLocks/>
            </p:cNvSpPr>
            <p:nvPr/>
          </p:nvSpPr>
          <p:spPr bwMode="auto">
            <a:xfrm>
              <a:off x="1768" y="8618"/>
              <a:ext cx="51" cy="42"/>
            </a:xfrm>
            <a:custGeom>
              <a:avLst/>
              <a:gdLst>
                <a:gd name="T0" fmla="*/ 558933 w 39"/>
                <a:gd name="T1" fmla="*/ 1385028 h 30"/>
                <a:gd name="T2" fmla="*/ 386955 w 39"/>
                <a:gd name="T3" fmla="*/ 3639971 h 30"/>
                <a:gd name="T4" fmla="*/ 37297 w 39"/>
                <a:gd name="T5" fmla="*/ 3985003 h 30"/>
                <a:gd name="T6" fmla="*/ 264763 w 39"/>
                <a:gd name="T7" fmla="*/ 1857128 h 30"/>
                <a:gd name="T8" fmla="*/ 558933 w 39"/>
                <a:gd name="T9" fmla="*/ 1385028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1" name="Freeform 1351"/>
            <p:cNvSpPr>
              <a:spLocks/>
            </p:cNvSpPr>
            <p:nvPr/>
          </p:nvSpPr>
          <p:spPr bwMode="auto">
            <a:xfrm>
              <a:off x="1786" y="8691"/>
              <a:ext cx="60" cy="45"/>
            </a:xfrm>
            <a:custGeom>
              <a:avLst/>
              <a:gdLst>
                <a:gd name="T0" fmla="*/ 116140 w 45"/>
                <a:gd name="T1" fmla="*/ 4878647 h 32"/>
                <a:gd name="T2" fmla="*/ 567468 w 45"/>
                <a:gd name="T3" fmla="*/ 2649615 h 32"/>
                <a:gd name="T4" fmla="*/ 1323376 w 45"/>
                <a:gd name="T5" fmla="*/ 2305228 h 32"/>
                <a:gd name="T6" fmla="*/ 785444 w 45"/>
                <a:gd name="T7" fmla="*/ 4878647 h 32"/>
                <a:gd name="T8" fmla="*/ 116140 w 45"/>
                <a:gd name="T9" fmla="*/ 4878647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2" name="Freeform 1352"/>
            <p:cNvSpPr>
              <a:spLocks/>
            </p:cNvSpPr>
            <p:nvPr/>
          </p:nvSpPr>
          <p:spPr bwMode="auto">
            <a:xfrm>
              <a:off x="1799" y="8721"/>
              <a:ext cx="52" cy="40"/>
            </a:xfrm>
            <a:custGeom>
              <a:avLst/>
              <a:gdLst>
                <a:gd name="T0" fmla="*/ 87105 w 39"/>
                <a:gd name="T1" fmla="*/ 2251974 h 29"/>
                <a:gd name="T2" fmla="*/ 441812 w 39"/>
                <a:gd name="T3" fmla="*/ 946672 h 29"/>
                <a:gd name="T4" fmla="*/ 1160091 w 39"/>
                <a:gd name="T5" fmla="*/ 858178 h 29"/>
                <a:gd name="T6" fmla="*/ 652551 w 39"/>
                <a:gd name="T7" fmla="*/ 2181436 h 29"/>
                <a:gd name="T8" fmla="*/ 87105 w 39"/>
                <a:gd name="T9" fmla="*/ 2251974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3" name="Freeform 1353"/>
            <p:cNvSpPr>
              <a:spLocks/>
            </p:cNvSpPr>
            <p:nvPr/>
          </p:nvSpPr>
          <p:spPr bwMode="auto">
            <a:xfrm>
              <a:off x="1807" y="8746"/>
              <a:ext cx="52" cy="42"/>
            </a:xfrm>
            <a:custGeom>
              <a:avLst/>
              <a:gdLst>
                <a:gd name="T0" fmla="*/ 87105 w 39"/>
                <a:gd name="T1" fmla="*/ 3985003 h 30"/>
                <a:gd name="T2" fmla="*/ 474660 w 39"/>
                <a:gd name="T3" fmla="*/ 1673763 h 30"/>
                <a:gd name="T4" fmla="*/ 1160091 w 39"/>
                <a:gd name="T5" fmla="*/ 1385028 h 30"/>
                <a:gd name="T6" fmla="*/ 689695 w 39"/>
                <a:gd name="T7" fmla="*/ 3639971 h 30"/>
                <a:gd name="T8" fmla="*/ 87105 w 39"/>
                <a:gd name="T9" fmla="*/ 3985003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4" name="Freeform 1354"/>
            <p:cNvSpPr>
              <a:spLocks/>
            </p:cNvSpPr>
            <p:nvPr/>
          </p:nvSpPr>
          <p:spPr bwMode="auto">
            <a:xfrm>
              <a:off x="1778" y="8670"/>
              <a:ext cx="61" cy="44"/>
            </a:xfrm>
            <a:custGeom>
              <a:avLst/>
              <a:gdLst>
                <a:gd name="T0" fmla="*/ 1120907 w 46"/>
                <a:gd name="T1" fmla="*/ 2452813 h 31"/>
                <a:gd name="T2" fmla="*/ 715413 w 46"/>
                <a:gd name="T3" fmla="*/ 5660745 h 31"/>
                <a:gd name="T4" fmla="*/ 74814 w 46"/>
                <a:gd name="T5" fmla="*/ 6395407 h 31"/>
                <a:gd name="T6" fmla="*/ 539492 w 46"/>
                <a:gd name="T7" fmla="*/ 2719786 h 31"/>
                <a:gd name="T8" fmla="*/ 1120907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5" name="Freeform 1355"/>
            <p:cNvSpPr>
              <a:spLocks/>
            </p:cNvSpPr>
            <p:nvPr/>
          </p:nvSpPr>
          <p:spPr bwMode="auto">
            <a:xfrm>
              <a:off x="1728" y="8342"/>
              <a:ext cx="71" cy="17"/>
            </a:xfrm>
            <a:custGeom>
              <a:avLst/>
              <a:gdLst>
                <a:gd name="T0" fmla="*/ 979086 w 54"/>
                <a:gd name="T1" fmla="*/ 0 h 12"/>
                <a:gd name="T2" fmla="*/ 499712 w 54"/>
                <a:gd name="T3" fmla="*/ 1394850 h 12"/>
                <a:gd name="T4" fmla="*/ 499712 w 54"/>
                <a:gd name="T5" fmla="*/ 1394850 h 12"/>
                <a:gd name="T6" fmla="*/ 1 w 54"/>
                <a:gd name="T7" fmla="*/ 1 h 12"/>
                <a:gd name="T8" fmla="*/ 0 w 54"/>
                <a:gd name="T9" fmla="*/ 2799387 h 12"/>
                <a:gd name="T10" fmla="*/ 499712 w 54"/>
                <a:gd name="T11" fmla="*/ 3312998 h 12"/>
                <a:gd name="T12" fmla="*/ 499712 w 54"/>
                <a:gd name="T13" fmla="*/ 3312998 h 12"/>
                <a:gd name="T14" fmla="*/ 1013699 w 54"/>
                <a:gd name="T15" fmla="*/ 3292156 h 12"/>
                <a:gd name="T16" fmla="*/ 1014451 w 54"/>
                <a:gd name="T17" fmla="*/ 3312998 h 12"/>
                <a:gd name="T18" fmla="*/ 1014451 w 54"/>
                <a:gd name="T19" fmla="*/ 3292156 h 12"/>
                <a:gd name="T20" fmla="*/ 979086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6" name="Freeform 1356"/>
            <p:cNvSpPr>
              <a:spLocks/>
            </p:cNvSpPr>
            <p:nvPr/>
          </p:nvSpPr>
          <p:spPr bwMode="auto">
            <a:xfrm>
              <a:off x="1727" y="8301"/>
              <a:ext cx="72" cy="19"/>
            </a:xfrm>
            <a:custGeom>
              <a:avLst/>
              <a:gdLst>
                <a:gd name="T0" fmla="*/ 853119 w 55"/>
                <a:gd name="T1" fmla="*/ 0 h 13"/>
                <a:gd name="T2" fmla="*/ 437591 w 55"/>
                <a:gd name="T3" fmla="*/ 4170354 h 13"/>
                <a:gd name="T4" fmla="*/ 437591 w 55"/>
                <a:gd name="T5" fmla="*/ 4170354 h 13"/>
                <a:gd name="T6" fmla="*/ 38756 w 55"/>
                <a:gd name="T7" fmla="*/ 1 h 13"/>
                <a:gd name="T8" fmla="*/ 0 w 55"/>
                <a:gd name="T9" fmla="*/ 10542153 h 13"/>
                <a:gd name="T10" fmla="*/ 437591 w 55"/>
                <a:gd name="T11" fmla="*/ 11356940 h 13"/>
                <a:gd name="T12" fmla="*/ 437591 w 55"/>
                <a:gd name="T13" fmla="*/ 11356940 h 13"/>
                <a:gd name="T14" fmla="*/ 885626 w 55"/>
                <a:gd name="T15" fmla="*/ 10542153 h 13"/>
                <a:gd name="T16" fmla="*/ 890745 w 55"/>
                <a:gd name="T17" fmla="*/ 10542153 h 13"/>
                <a:gd name="T18" fmla="*/ 890745 w 55"/>
                <a:gd name="T19" fmla="*/ 10542153 h 13"/>
                <a:gd name="T20" fmla="*/ 853119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7" name="Freeform 1357"/>
            <p:cNvSpPr>
              <a:spLocks/>
            </p:cNvSpPr>
            <p:nvPr/>
          </p:nvSpPr>
          <p:spPr bwMode="auto">
            <a:xfrm>
              <a:off x="1728" y="8470"/>
              <a:ext cx="70" cy="17"/>
            </a:xfrm>
            <a:custGeom>
              <a:avLst/>
              <a:gdLst>
                <a:gd name="T0" fmla="*/ 574746 w 53"/>
                <a:gd name="T1" fmla="*/ 3312998 h 12"/>
                <a:gd name="T2" fmla="*/ 574746 w 53"/>
                <a:gd name="T3" fmla="*/ 3312998 h 12"/>
                <a:gd name="T4" fmla="*/ 1183557 w 53"/>
                <a:gd name="T5" fmla="*/ 3292156 h 12"/>
                <a:gd name="T6" fmla="*/ 1164676 w 53"/>
                <a:gd name="T7" fmla="*/ 0 h 12"/>
                <a:gd name="T8" fmla="*/ 574746 w 53"/>
                <a:gd name="T9" fmla="*/ 1394850 h 12"/>
                <a:gd name="T10" fmla="*/ 574746 w 53"/>
                <a:gd name="T11" fmla="*/ 1394850 h 12"/>
                <a:gd name="T12" fmla="*/ 1 w 53"/>
                <a:gd name="T13" fmla="*/ 1 h 12"/>
                <a:gd name="T14" fmla="*/ 0 w 53"/>
                <a:gd name="T15" fmla="*/ 2799387 h 12"/>
                <a:gd name="T16" fmla="*/ 574746 w 53"/>
                <a:gd name="T17" fmla="*/ 331299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8" name="Freeform 1358"/>
            <p:cNvSpPr>
              <a:spLocks/>
            </p:cNvSpPr>
            <p:nvPr/>
          </p:nvSpPr>
          <p:spPr bwMode="auto">
            <a:xfrm>
              <a:off x="1730" y="8424"/>
              <a:ext cx="69" cy="20"/>
            </a:xfrm>
            <a:custGeom>
              <a:avLst/>
              <a:gdLst>
                <a:gd name="T0" fmla="*/ 337519 w 53"/>
                <a:gd name="T1" fmla="*/ 2606219 h 14"/>
                <a:gd name="T2" fmla="*/ 337519 w 53"/>
                <a:gd name="T3" fmla="*/ 2606219 h 14"/>
                <a:gd name="T4" fmla="*/ 0 w 53"/>
                <a:gd name="T5" fmla="*/ 1216580 h 14"/>
                <a:gd name="T6" fmla="*/ 0 w 53"/>
                <a:gd name="T7" fmla="*/ 4433210 h 14"/>
                <a:gd name="T8" fmla="*/ 337519 w 53"/>
                <a:gd name="T9" fmla="*/ 5318814 h 14"/>
                <a:gd name="T10" fmla="*/ 337519 w 53"/>
                <a:gd name="T11" fmla="*/ 5318814 h 14"/>
                <a:gd name="T12" fmla="*/ 676378 w 53"/>
                <a:gd name="T13" fmla="*/ 4433210 h 14"/>
                <a:gd name="T14" fmla="*/ 706268 w 53"/>
                <a:gd name="T15" fmla="*/ 0 h 14"/>
                <a:gd name="T16" fmla="*/ 706268 w 53"/>
                <a:gd name="T17" fmla="*/ 0 h 14"/>
                <a:gd name="T18" fmla="*/ 700501 w 53"/>
                <a:gd name="T19" fmla="*/ 851606 h 14"/>
                <a:gd name="T20" fmla="*/ 337519 w 53"/>
                <a:gd name="T21" fmla="*/ 260621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99" name="Freeform 1359"/>
            <p:cNvSpPr>
              <a:spLocks/>
            </p:cNvSpPr>
            <p:nvPr/>
          </p:nvSpPr>
          <p:spPr bwMode="auto">
            <a:xfrm>
              <a:off x="1728" y="8383"/>
              <a:ext cx="71" cy="21"/>
            </a:xfrm>
            <a:custGeom>
              <a:avLst/>
              <a:gdLst>
                <a:gd name="T0" fmla="*/ 1014451 w 54"/>
                <a:gd name="T1" fmla="*/ 0 h 15"/>
                <a:gd name="T2" fmla="*/ 1013699 w 54"/>
                <a:gd name="T3" fmla="*/ 360534 h 15"/>
                <a:gd name="T4" fmla="*/ 499712 w 54"/>
                <a:gd name="T5" fmla="*/ 1326520 h 15"/>
                <a:gd name="T6" fmla="*/ 499712 w 54"/>
                <a:gd name="T7" fmla="*/ 1326520 h 15"/>
                <a:gd name="T8" fmla="*/ 1 w 54"/>
                <a:gd name="T9" fmla="*/ 504748 h 15"/>
                <a:gd name="T10" fmla="*/ 0 w 54"/>
                <a:gd name="T11" fmla="*/ 2343268 h 15"/>
                <a:gd name="T12" fmla="*/ 499712 w 54"/>
                <a:gd name="T13" fmla="*/ 2714655 h 15"/>
                <a:gd name="T14" fmla="*/ 499712 w 54"/>
                <a:gd name="T15" fmla="*/ 2714655 h 15"/>
                <a:gd name="T16" fmla="*/ 1013699 w 54"/>
                <a:gd name="T17" fmla="*/ 2599979 h 15"/>
                <a:gd name="T18" fmla="*/ 1014451 w 54"/>
                <a:gd name="T19" fmla="*/ 2599979 h 15"/>
                <a:gd name="T20" fmla="*/ 1014451 w 54"/>
                <a:gd name="T21" fmla="*/ 2599979 h 15"/>
                <a:gd name="T22" fmla="*/ 1014451 w 54"/>
                <a:gd name="T23" fmla="*/ 1 h 15"/>
                <a:gd name="T24" fmla="*/ 1014451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0" name="Freeform 1360"/>
            <p:cNvSpPr>
              <a:spLocks/>
            </p:cNvSpPr>
            <p:nvPr/>
          </p:nvSpPr>
          <p:spPr bwMode="auto">
            <a:xfrm>
              <a:off x="1728" y="8342"/>
              <a:ext cx="71" cy="17"/>
            </a:xfrm>
            <a:custGeom>
              <a:avLst/>
              <a:gdLst>
                <a:gd name="T0" fmla="*/ 979086 w 54"/>
                <a:gd name="T1" fmla="*/ 0 h 12"/>
                <a:gd name="T2" fmla="*/ 499712 w 54"/>
                <a:gd name="T3" fmla="*/ 1394850 h 12"/>
                <a:gd name="T4" fmla="*/ 499712 w 54"/>
                <a:gd name="T5" fmla="*/ 1394850 h 12"/>
                <a:gd name="T6" fmla="*/ 1 w 54"/>
                <a:gd name="T7" fmla="*/ 1 h 12"/>
                <a:gd name="T8" fmla="*/ 0 w 54"/>
                <a:gd name="T9" fmla="*/ 2799387 h 12"/>
                <a:gd name="T10" fmla="*/ 499712 w 54"/>
                <a:gd name="T11" fmla="*/ 3312998 h 12"/>
                <a:gd name="T12" fmla="*/ 499712 w 54"/>
                <a:gd name="T13" fmla="*/ 3312998 h 12"/>
                <a:gd name="T14" fmla="*/ 1013699 w 54"/>
                <a:gd name="T15" fmla="*/ 3292156 h 12"/>
                <a:gd name="T16" fmla="*/ 1014451 w 54"/>
                <a:gd name="T17" fmla="*/ 3312998 h 12"/>
                <a:gd name="T18" fmla="*/ 1014451 w 54"/>
                <a:gd name="T19" fmla="*/ 3292156 h 12"/>
                <a:gd name="T20" fmla="*/ 979086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1" name="Freeform 1361"/>
            <p:cNvSpPr>
              <a:spLocks/>
            </p:cNvSpPr>
            <p:nvPr/>
          </p:nvSpPr>
          <p:spPr bwMode="auto">
            <a:xfrm>
              <a:off x="1727" y="8301"/>
              <a:ext cx="72" cy="19"/>
            </a:xfrm>
            <a:custGeom>
              <a:avLst/>
              <a:gdLst>
                <a:gd name="T0" fmla="*/ 853119 w 55"/>
                <a:gd name="T1" fmla="*/ 0 h 13"/>
                <a:gd name="T2" fmla="*/ 437591 w 55"/>
                <a:gd name="T3" fmla="*/ 4170354 h 13"/>
                <a:gd name="T4" fmla="*/ 437591 w 55"/>
                <a:gd name="T5" fmla="*/ 4170354 h 13"/>
                <a:gd name="T6" fmla="*/ 38756 w 55"/>
                <a:gd name="T7" fmla="*/ 1 h 13"/>
                <a:gd name="T8" fmla="*/ 0 w 55"/>
                <a:gd name="T9" fmla="*/ 10542153 h 13"/>
                <a:gd name="T10" fmla="*/ 437591 w 55"/>
                <a:gd name="T11" fmla="*/ 11356940 h 13"/>
                <a:gd name="T12" fmla="*/ 437591 w 55"/>
                <a:gd name="T13" fmla="*/ 11356940 h 13"/>
                <a:gd name="T14" fmla="*/ 885626 w 55"/>
                <a:gd name="T15" fmla="*/ 10542153 h 13"/>
                <a:gd name="T16" fmla="*/ 890745 w 55"/>
                <a:gd name="T17" fmla="*/ 10542153 h 13"/>
                <a:gd name="T18" fmla="*/ 890745 w 55"/>
                <a:gd name="T19" fmla="*/ 10542153 h 13"/>
                <a:gd name="T20" fmla="*/ 853119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2" name="Freeform 1362"/>
            <p:cNvSpPr>
              <a:spLocks/>
            </p:cNvSpPr>
            <p:nvPr/>
          </p:nvSpPr>
          <p:spPr bwMode="auto">
            <a:xfrm>
              <a:off x="1728" y="8470"/>
              <a:ext cx="70" cy="17"/>
            </a:xfrm>
            <a:custGeom>
              <a:avLst/>
              <a:gdLst>
                <a:gd name="T0" fmla="*/ 574746 w 53"/>
                <a:gd name="T1" fmla="*/ 3312998 h 12"/>
                <a:gd name="T2" fmla="*/ 574746 w 53"/>
                <a:gd name="T3" fmla="*/ 3312998 h 12"/>
                <a:gd name="T4" fmla="*/ 1183557 w 53"/>
                <a:gd name="T5" fmla="*/ 3292156 h 12"/>
                <a:gd name="T6" fmla="*/ 1164676 w 53"/>
                <a:gd name="T7" fmla="*/ 0 h 12"/>
                <a:gd name="T8" fmla="*/ 574746 w 53"/>
                <a:gd name="T9" fmla="*/ 1394850 h 12"/>
                <a:gd name="T10" fmla="*/ 574746 w 53"/>
                <a:gd name="T11" fmla="*/ 1394850 h 12"/>
                <a:gd name="T12" fmla="*/ 1 w 53"/>
                <a:gd name="T13" fmla="*/ 1 h 12"/>
                <a:gd name="T14" fmla="*/ 0 w 53"/>
                <a:gd name="T15" fmla="*/ 2799387 h 12"/>
                <a:gd name="T16" fmla="*/ 574746 w 53"/>
                <a:gd name="T17" fmla="*/ 331299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3" name="Freeform 1363"/>
            <p:cNvSpPr>
              <a:spLocks/>
            </p:cNvSpPr>
            <p:nvPr/>
          </p:nvSpPr>
          <p:spPr bwMode="auto">
            <a:xfrm>
              <a:off x="1730" y="8424"/>
              <a:ext cx="69" cy="20"/>
            </a:xfrm>
            <a:custGeom>
              <a:avLst/>
              <a:gdLst>
                <a:gd name="T0" fmla="*/ 337519 w 53"/>
                <a:gd name="T1" fmla="*/ 2606219 h 14"/>
                <a:gd name="T2" fmla="*/ 337519 w 53"/>
                <a:gd name="T3" fmla="*/ 2606219 h 14"/>
                <a:gd name="T4" fmla="*/ 0 w 53"/>
                <a:gd name="T5" fmla="*/ 1216580 h 14"/>
                <a:gd name="T6" fmla="*/ 0 w 53"/>
                <a:gd name="T7" fmla="*/ 4433210 h 14"/>
                <a:gd name="T8" fmla="*/ 337519 w 53"/>
                <a:gd name="T9" fmla="*/ 5318814 h 14"/>
                <a:gd name="T10" fmla="*/ 337519 w 53"/>
                <a:gd name="T11" fmla="*/ 5318814 h 14"/>
                <a:gd name="T12" fmla="*/ 676378 w 53"/>
                <a:gd name="T13" fmla="*/ 4433210 h 14"/>
                <a:gd name="T14" fmla="*/ 706268 w 53"/>
                <a:gd name="T15" fmla="*/ 0 h 14"/>
                <a:gd name="T16" fmla="*/ 706268 w 53"/>
                <a:gd name="T17" fmla="*/ 0 h 14"/>
                <a:gd name="T18" fmla="*/ 700501 w 53"/>
                <a:gd name="T19" fmla="*/ 851606 h 14"/>
                <a:gd name="T20" fmla="*/ 337519 w 53"/>
                <a:gd name="T21" fmla="*/ 260621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4" name="Freeform 1364"/>
            <p:cNvSpPr>
              <a:spLocks/>
            </p:cNvSpPr>
            <p:nvPr/>
          </p:nvSpPr>
          <p:spPr bwMode="auto">
            <a:xfrm>
              <a:off x="1728" y="8383"/>
              <a:ext cx="71" cy="21"/>
            </a:xfrm>
            <a:custGeom>
              <a:avLst/>
              <a:gdLst>
                <a:gd name="T0" fmla="*/ 1014451 w 54"/>
                <a:gd name="T1" fmla="*/ 0 h 15"/>
                <a:gd name="T2" fmla="*/ 1013699 w 54"/>
                <a:gd name="T3" fmla="*/ 360534 h 15"/>
                <a:gd name="T4" fmla="*/ 499712 w 54"/>
                <a:gd name="T5" fmla="*/ 1326520 h 15"/>
                <a:gd name="T6" fmla="*/ 499712 w 54"/>
                <a:gd name="T7" fmla="*/ 1326520 h 15"/>
                <a:gd name="T8" fmla="*/ 1 w 54"/>
                <a:gd name="T9" fmla="*/ 504748 h 15"/>
                <a:gd name="T10" fmla="*/ 0 w 54"/>
                <a:gd name="T11" fmla="*/ 2343268 h 15"/>
                <a:gd name="T12" fmla="*/ 499712 w 54"/>
                <a:gd name="T13" fmla="*/ 2714655 h 15"/>
                <a:gd name="T14" fmla="*/ 499712 w 54"/>
                <a:gd name="T15" fmla="*/ 2714655 h 15"/>
                <a:gd name="T16" fmla="*/ 1013699 w 54"/>
                <a:gd name="T17" fmla="*/ 2599979 h 15"/>
                <a:gd name="T18" fmla="*/ 1014451 w 54"/>
                <a:gd name="T19" fmla="*/ 2599979 h 15"/>
                <a:gd name="T20" fmla="*/ 1014451 w 54"/>
                <a:gd name="T21" fmla="*/ 2599979 h 15"/>
                <a:gd name="T22" fmla="*/ 1014451 w 54"/>
                <a:gd name="T23" fmla="*/ 1 h 15"/>
                <a:gd name="T24" fmla="*/ 1014451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05" name="Freeform 1365"/>
            <p:cNvSpPr>
              <a:spLocks/>
            </p:cNvSpPr>
            <p:nvPr/>
          </p:nvSpPr>
          <p:spPr bwMode="auto">
            <a:xfrm>
              <a:off x="1773" y="8638"/>
              <a:ext cx="47" cy="26"/>
            </a:xfrm>
            <a:custGeom>
              <a:avLst/>
              <a:gdLst>
                <a:gd name="T0" fmla="*/ 529673 w 36"/>
                <a:gd name="T1" fmla="*/ 686384 h 19"/>
                <a:gd name="T2" fmla="*/ 478359 w 36"/>
                <a:gd name="T3" fmla="*/ 0 h 19"/>
                <a:gd name="T4" fmla="*/ 478359 w 36"/>
                <a:gd name="T5" fmla="*/ 0 h 19"/>
                <a:gd name="T6" fmla="*/ 302882 w 36"/>
                <a:gd name="T7" fmla="*/ 490324 h 19"/>
                <a:gd name="T8" fmla="*/ 0 w 36"/>
                <a:gd name="T9" fmla="*/ 918169 h 19"/>
                <a:gd name="T10" fmla="*/ 46850 w 36"/>
                <a:gd name="T11" fmla="*/ 1533844 h 19"/>
                <a:gd name="T12" fmla="*/ 284838 w 36"/>
                <a:gd name="T13" fmla="*/ 1120886 h 19"/>
                <a:gd name="T14" fmla="*/ 529673 w 36"/>
                <a:gd name="T15" fmla="*/ 68638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6" name="Freeform 1366"/>
            <p:cNvSpPr>
              <a:spLocks/>
            </p:cNvSpPr>
            <p:nvPr/>
          </p:nvSpPr>
          <p:spPr bwMode="auto">
            <a:xfrm>
              <a:off x="1704" y="8664"/>
              <a:ext cx="50" cy="27"/>
            </a:xfrm>
            <a:custGeom>
              <a:avLst/>
              <a:gdLst>
                <a:gd name="T0" fmla="*/ 0 w 38"/>
                <a:gd name="T1" fmla="*/ 3061122 h 19"/>
                <a:gd name="T2" fmla="*/ 390251 w 38"/>
                <a:gd name="T3" fmla="*/ 4350015 h 19"/>
                <a:gd name="T4" fmla="*/ 704653 w 38"/>
                <a:gd name="T5" fmla="*/ 5865999 h 19"/>
                <a:gd name="T6" fmla="*/ 742297 w 38"/>
                <a:gd name="T7" fmla="*/ 4050563 h 19"/>
                <a:gd name="T8" fmla="*/ 742297 w 38"/>
                <a:gd name="T9" fmla="*/ 3679392 h 19"/>
                <a:gd name="T10" fmla="*/ 356530 w 38"/>
                <a:gd name="T11" fmla="*/ 2154123 h 19"/>
                <a:gd name="T12" fmla="*/ 61167 w 38"/>
                <a:gd name="T13" fmla="*/ 0 h 19"/>
                <a:gd name="T14" fmla="*/ 61167 w 38"/>
                <a:gd name="T15" fmla="*/ 0 h 19"/>
                <a:gd name="T16" fmla="*/ 0 w 38"/>
                <a:gd name="T17" fmla="*/ 30611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7" name="Freeform 1367"/>
            <p:cNvSpPr>
              <a:spLocks/>
            </p:cNvSpPr>
            <p:nvPr/>
          </p:nvSpPr>
          <p:spPr bwMode="auto">
            <a:xfrm>
              <a:off x="1714" y="8643"/>
              <a:ext cx="45" cy="23"/>
            </a:xfrm>
            <a:custGeom>
              <a:avLst/>
              <a:gdLst>
                <a:gd name="T0" fmla="*/ 96129 w 35"/>
                <a:gd name="T1" fmla="*/ 2090529 h 16"/>
                <a:gd name="T2" fmla="*/ 1 w 35"/>
                <a:gd name="T3" fmla="*/ 0 h 16"/>
                <a:gd name="T4" fmla="*/ 0 w 35"/>
                <a:gd name="T5" fmla="*/ 3005135 h 16"/>
                <a:gd name="T6" fmla="*/ 154200 w 35"/>
                <a:gd name="T7" fmla="*/ 5261992 h 16"/>
                <a:gd name="T8" fmla="*/ 293892 w 35"/>
                <a:gd name="T9" fmla="*/ 7564114 h 16"/>
                <a:gd name="T10" fmla="*/ 297051 w 35"/>
                <a:gd name="T11" fmla="*/ 4607363 h 16"/>
                <a:gd name="T12" fmla="*/ 297051 w 35"/>
                <a:gd name="T13" fmla="*/ 4319882 h 16"/>
                <a:gd name="T14" fmla="*/ 96129 w 35"/>
                <a:gd name="T15" fmla="*/ 2090529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8" name="Freeform 1368"/>
            <p:cNvSpPr>
              <a:spLocks/>
            </p:cNvSpPr>
            <p:nvPr/>
          </p:nvSpPr>
          <p:spPr bwMode="auto">
            <a:xfrm>
              <a:off x="1778" y="8666"/>
              <a:ext cx="52" cy="24"/>
            </a:xfrm>
            <a:custGeom>
              <a:avLst/>
              <a:gdLst>
                <a:gd name="T0" fmla="*/ 652551 w 39"/>
                <a:gd name="T1" fmla="*/ 3001845 h 17"/>
                <a:gd name="T2" fmla="*/ 1226124 w 39"/>
                <a:gd name="T3" fmla="*/ 1748910 h 17"/>
                <a:gd name="T4" fmla="*/ 1125120 w 39"/>
                <a:gd name="T5" fmla="*/ 0 h 17"/>
                <a:gd name="T6" fmla="*/ 721588 w 39"/>
                <a:gd name="T7" fmla="*/ 994064 h 17"/>
                <a:gd name="T8" fmla="*/ 0 w 39"/>
                <a:gd name="T9" fmla="*/ 1981248 h 17"/>
                <a:gd name="T10" fmla="*/ 0 w 39"/>
                <a:gd name="T11" fmla="*/ 2129836 h 17"/>
                <a:gd name="T12" fmla="*/ 116140 w 39"/>
                <a:gd name="T13" fmla="*/ 4237899 h 17"/>
                <a:gd name="T14" fmla="*/ 652551 w 39"/>
                <a:gd name="T15" fmla="*/ 300184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09" name="Freeform 1369"/>
            <p:cNvSpPr>
              <a:spLocks/>
            </p:cNvSpPr>
            <p:nvPr/>
          </p:nvSpPr>
          <p:spPr bwMode="auto">
            <a:xfrm>
              <a:off x="1715" y="8608"/>
              <a:ext cx="95" cy="35"/>
            </a:xfrm>
            <a:custGeom>
              <a:avLst/>
              <a:gdLst>
                <a:gd name="T0" fmla="*/ 1230505 w 72"/>
                <a:gd name="T1" fmla="*/ 3197712 h 25"/>
                <a:gd name="T2" fmla="*/ 1553813 w 72"/>
                <a:gd name="T3" fmla="*/ 1939039 h 25"/>
                <a:gd name="T4" fmla="*/ 1405054 w 72"/>
                <a:gd name="T5" fmla="*/ 0 h 25"/>
                <a:gd name="T6" fmla="*/ 1360417 w 72"/>
                <a:gd name="T7" fmla="*/ 706647 h 25"/>
                <a:gd name="T8" fmla="*/ 781430 w 72"/>
                <a:gd name="T9" fmla="*/ 2846431 h 25"/>
                <a:gd name="T10" fmla="*/ 781430 w 72"/>
                <a:gd name="T11" fmla="*/ 2846431 h 25"/>
                <a:gd name="T12" fmla="*/ 201816 w 72"/>
                <a:gd name="T13" fmla="*/ 706647 h 25"/>
                <a:gd name="T14" fmla="*/ 138373 w 72"/>
                <a:gd name="T15" fmla="*/ 0 h 25"/>
                <a:gd name="T16" fmla="*/ 0 w 72"/>
                <a:gd name="T17" fmla="*/ 2599979 h 25"/>
                <a:gd name="T18" fmla="*/ 419272 w 72"/>
                <a:gd name="T19" fmla="*/ 3639971 h 25"/>
                <a:gd name="T20" fmla="*/ 781430 w 72"/>
                <a:gd name="T21" fmla="*/ 4592805 h 25"/>
                <a:gd name="T22" fmla="*/ 909651 w 72"/>
                <a:gd name="T23" fmla="*/ 3985003 h 25"/>
                <a:gd name="T24" fmla="*/ 1230505 w 72"/>
                <a:gd name="T25" fmla="*/ 31977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B6C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0" name="Freeform 1370"/>
            <p:cNvSpPr>
              <a:spLocks/>
            </p:cNvSpPr>
            <p:nvPr/>
          </p:nvSpPr>
          <p:spPr bwMode="auto">
            <a:xfrm>
              <a:off x="1773" y="8638"/>
              <a:ext cx="47" cy="26"/>
            </a:xfrm>
            <a:custGeom>
              <a:avLst/>
              <a:gdLst>
                <a:gd name="T0" fmla="*/ 529673 w 36"/>
                <a:gd name="T1" fmla="*/ 686384 h 19"/>
                <a:gd name="T2" fmla="*/ 478359 w 36"/>
                <a:gd name="T3" fmla="*/ 0 h 19"/>
                <a:gd name="T4" fmla="*/ 478359 w 36"/>
                <a:gd name="T5" fmla="*/ 0 h 19"/>
                <a:gd name="T6" fmla="*/ 302882 w 36"/>
                <a:gd name="T7" fmla="*/ 490324 h 19"/>
                <a:gd name="T8" fmla="*/ 0 w 36"/>
                <a:gd name="T9" fmla="*/ 918169 h 19"/>
                <a:gd name="T10" fmla="*/ 46850 w 36"/>
                <a:gd name="T11" fmla="*/ 1533844 h 19"/>
                <a:gd name="T12" fmla="*/ 284838 w 36"/>
                <a:gd name="T13" fmla="*/ 1120886 h 19"/>
                <a:gd name="T14" fmla="*/ 529673 w 36"/>
                <a:gd name="T15" fmla="*/ 68638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1" name="Freeform 1371"/>
            <p:cNvSpPr>
              <a:spLocks/>
            </p:cNvSpPr>
            <p:nvPr/>
          </p:nvSpPr>
          <p:spPr bwMode="auto">
            <a:xfrm>
              <a:off x="1704" y="8664"/>
              <a:ext cx="50" cy="27"/>
            </a:xfrm>
            <a:custGeom>
              <a:avLst/>
              <a:gdLst>
                <a:gd name="T0" fmla="*/ 0 w 38"/>
                <a:gd name="T1" fmla="*/ 3061122 h 19"/>
                <a:gd name="T2" fmla="*/ 390251 w 38"/>
                <a:gd name="T3" fmla="*/ 4350015 h 19"/>
                <a:gd name="T4" fmla="*/ 704653 w 38"/>
                <a:gd name="T5" fmla="*/ 5865999 h 19"/>
                <a:gd name="T6" fmla="*/ 742297 w 38"/>
                <a:gd name="T7" fmla="*/ 4050563 h 19"/>
                <a:gd name="T8" fmla="*/ 742297 w 38"/>
                <a:gd name="T9" fmla="*/ 3679392 h 19"/>
                <a:gd name="T10" fmla="*/ 356530 w 38"/>
                <a:gd name="T11" fmla="*/ 2154123 h 19"/>
                <a:gd name="T12" fmla="*/ 61167 w 38"/>
                <a:gd name="T13" fmla="*/ 0 h 19"/>
                <a:gd name="T14" fmla="*/ 61167 w 38"/>
                <a:gd name="T15" fmla="*/ 0 h 19"/>
                <a:gd name="T16" fmla="*/ 0 w 38"/>
                <a:gd name="T17" fmla="*/ 30611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2" name="Freeform 1372"/>
            <p:cNvSpPr>
              <a:spLocks/>
            </p:cNvSpPr>
            <p:nvPr/>
          </p:nvSpPr>
          <p:spPr bwMode="auto">
            <a:xfrm>
              <a:off x="1714" y="8643"/>
              <a:ext cx="45" cy="23"/>
            </a:xfrm>
            <a:custGeom>
              <a:avLst/>
              <a:gdLst>
                <a:gd name="T0" fmla="*/ 96129 w 35"/>
                <a:gd name="T1" fmla="*/ 2090529 h 16"/>
                <a:gd name="T2" fmla="*/ 1 w 35"/>
                <a:gd name="T3" fmla="*/ 0 h 16"/>
                <a:gd name="T4" fmla="*/ 0 w 35"/>
                <a:gd name="T5" fmla="*/ 3005135 h 16"/>
                <a:gd name="T6" fmla="*/ 154200 w 35"/>
                <a:gd name="T7" fmla="*/ 5261992 h 16"/>
                <a:gd name="T8" fmla="*/ 293892 w 35"/>
                <a:gd name="T9" fmla="*/ 7564114 h 16"/>
                <a:gd name="T10" fmla="*/ 297051 w 35"/>
                <a:gd name="T11" fmla="*/ 4607363 h 16"/>
                <a:gd name="T12" fmla="*/ 297051 w 35"/>
                <a:gd name="T13" fmla="*/ 4319882 h 16"/>
                <a:gd name="T14" fmla="*/ 96129 w 35"/>
                <a:gd name="T15" fmla="*/ 2090529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3" name="Freeform 1373"/>
            <p:cNvSpPr>
              <a:spLocks/>
            </p:cNvSpPr>
            <p:nvPr/>
          </p:nvSpPr>
          <p:spPr bwMode="auto">
            <a:xfrm>
              <a:off x="1778" y="8666"/>
              <a:ext cx="52" cy="24"/>
            </a:xfrm>
            <a:custGeom>
              <a:avLst/>
              <a:gdLst>
                <a:gd name="T0" fmla="*/ 652551 w 39"/>
                <a:gd name="T1" fmla="*/ 3001845 h 17"/>
                <a:gd name="T2" fmla="*/ 1226124 w 39"/>
                <a:gd name="T3" fmla="*/ 1748910 h 17"/>
                <a:gd name="T4" fmla="*/ 1125120 w 39"/>
                <a:gd name="T5" fmla="*/ 0 h 17"/>
                <a:gd name="T6" fmla="*/ 721588 w 39"/>
                <a:gd name="T7" fmla="*/ 994064 h 17"/>
                <a:gd name="T8" fmla="*/ 0 w 39"/>
                <a:gd name="T9" fmla="*/ 1981248 h 17"/>
                <a:gd name="T10" fmla="*/ 0 w 39"/>
                <a:gd name="T11" fmla="*/ 2129836 h 17"/>
                <a:gd name="T12" fmla="*/ 116140 w 39"/>
                <a:gd name="T13" fmla="*/ 4237899 h 17"/>
                <a:gd name="T14" fmla="*/ 652551 w 39"/>
                <a:gd name="T15" fmla="*/ 300184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4" name="Freeform 1374"/>
            <p:cNvSpPr>
              <a:spLocks/>
            </p:cNvSpPr>
            <p:nvPr/>
          </p:nvSpPr>
          <p:spPr bwMode="auto">
            <a:xfrm>
              <a:off x="1715" y="8608"/>
              <a:ext cx="95" cy="35"/>
            </a:xfrm>
            <a:custGeom>
              <a:avLst/>
              <a:gdLst>
                <a:gd name="T0" fmla="*/ 1230505 w 72"/>
                <a:gd name="T1" fmla="*/ 3197712 h 25"/>
                <a:gd name="T2" fmla="*/ 1553813 w 72"/>
                <a:gd name="T3" fmla="*/ 1939039 h 25"/>
                <a:gd name="T4" fmla="*/ 1405054 w 72"/>
                <a:gd name="T5" fmla="*/ 0 h 25"/>
                <a:gd name="T6" fmla="*/ 1360417 w 72"/>
                <a:gd name="T7" fmla="*/ 706647 h 25"/>
                <a:gd name="T8" fmla="*/ 781430 w 72"/>
                <a:gd name="T9" fmla="*/ 2846431 h 25"/>
                <a:gd name="T10" fmla="*/ 781430 w 72"/>
                <a:gd name="T11" fmla="*/ 2846431 h 25"/>
                <a:gd name="T12" fmla="*/ 201816 w 72"/>
                <a:gd name="T13" fmla="*/ 706647 h 25"/>
                <a:gd name="T14" fmla="*/ 138373 w 72"/>
                <a:gd name="T15" fmla="*/ 0 h 25"/>
                <a:gd name="T16" fmla="*/ 0 w 72"/>
                <a:gd name="T17" fmla="*/ 2599979 h 25"/>
                <a:gd name="T18" fmla="*/ 419272 w 72"/>
                <a:gd name="T19" fmla="*/ 3639971 h 25"/>
                <a:gd name="T20" fmla="*/ 781430 w 72"/>
                <a:gd name="T21" fmla="*/ 4592805 h 25"/>
                <a:gd name="T22" fmla="*/ 909651 w 72"/>
                <a:gd name="T23" fmla="*/ 3985003 h 25"/>
                <a:gd name="T24" fmla="*/ 1230505 w 72"/>
                <a:gd name="T25" fmla="*/ 31977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5" name="Freeform 1375"/>
            <p:cNvSpPr>
              <a:spLocks/>
            </p:cNvSpPr>
            <p:nvPr/>
          </p:nvSpPr>
          <p:spPr bwMode="auto">
            <a:xfrm>
              <a:off x="1810" y="8740"/>
              <a:ext cx="42" cy="29"/>
            </a:xfrm>
            <a:custGeom>
              <a:avLst/>
              <a:gdLst>
                <a:gd name="T0" fmla="*/ 1 w 32"/>
                <a:gd name="T1" fmla="*/ 12933791 h 20"/>
                <a:gd name="T2" fmla="*/ 231971 w 32"/>
                <a:gd name="T3" fmla="*/ 8649396 h 20"/>
                <a:gd name="T4" fmla="*/ 571951 w 32"/>
                <a:gd name="T5" fmla="*/ 5965101 h 20"/>
                <a:gd name="T6" fmla="*/ 504491 w 32"/>
                <a:gd name="T7" fmla="*/ 0 h 20"/>
                <a:gd name="T8" fmla="*/ 231971 w 32"/>
                <a:gd name="T9" fmla="*/ 4113863 h 20"/>
                <a:gd name="T10" fmla="*/ 0 w 32"/>
                <a:gd name="T11" fmla="*/ 7090377 h 20"/>
                <a:gd name="T12" fmla="*/ 1 w 32"/>
                <a:gd name="T13" fmla="*/ 12933791 h 20"/>
                <a:gd name="T14" fmla="*/ 1 w 32"/>
                <a:gd name="T15" fmla="*/ 12933791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6" name="Freeform 1376"/>
            <p:cNvSpPr>
              <a:spLocks/>
            </p:cNvSpPr>
            <p:nvPr/>
          </p:nvSpPr>
          <p:spPr bwMode="auto">
            <a:xfrm>
              <a:off x="1798" y="8715"/>
              <a:ext cx="46" cy="25"/>
            </a:xfrm>
            <a:custGeom>
              <a:avLst/>
              <a:gdLst>
                <a:gd name="T0" fmla="*/ 77956 w 35"/>
                <a:gd name="T1" fmla="*/ 2501135 h 18"/>
                <a:gd name="T2" fmla="*/ 283487 w 35"/>
                <a:gd name="T3" fmla="*/ 1800817 h 18"/>
                <a:gd name="T4" fmla="*/ 655500 w 35"/>
                <a:gd name="T5" fmla="*/ 1065406 h 18"/>
                <a:gd name="T6" fmla="*/ 623400 w 35"/>
                <a:gd name="T7" fmla="*/ 0 h 18"/>
                <a:gd name="T8" fmla="*/ 305699 w 35"/>
                <a:gd name="T9" fmla="*/ 767092 h 18"/>
                <a:gd name="T10" fmla="*/ 0 w 35"/>
                <a:gd name="T11" fmla="*/ 1479731 h 18"/>
                <a:gd name="T12" fmla="*/ 0 w 35"/>
                <a:gd name="T13" fmla="*/ 1479731 h 18"/>
                <a:gd name="T14" fmla="*/ 77956 w 35"/>
                <a:gd name="T15" fmla="*/ 2501135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7" name="Freeform 1377"/>
            <p:cNvSpPr>
              <a:spLocks/>
            </p:cNvSpPr>
            <p:nvPr/>
          </p:nvSpPr>
          <p:spPr bwMode="auto">
            <a:xfrm>
              <a:off x="1788" y="8690"/>
              <a:ext cx="47" cy="27"/>
            </a:xfrm>
            <a:custGeom>
              <a:avLst/>
              <a:gdLst>
                <a:gd name="T0" fmla="*/ 46850 w 36"/>
                <a:gd name="T1" fmla="*/ 5865999 h 19"/>
                <a:gd name="T2" fmla="*/ 46850 w 36"/>
                <a:gd name="T3" fmla="*/ 5865999 h 19"/>
                <a:gd name="T4" fmla="*/ 252073 w 36"/>
                <a:gd name="T5" fmla="*/ 4050563 h 19"/>
                <a:gd name="T6" fmla="*/ 529673 w 36"/>
                <a:gd name="T7" fmla="*/ 2154123 h 19"/>
                <a:gd name="T8" fmla="*/ 516255 w 36"/>
                <a:gd name="T9" fmla="*/ 0 h 19"/>
                <a:gd name="T10" fmla="*/ 302882 w 36"/>
                <a:gd name="T11" fmla="*/ 1515864 h 19"/>
                <a:gd name="T12" fmla="*/ 0 w 36"/>
                <a:gd name="T13" fmla="*/ 3603332 h 19"/>
                <a:gd name="T14" fmla="*/ 46850 w 36"/>
                <a:gd name="T15" fmla="*/ 5865999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18" name="Freeform 1378"/>
            <p:cNvSpPr>
              <a:spLocks/>
            </p:cNvSpPr>
            <p:nvPr/>
          </p:nvSpPr>
          <p:spPr bwMode="auto">
            <a:xfrm>
              <a:off x="1810" y="8740"/>
              <a:ext cx="42" cy="29"/>
            </a:xfrm>
            <a:custGeom>
              <a:avLst/>
              <a:gdLst>
                <a:gd name="T0" fmla="*/ 1 w 32"/>
                <a:gd name="T1" fmla="*/ 12933791 h 20"/>
                <a:gd name="T2" fmla="*/ 231971 w 32"/>
                <a:gd name="T3" fmla="*/ 8649396 h 20"/>
                <a:gd name="T4" fmla="*/ 571951 w 32"/>
                <a:gd name="T5" fmla="*/ 5965101 h 20"/>
                <a:gd name="T6" fmla="*/ 504491 w 32"/>
                <a:gd name="T7" fmla="*/ 0 h 20"/>
                <a:gd name="T8" fmla="*/ 231971 w 32"/>
                <a:gd name="T9" fmla="*/ 4113863 h 20"/>
                <a:gd name="T10" fmla="*/ 0 w 32"/>
                <a:gd name="T11" fmla="*/ 7090377 h 20"/>
                <a:gd name="T12" fmla="*/ 1 w 32"/>
                <a:gd name="T13" fmla="*/ 12933791 h 20"/>
                <a:gd name="T14" fmla="*/ 1 w 32"/>
                <a:gd name="T15" fmla="*/ 12933791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19" name="Freeform 1379"/>
            <p:cNvSpPr>
              <a:spLocks/>
            </p:cNvSpPr>
            <p:nvPr/>
          </p:nvSpPr>
          <p:spPr bwMode="auto">
            <a:xfrm>
              <a:off x="1798" y="8715"/>
              <a:ext cx="46" cy="25"/>
            </a:xfrm>
            <a:custGeom>
              <a:avLst/>
              <a:gdLst>
                <a:gd name="T0" fmla="*/ 77956 w 35"/>
                <a:gd name="T1" fmla="*/ 2501135 h 18"/>
                <a:gd name="T2" fmla="*/ 283487 w 35"/>
                <a:gd name="T3" fmla="*/ 1800817 h 18"/>
                <a:gd name="T4" fmla="*/ 655500 w 35"/>
                <a:gd name="T5" fmla="*/ 1065406 h 18"/>
                <a:gd name="T6" fmla="*/ 623400 w 35"/>
                <a:gd name="T7" fmla="*/ 0 h 18"/>
                <a:gd name="T8" fmla="*/ 305699 w 35"/>
                <a:gd name="T9" fmla="*/ 767092 h 18"/>
                <a:gd name="T10" fmla="*/ 0 w 35"/>
                <a:gd name="T11" fmla="*/ 1479731 h 18"/>
                <a:gd name="T12" fmla="*/ 0 w 35"/>
                <a:gd name="T13" fmla="*/ 1479731 h 18"/>
                <a:gd name="T14" fmla="*/ 77956 w 35"/>
                <a:gd name="T15" fmla="*/ 2501135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0" name="Freeform 1380"/>
            <p:cNvSpPr>
              <a:spLocks/>
            </p:cNvSpPr>
            <p:nvPr/>
          </p:nvSpPr>
          <p:spPr bwMode="auto">
            <a:xfrm>
              <a:off x="1788" y="8690"/>
              <a:ext cx="47" cy="27"/>
            </a:xfrm>
            <a:custGeom>
              <a:avLst/>
              <a:gdLst>
                <a:gd name="T0" fmla="*/ 46850 w 36"/>
                <a:gd name="T1" fmla="*/ 5865999 h 19"/>
                <a:gd name="T2" fmla="*/ 46850 w 36"/>
                <a:gd name="T3" fmla="*/ 5865999 h 19"/>
                <a:gd name="T4" fmla="*/ 252073 w 36"/>
                <a:gd name="T5" fmla="*/ 4050563 h 19"/>
                <a:gd name="T6" fmla="*/ 529673 w 36"/>
                <a:gd name="T7" fmla="*/ 2154123 h 19"/>
                <a:gd name="T8" fmla="*/ 516255 w 36"/>
                <a:gd name="T9" fmla="*/ 0 h 19"/>
                <a:gd name="T10" fmla="*/ 302882 w 36"/>
                <a:gd name="T11" fmla="*/ 1515864 h 19"/>
                <a:gd name="T12" fmla="*/ 0 w 36"/>
                <a:gd name="T13" fmla="*/ 3603332 h 19"/>
                <a:gd name="T14" fmla="*/ 46850 w 36"/>
                <a:gd name="T15" fmla="*/ 5865999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1" name="Freeform 1381"/>
            <p:cNvSpPr>
              <a:spLocks/>
            </p:cNvSpPr>
            <p:nvPr/>
          </p:nvSpPr>
          <p:spPr bwMode="auto">
            <a:xfrm>
              <a:off x="1701" y="8693"/>
              <a:ext cx="48" cy="28"/>
            </a:xfrm>
            <a:custGeom>
              <a:avLst/>
              <a:gdLst>
                <a:gd name="T0" fmla="*/ 183531 w 37"/>
                <a:gd name="T1" fmla="*/ 947514 h 20"/>
                <a:gd name="T2" fmla="*/ 25559 w 37"/>
                <a:gd name="T3" fmla="*/ 0 h 20"/>
                <a:gd name="T4" fmla="*/ 0 w 37"/>
                <a:gd name="T5" fmla="*/ 1673763 h 20"/>
                <a:gd name="T6" fmla="*/ 211732 w 37"/>
                <a:gd name="T7" fmla="*/ 2599979 h 20"/>
                <a:gd name="T8" fmla="*/ 421515 w 37"/>
                <a:gd name="T9" fmla="*/ 3639971 h 20"/>
                <a:gd name="T10" fmla="*/ 421515 w 37"/>
                <a:gd name="T11" fmla="*/ 3639971 h 20"/>
                <a:gd name="T12" fmla="*/ 429523 w 37"/>
                <a:gd name="T13" fmla="*/ 1857128 h 20"/>
                <a:gd name="T14" fmla="*/ 183531 w 37"/>
                <a:gd name="T15" fmla="*/ 947514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2" name="Freeform 1382"/>
            <p:cNvSpPr>
              <a:spLocks/>
            </p:cNvSpPr>
            <p:nvPr/>
          </p:nvSpPr>
          <p:spPr bwMode="auto">
            <a:xfrm>
              <a:off x="1690" y="8717"/>
              <a:ext cx="54" cy="36"/>
            </a:xfrm>
            <a:custGeom>
              <a:avLst/>
              <a:gdLst>
                <a:gd name="T0" fmla="*/ 833112 w 41"/>
                <a:gd name="T1" fmla="*/ 1578070 h 26"/>
                <a:gd name="T2" fmla="*/ 382071 w 41"/>
                <a:gd name="T3" fmla="*/ 870378 h 26"/>
                <a:gd name="T4" fmla="*/ 83846 w 41"/>
                <a:gd name="T5" fmla="*/ 0 h 26"/>
                <a:gd name="T6" fmla="*/ 1 w 41"/>
                <a:gd name="T7" fmla="*/ 1313830 h 26"/>
                <a:gd name="T8" fmla="*/ 0 w 41"/>
                <a:gd name="T9" fmla="*/ 1537564 h 26"/>
                <a:gd name="T10" fmla="*/ 382071 w 41"/>
                <a:gd name="T11" fmla="*/ 1668654 h 26"/>
                <a:gd name="T12" fmla="*/ 770486 w 41"/>
                <a:gd name="T13" fmla="*/ 3199076 h 26"/>
                <a:gd name="T14" fmla="*/ 770486 w 41"/>
                <a:gd name="T15" fmla="*/ 3199076 h 26"/>
                <a:gd name="T16" fmla="*/ 833112 w 41"/>
                <a:gd name="T17" fmla="*/ 157807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3" name="Freeform 1383"/>
            <p:cNvSpPr>
              <a:spLocks/>
            </p:cNvSpPr>
            <p:nvPr/>
          </p:nvSpPr>
          <p:spPr bwMode="auto">
            <a:xfrm>
              <a:off x="1701" y="8693"/>
              <a:ext cx="48" cy="28"/>
            </a:xfrm>
            <a:custGeom>
              <a:avLst/>
              <a:gdLst>
                <a:gd name="T0" fmla="*/ 183531 w 37"/>
                <a:gd name="T1" fmla="*/ 947514 h 20"/>
                <a:gd name="T2" fmla="*/ 25559 w 37"/>
                <a:gd name="T3" fmla="*/ 0 h 20"/>
                <a:gd name="T4" fmla="*/ 0 w 37"/>
                <a:gd name="T5" fmla="*/ 1673763 h 20"/>
                <a:gd name="T6" fmla="*/ 211732 w 37"/>
                <a:gd name="T7" fmla="*/ 2599979 h 20"/>
                <a:gd name="T8" fmla="*/ 421515 w 37"/>
                <a:gd name="T9" fmla="*/ 3639971 h 20"/>
                <a:gd name="T10" fmla="*/ 421515 w 37"/>
                <a:gd name="T11" fmla="*/ 3639971 h 20"/>
                <a:gd name="T12" fmla="*/ 429523 w 37"/>
                <a:gd name="T13" fmla="*/ 1857128 h 20"/>
                <a:gd name="T14" fmla="*/ 183531 w 37"/>
                <a:gd name="T15" fmla="*/ 947514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4" name="Freeform 1384"/>
            <p:cNvSpPr>
              <a:spLocks/>
            </p:cNvSpPr>
            <p:nvPr/>
          </p:nvSpPr>
          <p:spPr bwMode="auto">
            <a:xfrm>
              <a:off x="1690" y="8717"/>
              <a:ext cx="54" cy="36"/>
            </a:xfrm>
            <a:custGeom>
              <a:avLst/>
              <a:gdLst>
                <a:gd name="T0" fmla="*/ 833112 w 41"/>
                <a:gd name="T1" fmla="*/ 1578070 h 26"/>
                <a:gd name="T2" fmla="*/ 382071 w 41"/>
                <a:gd name="T3" fmla="*/ 870378 h 26"/>
                <a:gd name="T4" fmla="*/ 83846 w 41"/>
                <a:gd name="T5" fmla="*/ 0 h 26"/>
                <a:gd name="T6" fmla="*/ 1 w 41"/>
                <a:gd name="T7" fmla="*/ 1313830 h 26"/>
                <a:gd name="T8" fmla="*/ 0 w 41"/>
                <a:gd name="T9" fmla="*/ 1537564 h 26"/>
                <a:gd name="T10" fmla="*/ 382071 w 41"/>
                <a:gd name="T11" fmla="*/ 1668654 h 26"/>
                <a:gd name="T12" fmla="*/ 770486 w 41"/>
                <a:gd name="T13" fmla="*/ 3199076 h 26"/>
                <a:gd name="T14" fmla="*/ 770486 w 41"/>
                <a:gd name="T15" fmla="*/ 3199076 h 26"/>
                <a:gd name="T16" fmla="*/ 833112 w 41"/>
                <a:gd name="T17" fmla="*/ 157807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7" y="20"/>
                    <a:pt x="39" y="15"/>
                    <a:pt x="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25" name="Freeform 1385"/>
            <p:cNvSpPr>
              <a:spLocks/>
            </p:cNvSpPr>
            <p:nvPr/>
          </p:nvSpPr>
          <p:spPr bwMode="auto">
            <a:xfrm>
              <a:off x="1730" y="8262"/>
              <a:ext cx="67" cy="17"/>
            </a:xfrm>
            <a:custGeom>
              <a:avLst/>
              <a:gdLst>
                <a:gd name="T0" fmla="*/ 0 w 51"/>
                <a:gd name="T1" fmla="*/ 2799387 h 12"/>
                <a:gd name="T2" fmla="*/ 456342 w 51"/>
                <a:gd name="T3" fmla="*/ 3312998 h 12"/>
                <a:gd name="T4" fmla="*/ 456342 w 51"/>
                <a:gd name="T5" fmla="*/ 3312998 h 12"/>
                <a:gd name="T6" fmla="*/ 947762 w 51"/>
                <a:gd name="T7" fmla="*/ 2799387 h 12"/>
                <a:gd name="T8" fmla="*/ 947762 w 51"/>
                <a:gd name="T9" fmla="*/ 2799387 h 12"/>
                <a:gd name="T10" fmla="*/ 886424 w 51"/>
                <a:gd name="T11" fmla="*/ 0 h 12"/>
                <a:gd name="T12" fmla="*/ 1 w 51"/>
                <a:gd name="T13" fmla="*/ 0 h 12"/>
                <a:gd name="T14" fmla="*/ 0 w 51"/>
                <a:gd name="T15" fmla="*/ 2566673 h 12"/>
                <a:gd name="T16" fmla="*/ 0 w 51"/>
                <a:gd name="T17" fmla="*/ 279938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2"/>
                <a:gd name="T29" fmla="*/ 51 w 5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2">
                  <a:moveTo>
                    <a:pt x="0" y="10"/>
                  </a:moveTo>
                  <a:cubicBezTo>
                    <a:pt x="3" y="10"/>
                    <a:pt x="7" y="12"/>
                    <a:pt x="25" y="12"/>
                  </a:cubicBezTo>
                  <a:cubicBezTo>
                    <a:pt x="25" y="12"/>
                    <a:pt x="25" y="12"/>
                    <a:pt x="25" y="12"/>
                  </a:cubicBezTo>
                  <a:cubicBezTo>
                    <a:pt x="44" y="12"/>
                    <a:pt x="47" y="9"/>
                    <a:pt x="51" y="10"/>
                  </a:cubicBezTo>
                  <a:cubicBezTo>
                    <a:pt x="51" y="10"/>
                    <a:pt x="51" y="10"/>
                    <a:pt x="51" y="10"/>
                  </a:cubicBezTo>
                  <a:cubicBezTo>
                    <a:pt x="48" y="8"/>
                    <a:pt x="48" y="0"/>
                    <a:pt x="48" y="0"/>
                  </a:cubicBezTo>
                  <a:cubicBezTo>
                    <a:pt x="1" y="0"/>
                    <a:pt x="1" y="0"/>
                    <a:pt x="1" y="0"/>
                  </a:cubicBezTo>
                  <a:cubicBezTo>
                    <a:pt x="3" y="3"/>
                    <a:pt x="2" y="7"/>
                    <a:pt x="0" y="9"/>
                  </a:cubicBezTo>
                  <a:lnTo>
                    <a:pt x="0" y="10"/>
                  </a:lnTo>
                  <a:close/>
                </a:path>
              </a:pathLst>
            </a:custGeom>
            <a:solidFill>
              <a:srgbClr val="FBD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6" name="Freeform 1386"/>
            <p:cNvSpPr>
              <a:spLocks/>
            </p:cNvSpPr>
            <p:nvPr/>
          </p:nvSpPr>
          <p:spPr bwMode="auto">
            <a:xfrm>
              <a:off x="1725" y="8280"/>
              <a:ext cx="52" cy="18"/>
            </a:xfrm>
            <a:custGeom>
              <a:avLst/>
              <a:gdLst>
                <a:gd name="T0" fmla="*/ 497943 w 40"/>
                <a:gd name="T1" fmla="*/ 258163 h 13"/>
                <a:gd name="T2" fmla="*/ 167197 w 40"/>
                <a:gd name="T3" fmla="*/ 1 h 13"/>
                <a:gd name="T4" fmla="*/ 54591 w 40"/>
                <a:gd name="T5" fmla="*/ 258163 h 13"/>
                <a:gd name="T6" fmla="*/ 98933 w 40"/>
                <a:gd name="T7" fmla="*/ 1578070 h 13"/>
                <a:gd name="T8" fmla="*/ 92258 w 40"/>
                <a:gd name="T9" fmla="*/ 628606 h 13"/>
                <a:gd name="T10" fmla="*/ 263498 w 40"/>
                <a:gd name="T11" fmla="*/ 357456 h 13"/>
                <a:gd name="T12" fmla="*/ 504888 w 40"/>
                <a:gd name="T13" fmla="*/ 357456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39" y="2"/>
                  </a:moveTo>
                  <a:cubicBezTo>
                    <a:pt x="31" y="4"/>
                    <a:pt x="22" y="2"/>
                    <a:pt x="13" y="1"/>
                  </a:cubicBezTo>
                  <a:cubicBezTo>
                    <a:pt x="10" y="1"/>
                    <a:pt x="7" y="0"/>
                    <a:pt x="4" y="2"/>
                  </a:cubicBezTo>
                  <a:cubicBezTo>
                    <a:pt x="0" y="4"/>
                    <a:pt x="4" y="12"/>
                    <a:pt x="8" y="13"/>
                  </a:cubicBezTo>
                  <a:cubicBezTo>
                    <a:pt x="7" y="10"/>
                    <a:pt x="4" y="7"/>
                    <a:pt x="7" y="5"/>
                  </a:cubicBezTo>
                  <a:cubicBezTo>
                    <a:pt x="10" y="3"/>
                    <a:pt x="17" y="3"/>
                    <a:pt x="21" y="3"/>
                  </a:cubicBezTo>
                  <a:cubicBezTo>
                    <a:pt x="27" y="4"/>
                    <a:pt x="34" y="5"/>
                    <a:pt x="40"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7" name="Freeform 1387"/>
            <p:cNvSpPr>
              <a:spLocks/>
            </p:cNvSpPr>
            <p:nvPr/>
          </p:nvSpPr>
          <p:spPr bwMode="auto">
            <a:xfrm>
              <a:off x="1723" y="8321"/>
              <a:ext cx="53" cy="17"/>
            </a:xfrm>
            <a:custGeom>
              <a:avLst/>
              <a:gdLst>
                <a:gd name="T0" fmla="*/ 1000496 w 40"/>
                <a:gd name="T1" fmla="*/ 637235 h 12"/>
                <a:gd name="T2" fmla="*/ 356359 w 40"/>
                <a:gd name="T3" fmla="*/ 1 h 12"/>
                <a:gd name="T4" fmla="*/ 129256 w 40"/>
                <a:gd name="T5" fmla="*/ 1 h 12"/>
                <a:gd name="T6" fmla="*/ 226692 w 40"/>
                <a:gd name="T7" fmla="*/ 3312998 h 12"/>
                <a:gd name="T8" fmla="*/ 226692 w 40"/>
                <a:gd name="T9" fmla="*/ 1278896 h 12"/>
                <a:gd name="T10" fmla="*/ 527875 w 40"/>
                <a:gd name="T11" fmla="*/ 902750 h 12"/>
                <a:gd name="T12" fmla="*/ 1000496 w 40"/>
                <a:gd name="T13" fmla="*/ 637235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8" name="Freeform 1388"/>
            <p:cNvSpPr>
              <a:spLocks/>
            </p:cNvSpPr>
            <p:nvPr/>
          </p:nvSpPr>
          <p:spPr bwMode="auto">
            <a:xfrm>
              <a:off x="1722" y="8360"/>
              <a:ext cx="52" cy="21"/>
            </a:xfrm>
            <a:custGeom>
              <a:avLst/>
              <a:gdLst>
                <a:gd name="T0" fmla="*/ 504888 w 40"/>
                <a:gd name="T1" fmla="*/ 360534 h 15"/>
                <a:gd name="T2" fmla="*/ 174344 w 40"/>
                <a:gd name="T3" fmla="*/ 1 h 15"/>
                <a:gd name="T4" fmla="*/ 70968 w 40"/>
                <a:gd name="T5" fmla="*/ 1 h 15"/>
                <a:gd name="T6" fmla="*/ 98933 w 40"/>
                <a:gd name="T7" fmla="*/ 2714655 h 15"/>
                <a:gd name="T8" fmla="*/ 98933 w 40"/>
                <a:gd name="T9" fmla="*/ 706647 h 15"/>
                <a:gd name="T10" fmla="*/ 263498 w 40"/>
                <a:gd name="T11" fmla="*/ 504748 h 15"/>
                <a:gd name="T12" fmla="*/ 504888 w 40"/>
                <a:gd name="T13" fmla="*/ 360534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40" y="2"/>
                  </a:moveTo>
                  <a:cubicBezTo>
                    <a:pt x="32" y="4"/>
                    <a:pt x="22" y="1"/>
                    <a:pt x="14" y="1"/>
                  </a:cubicBezTo>
                  <a:cubicBezTo>
                    <a:pt x="11" y="1"/>
                    <a:pt x="8" y="0"/>
                    <a:pt x="5" y="1"/>
                  </a:cubicBezTo>
                  <a:cubicBezTo>
                    <a:pt x="0" y="4"/>
                    <a:pt x="4" y="14"/>
                    <a:pt x="8" y="15"/>
                  </a:cubicBezTo>
                  <a:cubicBezTo>
                    <a:pt x="7" y="12"/>
                    <a:pt x="5" y="6"/>
                    <a:pt x="8" y="4"/>
                  </a:cubicBezTo>
                  <a:cubicBezTo>
                    <a:pt x="11" y="2"/>
                    <a:pt x="18" y="3"/>
                    <a:pt x="21" y="3"/>
                  </a:cubicBezTo>
                  <a:cubicBezTo>
                    <a:pt x="28" y="3"/>
                    <a:pt x="35"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29" name="Freeform 1389"/>
            <p:cNvSpPr>
              <a:spLocks/>
            </p:cNvSpPr>
            <p:nvPr/>
          </p:nvSpPr>
          <p:spPr bwMode="auto">
            <a:xfrm>
              <a:off x="1722" y="8406"/>
              <a:ext cx="52" cy="16"/>
            </a:xfrm>
            <a:custGeom>
              <a:avLst/>
              <a:gdLst>
                <a:gd name="T0" fmla="*/ 504888 w 40"/>
                <a:gd name="T1" fmla="*/ 65329 h 12"/>
                <a:gd name="T2" fmla="*/ 174344 w 40"/>
                <a:gd name="T3" fmla="*/ 1 h 12"/>
                <a:gd name="T4" fmla="*/ 70968 w 40"/>
                <a:gd name="T5" fmla="*/ 1 h 12"/>
                <a:gd name="T6" fmla="*/ 98933 w 40"/>
                <a:gd name="T7" fmla="*/ 367060 h 12"/>
                <a:gd name="T8" fmla="*/ 98933 w 40"/>
                <a:gd name="T9" fmla="*/ 116140 h 12"/>
                <a:gd name="T10" fmla="*/ 263498 w 40"/>
                <a:gd name="T11" fmla="*/ 87105 h 12"/>
                <a:gd name="T12" fmla="*/ 504888 w 40"/>
                <a:gd name="T13" fmla="*/ 65329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4" y="1"/>
                  </a:cubicBezTo>
                  <a:cubicBezTo>
                    <a:pt x="11" y="0"/>
                    <a:pt x="8"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0" name="Freeform 1390"/>
            <p:cNvSpPr>
              <a:spLocks/>
            </p:cNvSpPr>
            <p:nvPr/>
          </p:nvSpPr>
          <p:spPr bwMode="auto">
            <a:xfrm>
              <a:off x="1722" y="8488"/>
              <a:ext cx="52" cy="17"/>
            </a:xfrm>
            <a:custGeom>
              <a:avLst/>
              <a:gdLst>
                <a:gd name="T0" fmla="*/ 504888 w 40"/>
                <a:gd name="T1" fmla="*/ 637235 h 12"/>
                <a:gd name="T2" fmla="*/ 167197 w 40"/>
                <a:gd name="T3" fmla="*/ 1 h 12"/>
                <a:gd name="T4" fmla="*/ 70968 w 40"/>
                <a:gd name="T5" fmla="*/ 1 h 12"/>
                <a:gd name="T6" fmla="*/ 98933 w 40"/>
                <a:gd name="T7" fmla="*/ 3312998 h 12"/>
                <a:gd name="T8" fmla="*/ 98933 w 40"/>
                <a:gd name="T9" fmla="*/ 1278896 h 12"/>
                <a:gd name="T10" fmla="*/ 263498 w 40"/>
                <a:gd name="T11" fmla="*/ 902750 h 12"/>
                <a:gd name="T12" fmla="*/ 504888 w 40"/>
                <a:gd name="T13" fmla="*/ 637235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2"/>
                  </a:moveTo>
                  <a:cubicBezTo>
                    <a:pt x="31" y="4"/>
                    <a:pt x="22" y="1"/>
                    <a:pt x="13" y="1"/>
                  </a:cubicBezTo>
                  <a:cubicBezTo>
                    <a:pt x="10" y="0"/>
                    <a:pt x="7" y="0"/>
                    <a:pt x="5" y="1"/>
                  </a:cubicBezTo>
                  <a:cubicBezTo>
                    <a:pt x="0" y="3"/>
                    <a:pt x="4" y="11"/>
                    <a:pt x="8" y="12"/>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1" name="Freeform 1391"/>
            <p:cNvSpPr>
              <a:spLocks/>
            </p:cNvSpPr>
            <p:nvPr/>
          </p:nvSpPr>
          <p:spPr bwMode="auto">
            <a:xfrm>
              <a:off x="1722" y="8524"/>
              <a:ext cx="52" cy="18"/>
            </a:xfrm>
            <a:custGeom>
              <a:avLst/>
              <a:gdLst>
                <a:gd name="T0" fmla="*/ 504888 w 40"/>
                <a:gd name="T1" fmla="*/ 258163 h 13"/>
                <a:gd name="T2" fmla="*/ 167197 w 40"/>
                <a:gd name="T3" fmla="*/ 1 h 13"/>
                <a:gd name="T4" fmla="*/ 70968 w 40"/>
                <a:gd name="T5" fmla="*/ 1 h 13"/>
                <a:gd name="T6" fmla="*/ 98933 w 40"/>
                <a:gd name="T7" fmla="*/ 1578070 h 13"/>
                <a:gd name="T8" fmla="*/ 98933 w 40"/>
                <a:gd name="T9" fmla="*/ 494939 h 13"/>
                <a:gd name="T10" fmla="*/ 263498 w 40"/>
                <a:gd name="T11" fmla="*/ 357456 h 13"/>
                <a:gd name="T12" fmla="*/ 504888 w 40"/>
                <a:gd name="T13" fmla="*/ 258163 h 13"/>
                <a:gd name="T14" fmla="*/ 0 60000 65536"/>
                <a:gd name="T15" fmla="*/ 0 60000 65536"/>
                <a:gd name="T16" fmla="*/ 0 60000 65536"/>
                <a:gd name="T17" fmla="*/ 0 60000 65536"/>
                <a:gd name="T18" fmla="*/ 0 60000 65536"/>
                <a:gd name="T19" fmla="*/ 0 60000 65536"/>
                <a:gd name="T20" fmla="*/ 0 60000 65536"/>
                <a:gd name="T21" fmla="*/ 0 w 40"/>
                <a:gd name="T22" fmla="*/ 0 h 13"/>
                <a:gd name="T23" fmla="*/ 40 w 4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
                  <a:moveTo>
                    <a:pt x="40" y="2"/>
                  </a:moveTo>
                  <a:cubicBezTo>
                    <a:pt x="31" y="4"/>
                    <a:pt x="22" y="1"/>
                    <a:pt x="13" y="1"/>
                  </a:cubicBezTo>
                  <a:cubicBezTo>
                    <a:pt x="10" y="1"/>
                    <a:pt x="7" y="0"/>
                    <a:pt x="5" y="1"/>
                  </a:cubicBezTo>
                  <a:cubicBezTo>
                    <a:pt x="0" y="4"/>
                    <a:pt x="4" y="12"/>
                    <a:pt x="8" y="13"/>
                  </a:cubicBezTo>
                  <a:cubicBezTo>
                    <a:pt x="7" y="10"/>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2" name="Freeform 1392"/>
            <p:cNvSpPr>
              <a:spLocks/>
            </p:cNvSpPr>
            <p:nvPr/>
          </p:nvSpPr>
          <p:spPr bwMode="auto">
            <a:xfrm>
              <a:off x="1722" y="8559"/>
              <a:ext cx="52" cy="16"/>
            </a:xfrm>
            <a:custGeom>
              <a:avLst/>
              <a:gdLst>
                <a:gd name="T0" fmla="*/ 504888 w 40"/>
                <a:gd name="T1" fmla="*/ 116140 h 12"/>
                <a:gd name="T2" fmla="*/ 167197 w 40"/>
                <a:gd name="T3" fmla="*/ 65329 h 12"/>
                <a:gd name="T4" fmla="*/ 70968 w 40"/>
                <a:gd name="T5" fmla="*/ 1 h 12"/>
                <a:gd name="T6" fmla="*/ 98933 w 40"/>
                <a:gd name="T7" fmla="*/ 367060 h 12"/>
                <a:gd name="T8" fmla="*/ 98933 w 40"/>
                <a:gd name="T9" fmla="*/ 154853 h 12"/>
                <a:gd name="T10" fmla="*/ 282563 w 40"/>
                <a:gd name="T11" fmla="*/ 154853 h 12"/>
                <a:gd name="T12" fmla="*/ 504888 w 40"/>
                <a:gd name="T13" fmla="*/ 116140 h 12"/>
                <a:gd name="T14" fmla="*/ 0 60000 65536"/>
                <a:gd name="T15" fmla="*/ 0 60000 65536"/>
                <a:gd name="T16" fmla="*/ 0 60000 65536"/>
                <a:gd name="T17" fmla="*/ 0 60000 65536"/>
                <a:gd name="T18" fmla="*/ 0 60000 65536"/>
                <a:gd name="T19" fmla="*/ 0 60000 65536"/>
                <a:gd name="T20" fmla="*/ 0 60000 65536"/>
                <a:gd name="T21" fmla="*/ 0 w 40"/>
                <a:gd name="T22" fmla="*/ 0 h 12"/>
                <a:gd name="T23" fmla="*/ 40 w 4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2">
                  <a:moveTo>
                    <a:pt x="40" y="4"/>
                  </a:moveTo>
                  <a:cubicBezTo>
                    <a:pt x="32" y="6"/>
                    <a:pt x="22" y="4"/>
                    <a:pt x="13" y="2"/>
                  </a:cubicBezTo>
                  <a:cubicBezTo>
                    <a:pt x="10" y="1"/>
                    <a:pt x="8" y="0"/>
                    <a:pt x="5" y="1"/>
                  </a:cubicBezTo>
                  <a:cubicBezTo>
                    <a:pt x="0" y="3"/>
                    <a:pt x="4" y="11"/>
                    <a:pt x="8" y="12"/>
                  </a:cubicBezTo>
                  <a:cubicBezTo>
                    <a:pt x="7" y="9"/>
                    <a:pt x="5" y="7"/>
                    <a:pt x="8" y="5"/>
                  </a:cubicBezTo>
                  <a:cubicBezTo>
                    <a:pt x="11" y="3"/>
                    <a:pt x="19" y="5"/>
                    <a:pt x="22" y="5"/>
                  </a:cubicBezTo>
                  <a:cubicBezTo>
                    <a:pt x="28" y="6"/>
                    <a:pt x="35" y="7"/>
                    <a:pt x="40" y="4"/>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3" name="Freeform 1393"/>
            <p:cNvSpPr>
              <a:spLocks/>
            </p:cNvSpPr>
            <p:nvPr/>
          </p:nvSpPr>
          <p:spPr bwMode="auto">
            <a:xfrm>
              <a:off x="1722" y="8444"/>
              <a:ext cx="52" cy="22"/>
            </a:xfrm>
            <a:custGeom>
              <a:avLst/>
              <a:gdLst>
                <a:gd name="T0" fmla="*/ 504888 w 40"/>
                <a:gd name="T1" fmla="*/ 1851165 h 15"/>
                <a:gd name="T2" fmla="*/ 174344 w 40"/>
                <a:gd name="T3" fmla="*/ 1 h 15"/>
                <a:gd name="T4" fmla="*/ 70968 w 40"/>
                <a:gd name="T5" fmla="*/ 1 h 15"/>
                <a:gd name="T6" fmla="*/ 98933 w 40"/>
                <a:gd name="T7" fmla="*/ 14429036 h 15"/>
                <a:gd name="T8" fmla="*/ 98933 w 40"/>
                <a:gd name="T9" fmla="*/ 3982062 h 15"/>
                <a:gd name="T10" fmla="*/ 263498 w 40"/>
                <a:gd name="T11" fmla="*/ 2715042 h 15"/>
                <a:gd name="T12" fmla="*/ 504888 w 40"/>
                <a:gd name="T13" fmla="*/ 1851165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40" y="2"/>
                  </a:moveTo>
                  <a:cubicBezTo>
                    <a:pt x="31" y="4"/>
                    <a:pt x="22" y="1"/>
                    <a:pt x="14" y="1"/>
                  </a:cubicBezTo>
                  <a:cubicBezTo>
                    <a:pt x="11" y="0"/>
                    <a:pt x="8" y="0"/>
                    <a:pt x="5" y="1"/>
                  </a:cubicBezTo>
                  <a:cubicBezTo>
                    <a:pt x="0" y="3"/>
                    <a:pt x="3" y="14"/>
                    <a:pt x="8" y="15"/>
                  </a:cubicBezTo>
                  <a:cubicBezTo>
                    <a:pt x="6" y="13"/>
                    <a:pt x="5" y="6"/>
                    <a:pt x="8" y="4"/>
                  </a:cubicBezTo>
                  <a:cubicBezTo>
                    <a:pt x="11" y="2"/>
                    <a:pt x="18" y="3"/>
                    <a:pt x="21" y="3"/>
                  </a:cubicBezTo>
                  <a:cubicBezTo>
                    <a:pt x="27" y="3"/>
                    <a:pt x="34" y="5"/>
                    <a:pt x="40"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4" name="Freeform 1394"/>
            <p:cNvSpPr>
              <a:spLocks/>
            </p:cNvSpPr>
            <p:nvPr/>
          </p:nvSpPr>
          <p:spPr bwMode="auto">
            <a:xfrm>
              <a:off x="1725" y="8594"/>
              <a:ext cx="47" cy="27"/>
            </a:xfrm>
            <a:custGeom>
              <a:avLst/>
              <a:gdLst>
                <a:gd name="T0" fmla="*/ 529673 w 36"/>
                <a:gd name="T1" fmla="*/ 1515864 h 19"/>
                <a:gd name="T2" fmla="*/ 104254 w 36"/>
                <a:gd name="T3" fmla="*/ 2154123 h 19"/>
                <a:gd name="T4" fmla="*/ 202314 w 36"/>
                <a:gd name="T5" fmla="*/ 5865999 h 19"/>
                <a:gd name="T6" fmla="*/ 104254 w 36"/>
                <a:gd name="T7" fmla="*/ 4050563 h 19"/>
                <a:gd name="T8" fmla="*/ 46850 w 36"/>
                <a:gd name="T9" fmla="*/ 1 h 19"/>
                <a:gd name="T10" fmla="*/ 221984 w 36"/>
                <a:gd name="T11" fmla="*/ 993287 h 19"/>
                <a:gd name="T12" fmla="*/ 529673 w 36"/>
                <a:gd name="T13" fmla="*/ 1515864 h 19"/>
                <a:gd name="T14" fmla="*/ 0 60000 65536"/>
                <a:gd name="T15" fmla="*/ 0 60000 65536"/>
                <a:gd name="T16" fmla="*/ 0 60000 65536"/>
                <a:gd name="T17" fmla="*/ 0 60000 65536"/>
                <a:gd name="T18" fmla="*/ 0 60000 65536"/>
                <a:gd name="T19" fmla="*/ 0 60000 65536"/>
                <a:gd name="T20" fmla="*/ 0 60000 65536"/>
                <a:gd name="T21" fmla="*/ 0 w 36"/>
                <a:gd name="T22" fmla="*/ 0 h 19"/>
                <a:gd name="T23" fmla="*/ 36 w 3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9">
                  <a:moveTo>
                    <a:pt x="36" y="5"/>
                  </a:moveTo>
                  <a:cubicBezTo>
                    <a:pt x="21" y="10"/>
                    <a:pt x="10" y="5"/>
                    <a:pt x="7" y="7"/>
                  </a:cubicBezTo>
                  <a:cubicBezTo>
                    <a:pt x="5" y="8"/>
                    <a:pt x="10" y="15"/>
                    <a:pt x="14" y="19"/>
                  </a:cubicBezTo>
                  <a:cubicBezTo>
                    <a:pt x="14" y="19"/>
                    <a:pt x="13" y="18"/>
                    <a:pt x="7" y="13"/>
                  </a:cubicBezTo>
                  <a:cubicBezTo>
                    <a:pt x="0" y="8"/>
                    <a:pt x="0" y="4"/>
                    <a:pt x="3" y="1"/>
                  </a:cubicBezTo>
                  <a:cubicBezTo>
                    <a:pt x="6" y="0"/>
                    <a:pt x="7" y="3"/>
                    <a:pt x="15" y="3"/>
                  </a:cubicBezTo>
                  <a:cubicBezTo>
                    <a:pt x="22" y="4"/>
                    <a:pt x="31" y="6"/>
                    <a:pt x="36" y="5"/>
                  </a:cubicBezTo>
                  <a:close/>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5" name="Freeform 1395"/>
            <p:cNvSpPr>
              <a:spLocks/>
            </p:cNvSpPr>
            <p:nvPr/>
          </p:nvSpPr>
          <p:spPr bwMode="auto">
            <a:xfrm>
              <a:off x="1769" y="8632"/>
              <a:ext cx="27" cy="17"/>
            </a:xfrm>
            <a:custGeom>
              <a:avLst/>
              <a:gdLst>
                <a:gd name="T0" fmla="*/ 978647 w 20"/>
                <a:gd name="T1" fmla="*/ 0 h 12"/>
                <a:gd name="T2" fmla="*/ 445919 w 20"/>
                <a:gd name="T3" fmla="*/ 1278896 h 12"/>
                <a:gd name="T4" fmla="*/ 294640 w 20"/>
                <a:gd name="T5" fmla="*/ 3312998 h 12"/>
                <a:gd name="T6" fmla="*/ 812688 w 20"/>
                <a:gd name="T7" fmla="*/ 902750 h 12"/>
                <a:gd name="T8" fmla="*/ 0 60000 65536"/>
                <a:gd name="T9" fmla="*/ 0 60000 65536"/>
                <a:gd name="T10" fmla="*/ 0 60000 65536"/>
                <a:gd name="T11" fmla="*/ 0 60000 65536"/>
                <a:gd name="T12" fmla="*/ 0 w 20"/>
                <a:gd name="T13" fmla="*/ 0 h 12"/>
                <a:gd name="T14" fmla="*/ 20 w 20"/>
                <a:gd name="T15" fmla="*/ 12 h 12"/>
              </a:gdLst>
              <a:ahLst/>
              <a:cxnLst>
                <a:cxn ang="T8">
                  <a:pos x="T0" y="T1"/>
                </a:cxn>
                <a:cxn ang="T9">
                  <a:pos x="T2" y="T3"/>
                </a:cxn>
                <a:cxn ang="T10">
                  <a:pos x="T4" y="T5"/>
                </a:cxn>
                <a:cxn ang="T11">
                  <a:pos x="T6" y="T7"/>
                </a:cxn>
              </a:cxnLst>
              <a:rect l="T12" t="T13" r="T14" b="T15"/>
              <a:pathLst>
                <a:path w="20" h="12">
                  <a:moveTo>
                    <a:pt x="20" y="0"/>
                  </a:moveTo>
                  <a:cubicBezTo>
                    <a:pt x="17" y="2"/>
                    <a:pt x="13" y="3"/>
                    <a:pt x="9" y="4"/>
                  </a:cubicBezTo>
                  <a:cubicBezTo>
                    <a:pt x="7" y="5"/>
                    <a:pt x="0" y="10"/>
                    <a:pt x="6" y="12"/>
                  </a:cubicBezTo>
                  <a:cubicBezTo>
                    <a:pt x="6" y="8"/>
                    <a:pt x="12" y="3"/>
                    <a:pt x="16"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6" name="Freeform 1396"/>
            <p:cNvSpPr>
              <a:spLocks/>
            </p:cNvSpPr>
            <p:nvPr/>
          </p:nvSpPr>
          <p:spPr bwMode="auto">
            <a:xfrm>
              <a:off x="1780" y="8660"/>
              <a:ext cx="17" cy="14"/>
            </a:xfrm>
            <a:custGeom>
              <a:avLst/>
              <a:gdLst>
                <a:gd name="T0" fmla="*/ 202466 w 13"/>
                <a:gd name="T1" fmla="*/ 0 h 10"/>
                <a:gd name="T2" fmla="*/ 37297 w 13"/>
                <a:gd name="T3" fmla="*/ 504748 h 10"/>
                <a:gd name="T4" fmla="*/ 48773 w 13"/>
                <a:gd name="T5" fmla="*/ 1857128 h 10"/>
                <a:gd name="T6" fmla="*/ 202466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13" y="0"/>
                  </a:moveTo>
                  <a:cubicBezTo>
                    <a:pt x="10" y="1"/>
                    <a:pt x="5" y="1"/>
                    <a:pt x="2" y="3"/>
                  </a:cubicBezTo>
                  <a:cubicBezTo>
                    <a:pt x="0" y="5"/>
                    <a:pt x="0" y="9"/>
                    <a:pt x="3" y="10"/>
                  </a:cubicBezTo>
                  <a:cubicBezTo>
                    <a:pt x="0" y="5"/>
                    <a:pt x="10" y="2"/>
                    <a:pt x="13"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7" name="Freeform 1397"/>
            <p:cNvSpPr>
              <a:spLocks/>
            </p:cNvSpPr>
            <p:nvPr/>
          </p:nvSpPr>
          <p:spPr bwMode="auto">
            <a:xfrm>
              <a:off x="1782" y="8688"/>
              <a:ext cx="16" cy="14"/>
            </a:xfrm>
            <a:custGeom>
              <a:avLst/>
              <a:gdLst>
                <a:gd name="T0" fmla="*/ 367060 w 12"/>
                <a:gd name="T1" fmla="*/ 0 h 10"/>
                <a:gd name="T2" fmla="*/ 206471 w 12"/>
                <a:gd name="T3" fmla="*/ 1857128 h 10"/>
                <a:gd name="T4" fmla="*/ 367060 w 12"/>
                <a:gd name="T5" fmla="*/ 0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12" y="0"/>
                  </a:moveTo>
                  <a:cubicBezTo>
                    <a:pt x="7" y="1"/>
                    <a:pt x="0" y="4"/>
                    <a:pt x="7" y="10"/>
                  </a:cubicBezTo>
                  <a:cubicBezTo>
                    <a:pt x="3" y="4"/>
                    <a:pt x="10" y="3"/>
                    <a:pt x="12" y="0"/>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8" name="Freeform 1398"/>
            <p:cNvSpPr>
              <a:spLocks/>
            </p:cNvSpPr>
            <p:nvPr/>
          </p:nvSpPr>
          <p:spPr bwMode="auto">
            <a:xfrm>
              <a:off x="1790" y="8714"/>
              <a:ext cx="12" cy="11"/>
            </a:xfrm>
            <a:custGeom>
              <a:avLst/>
              <a:gdLst>
                <a:gd name="T0" fmla="*/ 275295 w 9"/>
                <a:gd name="T1" fmla="*/ 0 h 8"/>
                <a:gd name="T2" fmla="*/ 154853 w 9"/>
                <a:gd name="T3" fmla="*/ 780065 h 8"/>
                <a:gd name="T4" fmla="*/ 266996 w 9"/>
                <a:gd name="T5" fmla="*/ 1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9" y="0"/>
                  </a:moveTo>
                  <a:cubicBezTo>
                    <a:pt x="4" y="0"/>
                    <a:pt x="0" y="5"/>
                    <a:pt x="5" y="8"/>
                  </a:cubicBezTo>
                  <a:cubicBezTo>
                    <a:pt x="4" y="5"/>
                    <a:pt x="6" y="3"/>
                    <a:pt x="8"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39" name="Freeform 1399"/>
            <p:cNvSpPr>
              <a:spLocks/>
            </p:cNvSpPr>
            <p:nvPr/>
          </p:nvSpPr>
          <p:spPr bwMode="auto">
            <a:xfrm>
              <a:off x="1735" y="8638"/>
              <a:ext cx="24" cy="13"/>
            </a:xfrm>
            <a:custGeom>
              <a:avLst/>
              <a:gdLst>
                <a:gd name="T0" fmla="*/ 0 w 18"/>
                <a:gd name="T1" fmla="*/ 0 h 10"/>
                <a:gd name="T2" fmla="*/ 367060 w 18"/>
                <a:gd name="T3" fmla="*/ 41993 h 10"/>
                <a:gd name="T4" fmla="*/ 489413 w 18"/>
                <a:gd name="T5" fmla="*/ 128613 h 10"/>
                <a:gd name="T6" fmla="*/ 405893 w 18"/>
                <a:gd name="T7" fmla="*/ 70968 h 10"/>
                <a:gd name="T8" fmla="*/ 154853 w 18"/>
                <a:gd name="T9" fmla="*/ 41993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0" y="0"/>
                  </a:moveTo>
                  <a:cubicBezTo>
                    <a:pt x="3" y="2"/>
                    <a:pt x="9" y="3"/>
                    <a:pt x="12" y="3"/>
                  </a:cubicBezTo>
                  <a:cubicBezTo>
                    <a:pt x="17" y="4"/>
                    <a:pt x="18" y="5"/>
                    <a:pt x="16" y="10"/>
                  </a:cubicBezTo>
                  <a:cubicBezTo>
                    <a:pt x="16" y="7"/>
                    <a:pt x="15" y="6"/>
                    <a:pt x="13" y="5"/>
                  </a:cubicBezTo>
                  <a:cubicBezTo>
                    <a:pt x="11" y="4"/>
                    <a:pt x="7" y="3"/>
                    <a:pt x="5" y="3"/>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0" name="Freeform 1400"/>
            <p:cNvSpPr>
              <a:spLocks/>
            </p:cNvSpPr>
            <p:nvPr/>
          </p:nvSpPr>
          <p:spPr bwMode="auto">
            <a:xfrm>
              <a:off x="1737" y="8662"/>
              <a:ext cx="20" cy="17"/>
            </a:xfrm>
            <a:custGeom>
              <a:avLst/>
              <a:gdLst>
                <a:gd name="T0" fmla="*/ 0 w 15"/>
                <a:gd name="T1" fmla="*/ 0 h 12"/>
                <a:gd name="T2" fmla="*/ 367060 w 15"/>
                <a:gd name="T3" fmla="*/ 1278896 h 12"/>
                <a:gd name="T4" fmla="*/ 367060 w 15"/>
                <a:gd name="T5" fmla="*/ 3312998 h 12"/>
                <a:gd name="T6" fmla="*/ 355995 w 15"/>
                <a:gd name="T7" fmla="*/ 1394850 h 12"/>
                <a:gd name="T8" fmla="*/ 1 w 15"/>
                <a:gd name="T9" fmla="*/ 1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cubicBezTo>
                    <a:pt x="4" y="2"/>
                    <a:pt x="9" y="2"/>
                    <a:pt x="12" y="4"/>
                  </a:cubicBezTo>
                  <a:cubicBezTo>
                    <a:pt x="15" y="6"/>
                    <a:pt x="14" y="11"/>
                    <a:pt x="12" y="12"/>
                  </a:cubicBezTo>
                  <a:cubicBezTo>
                    <a:pt x="12" y="9"/>
                    <a:pt x="13" y="7"/>
                    <a:pt x="11" y="5"/>
                  </a:cubicBezTo>
                  <a:cubicBezTo>
                    <a:pt x="9" y="3"/>
                    <a:pt x="4" y="1"/>
                    <a:pt x="1" y="1"/>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1" name="Freeform 1401"/>
            <p:cNvSpPr>
              <a:spLocks/>
            </p:cNvSpPr>
            <p:nvPr/>
          </p:nvSpPr>
          <p:spPr bwMode="auto">
            <a:xfrm>
              <a:off x="1740" y="8690"/>
              <a:ext cx="12" cy="14"/>
            </a:xfrm>
            <a:custGeom>
              <a:avLst/>
              <a:gdLst>
                <a:gd name="T0" fmla="*/ 0 w 9"/>
                <a:gd name="T1" fmla="*/ 0 h 10"/>
                <a:gd name="T2" fmla="*/ 206471 w 9"/>
                <a:gd name="T3" fmla="*/ 504748 h 10"/>
                <a:gd name="T4" fmla="*/ 200247 w 9"/>
                <a:gd name="T5" fmla="*/ 1857128 h 10"/>
                <a:gd name="T6" fmla="*/ 65329 w 9"/>
                <a:gd name="T7" fmla="*/ 36053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0"/>
                  </a:moveTo>
                  <a:cubicBezTo>
                    <a:pt x="2" y="1"/>
                    <a:pt x="6" y="1"/>
                    <a:pt x="7" y="3"/>
                  </a:cubicBezTo>
                  <a:cubicBezTo>
                    <a:pt x="9" y="5"/>
                    <a:pt x="7" y="8"/>
                    <a:pt x="6" y="10"/>
                  </a:cubicBezTo>
                  <a:cubicBezTo>
                    <a:pt x="7" y="6"/>
                    <a:pt x="5" y="4"/>
                    <a:pt x="2" y="2"/>
                  </a:cubicBezTo>
                </a:path>
              </a:pathLst>
            </a:custGeom>
            <a:solidFill>
              <a:srgbClr val="EB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2" name="Freeform 1402"/>
            <p:cNvSpPr>
              <a:spLocks/>
            </p:cNvSpPr>
            <p:nvPr/>
          </p:nvSpPr>
          <p:spPr bwMode="auto">
            <a:xfrm>
              <a:off x="1759" y="8282"/>
              <a:ext cx="44" cy="27"/>
            </a:xfrm>
            <a:custGeom>
              <a:avLst/>
              <a:gdLst>
                <a:gd name="T0" fmla="*/ 0 w 34"/>
                <a:gd name="T1" fmla="*/ 724924 h 20"/>
                <a:gd name="T2" fmla="*/ 312316 w 34"/>
                <a:gd name="T3" fmla="*/ 0 h 20"/>
                <a:gd name="T4" fmla="*/ 171864 w 34"/>
                <a:gd name="T5" fmla="*/ 536981 h 20"/>
                <a:gd name="T6" fmla="*/ 0 w 34"/>
                <a:gd name="T7" fmla="*/ 724924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5"/>
                  </a:moveTo>
                  <a:cubicBezTo>
                    <a:pt x="10" y="13"/>
                    <a:pt x="34" y="20"/>
                    <a:pt x="29" y="0"/>
                  </a:cubicBezTo>
                  <a:cubicBezTo>
                    <a:pt x="28" y="6"/>
                    <a:pt x="22" y="10"/>
                    <a:pt x="16" y="11"/>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3" name="Freeform 1403"/>
            <p:cNvSpPr>
              <a:spLocks/>
            </p:cNvSpPr>
            <p:nvPr/>
          </p:nvSpPr>
          <p:spPr bwMode="auto">
            <a:xfrm>
              <a:off x="1759" y="8321"/>
              <a:ext cx="44" cy="28"/>
            </a:xfrm>
            <a:custGeom>
              <a:avLst/>
              <a:gdLst>
                <a:gd name="T0" fmla="*/ 1 w 34"/>
                <a:gd name="T1" fmla="*/ 2714655 h 20"/>
                <a:gd name="T2" fmla="*/ 312316 w 34"/>
                <a:gd name="T3" fmla="*/ 0 h 20"/>
                <a:gd name="T4" fmla="*/ 171864 w 34"/>
                <a:gd name="T5" fmla="*/ 2284080 h 20"/>
                <a:gd name="T6" fmla="*/ 0 w 34"/>
                <a:gd name="T7" fmla="*/ 2714655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4" name="Freeform 1404"/>
            <p:cNvSpPr>
              <a:spLocks/>
            </p:cNvSpPr>
            <p:nvPr/>
          </p:nvSpPr>
          <p:spPr bwMode="auto">
            <a:xfrm>
              <a:off x="1759" y="8406"/>
              <a:ext cx="44" cy="27"/>
            </a:xfrm>
            <a:custGeom>
              <a:avLst/>
              <a:gdLst>
                <a:gd name="T0" fmla="*/ 1 w 34"/>
                <a:gd name="T1" fmla="*/ 724924 h 20"/>
                <a:gd name="T2" fmla="*/ 312316 w 34"/>
                <a:gd name="T3" fmla="*/ 0 h 20"/>
                <a:gd name="T4" fmla="*/ 171864 w 34"/>
                <a:gd name="T5" fmla="*/ 601991 h 20"/>
                <a:gd name="T6" fmla="*/ 0 w 34"/>
                <a:gd name="T7" fmla="*/ 724924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 y="15"/>
                  </a:moveTo>
                  <a:cubicBezTo>
                    <a:pt x="10" y="14"/>
                    <a:pt x="34" y="20"/>
                    <a:pt x="29" y="0"/>
                  </a:cubicBezTo>
                  <a:cubicBezTo>
                    <a:pt x="28" y="7"/>
                    <a:pt x="22" y="10"/>
                    <a:pt x="16" y="12"/>
                  </a:cubicBezTo>
                  <a:cubicBezTo>
                    <a:pt x="11" y="13"/>
                    <a:pt x="6"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5" name="Freeform 1405"/>
            <p:cNvSpPr>
              <a:spLocks/>
            </p:cNvSpPr>
            <p:nvPr/>
          </p:nvSpPr>
          <p:spPr bwMode="auto">
            <a:xfrm>
              <a:off x="1759" y="8449"/>
              <a:ext cx="46" cy="28"/>
            </a:xfrm>
            <a:custGeom>
              <a:avLst/>
              <a:gdLst>
                <a:gd name="T0" fmla="*/ 0 w 34"/>
                <a:gd name="T1" fmla="*/ 2714655 h 20"/>
                <a:gd name="T2" fmla="*/ 1531363 w 34"/>
                <a:gd name="T3" fmla="*/ 0 h 20"/>
                <a:gd name="T4" fmla="*/ 871166 w 34"/>
                <a:gd name="T5" fmla="*/ 2284080 h 20"/>
                <a:gd name="T6" fmla="*/ 0 w 34"/>
                <a:gd name="T7" fmla="*/ 2714655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5"/>
                  </a:moveTo>
                  <a:cubicBezTo>
                    <a:pt x="10" y="14"/>
                    <a:pt x="34" y="20"/>
                    <a:pt x="29" y="0"/>
                  </a:cubicBezTo>
                  <a:cubicBezTo>
                    <a:pt x="28" y="7"/>
                    <a:pt x="22" y="10"/>
                    <a:pt x="16" y="12"/>
                  </a:cubicBezTo>
                  <a:cubicBezTo>
                    <a:pt x="11" y="13"/>
                    <a:pt x="5" y="15"/>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6" name="Freeform 1406"/>
            <p:cNvSpPr>
              <a:spLocks/>
            </p:cNvSpPr>
            <p:nvPr/>
          </p:nvSpPr>
          <p:spPr bwMode="auto">
            <a:xfrm>
              <a:off x="1759" y="8490"/>
              <a:ext cx="44" cy="27"/>
            </a:xfrm>
            <a:custGeom>
              <a:avLst/>
              <a:gdLst>
                <a:gd name="T0" fmla="*/ 0 w 33"/>
                <a:gd name="T1" fmla="*/ 4674105 h 19"/>
                <a:gd name="T2" fmla="*/ 870068 w 33"/>
                <a:gd name="T3" fmla="*/ 0 h 19"/>
                <a:gd name="T4" fmla="*/ 474660 w 33"/>
                <a:gd name="T5" fmla="*/ 3603332 h 19"/>
                <a:gd name="T6" fmla="*/ 0 w 33"/>
                <a:gd name="T7" fmla="*/ 4674105 h 19"/>
                <a:gd name="T8" fmla="*/ 0 60000 65536"/>
                <a:gd name="T9" fmla="*/ 0 60000 65536"/>
                <a:gd name="T10" fmla="*/ 0 60000 65536"/>
                <a:gd name="T11" fmla="*/ 0 60000 65536"/>
                <a:gd name="T12" fmla="*/ 0 w 33"/>
                <a:gd name="T13" fmla="*/ 0 h 19"/>
                <a:gd name="T14" fmla="*/ 33 w 33"/>
                <a:gd name="T15" fmla="*/ 19 h 19"/>
              </a:gdLst>
              <a:ahLst/>
              <a:cxnLst>
                <a:cxn ang="T8">
                  <a:pos x="T0" y="T1"/>
                </a:cxn>
                <a:cxn ang="T9">
                  <a:pos x="T2" y="T3"/>
                </a:cxn>
                <a:cxn ang="T10">
                  <a:pos x="T4" y="T5"/>
                </a:cxn>
                <a:cxn ang="T11">
                  <a:pos x="T6" y="T7"/>
                </a:cxn>
              </a:cxnLst>
              <a:rect l="T12" t="T13" r="T14" b="T15"/>
              <a:pathLst>
                <a:path w="33" h="19">
                  <a:moveTo>
                    <a:pt x="0" y="15"/>
                  </a:moveTo>
                  <a:cubicBezTo>
                    <a:pt x="9" y="13"/>
                    <a:pt x="33" y="19"/>
                    <a:pt x="28" y="0"/>
                  </a:cubicBezTo>
                  <a:cubicBezTo>
                    <a:pt x="28" y="6"/>
                    <a:pt x="21" y="9"/>
                    <a:pt x="15" y="11"/>
                  </a:cubicBezTo>
                  <a:cubicBezTo>
                    <a:pt x="10" y="13"/>
                    <a:pt x="5" y="14"/>
                    <a:pt x="0" y="15"/>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7" name="Freeform 1407"/>
            <p:cNvSpPr>
              <a:spLocks/>
            </p:cNvSpPr>
            <p:nvPr/>
          </p:nvSpPr>
          <p:spPr bwMode="auto">
            <a:xfrm>
              <a:off x="1759" y="8524"/>
              <a:ext cx="46" cy="28"/>
            </a:xfrm>
            <a:custGeom>
              <a:avLst/>
              <a:gdLst>
                <a:gd name="T0" fmla="*/ 0 w 34"/>
                <a:gd name="T1" fmla="*/ 3529201 h 20"/>
                <a:gd name="T2" fmla="*/ 1531363 w 34"/>
                <a:gd name="T3" fmla="*/ 0 h 20"/>
                <a:gd name="T4" fmla="*/ 915106 w 34"/>
                <a:gd name="T5" fmla="*/ 2343268 h 20"/>
                <a:gd name="T6" fmla="*/ 0 w 34"/>
                <a:gd name="T7" fmla="*/ 3529201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9"/>
                  </a:moveTo>
                  <a:cubicBezTo>
                    <a:pt x="9" y="17"/>
                    <a:pt x="34" y="20"/>
                    <a:pt x="29" y="0"/>
                  </a:cubicBezTo>
                  <a:cubicBezTo>
                    <a:pt x="28" y="6"/>
                    <a:pt x="24" y="10"/>
                    <a:pt x="18" y="13"/>
                  </a:cubicBezTo>
                  <a:cubicBezTo>
                    <a:pt x="13" y="16"/>
                    <a:pt x="5" y="18"/>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8" name="Freeform 1408"/>
            <p:cNvSpPr>
              <a:spLocks/>
            </p:cNvSpPr>
            <p:nvPr/>
          </p:nvSpPr>
          <p:spPr bwMode="auto">
            <a:xfrm>
              <a:off x="1759" y="8557"/>
              <a:ext cx="46" cy="29"/>
            </a:xfrm>
            <a:custGeom>
              <a:avLst/>
              <a:gdLst>
                <a:gd name="T0" fmla="*/ 0 w 34"/>
                <a:gd name="T1" fmla="*/ 12541624 h 20"/>
                <a:gd name="T2" fmla="*/ 1531363 w 34"/>
                <a:gd name="T3" fmla="*/ 0 h 20"/>
                <a:gd name="T4" fmla="*/ 915106 w 34"/>
                <a:gd name="T5" fmla="*/ 8919856 h 20"/>
                <a:gd name="T6" fmla="*/ 0 w 34"/>
                <a:gd name="T7" fmla="*/ 12541624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0" y="19"/>
                  </a:moveTo>
                  <a:cubicBezTo>
                    <a:pt x="9" y="17"/>
                    <a:pt x="34" y="20"/>
                    <a:pt x="29" y="0"/>
                  </a:cubicBezTo>
                  <a:cubicBezTo>
                    <a:pt x="28" y="7"/>
                    <a:pt x="24" y="10"/>
                    <a:pt x="18" y="14"/>
                  </a:cubicBezTo>
                  <a:cubicBezTo>
                    <a:pt x="13" y="16"/>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49" name="Freeform 1409"/>
            <p:cNvSpPr>
              <a:spLocks/>
            </p:cNvSpPr>
            <p:nvPr/>
          </p:nvSpPr>
          <p:spPr bwMode="auto">
            <a:xfrm>
              <a:off x="1759" y="8362"/>
              <a:ext cx="44" cy="29"/>
            </a:xfrm>
            <a:custGeom>
              <a:avLst/>
              <a:gdLst>
                <a:gd name="T0" fmla="*/ 0 w 33"/>
                <a:gd name="T1" fmla="*/ 2098961 h 21"/>
                <a:gd name="T2" fmla="*/ 870068 w 33"/>
                <a:gd name="T3" fmla="*/ 0 h 21"/>
                <a:gd name="T4" fmla="*/ 474660 w 33"/>
                <a:gd name="T5" fmla="*/ 1519937 h 21"/>
                <a:gd name="T6" fmla="*/ 0 w 33"/>
                <a:gd name="T7" fmla="*/ 2098961 h 21"/>
                <a:gd name="T8" fmla="*/ 0 60000 65536"/>
                <a:gd name="T9" fmla="*/ 0 60000 65536"/>
                <a:gd name="T10" fmla="*/ 0 60000 65536"/>
                <a:gd name="T11" fmla="*/ 0 60000 65536"/>
                <a:gd name="T12" fmla="*/ 0 w 33"/>
                <a:gd name="T13" fmla="*/ 0 h 21"/>
                <a:gd name="T14" fmla="*/ 33 w 33"/>
                <a:gd name="T15" fmla="*/ 21 h 21"/>
              </a:gdLst>
              <a:ahLst/>
              <a:cxnLst>
                <a:cxn ang="T8">
                  <a:pos x="T0" y="T1"/>
                </a:cxn>
                <a:cxn ang="T9">
                  <a:pos x="T2" y="T3"/>
                </a:cxn>
                <a:cxn ang="T10">
                  <a:pos x="T4" y="T5"/>
                </a:cxn>
                <a:cxn ang="T11">
                  <a:pos x="T6" y="T7"/>
                </a:cxn>
              </a:cxnLst>
              <a:rect l="T12" t="T13" r="T14" b="T15"/>
              <a:pathLst>
                <a:path w="33" h="21">
                  <a:moveTo>
                    <a:pt x="0" y="19"/>
                  </a:moveTo>
                  <a:cubicBezTo>
                    <a:pt x="9" y="18"/>
                    <a:pt x="33" y="21"/>
                    <a:pt x="28" y="0"/>
                  </a:cubicBezTo>
                  <a:cubicBezTo>
                    <a:pt x="27" y="7"/>
                    <a:pt x="21" y="12"/>
                    <a:pt x="15" y="14"/>
                  </a:cubicBezTo>
                  <a:cubicBezTo>
                    <a:pt x="10" y="15"/>
                    <a:pt x="5" y="19"/>
                    <a:pt x="0" y="19"/>
                  </a:cubicBezTo>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50" name="Freeform 1410"/>
            <p:cNvSpPr>
              <a:spLocks/>
            </p:cNvSpPr>
            <p:nvPr/>
          </p:nvSpPr>
          <p:spPr bwMode="auto">
            <a:xfrm>
              <a:off x="1769" y="8594"/>
              <a:ext cx="32" cy="32"/>
            </a:xfrm>
            <a:custGeom>
              <a:avLst/>
              <a:gdLst>
                <a:gd name="T0" fmla="*/ 0 w 24"/>
                <a:gd name="T1" fmla="*/ 3422781 h 23"/>
                <a:gd name="T2" fmla="*/ 689695 w 24"/>
                <a:gd name="T3" fmla="*/ 585087 h 23"/>
                <a:gd name="T4" fmla="*/ 474660 w 24"/>
                <a:gd name="T5" fmla="*/ 420531 h 23"/>
                <a:gd name="T6" fmla="*/ 0 w 24"/>
                <a:gd name="T7" fmla="*/ 3422781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3"/>
                  </a:moveTo>
                  <a:cubicBezTo>
                    <a:pt x="16" y="18"/>
                    <a:pt x="24" y="7"/>
                    <a:pt x="22" y="4"/>
                  </a:cubicBezTo>
                  <a:cubicBezTo>
                    <a:pt x="21" y="0"/>
                    <a:pt x="16" y="2"/>
                    <a:pt x="15" y="3"/>
                  </a:cubicBezTo>
                  <a:cubicBezTo>
                    <a:pt x="14" y="3"/>
                    <a:pt x="21" y="11"/>
                    <a:pt x="0" y="23"/>
                  </a:cubicBezTo>
                  <a:close/>
                </a:path>
              </a:pathLst>
            </a:custGeom>
            <a:solidFill>
              <a:srgbClr val="7A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51" name="Freeform 1411"/>
            <p:cNvSpPr>
              <a:spLocks/>
            </p:cNvSpPr>
            <p:nvPr/>
          </p:nvSpPr>
          <p:spPr bwMode="auto">
            <a:xfrm>
              <a:off x="1719" y="8482"/>
              <a:ext cx="86" cy="33"/>
            </a:xfrm>
            <a:custGeom>
              <a:avLst/>
              <a:gdLst>
                <a:gd name="T0" fmla="*/ 795447 w 65"/>
                <a:gd name="T1" fmla="*/ 2269147 h 24"/>
                <a:gd name="T2" fmla="*/ 1430793 w 65"/>
                <a:gd name="T3" fmla="*/ 1851256 h 24"/>
                <a:gd name="T4" fmla="*/ 1430793 w 65"/>
                <a:gd name="T5" fmla="*/ 300070 h 24"/>
                <a:gd name="T6" fmla="*/ 795447 w 65"/>
                <a:gd name="T7" fmla="*/ 412596 h 24"/>
                <a:gd name="T8" fmla="*/ 795447 w 65"/>
                <a:gd name="T9" fmla="*/ 412596 h 24"/>
                <a:gd name="T10" fmla="*/ 152368 w 65"/>
                <a:gd name="T11" fmla="*/ 300070 h 24"/>
                <a:gd name="T12" fmla="*/ 152368 w 65"/>
                <a:gd name="T13" fmla="*/ 1851256 h 24"/>
                <a:gd name="T14" fmla="*/ 795447 w 65"/>
                <a:gd name="T15" fmla="*/ 2269147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33" y="24"/>
                  </a:moveTo>
                  <a:cubicBezTo>
                    <a:pt x="46" y="24"/>
                    <a:pt x="55" y="23"/>
                    <a:pt x="60" y="19"/>
                  </a:cubicBezTo>
                  <a:cubicBezTo>
                    <a:pt x="64" y="14"/>
                    <a:pt x="65" y="6"/>
                    <a:pt x="60" y="3"/>
                  </a:cubicBezTo>
                  <a:cubicBezTo>
                    <a:pt x="56" y="0"/>
                    <a:pt x="55" y="4"/>
                    <a:pt x="33" y="4"/>
                  </a:cubicBezTo>
                  <a:cubicBezTo>
                    <a:pt x="33" y="4"/>
                    <a:pt x="33" y="4"/>
                    <a:pt x="33" y="4"/>
                  </a:cubicBezTo>
                  <a:cubicBezTo>
                    <a:pt x="11" y="4"/>
                    <a:pt x="10" y="0"/>
                    <a:pt x="6" y="3"/>
                  </a:cubicBezTo>
                  <a:cubicBezTo>
                    <a:pt x="0" y="6"/>
                    <a:pt x="2" y="14"/>
                    <a:pt x="6" y="19"/>
                  </a:cubicBezTo>
                  <a:cubicBezTo>
                    <a:pt x="11" y="23"/>
                    <a:pt x="20" y="24"/>
                    <a:pt x="33" y="24"/>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2" name="Freeform 1412"/>
            <p:cNvSpPr>
              <a:spLocks/>
            </p:cNvSpPr>
            <p:nvPr/>
          </p:nvSpPr>
          <p:spPr bwMode="auto">
            <a:xfrm>
              <a:off x="1719" y="8438"/>
              <a:ext cx="86" cy="39"/>
            </a:xfrm>
            <a:custGeom>
              <a:avLst/>
              <a:gdLst>
                <a:gd name="T0" fmla="*/ 795447 w 65"/>
                <a:gd name="T1" fmla="*/ 4183797 h 28"/>
                <a:gd name="T2" fmla="*/ 1430793 w 65"/>
                <a:gd name="T3" fmla="*/ 3551662 h 28"/>
                <a:gd name="T4" fmla="*/ 1430793 w 65"/>
                <a:gd name="T5" fmla="*/ 432131 h 28"/>
                <a:gd name="T6" fmla="*/ 795447 w 65"/>
                <a:gd name="T7" fmla="*/ 601897 h 28"/>
                <a:gd name="T8" fmla="*/ 795447 w 65"/>
                <a:gd name="T9" fmla="*/ 601897 h 28"/>
                <a:gd name="T10" fmla="*/ 152368 w 65"/>
                <a:gd name="T11" fmla="*/ 432131 h 28"/>
                <a:gd name="T12" fmla="*/ 152368 w 65"/>
                <a:gd name="T13" fmla="*/ 3551662 h 28"/>
                <a:gd name="T14" fmla="*/ 795447 w 65"/>
                <a:gd name="T15" fmla="*/ 4183797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3" name="Freeform 1413"/>
            <p:cNvSpPr>
              <a:spLocks/>
            </p:cNvSpPr>
            <p:nvPr/>
          </p:nvSpPr>
          <p:spPr bwMode="auto">
            <a:xfrm>
              <a:off x="1719" y="8398"/>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4" name="Freeform 1414"/>
            <p:cNvSpPr>
              <a:spLocks/>
            </p:cNvSpPr>
            <p:nvPr/>
          </p:nvSpPr>
          <p:spPr bwMode="auto">
            <a:xfrm>
              <a:off x="1719" y="8353"/>
              <a:ext cx="86" cy="40"/>
            </a:xfrm>
            <a:custGeom>
              <a:avLst/>
              <a:gdLst>
                <a:gd name="T0" fmla="*/ 795447 w 65"/>
                <a:gd name="T1" fmla="*/ 10510673 h 28"/>
                <a:gd name="T2" fmla="*/ 1430793 w 65"/>
                <a:gd name="T3" fmla="*/ 8696213 h 28"/>
                <a:gd name="T4" fmla="*/ 1430793 w 65"/>
                <a:gd name="T5" fmla="*/ 1216580 h 28"/>
                <a:gd name="T6" fmla="*/ 795447 w 65"/>
                <a:gd name="T7" fmla="*/ 1737971 h 28"/>
                <a:gd name="T8" fmla="*/ 795447 w 65"/>
                <a:gd name="T9" fmla="*/ 1737971 h 28"/>
                <a:gd name="T10" fmla="*/ 152368 w 65"/>
                <a:gd name="T11" fmla="*/ 1216580 h 28"/>
                <a:gd name="T12" fmla="*/ 152368 w 65"/>
                <a:gd name="T13" fmla="*/ 8696213 h 28"/>
                <a:gd name="T14" fmla="*/ 795447 w 65"/>
                <a:gd name="T15" fmla="*/ 10510673 h 2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8"/>
                <a:gd name="T26" fmla="*/ 65 w 6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8">
                  <a:moveTo>
                    <a:pt x="33" y="28"/>
                  </a:moveTo>
                  <a:cubicBezTo>
                    <a:pt x="46" y="28"/>
                    <a:pt x="55" y="27"/>
                    <a:pt x="60" y="23"/>
                  </a:cubicBezTo>
                  <a:cubicBezTo>
                    <a:pt x="64" y="18"/>
                    <a:pt x="65" y="6"/>
                    <a:pt x="60" y="3"/>
                  </a:cubicBezTo>
                  <a:cubicBezTo>
                    <a:pt x="56" y="0"/>
                    <a:pt x="55" y="4"/>
                    <a:pt x="33" y="4"/>
                  </a:cubicBezTo>
                  <a:cubicBezTo>
                    <a:pt x="33" y="4"/>
                    <a:pt x="33" y="4"/>
                    <a:pt x="33" y="4"/>
                  </a:cubicBezTo>
                  <a:cubicBezTo>
                    <a:pt x="11" y="4"/>
                    <a:pt x="10" y="0"/>
                    <a:pt x="6" y="3"/>
                  </a:cubicBezTo>
                  <a:cubicBezTo>
                    <a:pt x="0" y="6"/>
                    <a:pt x="2" y="18"/>
                    <a:pt x="6" y="23"/>
                  </a:cubicBezTo>
                  <a:cubicBezTo>
                    <a:pt x="11" y="27"/>
                    <a:pt x="20" y="28"/>
                    <a:pt x="33" y="28"/>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5" name="Freeform 1415"/>
            <p:cNvSpPr>
              <a:spLocks/>
            </p:cNvSpPr>
            <p:nvPr/>
          </p:nvSpPr>
          <p:spPr bwMode="auto">
            <a:xfrm>
              <a:off x="1719" y="8314"/>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6" name="Freeform 1416"/>
            <p:cNvSpPr>
              <a:spLocks/>
            </p:cNvSpPr>
            <p:nvPr/>
          </p:nvSpPr>
          <p:spPr bwMode="auto">
            <a:xfrm>
              <a:off x="1719" y="8273"/>
              <a:ext cx="86" cy="35"/>
            </a:xfrm>
            <a:custGeom>
              <a:avLst/>
              <a:gdLst>
                <a:gd name="T0" fmla="*/ 795447 w 65"/>
                <a:gd name="T1" fmla="*/ 4592805 h 25"/>
                <a:gd name="T2" fmla="*/ 1430793 w 65"/>
                <a:gd name="T3" fmla="*/ 3639971 h 25"/>
                <a:gd name="T4" fmla="*/ 1430793 w 65"/>
                <a:gd name="T5" fmla="*/ 504748 h 25"/>
                <a:gd name="T6" fmla="*/ 795447 w 65"/>
                <a:gd name="T7" fmla="*/ 706647 h 25"/>
                <a:gd name="T8" fmla="*/ 795447 w 65"/>
                <a:gd name="T9" fmla="*/ 706647 h 25"/>
                <a:gd name="T10" fmla="*/ 152368 w 65"/>
                <a:gd name="T11" fmla="*/ 504748 h 25"/>
                <a:gd name="T12" fmla="*/ 152368 w 65"/>
                <a:gd name="T13" fmla="*/ 3639971 h 25"/>
                <a:gd name="T14" fmla="*/ 795447 w 65"/>
                <a:gd name="T15" fmla="*/ 4592805 h 25"/>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5"/>
                <a:gd name="T26" fmla="*/ 65 w 6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5">
                  <a:moveTo>
                    <a:pt x="33" y="25"/>
                  </a:moveTo>
                  <a:cubicBezTo>
                    <a:pt x="46" y="25"/>
                    <a:pt x="55" y="24"/>
                    <a:pt x="60" y="20"/>
                  </a:cubicBezTo>
                  <a:cubicBezTo>
                    <a:pt x="64" y="15"/>
                    <a:pt x="65" y="6"/>
                    <a:pt x="60" y="3"/>
                  </a:cubicBezTo>
                  <a:cubicBezTo>
                    <a:pt x="56" y="0"/>
                    <a:pt x="55" y="4"/>
                    <a:pt x="33" y="4"/>
                  </a:cubicBezTo>
                  <a:cubicBezTo>
                    <a:pt x="33" y="4"/>
                    <a:pt x="33" y="4"/>
                    <a:pt x="33" y="4"/>
                  </a:cubicBezTo>
                  <a:cubicBezTo>
                    <a:pt x="11" y="4"/>
                    <a:pt x="10" y="0"/>
                    <a:pt x="6" y="3"/>
                  </a:cubicBezTo>
                  <a:cubicBezTo>
                    <a:pt x="0" y="6"/>
                    <a:pt x="2" y="15"/>
                    <a:pt x="6" y="20"/>
                  </a:cubicBezTo>
                  <a:cubicBezTo>
                    <a:pt x="11" y="24"/>
                    <a:pt x="20" y="25"/>
                    <a:pt x="33" y="2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7" name="Freeform 1417"/>
            <p:cNvSpPr>
              <a:spLocks/>
            </p:cNvSpPr>
            <p:nvPr/>
          </p:nvSpPr>
          <p:spPr bwMode="auto">
            <a:xfrm>
              <a:off x="1719" y="8517"/>
              <a:ext cx="86" cy="36"/>
            </a:xfrm>
            <a:custGeom>
              <a:avLst/>
              <a:gdLst>
                <a:gd name="T0" fmla="*/ 795447 w 65"/>
                <a:gd name="T1" fmla="*/ 494939 h 26"/>
                <a:gd name="T2" fmla="*/ 1430793 w 65"/>
                <a:gd name="T3" fmla="*/ 357456 h 26"/>
                <a:gd name="T4" fmla="*/ 1430793 w 65"/>
                <a:gd name="T5" fmla="*/ 2310444 h 26"/>
                <a:gd name="T6" fmla="*/ 795447 w 65"/>
                <a:gd name="T7" fmla="*/ 3199076 h 26"/>
                <a:gd name="T8" fmla="*/ 795447 w 65"/>
                <a:gd name="T9" fmla="*/ 3199076 h 26"/>
                <a:gd name="T10" fmla="*/ 152368 w 65"/>
                <a:gd name="T11" fmla="*/ 2310444 h 26"/>
                <a:gd name="T12" fmla="*/ 152368 w 65"/>
                <a:gd name="T13" fmla="*/ 357456 h 26"/>
                <a:gd name="T14" fmla="*/ 795447 w 65"/>
                <a:gd name="T15" fmla="*/ 494939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4"/>
                  </a:moveTo>
                  <a:cubicBezTo>
                    <a:pt x="55" y="4"/>
                    <a:pt x="56" y="0"/>
                    <a:pt x="60" y="3"/>
                  </a:cubicBezTo>
                  <a:cubicBezTo>
                    <a:pt x="65" y="6"/>
                    <a:pt x="64" y="14"/>
                    <a:pt x="60" y="19"/>
                  </a:cubicBezTo>
                  <a:cubicBezTo>
                    <a:pt x="55" y="23"/>
                    <a:pt x="46" y="26"/>
                    <a:pt x="33" y="26"/>
                  </a:cubicBezTo>
                  <a:cubicBezTo>
                    <a:pt x="33" y="26"/>
                    <a:pt x="33" y="26"/>
                    <a:pt x="33" y="26"/>
                  </a:cubicBezTo>
                  <a:cubicBezTo>
                    <a:pt x="20" y="26"/>
                    <a:pt x="11" y="23"/>
                    <a:pt x="6" y="19"/>
                  </a:cubicBezTo>
                  <a:cubicBezTo>
                    <a:pt x="2" y="14"/>
                    <a:pt x="0" y="6"/>
                    <a:pt x="6" y="3"/>
                  </a:cubicBezTo>
                  <a:cubicBezTo>
                    <a:pt x="10" y="0"/>
                    <a:pt x="11" y="4"/>
                    <a:pt x="33" y="4"/>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8" name="Freeform 1418"/>
            <p:cNvSpPr>
              <a:spLocks/>
            </p:cNvSpPr>
            <p:nvPr/>
          </p:nvSpPr>
          <p:spPr bwMode="auto">
            <a:xfrm>
              <a:off x="1719" y="8552"/>
              <a:ext cx="86" cy="36"/>
            </a:xfrm>
            <a:custGeom>
              <a:avLst/>
              <a:gdLst>
                <a:gd name="T0" fmla="*/ 795447 w 65"/>
                <a:gd name="T1" fmla="*/ 3199076 h 26"/>
                <a:gd name="T2" fmla="*/ 1430793 w 65"/>
                <a:gd name="T3" fmla="*/ 2185020 h 26"/>
                <a:gd name="T4" fmla="*/ 1430793 w 65"/>
                <a:gd name="T5" fmla="*/ 258163 h 26"/>
                <a:gd name="T6" fmla="*/ 795447 w 65"/>
                <a:gd name="T7" fmla="*/ 870378 h 26"/>
                <a:gd name="T8" fmla="*/ 795447 w 65"/>
                <a:gd name="T9" fmla="*/ 870378 h 26"/>
                <a:gd name="T10" fmla="*/ 152368 w 65"/>
                <a:gd name="T11" fmla="*/ 258163 h 26"/>
                <a:gd name="T12" fmla="*/ 152368 w 65"/>
                <a:gd name="T13" fmla="*/ 2185020 h 26"/>
                <a:gd name="T14" fmla="*/ 795447 w 65"/>
                <a:gd name="T15" fmla="*/ 3199076 h 26"/>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6"/>
                <a:gd name="T26" fmla="*/ 65 w 6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6">
                  <a:moveTo>
                    <a:pt x="33" y="26"/>
                  </a:moveTo>
                  <a:cubicBezTo>
                    <a:pt x="46" y="26"/>
                    <a:pt x="55" y="23"/>
                    <a:pt x="60" y="18"/>
                  </a:cubicBezTo>
                  <a:cubicBezTo>
                    <a:pt x="64" y="14"/>
                    <a:pt x="65" y="6"/>
                    <a:pt x="60" y="2"/>
                  </a:cubicBezTo>
                  <a:cubicBezTo>
                    <a:pt x="56" y="0"/>
                    <a:pt x="55" y="7"/>
                    <a:pt x="33" y="7"/>
                  </a:cubicBezTo>
                  <a:cubicBezTo>
                    <a:pt x="33" y="7"/>
                    <a:pt x="33" y="7"/>
                    <a:pt x="33" y="7"/>
                  </a:cubicBezTo>
                  <a:cubicBezTo>
                    <a:pt x="11" y="7"/>
                    <a:pt x="10" y="0"/>
                    <a:pt x="6" y="2"/>
                  </a:cubicBezTo>
                  <a:cubicBezTo>
                    <a:pt x="0" y="6"/>
                    <a:pt x="2" y="14"/>
                    <a:pt x="6" y="18"/>
                  </a:cubicBezTo>
                  <a:cubicBezTo>
                    <a:pt x="11" y="23"/>
                    <a:pt x="20" y="26"/>
                    <a:pt x="33" y="2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59" name="Freeform 1419"/>
            <p:cNvSpPr>
              <a:spLocks/>
            </p:cNvSpPr>
            <p:nvPr/>
          </p:nvSpPr>
          <p:spPr bwMode="auto">
            <a:xfrm>
              <a:off x="1719" y="8587"/>
              <a:ext cx="86" cy="43"/>
            </a:xfrm>
            <a:custGeom>
              <a:avLst/>
              <a:gdLst>
                <a:gd name="T0" fmla="*/ 795447 w 65"/>
                <a:gd name="T1" fmla="*/ 4068100 h 31"/>
                <a:gd name="T2" fmla="*/ 1430793 w 65"/>
                <a:gd name="T3" fmla="*/ 2432005 h 31"/>
                <a:gd name="T4" fmla="*/ 1430793 w 65"/>
                <a:gd name="T5" fmla="*/ 377002 h 31"/>
                <a:gd name="T6" fmla="*/ 795447 w 65"/>
                <a:gd name="T7" fmla="*/ 911264 h 31"/>
                <a:gd name="T8" fmla="*/ 795447 w 65"/>
                <a:gd name="T9" fmla="*/ 911264 h 31"/>
                <a:gd name="T10" fmla="*/ 152368 w 65"/>
                <a:gd name="T11" fmla="*/ 377002 h 31"/>
                <a:gd name="T12" fmla="*/ 152368 w 65"/>
                <a:gd name="T13" fmla="*/ 2432005 h 31"/>
                <a:gd name="T14" fmla="*/ 795447 w 65"/>
                <a:gd name="T15" fmla="*/ 4068100 h 3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31"/>
                <a:gd name="T26" fmla="*/ 65 w 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31">
                  <a:moveTo>
                    <a:pt x="33" y="31"/>
                  </a:moveTo>
                  <a:cubicBezTo>
                    <a:pt x="46" y="31"/>
                    <a:pt x="55" y="23"/>
                    <a:pt x="60" y="19"/>
                  </a:cubicBezTo>
                  <a:cubicBezTo>
                    <a:pt x="64" y="14"/>
                    <a:pt x="65" y="6"/>
                    <a:pt x="60" y="3"/>
                  </a:cubicBezTo>
                  <a:cubicBezTo>
                    <a:pt x="56" y="0"/>
                    <a:pt x="55" y="7"/>
                    <a:pt x="33" y="7"/>
                  </a:cubicBezTo>
                  <a:cubicBezTo>
                    <a:pt x="33" y="7"/>
                    <a:pt x="33" y="7"/>
                    <a:pt x="33" y="7"/>
                  </a:cubicBezTo>
                  <a:cubicBezTo>
                    <a:pt x="11" y="7"/>
                    <a:pt x="10" y="0"/>
                    <a:pt x="6" y="3"/>
                  </a:cubicBezTo>
                  <a:cubicBezTo>
                    <a:pt x="0" y="6"/>
                    <a:pt x="2" y="14"/>
                    <a:pt x="6" y="19"/>
                  </a:cubicBezTo>
                  <a:cubicBezTo>
                    <a:pt x="11" y="23"/>
                    <a:pt x="20" y="31"/>
                    <a:pt x="33" y="3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0" name="Freeform 1420"/>
            <p:cNvSpPr>
              <a:spLocks/>
            </p:cNvSpPr>
            <p:nvPr/>
          </p:nvSpPr>
          <p:spPr bwMode="auto">
            <a:xfrm>
              <a:off x="1727" y="8577"/>
              <a:ext cx="71" cy="20"/>
            </a:xfrm>
            <a:custGeom>
              <a:avLst/>
              <a:gdLst>
                <a:gd name="T0" fmla="*/ 523440 w 54"/>
                <a:gd name="T1" fmla="*/ 2982801 h 14"/>
                <a:gd name="T2" fmla="*/ 523440 w 54"/>
                <a:gd name="T3" fmla="*/ 2982801 h 14"/>
                <a:gd name="T4" fmla="*/ 0 w 54"/>
                <a:gd name="T5" fmla="*/ 0 h 14"/>
                <a:gd name="T6" fmla="*/ 1 w 54"/>
                <a:gd name="T7" fmla="*/ 3546880 h 14"/>
                <a:gd name="T8" fmla="*/ 523440 w 54"/>
                <a:gd name="T9" fmla="*/ 5318814 h 14"/>
                <a:gd name="T10" fmla="*/ 523440 w 54"/>
                <a:gd name="T11" fmla="*/ 5318814 h 14"/>
                <a:gd name="T12" fmla="*/ 1013699 w 54"/>
                <a:gd name="T13" fmla="*/ 3546880 h 14"/>
                <a:gd name="T14" fmla="*/ 1014451 w 54"/>
                <a:gd name="T15" fmla="*/ 0 h 14"/>
                <a:gd name="T16" fmla="*/ 523440 w 54"/>
                <a:gd name="T17" fmla="*/ 2982801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4"/>
                <a:gd name="T29" fmla="*/ 54 w 5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4">
                  <a:moveTo>
                    <a:pt x="27" y="8"/>
                  </a:moveTo>
                  <a:cubicBezTo>
                    <a:pt x="27" y="8"/>
                    <a:pt x="27" y="8"/>
                    <a:pt x="27" y="8"/>
                  </a:cubicBezTo>
                  <a:cubicBezTo>
                    <a:pt x="14" y="8"/>
                    <a:pt x="5" y="5"/>
                    <a:pt x="0" y="0"/>
                  </a:cubicBezTo>
                  <a:cubicBezTo>
                    <a:pt x="2" y="3"/>
                    <a:pt x="2" y="7"/>
                    <a:pt x="1" y="9"/>
                  </a:cubicBezTo>
                  <a:cubicBezTo>
                    <a:pt x="4" y="8"/>
                    <a:pt x="7" y="14"/>
                    <a:pt x="27" y="14"/>
                  </a:cubicBezTo>
                  <a:cubicBezTo>
                    <a:pt x="27" y="14"/>
                    <a:pt x="27" y="14"/>
                    <a:pt x="27" y="14"/>
                  </a:cubicBezTo>
                  <a:cubicBezTo>
                    <a:pt x="47" y="14"/>
                    <a:pt x="49" y="8"/>
                    <a:pt x="53" y="9"/>
                  </a:cubicBezTo>
                  <a:cubicBezTo>
                    <a:pt x="51" y="6"/>
                    <a:pt x="51" y="4"/>
                    <a:pt x="54" y="0"/>
                  </a:cubicBezTo>
                  <a:cubicBezTo>
                    <a:pt x="49" y="5"/>
                    <a:pt x="40" y="8"/>
                    <a:pt x="27"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1" name="Freeform 1421"/>
            <p:cNvSpPr>
              <a:spLocks/>
            </p:cNvSpPr>
            <p:nvPr/>
          </p:nvSpPr>
          <p:spPr bwMode="auto">
            <a:xfrm>
              <a:off x="1728" y="8542"/>
              <a:ext cx="70" cy="20"/>
            </a:xfrm>
            <a:custGeom>
              <a:avLst/>
              <a:gdLst>
                <a:gd name="T0" fmla="*/ 574746 w 53"/>
                <a:gd name="T1" fmla="*/ 2982801 h 14"/>
                <a:gd name="T2" fmla="*/ 574746 w 53"/>
                <a:gd name="T3" fmla="*/ 2982801 h 14"/>
                <a:gd name="T4" fmla="*/ 0 w 53"/>
                <a:gd name="T5" fmla="*/ 1 h 14"/>
                <a:gd name="T6" fmla="*/ 0 w 53"/>
                <a:gd name="T7" fmla="*/ 3546880 h 14"/>
                <a:gd name="T8" fmla="*/ 574746 w 53"/>
                <a:gd name="T9" fmla="*/ 5318814 h 14"/>
                <a:gd name="T10" fmla="*/ 574746 w 53"/>
                <a:gd name="T11" fmla="*/ 5318814 h 14"/>
                <a:gd name="T12" fmla="*/ 1183557 w 53"/>
                <a:gd name="T13" fmla="*/ 3546880 h 14"/>
                <a:gd name="T14" fmla="*/ 1183557 w 53"/>
                <a:gd name="T15" fmla="*/ 0 h 14"/>
                <a:gd name="T16" fmla="*/ 1183557 w 53"/>
                <a:gd name="T17" fmla="*/ 0 h 14"/>
                <a:gd name="T18" fmla="*/ 1183557 w 53"/>
                <a:gd name="T19" fmla="*/ 1 h 14"/>
                <a:gd name="T20" fmla="*/ 574746 w 53"/>
                <a:gd name="T21" fmla="*/ 298280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6" y="8"/>
                  </a:moveTo>
                  <a:cubicBezTo>
                    <a:pt x="26" y="8"/>
                    <a:pt x="26" y="8"/>
                    <a:pt x="26" y="8"/>
                  </a:cubicBezTo>
                  <a:cubicBezTo>
                    <a:pt x="13" y="8"/>
                    <a:pt x="5" y="6"/>
                    <a:pt x="0" y="1"/>
                  </a:cubicBezTo>
                  <a:cubicBezTo>
                    <a:pt x="0" y="2"/>
                    <a:pt x="2" y="5"/>
                    <a:pt x="0" y="9"/>
                  </a:cubicBezTo>
                  <a:cubicBezTo>
                    <a:pt x="4" y="8"/>
                    <a:pt x="7" y="14"/>
                    <a:pt x="26" y="14"/>
                  </a:cubicBezTo>
                  <a:cubicBezTo>
                    <a:pt x="26" y="14"/>
                    <a:pt x="26" y="14"/>
                    <a:pt x="26" y="14"/>
                  </a:cubicBezTo>
                  <a:cubicBezTo>
                    <a:pt x="48" y="14"/>
                    <a:pt x="49" y="7"/>
                    <a:pt x="53" y="9"/>
                  </a:cubicBezTo>
                  <a:cubicBezTo>
                    <a:pt x="50" y="6"/>
                    <a:pt x="50" y="4"/>
                    <a:pt x="53" y="0"/>
                  </a:cubicBezTo>
                  <a:cubicBezTo>
                    <a:pt x="53" y="0"/>
                    <a:pt x="53" y="0"/>
                    <a:pt x="53" y="0"/>
                  </a:cubicBezTo>
                  <a:cubicBezTo>
                    <a:pt x="53" y="0"/>
                    <a:pt x="53" y="1"/>
                    <a:pt x="53" y="1"/>
                  </a:cubicBezTo>
                  <a:cubicBezTo>
                    <a:pt x="48" y="5"/>
                    <a:pt x="39" y="8"/>
                    <a:pt x="2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2" name="Freeform 1422"/>
            <p:cNvSpPr>
              <a:spLocks/>
            </p:cNvSpPr>
            <p:nvPr/>
          </p:nvSpPr>
          <p:spPr bwMode="auto">
            <a:xfrm>
              <a:off x="1727" y="8507"/>
              <a:ext cx="72" cy="15"/>
            </a:xfrm>
            <a:custGeom>
              <a:avLst/>
              <a:gdLst>
                <a:gd name="T0" fmla="*/ 885626 w 55"/>
                <a:gd name="T1" fmla="*/ 1 h 11"/>
                <a:gd name="T2" fmla="*/ 437591 w 55"/>
                <a:gd name="T3" fmla="*/ 403690 h 11"/>
                <a:gd name="T4" fmla="*/ 437591 w 55"/>
                <a:gd name="T5" fmla="*/ 403690 h 11"/>
                <a:gd name="T6" fmla="*/ 0 w 55"/>
                <a:gd name="T7" fmla="*/ 1 h 11"/>
                <a:gd name="T8" fmla="*/ 0 w 55"/>
                <a:gd name="T9" fmla="*/ 715756 h 11"/>
                <a:gd name="T10" fmla="*/ 437591 w 55"/>
                <a:gd name="T11" fmla="*/ 750663 h 11"/>
                <a:gd name="T12" fmla="*/ 437591 w 55"/>
                <a:gd name="T13" fmla="*/ 750663 h 11"/>
                <a:gd name="T14" fmla="*/ 885626 w 55"/>
                <a:gd name="T15" fmla="*/ 715756 h 11"/>
                <a:gd name="T16" fmla="*/ 890745 w 55"/>
                <a:gd name="T17" fmla="*/ 750663 h 11"/>
                <a:gd name="T18" fmla="*/ 890745 w 55"/>
                <a:gd name="T19" fmla="*/ 750663 h 11"/>
                <a:gd name="T20" fmla="*/ 885626 w 55"/>
                <a:gd name="T21" fmla="*/ 0 h 11"/>
                <a:gd name="T22" fmla="*/ 885626 w 5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54" y="1"/>
                  </a:moveTo>
                  <a:cubicBezTo>
                    <a:pt x="49" y="5"/>
                    <a:pt x="40" y="6"/>
                    <a:pt x="27" y="6"/>
                  </a:cubicBezTo>
                  <a:cubicBezTo>
                    <a:pt x="27" y="6"/>
                    <a:pt x="27" y="6"/>
                    <a:pt x="27" y="6"/>
                  </a:cubicBezTo>
                  <a:cubicBezTo>
                    <a:pt x="14" y="6"/>
                    <a:pt x="5" y="5"/>
                    <a:pt x="0" y="1"/>
                  </a:cubicBezTo>
                  <a:cubicBezTo>
                    <a:pt x="2" y="4"/>
                    <a:pt x="2" y="7"/>
                    <a:pt x="0" y="10"/>
                  </a:cubicBezTo>
                  <a:cubicBezTo>
                    <a:pt x="4" y="7"/>
                    <a:pt x="5" y="11"/>
                    <a:pt x="27" y="11"/>
                  </a:cubicBezTo>
                  <a:cubicBezTo>
                    <a:pt x="27" y="11"/>
                    <a:pt x="27" y="11"/>
                    <a:pt x="27" y="11"/>
                  </a:cubicBezTo>
                  <a:cubicBezTo>
                    <a:pt x="49" y="11"/>
                    <a:pt x="50" y="7"/>
                    <a:pt x="54" y="10"/>
                  </a:cubicBezTo>
                  <a:cubicBezTo>
                    <a:pt x="54" y="10"/>
                    <a:pt x="55" y="11"/>
                    <a:pt x="55" y="11"/>
                  </a:cubicBezTo>
                  <a:cubicBezTo>
                    <a:pt x="55" y="11"/>
                    <a:pt x="55" y="11"/>
                    <a:pt x="55" y="11"/>
                  </a:cubicBezTo>
                  <a:cubicBezTo>
                    <a:pt x="53" y="8"/>
                    <a:pt x="53" y="3"/>
                    <a:pt x="54" y="0"/>
                  </a:cubicBezTo>
                  <a:cubicBezTo>
                    <a:pt x="54" y="0"/>
                    <a:pt x="54" y="0"/>
                    <a:pt x="54" y="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3" name="Freeform 1423"/>
            <p:cNvSpPr>
              <a:spLocks/>
            </p:cNvSpPr>
            <p:nvPr/>
          </p:nvSpPr>
          <p:spPr bwMode="auto">
            <a:xfrm>
              <a:off x="1707" y="8626"/>
              <a:ext cx="57" cy="37"/>
            </a:xfrm>
            <a:custGeom>
              <a:avLst/>
              <a:gdLst>
                <a:gd name="T0" fmla="*/ 98479 w 43"/>
                <a:gd name="T1" fmla="*/ 1 h 26"/>
                <a:gd name="T2" fmla="*/ 435125 w 43"/>
                <a:gd name="T3" fmla="*/ 5334198 h 26"/>
                <a:gd name="T4" fmla="*/ 1070260 w 43"/>
                <a:gd name="T5" fmla="*/ 5444096 h 26"/>
                <a:gd name="T6" fmla="*/ 632794 w 43"/>
                <a:gd name="T7" fmla="*/ 2245571 h 26"/>
                <a:gd name="T8" fmla="*/ 172501 w 43"/>
                <a:gd name="T9" fmla="*/ 1 h 26"/>
                <a:gd name="T10" fmla="*/ 98479 w 43"/>
                <a:gd name="T11" fmla="*/ 1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4" y="1"/>
                  </a:moveTo>
                  <a:cubicBezTo>
                    <a:pt x="0" y="12"/>
                    <a:pt x="10" y="14"/>
                    <a:pt x="17" y="16"/>
                  </a:cubicBezTo>
                  <a:cubicBezTo>
                    <a:pt x="25" y="18"/>
                    <a:pt x="41" y="26"/>
                    <a:pt x="42" y="17"/>
                  </a:cubicBezTo>
                  <a:cubicBezTo>
                    <a:pt x="43" y="7"/>
                    <a:pt x="37" y="10"/>
                    <a:pt x="25" y="7"/>
                  </a:cubicBezTo>
                  <a:cubicBezTo>
                    <a:pt x="14" y="4"/>
                    <a:pt x="12" y="0"/>
                    <a:pt x="6" y="1"/>
                  </a:cubicBezTo>
                  <a:lnTo>
                    <a:pt x="4" y="1"/>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4" name="Freeform 1424"/>
            <p:cNvSpPr>
              <a:spLocks/>
            </p:cNvSpPr>
            <p:nvPr/>
          </p:nvSpPr>
          <p:spPr bwMode="auto">
            <a:xfrm>
              <a:off x="1704" y="8646"/>
              <a:ext cx="60" cy="45"/>
            </a:xfrm>
            <a:custGeom>
              <a:avLst/>
              <a:gdLst>
                <a:gd name="T0" fmla="*/ 87105 w 45"/>
                <a:gd name="T1" fmla="*/ 1639273 h 32"/>
                <a:gd name="T2" fmla="*/ 567468 w 45"/>
                <a:gd name="T3" fmla="*/ 4208023 h 32"/>
                <a:gd name="T4" fmla="*/ 1323376 w 45"/>
                <a:gd name="T5" fmla="*/ 4558679 h 32"/>
                <a:gd name="T6" fmla="*/ 785444 w 45"/>
                <a:gd name="T7" fmla="*/ 1902385 h 32"/>
                <a:gd name="T8" fmla="*/ 87105 w 45"/>
                <a:gd name="T9" fmla="*/ 1639273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8"/>
                  </a:moveTo>
                  <a:cubicBezTo>
                    <a:pt x="0" y="17"/>
                    <a:pt x="11" y="18"/>
                    <a:pt x="18" y="20"/>
                  </a:cubicBezTo>
                  <a:cubicBezTo>
                    <a:pt x="25" y="22"/>
                    <a:pt x="39" y="32"/>
                    <a:pt x="42" y="21"/>
                  </a:cubicBezTo>
                  <a:cubicBezTo>
                    <a:pt x="45" y="12"/>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5" name="Freeform 1425"/>
            <p:cNvSpPr>
              <a:spLocks/>
            </p:cNvSpPr>
            <p:nvPr/>
          </p:nvSpPr>
          <p:spPr bwMode="auto">
            <a:xfrm>
              <a:off x="1698" y="8671"/>
              <a:ext cx="61" cy="46"/>
            </a:xfrm>
            <a:custGeom>
              <a:avLst/>
              <a:gdLst>
                <a:gd name="T0" fmla="*/ 74814 w 46"/>
                <a:gd name="T1" fmla="*/ 3896020 h 32"/>
                <a:gd name="T2" fmla="*/ 463462 w 46"/>
                <a:gd name="T3" fmla="*/ 9520683 h 32"/>
                <a:gd name="T4" fmla="*/ 1120907 w 46"/>
                <a:gd name="T5" fmla="*/ 10532969 h 32"/>
                <a:gd name="T6" fmla="*/ 640703 w 46"/>
                <a:gd name="T7" fmla="*/ 4319882 h 32"/>
                <a:gd name="T8" fmla="*/ 74814 w 46"/>
                <a:gd name="T9" fmla="*/ 3896020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3" y="8"/>
                  </a:moveTo>
                  <a:cubicBezTo>
                    <a:pt x="0" y="17"/>
                    <a:pt x="10" y="18"/>
                    <a:pt x="18" y="20"/>
                  </a:cubicBezTo>
                  <a:cubicBezTo>
                    <a:pt x="25" y="22"/>
                    <a:pt x="39" y="32"/>
                    <a:pt x="43" y="22"/>
                  </a:cubicBezTo>
                  <a:cubicBezTo>
                    <a:pt x="46" y="12"/>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6" name="Freeform 1426"/>
            <p:cNvSpPr>
              <a:spLocks/>
            </p:cNvSpPr>
            <p:nvPr/>
          </p:nvSpPr>
          <p:spPr bwMode="auto">
            <a:xfrm>
              <a:off x="1691" y="8699"/>
              <a:ext cx="61" cy="44"/>
            </a:xfrm>
            <a:custGeom>
              <a:avLst/>
              <a:gdLst>
                <a:gd name="T0" fmla="*/ 74814 w 46"/>
                <a:gd name="T1" fmla="*/ 2452813 h 31"/>
                <a:gd name="T2" fmla="*/ 463462 w 46"/>
                <a:gd name="T3" fmla="*/ 5660745 h 31"/>
                <a:gd name="T4" fmla="*/ 1120907 w 46"/>
                <a:gd name="T5" fmla="*/ 6395407 h 31"/>
                <a:gd name="T6" fmla="*/ 640703 w 46"/>
                <a:gd name="T7" fmla="*/ 2719786 h 31"/>
                <a:gd name="T8" fmla="*/ 74814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3" y="8"/>
                  </a:moveTo>
                  <a:cubicBezTo>
                    <a:pt x="0" y="16"/>
                    <a:pt x="11" y="17"/>
                    <a:pt x="18" y="19"/>
                  </a:cubicBezTo>
                  <a:cubicBezTo>
                    <a:pt x="25" y="21"/>
                    <a:pt x="39" y="31"/>
                    <a:pt x="43" y="21"/>
                  </a:cubicBezTo>
                  <a:cubicBezTo>
                    <a:pt x="46" y="11"/>
                    <a:pt x="37" y="12"/>
                    <a:pt x="25" y="9"/>
                  </a:cubicBezTo>
                  <a:cubicBezTo>
                    <a:pt x="13" y="6"/>
                    <a:pt x="6" y="0"/>
                    <a:pt x="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7" name="Freeform 1427"/>
            <p:cNvSpPr>
              <a:spLocks/>
            </p:cNvSpPr>
            <p:nvPr/>
          </p:nvSpPr>
          <p:spPr bwMode="auto">
            <a:xfrm>
              <a:off x="1683" y="8726"/>
              <a:ext cx="60" cy="45"/>
            </a:xfrm>
            <a:custGeom>
              <a:avLst/>
              <a:gdLst>
                <a:gd name="T0" fmla="*/ 87105 w 45"/>
                <a:gd name="T1" fmla="*/ 1902385 h 32"/>
                <a:gd name="T2" fmla="*/ 541191 w 45"/>
                <a:gd name="T3" fmla="*/ 4208023 h 32"/>
                <a:gd name="T4" fmla="*/ 1323376 w 45"/>
                <a:gd name="T5" fmla="*/ 4754701 h 32"/>
                <a:gd name="T6" fmla="*/ 756624 w 45"/>
                <a:gd name="T7" fmla="*/ 1513180 h 32"/>
                <a:gd name="T8" fmla="*/ 87105 w 45"/>
                <a:gd name="T9" fmla="*/ 1902385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3" y="9"/>
                  </a:moveTo>
                  <a:cubicBezTo>
                    <a:pt x="0" y="17"/>
                    <a:pt x="10" y="18"/>
                    <a:pt x="17" y="20"/>
                  </a:cubicBezTo>
                  <a:cubicBezTo>
                    <a:pt x="24" y="22"/>
                    <a:pt x="39" y="32"/>
                    <a:pt x="42" y="22"/>
                  </a:cubicBezTo>
                  <a:cubicBezTo>
                    <a:pt x="45" y="12"/>
                    <a:pt x="36" y="10"/>
                    <a:pt x="24" y="7"/>
                  </a:cubicBezTo>
                  <a:cubicBezTo>
                    <a:pt x="12" y="4"/>
                    <a:pt x="6" y="0"/>
                    <a:pt x="3" y="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8" name="Freeform 1428"/>
            <p:cNvSpPr>
              <a:spLocks/>
            </p:cNvSpPr>
            <p:nvPr/>
          </p:nvSpPr>
          <p:spPr bwMode="auto">
            <a:xfrm>
              <a:off x="1773" y="8644"/>
              <a:ext cx="58" cy="44"/>
            </a:xfrm>
            <a:custGeom>
              <a:avLst/>
              <a:gdLst>
                <a:gd name="T0" fmla="*/ 854609 w 44"/>
                <a:gd name="T1" fmla="*/ 2452813 h 31"/>
                <a:gd name="T2" fmla="*/ 565923 w 44"/>
                <a:gd name="T3" fmla="*/ 5660745 h 31"/>
                <a:gd name="T4" fmla="*/ 49137 w 44"/>
                <a:gd name="T5" fmla="*/ 5947382 h 31"/>
                <a:gd name="T6" fmla="*/ 397415 w 44"/>
                <a:gd name="T7" fmla="*/ 2719786 h 31"/>
                <a:gd name="T8" fmla="*/ 854609 w 44"/>
                <a:gd name="T9" fmla="*/ 2452813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1" y="8"/>
                  </a:moveTo>
                  <a:cubicBezTo>
                    <a:pt x="44" y="16"/>
                    <a:pt x="34" y="17"/>
                    <a:pt x="27" y="19"/>
                  </a:cubicBezTo>
                  <a:cubicBezTo>
                    <a:pt x="19" y="21"/>
                    <a:pt x="5" y="31"/>
                    <a:pt x="2" y="20"/>
                  </a:cubicBezTo>
                  <a:cubicBezTo>
                    <a:pt x="0" y="11"/>
                    <a:pt x="7" y="12"/>
                    <a:pt x="19" y="9"/>
                  </a:cubicBezTo>
                  <a:cubicBezTo>
                    <a:pt x="31" y="6"/>
                    <a:pt x="38" y="0"/>
                    <a:pt x="41"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69" name="Freeform 1429"/>
            <p:cNvSpPr>
              <a:spLocks/>
            </p:cNvSpPr>
            <p:nvPr/>
          </p:nvSpPr>
          <p:spPr bwMode="auto">
            <a:xfrm>
              <a:off x="1768" y="8618"/>
              <a:ext cx="51" cy="42"/>
            </a:xfrm>
            <a:custGeom>
              <a:avLst/>
              <a:gdLst>
                <a:gd name="T0" fmla="*/ 558933 w 39"/>
                <a:gd name="T1" fmla="*/ 1385028 h 30"/>
                <a:gd name="T2" fmla="*/ 386955 w 39"/>
                <a:gd name="T3" fmla="*/ 3639971 h 30"/>
                <a:gd name="T4" fmla="*/ 37297 w 39"/>
                <a:gd name="T5" fmla="*/ 3985003 h 30"/>
                <a:gd name="T6" fmla="*/ 264763 w 39"/>
                <a:gd name="T7" fmla="*/ 1857128 h 30"/>
                <a:gd name="T8" fmla="*/ 558933 w 39"/>
                <a:gd name="T9" fmla="*/ 1385028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6" y="8"/>
                  </a:moveTo>
                  <a:cubicBezTo>
                    <a:pt x="39" y="16"/>
                    <a:pt x="32" y="18"/>
                    <a:pt x="25" y="20"/>
                  </a:cubicBezTo>
                  <a:cubicBezTo>
                    <a:pt x="17" y="22"/>
                    <a:pt x="3" y="30"/>
                    <a:pt x="2" y="22"/>
                  </a:cubicBezTo>
                  <a:cubicBezTo>
                    <a:pt x="0" y="12"/>
                    <a:pt x="6" y="13"/>
                    <a:pt x="17" y="10"/>
                  </a:cubicBezTo>
                  <a:cubicBezTo>
                    <a:pt x="26" y="7"/>
                    <a:pt x="33" y="0"/>
                    <a:pt x="36"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0" name="Freeform 1430"/>
            <p:cNvSpPr>
              <a:spLocks/>
            </p:cNvSpPr>
            <p:nvPr/>
          </p:nvSpPr>
          <p:spPr bwMode="auto">
            <a:xfrm>
              <a:off x="1786" y="8691"/>
              <a:ext cx="60" cy="45"/>
            </a:xfrm>
            <a:custGeom>
              <a:avLst/>
              <a:gdLst>
                <a:gd name="T0" fmla="*/ 116140 w 45"/>
                <a:gd name="T1" fmla="*/ 4878647 h 32"/>
                <a:gd name="T2" fmla="*/ 567468 w 45"/>
                <a:gd name="T3" fmla="*/ 2649615 h 32"/>
                <a:gd name="T4" fmla="*/ 1323376 w 45"/>
                <a:gd name="T5" fmla="*/ 2305228 h 32"/>
                <a:gd name="T6" fmla="*/ 785444 w 45"/>
                <a:gd name="T7" fmla="*/ 4878647 h 32"/>
                <a:gd name="T8" fmla="*/ 116140 w 45"/>
                <a:gd name="T9" fmla="*/ 4878647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 y="23"/>
                  </a:moveTo>
                  <a:cubicBezTo>
                    <a:pt x="0" y="15"/>
                    <a:pt x="11" y="14"/>
                    <a:pt x="18" y="12"/>
                  </a:cubicBezTo>
                  <a:cubicBezTo>
                    <a:pt x="25" y="10"/>
                    <a:pt x="40" y="0"/>
                    <a:pt x="42" y="11"/>
                  </a:cubicBezTo>
                  <a:cubicBezTo>
                    <a:pt x="45" y="20"/>
                    <a:pt x="37" y="20"/>
                    <a:pt x="25" y="23"/>
                  </a:cubicBezTo>
                  <a:cubicBezTo>
                    <a:pt x="14" y="26"/>
                    <a:pt x="7" y="32"/>
                    <a:pt x="4" y="2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1" name="Freeform 1431"/>
            <p:cNvSpPr>
              <a:spLocks/>
            </p:cNvSpPr>
            <p:nvPr/>
          </p:nvSpPr>
          <p:spPr bwMode="auto">
            <a:xfrm>
              <a:off x="1799" y="8721"/>
              <a:ext cx="52" cy="40"/>
            </a:xfrm>
            <a:custGeom>
              <a:avLst/>
              <a:gdLst>
                <a:gd name="T0" fmla="*/ 87105 w 39"/>
                <a:gd name="T1" fmla="*/ 2251974 h 29"/>
                <a:gd name="T2" fmla="*/ 441812 w 39"/>
                <a:gd name="T3" fmla="*/ 946672 h 29"/>
                <a:gd name="T4" fmla="*/ 1160091 w 39"/>
                <a:gd name="T5" fmla="*/ 858178 h 29"/>
                <a:gd name="T6" fmla="*/ 652551 w 39"/>
                <a:gd name="T7" fmla="*/ 2181436 h 29"/>
                <a:gd name="T8" fmla="*/ 87105 w 39"/>
                <a:gd name="T9" fmla="*/ 2251974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 y="21"/>
                  </a:moveTo>
                  <a:cubicBezTo>
                    <a:pt x="0" y="13"/>
                    <a:pt x="7" y="11"/>
                    <a:pt x="14" y="9"/>
                  </a:cubicBezTo>
                  <a:cubicBezTo>
                    <a:pt x="21" y="7"/>
                    <a:pt x="35" y="0"/>
                    <a:pt x="37" y="8"/>
                  </a:cubicBezTo>
                  <a:cubicBezTo>
                    <a:pt x="39" y="17"/>
                    <a:pt x="33" y="16"/>
                    <a:pt x="21" y="20"/>
                  </a:cubicBezTo>
                  <a:cubicBezTo>
                    <a:pt x="13" y="22"/>
                    <a:pt x="6" y="29"/>
                    <a:pt x="3" y="2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2" name="Freeform 1432"/>
            <p:cNvSpPr>
              <a:spLocks/>
            </p:cNvSpPr>
            <p:nvPr/>
          </p:nvSpPr>
          <p:spPr bwMode="auto">
            <a:xfrm>
              <a:off x="1807" y="8746"/>
              <a:ext cx="52" cy="42"/>
            </a:xfrm>
            <a:custGeom>
              <a:avLst/>
              <a:gdLst>
                <a:gd name="T0" fmla="*/ 87105 w 39"/>
                <a:gd name="T1" fmla="*/ 3985003 h 30"/>
                <a:gd name="T2" fmla="*/ 474660 w 39"/>
                <a:gd name="T3" fmla="*/ 1673763 h 30"/>
                <a:gd name="T4" fmla="*/ 1160091 w 39"/>
                <a:gd name="T5" fmla="*/ 1385028 h 30"/>
                <a:gd name="T6" fmla="*/ 689695 w 39"/>
                <a:gd name="T7" fmla="*/ 3639971 h 30"/>
                <a:gd name="T8" fmla="*/ 87105 w 39"/>
                <a:gd name="T9" fmla="*/ 3985003 h 30"/>
                <a:gd name="T10" fmla="*/ 0 60000 65536"/>
                <a:gd name="T11" fmla="*/ 0 60000 65536"/>
                <a:gd name="T12" fmla="*/ 0 60000 65536"/>
                <a:gd name="T13" fmla="*/ 0 60000 65536"/>
                <a:gd name="T14" fmla="*/ 0 60000 65536"/>
                <a:gd name="T15" fmla="*/ 0 w 39"/>
                <a:gd name="T16" fmla="*/ 0 h 30"/>
                <a:gd name="T17" fmla="*/ 39 w 39"/>
                <a:gd name="T18" fmla="*/ 30 h 30"/>
              </a:gdLst>
              <a:ahLst/>
              <a:cxnLst>
                <a:cxn ang="T10">
                  <a:pos x="T0" y="T1"/>
                </a:cxn>
                <a:cxn ang="T11">
                  <a:pos x="T2" y="T3"/>
                </a:cxn>
                <a:cxn ang="T12">
                  <a:pos x="T4" y="T5"/>
                </a:cxn>
                <a:cxn ang="T13">
                  <a:pos x="T6" y="T7"/>
                </a:cxn>
                <a:cxn ang="T14">
                  <a:pos x="T8" y="T9"/>
                </a:cxn>
              </a:cxnLst>
              <a:rect l="T15" t="T16" r="T17" b="T18"/>
              <a:pathLst>
                <a:path w="39" h="30">
                  <a:moveTo>
                    <a:pt x="3" y="22"/>
                  </a:moveTo>
                  <a:cubicBezTo>
                    <a:pt x="0" y="13"/>
                    <a:pt x="7" y="11"/>
                    <a:pt x="15" y="9"/>
                  </a:cubicBezTo>
                  <a:cubicBezTo>
                    <a:pt x="22" y="7"/>
                    <a:pt x="36" y="0"/>
                    <a:pt x="37" y="8"/>
                  </a:cubicBezTo>
                  <a:cubicBezTo>
                    <a:pt x="39" y="17"/>
                    <a:pt x="34" y="17"/>
                    <a:pt x="22" y="20"/>
                  </a:cubicBezTo>
                  <a:cubicBezTo>
                    <a:pt x="13" y="23"/>
                    <a:pt x="6" y="30"/>
                    <a:pt x="3" y="2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3" name="Freeform 1433"/>
            <p:cNvSpPr>
              <a:spLocks/>
            </p:cNvSpPr>
            <p:nvPr/>
          </p:nvSpPr>
          <p:spPr bwMode="auto">
            <a:xfrm>
              <a:off x="1778" y="8670"/>
              <a:ext cx="61" cy="44"/>
            </a:xfrm>
            <a:custGeom>
              <a:avLst/>
              <a:gdLst>
                <a:gd name="T0" fmla="*/ 1120907 w 46"/>
                <a:gd name="T1" fmla="*/ 2452813 h 31"/>
                <a:gd name="T2" fmla="*/ 715413 w 46"/>
                <a:gd name="T3" fmla="*/ 5660745 h 31"/>
                <a:gd name="T4" fmla="*/ 74814 w 46"/>
                <a:gd name="T5" fmla="*/ 6395407 h 31"/>
                <a:gd name="T6" fmla="*/ 539492 w 46"/>
                <a:gd name="T7" fmla="*/ 2719786 h 31"/>
                <a:gd name="T8" fmla="*/ 1120907 w 46"/>
                <a:gd name="T9" fmla="*/ 2452813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8"/>
                  </a:moveTo>
                  <a:cubicBezTo>
                    <a:pt x="46" y="16"/>
                    <a:pt x="35" y="17"/>
                    <a:pt x="28" y="19"/>
                  </a:cubicBezTo>
                  <a:cubicBezTo>
                    <a:pt x="21" y="21"/>
                    <a:pt x="6" y="31"/>
                    <a:pt x="3" y="21"/>
                  </a:cubicBezTo>
                  <a:cubicBezTo>
                    <a:pt x="0" y="11"/>
                    <a:pt x="9" y="12"/>
                    <a:pt x="21" y="9"/>
                  </a:cubicBezTo>
                  <a:cubicBezTo>
                    <a:pt x="33" y="6"/>
                    <a:pt x="40" y="0"/>
                    <a:pt x="43" y="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4" name="Freeform 1434"/>
            <p:cNvSpPr>
              <a:spLocks/>
            </p:cNvSpPr>
            <p:nvPr/>
          </p:nvSpPr>
          <p:spPr bwMode="auto">
            <a:xfrm>
              <a:off x="1728" y="8342"/>
              <a:ext cx="71" cy="17"/>
            </a:xfrm>
            <a:custGeom>
              <a:avLst/>
              <a:gdLst>
                <a:gd name="T0" fmla="*/ 979086 w 54"/>
                <a:gd name="T1" fmla="*/ 0 h 12"/>
                <a:gd name="T2" fmla="*/ 499712 w 54"/>
                <a:gd name="T3" fmla="*/ 1394850 h 12"/>
                <a:gd name="T4" fmla="*/ 499712 w 54"/>
                <a:gd name="T5" fmla="*/ 1394850 h 12"/>
                <a:gd name="T6" fmla="*/ 1 w 54"/>
                <a:gd name="T7" fmla="*/ 1 h 12"/>
                <a:gd name="T8" fmla="*/ 0 w 54"/>
                <a:gd name="T9" fmla="*/ 2799387 h 12"/>
                <a:gd name="T10" fmla="*/ 499712 w 54"/>
                <a:gd name="T11" fmla="*/ 3312998 h 12"/>
                <a:gd name="T12" fmla="*/ 499712 w 54"/>
                <a:gd name="T13" fmla="*/ 3312998 h 12"/>
                <a:gd name="T14" fmla="*/ 1013699 w 54"/>
                <a:gd name="T15" fmla="*/ 3292156 h 12"/>
                <a:gd name="T16" fmla="*/ 1014451 w 54"/>
                <a:gd name="T17" fmla="*/ 3312998 h 12"/>
                <a:gd name="T18" fmla="*/ 1014451 w 54"/>
                <a:gd name="T19" fmla="*/ 3292156 h 12"/>
                <a:gd name="T20" fmla="*/ 979086 w 5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
                <a:gd name="T35" fmla="*/ 54 w 5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
                  <a:moveTo>
                    <a:pt x="52" y="0"/>
                  </a:moveTo>
                  <a:cubicBezTo>
                    <a:pt x="47" y="4"/>
                    <a:pt x="39" y="5"/>
                    <a:pt x="26" y="5"/>
                  </a:cubicBezTo>
                  <a:cubicBezTo>
                    <a:pt x="26" y="5"/>
                    <a:pt x="26" y="5"/>
                    <a:pt x="26" y="5"/>
                  </a:cubicBezTo>
                  <a:cubicBezTo>
                    <a:pt x="14" y="5"/>
                    <a:pt x="6" y="4"/>
                    <a:pt x="1" y="1"/>
                  </a:cubicBezTo>
                  <a:cubicBezTo>
                    <a:pt x="2" y="4"/>
                    <a:pt x="2" y="8"/>
                    <a:pt x="0" y="10"/>
                  </a:cubicBezTo>
                  <a:cubicBezTo>
                    <a:pt x="3" y="9"/>
                    <a:pt x="6" y="12"/>
                    <a:pt x="26" y="12"/>
                  </a:cubicBezTo>
                  <a:cubicBezTo>
                    <a:pt x="26" y="12"/>
                    <a:pt x="26" y="12"/>
                    <a:pt x="26" y="12"/>
                  </a:cubicBezTo>
                  <a:cubicBezTo>
                    <a:pt x="48" y="12"/>
                    <a:pt x="49" y="8"/>
                    <a:pt x="53" y="11"/>
                  </a:cubicBezTo>
                  <a:cubicBezTo>
                    <a:pt x="53" y="11"/>
                    <a:pt x="54" y="11"/>
                    <a:pt x="54" y="12"/>
                  </a:cubicBezTo>
                  <a:cubicBezTo>
                    <a:pt x="54" y="11"/>
                    <a:pt x="54" y="11"/>
                    <a:pt x="54" y="11"/>
                  </a:cubicBezTo>
                  <a:cubicBezTo>
                    <a:pt x="51" y="9"/>
                    <a:pt x="50" y="4"/>
                    <a:pt x="52"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5" name="Freeform 1435"/>
            <p:cNvSpPr>
              <a:spLocks/>
            </p:cNvSpPr>
            <p:nvPr/>
          </p:nvSpPr>
          <p:spPr bwMode="auto">
            <a:xfrm>
              <a:off x="1727" y="8301"/>
              <a:ext cx="72" cy="19"/>
            </a:xfrm>
            <a:custGeom>
              <a:avLst/>
              <a:gdLst>
                <a:gd name="T0" fmla="*/ 853119 w 55"/>
                <a:gd name="T1" fmla="*/ 0 h 13"/>
                <a:gd name="T2" fmla="*/ 437591 w 55"/>
                <a:gd name="T3" fmla="*/ 4170354 h 13"/>
                <a:gd name="T4" fmla="*/ 437591 w 55"/>
                <a:gd name="T5" fmla="*/ 4170354 h 13"/>
                <a:gd name="T6" fmla="*/ 38756 w 55"/>
                <a:gd name="T7" fmla="*/ 1 h 13"/>
                <a:gd name="T8" fmla="*/ 0 w 55"/>
                <a:gd name="T9" fmla="*/ 10542153 h 13"/>
                <a:gd name="T10" fmla="*/ 437591 w 55"/>
                <a:gd name="T11" fmla="*/ 11356940 h 13"/>
                <a:gd name="T12" fmla="*/ 437591 w 55"/>
                <a:gd name="T13" fmla="*/ 11356940 h 13"/>
                <a:gd name="T14" fmla="*/ 885626 w 55"/>
                <a:gd name="T15" fmla="*/ 10542153 h 13"/>
                <a:gd name="T16" fmla="*/ 890745 w 55"/>
                <a:gd name="T17" fmla="*/ 10542153 h 13"/>
                <a:gd name="T18" fmla="*/ 890745 w 55"/>
                <a:gd name="T19" fmla="*/ 10542153 h 13"/>
                <a:gd name="T20" fmla="*/ 853119 w 5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
                <a:gd name="T35" fmla="*/ 55 w 5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
                  <a:moveTo>
                    <a:pt x="53" y="0"/>
                  </a:moveTo>
                  <a:cubicBezTo>
                    <a:pt x="49" y="4"/>
                    <a:pt x="40" y="5"/>
                    <a:pt x="27" y="5"/>
                  </a:cubicBezTo>
                  <a:cubicBezTo>
                    <a:pt x="27" y="5"/>
                    <a:pt x="27" y="5"/>
                    <a:pt x="27" y="5"/>
                  </a:cubicBezTo>
                  <a:cubicBezTo>
                    <a:pt x="15" y="5"/>
                    <a:pt x="7" y="4"/>
                    <a:pt x="2" y="1"/>
                  </a:cubicBezTo>
                  <a:cubicBezTo>
                    <a:pt x="4" y="5"/>
                    <a:pt x="2" y="10"/>
                    <a:pt x="0" y="12"/>
                  </a:cubicBezTo>
                  <a:cubicBezTo>
                    <a:pt x="4" y="9"/>
                    <a:pt x="5" y="13"/>
                    <a:pt x="27" y="13"/>
                  </a:cubicBezTo>
                  <a:cubicBezTo>
                    <a:pt x="27" y="13"/>
                    <a:pt x="27" y="13"/>
                    <a:pt x="27" y="13"/>
                  </a:cubicBezTo>
                  <a:cubicBezTo>
                    <a:pt x="49" y="13"/>
                    <a:pt x="50" y="9"/>
                    <a:pt x="54" y="12"/>
                  </a:cubicBezTo>
                  <a:cubicBezTo>
                    <a:pt x="54" y="12"/>
                    <a:pt x="55" y="12"/>
                    <a:pt x="55" y="12"/>
                  </a:cubicBezTo>
                  <a:cubicBezTo>
                    <a:pt x="55" y="12"/>
                    <a:pt x="55" y="12"/>
                    <a:pt x="55" y="12"/>
                  </a:cubicBezTo>
                  <a:cubicBezTo>
                    <a:pt x="52" y="10"/>
                    <a:pt x="51" y="4"/>
                    <a:pt x="53" y="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6" name="Freeform 1436"/>
            <p:cNvSpPr>
              <a:spLocks/>
            </p:cNvSpPr>
            <p:nvPr/>
          </p:nvSpPr>
          <p:spPr bwMode="auto">
            <a:xfrm>
              <a:off x="1728" y="8470"/>
              <a:ext cx="70" cy="17"/>
            </a:xfrm>
            <a:custGeom>
              <a:avLst/>
              <a:gdLst>
                <a:gd name="T0" fmla="*/ 574746 w 53"/>
                <a:gd name="T1" fmla="*/ 3312998 h 12"/>
                <a:gd name="T2" fmla="*/ 574746 w 53"/>
                <a:gd name="T3" fmla="*/ 3312998 h 12"/>
                <a:gd name="T4" fmla="*/ 1183557 w 53"/>
                <a:gd name="T5" fmla="*/ 3292156 h 12"/>
                <a:gd name="T6" fmla="*/ 1164676 w 53"/>
                <a:gd name="T7" fmla="*/ 0 h 12"/>
                <a:gd name="T8" fmla="*/ 574746 w 53"/>
                <a:gd name="T9" fmla="*/ 1394850 h 12"/>
                <a:gd name="T10" fmla="*/ 574746 w 53"/>
                <a:gd name="T11" fmla="*/ 1394850 h 12"/>
                <a:gd name="T12" fmla="*/ 1 w 53"/>
                <a:gd name="T13" fmla="*/ 1 h 12"/>
                <a:gd name="T14" fmla="*/ 0 w 53"/>
                <a:gd name="T15" fmla="*/ 2799387 h 12"/>
                <a:gd name="T16" fmla="*/ 574746 w 53"/>
                <a:gd name="T17" fmla="*/ 331299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
                <a:gd name="T29" fmla="*/ 53 w 5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
                  <a:moveTo>
                    <a:pt x="26" y="12"/>
                  </a:moveTo>
                  <a:cubicBezTo>
                    <a:pt x="26" y="12"/>
                    <a:pt x="26" y="12"/>
                    <a:pt x="26" y="12"/>
                  </a:cubicBezTo>
                  <a:cubicBezTo>
                    <a:pt x="47" y="12"/>
                    <a:pt x="49" y="8"/>
                    <a:pt x="53" y="11"/>
                  </a:cubicBezTo>
                  <a:cubicBezTo>
                    <a:pt x="51" y="8"/>
                    <a:pt x="50" y="3"/>
                    <a:pt x="52" y="0"/>
                  </a:cubicBezTo>
                  <a:cubicBezTo>
                    <a:pt x="48" y="4"/>
                    <a:pt x="39" y="5"/>
                    <a:pt x="26" y="5"/>
                  </a:cubicBezTo>
                  <a:cubicBezTo>
                    <a:pt x="26" y="5"/>
                    <a:pt x="26" y="5"/>
                    <a:pt x="26" y="5"/>
                  </a:cubicBezTo>
                  <a:cubicBezTo>
                    <a:pt x="14" y="5"/>
                    <a:pt x="6" y="4"/>
                    <a:pt x="1" y="1"/>
                  </a:cubicBezTo>
                  <a:cubicBezTo>
                    <a:pt x="2" y="4"/>
                    <a:pt x="2" y="8"/>
                    <a:pt x="0" y="10"/>
                  </a:cubicBezTo>
                  <a:cubicBezTo>
                    <a:pt x="4" y="9"/>
                    <a:pt x="7" y="12"/>
                    <a:pt x="26"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7" name="Freeform 1437"/>
            <p:cNvSpPr>
              <a:spLocks/>
            </p:cNvSpPr>
            <p:nvPr/>
          </p:nvSpPr>
          <p:spPr bwMode="auto">
            <a:xfrm>
              <a:off x="1730" y="8424"/>
              <a:ext cx="69" cy="20"/>
            </a:xfrm>
            <a:custGeom>
              <a:avLst/>
              <a:gdLst>
                <a:gd name="T0" fmla="*/ 337519 w 53"/>
                <a:gd name="T1" fmla="*/ 2606219 h 14"/>
                <a:gd name="T2" fmla="*/ 337519 w 53"/>
                <a:gd name="T3" fmla="*/ 2606219 h 14"/>
                <a:gd name="T4" fmla="*/ 0 w 53"/>
                <a:gd name="T5" fmla="*/ 1216580 h 14"/>
                <a:gd name="T6" fmla="*/ 0 w 53"/>
                <a:gd name="T7" fmla="*/ 4433210 h 14"/>
                <a:gd name="T8" fmla="*/ 337519 w 53"/>
                <a:gd name="T9" fmla="*/ 5318814 h 14"/>
                <a:gd name="T10" fmla="*/ 337519 w 53"/>
                <a:gd name="T11" fmla="*/ 5318814 h 14"/>
                <a:gd name="T12" fmla="*/ 676378 w 53"/>
                <a:gd name="T13" fmla="*/ 4433210 h 14"/>
                <a:gd name="T14" fmla="*/ 706268 w 53"/>
                <a:gd name="T15" fmla="*/ 0 h 14"/>
                <a:gd name="T16" fmla="*/ 706268 w 53"/>
                <a:gd name="T17" fmla="*/ 0 h 14"/>
                <a:gd name="T18" fmla="*/ 700501 w 53"/>
                <a:gd name="T19" fmla="*/ 851606 h 14"/>
                <a:gd name="T20" fmla="*/ 337519 w 53"/>
                <a:gd name="T21" fmla="*/ 260621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4"/>
                <a:gd name="T35" fmla="*/ 53 w 5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4">
                  <a:moveTo>
                    <a:pt x="25" y="7"/>
                  </a:moveTo>
                  <a:cubicBezTo>
                    <a:pt x="25" y="7"/>
                    <a:pt x="25" y="7"/>
                    <a:pt x="25" y="7"/>
                  </a:cubicBezTo>
                  <a:cubicBezTo>
                    <a:pt x="13" y="7"/>
                    <a:pt x="5" y="6"/>
                    <a:pt x="0" y="3"/>
                  </a:cubicBezTo>
                  <a:cubicBezTo>
                    <a:pt x="1" y="6"/>
                    <a:pt x="1" y="10"/>
                    <a:pt x="0" y="12"/>
                  </a:cubicBezTo>
                  <a:cubicBezTo>
                    <a:pt x="3" y="11"/>
                    <a:pt x="6" y="14"/>
                    <a:pt x="25" y="14"/>
                  </a:cubicBezTo>
                  <a:cubicBezTo>
                    <a:pt x="25" y="14"/>
                    <a:pt x="25" y="14"/>
                    <a:pt x="25" y="14"/>
                  </a:cubicBezTo>
                  <a:cubicBezTo>
                    <a:pt x="46" y="14"/>
                    <a:pt x="48" y="10"/>
                    <a:pt x="51" y="12"/>
                  </a:cubicBezTo>
                  <a:cubicBezTo>
                    <a:pt x="49" y="9"/>
                    <a:pt x="49" y="4"/>
                    <a:pt x="53" y="0"/>
                  </a:cubicBezTo>
                  <a:cubicBezTo>
                    <a:pt x="53" y="0"/>
                    <a:pt x="53" y="0"/>
                    <a:pt x="53" y="0"/>
                  </a:cubicBezTo>
                  <a:cubicBezTo>
                    <a:pt x="52" y="1"/>
                    <a:pt x="52" y="1"/>
                    <a:pt x="52" y="2"/>
                  </a:cubicBezTo>
                  <a:cubicBezTo>
                    <a:pt x="47" y="6"/>
                    <a:pt x="38" y="7"/>
                    <a:pt x="25" y="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8" name="Freeform 1438"/>
            <p:cNvSpPr>
              <a:spLocks/>
            </p:cNvSpPr>
            <p:nvPr/>
          </p:nvSpPr>
          <p:spPr bwMode="auto">
            <a:xfrm>
              <a:off x="1728" y="8383"/>
              <a:ext cx="71" cy="21"/>
            </a:xfrm>
            <a:custGeom>
              <a:avLst/>
              <a:gdLst>
                <a:gd name="T0" fmla="*/ 1014451 w 54"/>
                <a:gd name="T1" fmla="*/ 0 h 15"/>
                <a:gd name="T2" fmla="*/ 1013699 w 54"/>
                <a:gd name="T3" fmla="*/ 360534 h 15"/>
                <a:gd name="T4" fmla="*/ 499712 w 54"/>
                <a:gd name="T5" fmla="*/ 1326520 h 15"/>
                <a:gd name="T6" fmla="*/ 499712 w 54"/>
                <a:gd name="T7" fmla="*/ 1326520 h 15"/>
                <a:gd name="T8" fmla="*/ 1 w 54"/>
                <a:gd name="T9" fmla="*/ 504748 h 15"/>
                <a:gd name="T10" fmla="*/ 0 w 54"/>
                <a:gd name="T11" fmla="*/ 2343268 h 15"/>
                <a:gd name="T12" fmla="*/ 499712 w 54"/>
                <a:gd name="T13" fmla="*/ 2714655 h 15"/>
                <a:gd name="T14" fmla="*/ 499712 w 54"/>
                <a:gd name="T15" fmla="*/ 2714655 h 15"/>
                <a:gd name="T16" fmla="*/ 1013699 w 54"/>
                <a:gd name="T17" fmla="*/ 2599979 h 15"/>
                <a:gd name="T18" fmla="*/ 1014451 w 54"/>
                <a:gd name="T19" fmla="*/ 2599979 h 15"/>
                <a:gd name="T20" fmla="*/ 1014451 w 54"/>
                <a:gd name="T21" fmla="*/ 2599979 h 15"/>
                <a:gd name="T22" fmla="*/ 1014451 w 54"/>
                <a:gd name="T23" fmla="*/ 1 h 15"/>
                <a:gd name="T24" fmla="*/ 1014451 w 5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5"/>
                <a:gd name="T41" fmla="*/ 54 w 5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5">
                  <a:moveTo>
                    <a:pt x="54" y="0"/>
                  </a:moveTo>
                  <a:cubicBezTo>
                    <a:pt x="53" y="1"/>
                    <a:pt x="53" y="1"/>
                    <a:pt x="53" y="2"/>
                  </a:cubicBezTo>
                  <a:cubicBezTo>
                    <a:pt x="48" y="6"/>
                    <a:pt x="39" y="7"/>
                    <a:pt x="26" y="7"/>
                  </a:cubicBezTo>
                  <a:cubicBezTo>
                    <a:pt x="26" y="7"/>
                    <a:pt x="26" y="7"/>
                    <a:pt x="26" y="7"/>
                  </a:cubicBezTo>
                  <a:cubicBezTo>
                    <a:pt x="14" y="7"/>
                    <a:pt x="6" y="6"/>
                    <a:pt x="1" y="3"/>
                  </a:cubicBezTo>
                  <a:cubicBezTo>
                    <a:pt x="3" y="6"/>
                    <a:pt x="2" y="11"/>
                    <a:pt x="0" y="13"/>
                  </a:cubicBezTo>
                  <a:cubicBezTo>
                    <a:pt x="3" y="12"/>
                    <a:pt x="6" y="15"/>
                    <a:pt x="26" y="15"/>
                  </a:cubicBezTo>
                  <a:cubicBezTo>
                    <a:pt x="26" y="15"/>
                    <a:pt x="26" y="15"/>
                    <a:pt x="26" y="15"/>
                  </a:cubicBezTo>
                  <a:cubicBezTo>
                    <a:pt x="48" y="15"/>
                    <a:pt x="49" y="11"/>
                    <a:pt x="53" y="14"/>
                  </a:cubicBezTo>
                  <a:cubicBezTo>
                    <a:pt x="53" y="14"/>
                    <a:pt x="54" y="14"/>
                    <a:pt x="54" y="14"/>
                  </a:cubicBezTo>
                  <a:cubicBezTo>
                    <a:pt x="54" y="14"/>
                    <a:pt x="54" y="14"/>
                    <a:pt x="54" y="14"/>
                  </a:cubicBezTo>
                  <a:cubicBezTo>
                    <a:pt x="51" y="12"/>
                    <a:pt x="49" y="5"/>
                    <a:pt x="54" y="1"/>
                  </a:cubicBezTo>
                  <a:lnTo>
                    <a:pt x="54" y="0"/>
                  </a:ln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79" name="Freeform 1439"/>
            <p:cNvSpPr>
              <a:spLocks/>
            </p:cNvSpPr>
            <p:nvPr/>
          </p:nvSpPr>
          <p:spPr bwMode="auto">
            <a:xfrm>
              <a:off x="1773" y="8638"/>
              <a:ext cx="47" cy="26"/>
            </a:xfrm>
            <a:custGeom>
              <a:avLst/>
              <a:gdLst>
                <a:gd name="T0" fmla="*/ 529673 w 36"/>
                <a:gd name="T1" fmla="*/ 686384 h 19"/>
                <a:gd name="T2" fmla="*/ 478359 w 36"/>
                <a:gd name="T3" fmla="*/ 0 h 19"/>
                <a:gd name="T4" fmla="*/ 478359 w 36"/>
                <a:gd name="T5" fmla="*/ 0 h 19"/>
                <a:gd name="T6" fmla="*/ 302882 w 36"/>
                <a:gd name="T7" fmla="*/ 490324 h 19"/>
                <a:gd name="T8" fmla="*/ 0 w 36"/>
                <a:gd name="T9" fmla="*/ 918169 h 19"/>
                <a:gd name="T10" fmla="*/ 46850 w 36"/>
                <a:gd name="T11" fmla="*/ 1533844 h 19"/>
                <a:gd name="T12" fmla="*/ 284838 w 36"/>
                <a:gd name="T13" fmla="*/ 1120886 h 19"/>
                <a:gd name="T14" fmla="*/ 529673 w 36"/>
                <a:gd name="T15" fmla="*/ 686384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6" y="9"/>
                  </a:moveTo>
                  <a:cubicBezTo>
                    <a:pt x="33" y="5"/>
                    <a:pt x="32" y="0"/>
                    <a:pt x="32" y="0"/>
                  </a:cubicBezTo>
                  <a:cubicBezTo>
                    <a:pt x="32" y="0"/>
                    <a:pt x="32" y="0"/>
                    <a:pt x="32" y="0"/>
                  </a:cubicBezTo>
                  <a:cubicBezTo>
                    <a:pt x="30" y="4"/>
                    <a:pt x="26" y="5"/>
                    <a:pt x="21" y="6"/>
                  </a:cubicBezTo>
                  <a:cubicBezTo>
                    <a:pt x="15" y="8"/>
                    <a:pt x="5" y="13"/>
                    <a:pt x="0" y="11"/>
                  </a:cubicBezTo>
                  <a:cubicBezTo>
                    <a:pt x="2" y="14"/>
                    <a:pt x="3" y="18"/>
                    <a:pt x="3" y="19"/>
                  </a:cubicBezTo>
                  <a:cubicBezTo>
                    <a:pt x="5" y="16"/>
                    <a:pt x="11" y="16"/>
                    <a:pt x="19" y="14"/>
                  </a:cubicBezTo>
                  <a:cubicBezTo>
                    <a:pt x="26" y="12"/>
                    <a:pt x="32" y="9"/>
                    <a:pt x="36" y="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0" name="Freeform 1440"/>
            <p:cNvSpPr>
              <a:spLocks/>
            </p:cNvSpPr>
            <p:nvPr/>
          </p:nvSpPr>
          <p:spPr bwMode="auto">
            <a:xfrm>
              <a:off x="1704" y="8664"/>
              <a:ext cx="50" cy="27"/>
            </a:xfrm>
            <a:custGeom>
              <a:avLst/>
              <a:gdLst>
                <a:gd name="T0" fmla="*/ 0 w 38"/>
                <a:gd name="T1" fmla="*/ 3061122 h 19"/>
                <a:gd name="T2" fmla="*/ 390251 w 38"/>
                <a:gd name="T3" fmla="*/ 4350015 h 19"/>
                <a:gd name="T4" fmla="*/ 704653 w 38"/>
                <a:gd name="T5" fmla="*/ 5865999 h 19"/>
                <a:gd name="T6" fmla="*/ 742297 w 38"/>
                <a:gd name="T7" fmla="*/ 4050563 h 19"/>
                <a:gd name="T8" fmla="*/ 742297 w 38"/>
                <a:gd name="T9" fmla="*/ 3679392 h 19"/>
                <a:gd name="T10" fmla="*/ 356530 w 38"/>
                <a:gd name="T11" fmla="*/ 2154123 h 19"/>
                <a:gd name="T12" fmla="*/ 61167 w 38"/>
                <a:gd name="T13" fmla="*/ 0 h 19"/>
                <a:gd name="T14" fmla="*/ 61167 w 38"/>
                <a:gd name="T15" fmla="*/ 0 h 19"/>
                <a:gd name="T16" fmla="*/ 0 w 38"/>
                <a:gd name="T17" fmla="*/ 30611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0" y="10"/>
                  </a:moveTo>
                  <a:cubicBezTo>
                    <a:pt x="4" y="7"/>
                    <a:pt x="11" y="12"/>
                    <a:pt x="20" y="14"/>
                  </a:cubicBezTo>
                  <a:cubicBezTo>
                    <a:pt x="27" y="16"/>
                    <a:pt x="33" y="17"/>
                    <a:pt x="36" y="19"/>
                  </a:cubicBezTo>
                  <a:cubicBezTo>
                    <a:pt x="35" y="15"/>
                    <a:pt x="38" y="13"/>
                    <a:pt x="38" y="13"/>
                  </a:cubicBezTo>
                  <a:cubicBezTo>
                    <a:pt x="38" y="12"/>
                    <a:pt x="38" y="12"/>
                    <a:pt x="38" y="12"/>
                  </a:cubicBezTo>
                  <a:cubicBezTo>
                    <a:pt x="33" y="14"/>
                    <a:pt x="23" y="8"/>
                    <a:pt x="18" y="7"/>
                  </a:cubicBezTo>
                  <a:cubicBezTo>
                    <a:pt x="12" y="5"/>
                    <a:pt x="4" y="4"/>
                    <a:pt x="3" y="0"/>
                  </a:cubicBezTo>
                  <a:cubicBezTo>
                    <a:pt x="3" y="0"/>
                    <a:pt x="3" y="0"/>
                    <a:pt x="3" y="0"/>
                  </a:cubicBezTo>
                  <a:cubicBezTo>
                    <a:pt x="3" y="5"/>
                    <a:pt x="3" y="8"/>
                    <a:pt x="0" y="1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1" name="Freeform 1441"/>
            <p:cNvSpPr>
              <a:spLocks/>
            </p:cNvSpPr>
            <p:nvPr/>
          </p:nvSpPr>
          <p:spPr bwMode="auto">
            <a:xfrm>
              <a:off x="1714" y="8643"/>
              <a:ext cx="45" cy="23"/>
            </a:xfrm>
            <a:custGeom>
              <a:avLst/>
              <a:gdLst>
                <a:gd name="T0" fmla="*/ 96129 w 35"/>
                <a:gd name="T1" fmla="*/ 2090529 h 16"/>
                <a:gd name="T2" fmla="*/ 1 w 35"/>
                <a:gd name="T3" fmla="*/ 0 h 16"/>
                <a:gd name="T4" fmla="*/ 0 w 35"/>
                <a:gd name="T5" fmla="*/ 3005135 h 16"/>
                <a:gd name="T6" fmla="*/ 154200 w 35"/>
                <a:gd name="T7" fmla="*/ 5261992 h 16"/>
                <a:gd name="T8" fmla="*/ 293892 w 35"/>
                <a:gd name="T9" fmla="*/ 7564114 h 16"/>
                <a:gd name="T10" fmla="*/ 297051 w 35"/>
                <a:gd name="T11" fmla="*/ 4607363 h 16"/>
                <a:gd name="T12" fmla="*/ 297051 w 35"/>
                <a:gd name="T13" fmla="*/ 4319882 h 16"/>
                <a:gd name="T14" fmla="*/ 96129 w 35"/>
                <a:gd name="T15" fmla="*/ 2090529 h 1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6"/>
                <a:gd name="T26" fmla="*/ 35 w 3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6">
                  <a:moveTo>
                    <a:pt x="12" y="4"/>
                  </a:moveTo>
                  <a:cubicBezTo>
                    <a:pt x="9" y="3"/>
                    <a:pt x="4" y="2"/>
                    <a:pt x="1" y="0"/>
                  </a:cubicBezTo>
                  <a:cubicBezTo>
                    <a:pt x="2" y="3"/>
                    <a:pt x="2" y="5"/>
                    <a:pt x="0" y="6"/>
                  </a:cubicBezTo>
                  <a:cubicBezTo>
                    <a:pt x="4" y="5"/>
                    <a:pt x="10" y="9"/>
                    <a:pt x="18" y="11"/>
                  </a:cubicBezTo>
                  <a:cubicBezTo>
                    <a:pt x="26" y="13"/>
                    <a:pt x="32" y="14"/>
                    <a:pt x="34" y="16"/>
                  </a:cubicBezTo>
                  <a:cubicBezTo>
                    <a:pt x="34" y="12"/>
                    <a:pt x="35" y="10"/>
                    <a:pt x="35" y="10"/>
                  </a:cubicBezTo>
                  <a:cubicBezTo>
                    <a:pt x="35" y="9"/>
                    <a:pt x="35" y="9"/>
                    <a:pt x="35" y="9"/>
                  </a:cubicBezTo>
                  <a:cubicBezTo>
                    <a:pt x="30" y="11"/>
                    <a:pt x="18" y="5"/>
                    <a:pt x="12" y="4"/>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2" name="Freeform 1442"/>
            <p:cNvSpPr>
              <a:spLocks/>
            </p:cNvSpPr>
            <p:nvPr/>
          </p:nvSpPr>
          <p:spPr bwMode="auto">
            <a:xfrm>
              <a:off x="1778" y="8666"/>
              <a:ext cx="52" cy="24"/>
            </a:xfrm>
            <a:custGeom>
              <a:avLst/>
              <a:gdLst>
                <a:gd name="T0" fmla="*/ 652551 w 39"/>
                <a:gd name="T1" fmla="*/ 3001845 h 17"/>
                <a:gd name="T2" fmla="*/ 1226124 w 39"/>
                <a:gd name="T3" fmla="*/ 1748910 h 17"/>
                <a:gd name="T4" fmla="*/ 1125120 w 39"/>
                <a:gd name="T5" fmla="*/ 0 h 17"/>
                <a:gd name="T6" fmla="*/ 721588 w 39"/>
                <a:gd name="T7" fmla="*/ 994064 h 17"/>
                <a:gd name="T8" fmla="*/ 0 w 39"/>
                <a:gd name="T9" fmla="*/ 1981248 h 17"/>
                <a:gd name="T10" fmla="*/ 0 w 39"/>
                <a:gd name="T11" fmla="*/ 2129836 h 17"/>
                <a:gd name="T12" fmla="*/ 116140 w 39"/>
                <a:gd name="T13" fmla="*/ 4237899 h 17"/>
                <a:gd name="T14" fmla="*/ 652551 w 39"/>
                <a:gd name="T15" fmla="*/ 3001845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21" y="12"/>
                  </a:moveTo>
                  <a:cubicBezTo>
                    <a:pt x="29" y="9"/>
                    <a:pt x="35" y="6"/>
                    <a:pt x="39" y="7"/>
                  </a:cubicBezTo>
                  <a:cubicBezTo>
                    <a:pt x="36" y="0"/>
                    <a:pt x="36" y="0"/>
                    <a:pt x="36" y="0"/>
                  </a:cubicBezTo>
                  <a:cubicBezTo>
                    <a:pt x="33" y="2"/>
                    <a:pt x="27" y="3"/>
                    <a:pt x="23" y="4"/>
                  </a:cubicBezTo>
                  <a:cubicBezTo>
                    <a:pt x="16" y="6"/>
                    <a:pt x="4" y="14"/>
                    <a:pt x="0" y="8"/>
                  </a:cubicBezTo>
                  <a:cubicBezTo>
                    <a:pt x="0" y="9"/>
                    <a:pt x="0" y="9"/>
                    <a:pt x="0" y="9"/>
                  </a:cubicBezTo>
                  <a:cubicBezTo>
                    <a:pt x="3" y="12"/>
                    <a:pt x="3" y="15"/>
                    <a:pt x="4" y="17"/>
                  </a:cubicBezTo>
                  <a:cubicBezTo>
                    <a:pt x="6" y="14"/>
                    <a:pt x="13" y="14"/>
                    <a:pt x="21" y="1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3" name="Freeform 1443"/>
            <p:cNvSpPr>
              <a:spLocks/>
            </p:cNvSpPr>
            <p:nvPr/>
          </p:nvSpPr>
          <p:spPr bwMode="auto">
            <a:xfrm>
              <a:off x="1715" y="8608"/>
              <a:ext cx="95" cy="35"/>
            </a:xfrm>
            <a:custGeom>
              <a:avLst/>
              <a:gdLst>
                <a:gd name="T0" fmla="*/ 1230505 w 72"/>
                <a:gd name="T1" fmla="*/ 3197712 h 25"/>
                <a:gd name="T2" fmla="*/ 1553813 w 72"/>
                <a:gd name="T3" fmla="*/ 1939039 h 25"/>
                <a:gd name="T4" fmla="*/ 1405054 w 72"/>
                <a:gd name="T5" fmla="*/ 0 h 25"/>
                <a:gd name="T6" fmla="*/ 1360417 w 72"/>
                <a:gd name="T7" fmla="*/ 706647 h 25"/>
                <a:gd name="T8" fmla="*/ 781430 w 72"/>
                <a:gd name="T9" fmla="*/ 2846431 h 25"/>
                <a:gd name="T10" fmla="*/ 781430 w 72"/>
                <a:gd name="T11" fmla="*/ 2846431 h 25"/>
                <a:gd name="T12" fmla="*/ 201816 w 72"/>
                <a:gd name="T13" fmla="*/ 706647 h 25"/>
                <a:gd name="T14" fmla="*/ 138373 w 72"/>
                <a:gd name="T15" fmla="*/ 0 h 25"/>
                <a:gd name="T16" fmla="*/ 0 w 72"/>
                <a:gd name="T17" fmla="*/ 2599979 h 25"/>
                <a:gd name="T18" fmla="*/ 419272 w 72"/>
                <a:gd name="T19" fmla="*/ 3639971 h 25"/>
                <a:gd name="T20" fmla="*/ 781430 w 72"/>
                <a:gd name="T21" fmla="*/ 4592805 h 25"/>
                <a:gd name="T22" fmla="*/ 909651 w 72"/>
                <a:gd name="T23" fmla="*/ 3985003 h 25"/>
                <a:gd name="T24" fmla="*/ 1230505 w 72"/>
                <a:gd name="T25" fmla="*/ 31977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5"/>
                <a:gd name="T41" fmla="*/ 72 w 7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5">
                  <a:moveTo>
                    <a:pt x="57" y="17"/>
                  </a:moveTo>
                  <a:cubicBezTo>
                    <a:pt x="63" y="15"/>
                    <a:pt x="68" y="11"/>
                    <a:pt x="72" y="11"/>
                  </a:cubicBezTo>
                  <a:cubicBezTo>
                    <a:pt x="69" y="9"/>
                    <a:pt x="66" y="4"/>
                    <a:pt x="65" y="0"/>
                  </a:cubicBezTo>
                  <a:cubicBezTo>
                    <a:pt x="65" y="1"/>
                    <a:pt x="64" y="3"/>
                    <a:pt x="63" y="4"/>
                  </a:cubicBezTo>
                  <a:cubicBezTo>
                    <a:pt x="58" y="8"/>
                    <a:pt x="49" y="16"/>
                    <a:pt x="36" y="16"/>
                  </a:cubicBezTo>
                  <a:cubicBezTo>
                    <a:pt x="36" y="16"/>
                    <a:pt x="36" y="16"/>
                    <a:pt x="36" y="16"/>
                  </a:cubicBezTo>
                  <a:cubicBezTo>
                    <a:pt x="23" y="16"/>
                    <a:pt x="14" y="8"/>
                    <a:pt x="9" y="4"/>
                  </a:cubicBezTo>
                  <a:cubicBezTo>
                    <a:pt x="8" y="3"/>
                    <a:pt x="7" y="1"/>
                    <a:pt x="6" y="0"/>
                  </a:cubicBezTo>
                  <a:cubicBezTo>
                    <a:pt x="5" y="10"/>
                    <a:pt x="0" y="14"/>
                    <a:pt x="0" y="14"/>
                  </a:cubicBezTo>
                  <a:cubicBezTo>
                    <a:pt x="6" y="13"/>
                    <a:pt x="8" y="17"/>
                    <a:pt x="19" y="20"/>
                  </a:cubicBezTo>
                  <a:cubicBezTo>
                    <a:pt x="29" y="22"/>
                    <a:pt x="34" y="21"/>
                    <a:pt x="36" y="25"/>
                  </a:cubicBezTo>
                  <a:cubicBezTo>
                    <a:pt x="37" y="20"/>
                    <a:pt x="40" y="21"/>
                    <a:pt x="42" y="22"/>
                  </a:cubicBezTo>
                  <a:cubicBezTo>
                    <a:pt x="44" y="19"/>
                    <a:pt x="49" y="19"/>
                    <a:pt x="57" y="1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4" name="Freeform 1444"/>
            <p:cNvSpPr>
              <a:spLocks/>
            </p:cNvSpPr>
            <p:nvPr/>
          </p:nvSpPr>
          <p:spPr bwMode="auto">
            <a:xfrm>
              <a:off x="1810" y="8740"/>
              <a:ext cx="42" cy="29"/>
            </a:xfrm>
            <a:custGeom>
              <a:avLst/>
              <a:gdLst>
                <a:gd name="T0" fmla="*/ 1 w 32"/>
                <a:gd name="T1" fmla="*/ 12933791 h 20"/>
                <a:gd name="T2" fmla="*/ 231971 w 32"/>
                <a:gd name="T3" fmla="*/ 8649396 h 20"/>
                <a:gd name="T4" fmla="*/ 571951 w 32"/>
                <a:gd name="T5" fmla="*/ 5965101 h 20"/>
                <a:gd name="T6" fmla="*/ 504491 w 32"/>
                <a:gd name="T7" fmla="*/ 0 h 20"/>
                <a:gd name="T8" fmla="*/ 231971 w 32"/>
                <a:gd name="T9" fmla="*/ 4113863 h 20"/>
                <a:gd name="T10" fmla="*/ 0 w 32"/>
                <a:gd name="T11" fmla="*/ 7090377 h 20"/>
                <a:gd name="T12" fmla="*/ 1 w 32"/>
                <a:gd name="T13" fmla="*/ 12933791 h 20"/>
                <a:gd name="T14" fmla="*/ 1 w 32"/>
                <a:gd name="T15" fmla="*/ 12933791 h 2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0"/>
                <a:gd name="T26" fmla="*/ 32 w 3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0">
                  <a:moveTo>
                    <a:pt x="1" y="20"/>
                  </a:moveTo>
                  <a:cubicBezTo>
                    <a:pt x="2" y="16"/>
                    <a:pt x="7" y="15"/>
                    <a:pt x="13" y="13"/>
                  </a:cubicBezTo>
                  <a:cubicBezTo>
                    <a:pt x="18" y="12"/>
                    <a:pt x="27" y="8"/>
                    <a:pt x="32" y="9"/>
                  </a:cubicBezTo>
                  <a:cubicBezTo>
                    <a:pt x="31" y="7"/>
                    <a:pt x="29" y="3"/>
                    <a:pt x="28" y="0"/>
                  </a:cubicBezTo>
                  <a:cubicBezTo>
                    <a:pt x="26" y="3"/>
                    <a:pt x="21" y="3"/>
                    <a:pt x="13" y="6"/>
                  </a:cubicBezTo>
                  <a:cubicBezTo>
                    <a:pt x="8" y="7"/>
                    <a:pt x="4" y="10"/>
                    <a:pt x="0" y="11"/>
                  </a:cubicBezTo>
                  <a:cubicBezTo>
                    <a:pt x="1" y="12"/>
                    <a:pt x="2" y="16"/>
                    <a:pt x="1" y="20"/>
                  </a:cubicBezTo>
                  <a:cubicBezTo>
                    <a:pt x="1" y="20"/>
                    <a:pt x="1" y="20"/>
                    <a:pt x="1" y="20"/>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5" name="Freeform 1445"/>
            <p:cNvSpPr>
              <a:spLocks/>
            </p:cNvSpPr>
            <p:nvPr/>
          </p:nvSpPr>
          <p:spPr bwMode="auto">
            <a:xfrm>
              <a:off x="1798" y="8715"/>
              <a:ext cx="46" cy="25"/>
            </a:xfrm>
            <a:custGeom>
              <a:avLst/>
              <a:gdLst>
                <a:gd name="T0" fmla="*/ 77956 w 35"/>
                <a:gd name="T1" fmla="*/ 2501135 h 18"/>
                <a:gd name="T2" fmla="*/ 283487 w 35"/>
                <a:gd name="T3" fmla="*/ 1800817 h 18"/>
                <a:gd name="T4" fmla="*/ 655500 w 35"/>
                <a:gd name="T5" fmla="*/ 1065406 h 18"/>
                <a:gd name="T6" fmla="*/ 623400 w 35"/>
                <a:gd name="T7" fmla="*/ 0 h 18"/>
                <a:gd name="T8" fmla="*/ 305699 w 35"/>
                <a:gd name="T9" fmla="*/ 767092 h 18"/>
                <a:gd name="T10" fmla="*/ 0 w 35"/>
                <a:gd name="T11" fmla="*/ 1479731 h 18"/>
                <a:gd name="T12" fmla="*/ 0 w 35"/>
                <a:gd name="T13" fmla="*/ 1479731 h 18"/>
                <a:gd name="T14" fmla="*/ 77956 w 35"/>
                <a:gd name="T15" fmla="*/ 2501135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18"/>
                  </a:moveTo>
                  <a:cubicBezTo>
                    <a:pt x="6" y="15"/>
                    <a:pt x="11" y="14"/>
                    <a:pt x="15" y="13"/>
                  </a:cubicBezTo>
                  <a:cubicBezTo>
                    <a:pt x="20" y="12"/>
                    <a:pt x="30" y="7"/>
                    <a:pt x="35" y="8"/>
                  </a:cubicBezTo>
                  <a:cubicBezTo>
                    <a:pt x="34" y="7"/>
                    <a:pt x="32" y="3"/>
                    <a:pt x="33" y="0"/>
                  </a:cubicBezTo>
                  <a:cubicBezTo>
                    <a:pt x="30" y="3"/>
                    <a:pt x="24" y="4"/>
                    <a:pt x="16" y="6"/>
                  </a:cubicBezTo>
                  <a:cubicBezTo>
                    <a:pt x="9" y="8"/>
                    <a:pt x="4" y="10"/>
                    <a:pt x="0" y="11"/>
                  </a:cubicBezTo>
                  <a:cubicBezTo>
                    <a:pt x="0" y="11"/>
                    <a:pt x="0" y="11"/>
                    <a:pt x="0" y="11"/>
                  </a:cubicBezTo>
                  <a:cubicBezTo>
                    <a:pt x="0" y="11"/>
                    <a:pt x="4" y="14"/>
                    <a:pt x="4" y="18"/>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6" name="Freeform 1446"/>
            <p:cNvSpPr>
              <a:spLocks/>
            </p:cNvSpPr>
            <p:nvPr/>
          </p:nvSpPr>
          <p:spPr bwMode="auto">
            <a:xfrm>
              <a:off x="1779" y="8672"/>
              <a:ext cx="47" cy="27"/>
            </a:xfrm>
            <a:custGeom>
              <a:avLst/>
              <a:gdLst>
                <a:gd name="T0" fmla="*/ 46850 w 36"/>
                <a:gd name="T1" fmla="*/ 5865999 h 19"/>
                <a:gd name="T2" fmla="*/ 46850 w 36"/>
                <a:gd name="T3" fmla="*/ 5865999 h 19"/>
                <a:gd name="T4" fmla="*/ 252073 w 36"/>
                <a:gd name="T5" fmla="*/ 4050563 h 19"/>
                <a:gd name="T6" fmla="*/ 529673 w 36"/>
                <a:gd name="T7" fmla="*/ 2154123 h 19"/>
                <a:gd name="T8" fmla="*/ 516255 w 36"/>
                <a:gd name="T9" fmla="*/ 0 h 19"/>
                <a:gd name="T10" fmla="*/ 302882 w 36"/>
                <a:gd name="T11" fmla="*/ 1515864 h 19"/>
                <a:gd name="T12" fmla="*/ 0 w 36"/>
                <a:gd name="T13" fmla="*/ 3603332 h 19"/>
                <a:gd name="T14" fmla="*/ 46850 w 36"/>
                <a:gd name="T15" fmla="*/ 5865999 h 1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9"/>
                <a:gd name="T26" fmla="*/ 36 w 3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9">
                  <a:moveTo>
                    <a:pt x="3" y="19"/>
                  </a:moveTo>
                  <a:cubicBezTo>
                    <a:pt x="3" y="19"/>
                    <a:pt x="3" y="19"/>
                    <a:pt x="3" y="19"/>
                  </a:cubicBezTo>
                  <a:cubicBezTo>
                    <a:pt x="5" y="15"/>
                    <a:pt x="12" y="14"/>
                    <a:pt x="17" y="13"/>
                  </a:cubicBezTo>
                  <a:cubicBezTo>
                    <a:pt x="22" y="12"/>
                    <a:pt x="31" y="6"/>
                    <a:pt x="36" y="7"/>
                  </a:cubicBezTo>
                  <a:cubicBezTo>
                    <a:pt x="36" y="6"/>
                    <a:pt x="34" y="2"/>
                    <a:pt x="35" y="0"/>
                  </a:cubicBezTo>
                  <a:cubicBezTo>
                    <a:pt x="32" y="3"/>
                    <a:pt x="26" y="4"/>
                    <a:pt x="21" y="5"/>
                  </a:cubicBezTo>
                  <a:cubicBezTo>
                    <a:pt x="16" y="7"/>
                    <a:pt x="6" y="13"/>
                    <a:pt x="0" y="11"/>
                  </a:cubicBezTo>
                  <a:cubicBezTo>
                    <a:pt x="4" y="15"/>
                    <a:pt x="4" y="16"/>
                    <a:pt x="3" y="19"/>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7" name="Freeform 1447"/>
            <p:cNvSpPr>
              <a:spLocks/>
            </p:cNvSpPr>
            <p:nvPr/>
          </p:nvSpPr>
          <p:spPr bwMode="auto">
            <a:xfrm>
              <a:off x="1701" y="8693"/>
              <a:ext cx="48" cy="28"/>
            </a:xfrm>
            <a:custGeom>
              <a:avLst/>
              <a:gdLst>
                <a:gd name="T0" fmla="*/ 183531 w 37"/>
                <a:gd name="T1" fmla="*/ 947514 h 20"/>
                <a:gd name="T2" fmla="*/ 25559 w 37"/>
                <a:gd name="T3" fmla="*/ 0 h 20"/>
                <a:gd name="T4" fmla="*/ 0 w 37"/>
                <a:gd name="T5" fmla="*/ 1673763 h 20"/>
                <a:gd name="T6" fmla="*/ 211732 w 37"/>
                <a:gd name="T7" fmla="*/ 2599979 h 20"/>
                <a:gd name="T8" fmla="*/ 421515 w 37"/>
                <a:gd name="T9" fmla="*/ 3639971 h 20"/>
                <a:gd name="T10" fmla="*/ 421515 w 37"/>
                <a:gd name="T11" fmla="*/ 3639971 h 20"/>
                <a:gd name="T12" fmla="*/ 429523 w 37"/>
                <a:gd name="T13" fmla="*/ 1857128 h 20"/>
                <a:gd name="T14" fmla="*/ 183531 w 37"/>
                <a:gd name="T15" fmla="*/ 947514 h 2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
                <a:gd name="T26" fmla="*/ 37 w 3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
                  <a:moveTo>
                    <a:pt x="16" y="5"/>
                  </a:moveTo>
                  <a:cubicBezTo>
                    <a:pt x="11" y="3"/>
                    <a:pt x="5" y="2"/>
                    <a:pt x="2" y="0"/>
                  </a:cubicBezTo>
                  <a:cubicBezTo>
                    <a:pt x="3" y="3"/>
                    <a:pt x="1" y="7"/>
                    <a:pt x="0" y="9"/>
                  </a:cubicBezTo>
                  <a:cubicBezTo>
                    <a:pt x="3" y="8"/>
                    <a:pt x="9" y="11"/>
                    <a:pt x="18" y="14"/>
                  </a:cubicBezTo>
                  <a:cubicBezTo>
                    <a:pt x="27" y="16"/>
                    <a:pt x="34" y="16"/>
                    <a:pt x="36" y="20"/>
                  </a:cubicBezTo>
                  <a:cubicBezTo>
                    <a:pt x="36" y="20"/>
                    <a:pt x="36" y="20"/>
                    <a:pt x="36" y="20"/>
                  </a:cubicBezTo>
                  <a:cubicBezTo>
                    <a:pt x="34" y="16"/>
                    <a:pt x="34" y="13"/>
                    <a:pt x="37" y="10"/>
                  </a:cubicBezTo>
                  <a:cubicBezTo>
                    <a:pt x="32" y="13"/>
                    <a:pt x="21" y="6"/>
                    <a:pt x="16" y="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8" name="Freeform 1448"/>
            <p:cNvSpPr>
              <a:spLocks/>
            </p:cNvSpPr>
            <p:nvPr/>
          </p:nvSpPr>
          <p:spPr bwMode="auto">
            <a:xfrm>
              <a:off x="1690" y="8717"/>
              <a:ext cx="54" cy="36"/>
            </a:xfrm>
            <a:custGeom>
              <a:avLst/>
              <a:gdLst>
                <a:gd name="T0" fmla="*/ 833112 w 41"/>
                <a:gd name="T1" fmla="*/ 1578070 h 26"/>
                <a:gd name="T2" fmla="*/ 382071 w 41"/>
                <a:gd name="T3" fmla="*/ 870378 h 26"/>
                <a:gd name="T4" fmla="*/ 83846 w 41"/>
                <a:gd name="T5" fmla="*/ 0 h 26"/>
                <a:gd name="T6" fmla="*/ 1 w 41"/>
                <a:gd name="T7" fmla="*/ 1313830 h 26"/>
                <a:gd name="T8" fmla="*/ 0 w 41"/>
                <a:gd name="T9" fmla="*/ 1537564 h 26"/>
                <a:gd name="T10" fmla="*/ 382071 w 41"/>
                <a:gd name="T11" fmla="*/ 1668654 h 26"/>
                <a:gd name="T12" fmla="*/ 770486 w 41"/>
                <a:gd name="T13" fmla="*/ 3199076 h 26"/>
                <a:gd name="T14" fmla="*/ 770486 w 41"/>
                <a:gd name="T15" fmla="*/ 3199076 h 26"/>
                <a:gd name="T16" fmla="*/ 833112 w 41"/>
                <a:gd name="T17" fmla="*/ 157807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6"/>
                <a:gd name="T29" fmla="*/ 41 w 4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6">
                  <a:moveTo>
                    <a:pt x="41" y="13"/>
                  </a:moveTo>
                  <a:cubicBezTo>
                    <a:pt x="36" y="16"/>
                    <a:pt x="25" y="9"/>
                    <a:pt x="19" y="7"/>
                  </a:cubicBezTo>
                  <a:cubicBezTo>
                    <a:pt x="13" y="6"/>
                    <a:pt x="5" y="5"/>
                    <a:pt x="4" y="0"/>
                  </a:cubicBezTo>
                  <a:cubicBezTo>
                    <a:pt x="4" y="1"/>
                    <a:pt x="5" y="7"/>
                    <a:pt x="1" y="11"/>
                  </a:cubicBezTo>
                  <a:cubicBezTo>
                    <a:pt x="1" y="11"/>
                    <a:pt x="0" y="12"/>
                    <a:pt x="0" y="12"/>
                  </a:cubicBezTo>
                  <a:cubicBezTo>
                    <a:pt x="4" y="9"/>
                    <a:pt x="10" y="12"/>
                    <a:pt x="19" y="14"/>
                  </a:cubicBezTo>
                  <a:cubicBezTo>
                    <a:pt x="29" y="17"/>
                    <a:pt x="38" y="19"/>
                    <a:pt x="38" y="26"/>
                  </a:cubicBezTo>
                  <a:cubicBezTo>
                    <a:pt x="38" y="26"/>
                    <a:pt x="38" y="26"/>
                    <a:pt x="38" y="26"/>
                  </a:cubicBezTo>
                  <a:cubicBezTo>
                    <a:pt x="34" y="9"/>
                    <a:pt x="36" y="17"/>
                    <a:pt x="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89" name="Freeform 1449"/>
            <p:cNvSpPr>
              <a:spLocks/>
            </p:cNvSpPr>
            <p:nvPr/>
          </p:nvSpPr>
          <p:spPr bwMode="auto">
            <a:xfrm>
              <a:off x="1730" y="8275"/>
              <a:ext cx="67" cy="4"/>
            </a:xfrm>
            <a:custGeom>
              <a:avLst/>
              <a:gdLst>
                <a:gd name="T0" fmla="*/ 0 w 51"/>
                <a:gd name="T1" fmla="*/ 0 h 3"/>
                <a:gd name="T2" fmla="*/ 0 w 51"/>
                <a:gd name="T3" fmla="*/ 1 h 3"/>
                <a:gd name="T4" fmla="*/ 456342 w 51"/>
                <a:gd name="T5" fmla="*/ 87105 h 3"/>
                <a:gd name="T6" fmla="*/ 456342 w 51"/>
                <a:gd name="T7" fmla="*/ 87105 h 3"/>
                <a:gd name="T8" fmla="*/ 947762 w 51"/>
                <a:gd name="T9" fmla="*/ 1 h 3"/>
                <a:gd name="T10" fmla="*/ 947762 w 51"/>
                <a:gd name="T11" fmla="*/ 1 h 3"/>
                <a:gd name="T12" fmla="*/ 0 60000 65536"/>
                <a:gd name="T13" fmla="*/ 0 60000 65536"/>
                <a:gd name="T14" fmla="*/ 0 60000 65536"/>
                <a:gd name="T15" fmla="*/ 0 60000 65536"/>
                <a:gd name="T16" fmla="*/ 0 60000 65536"/>
                <a:gd name="T17" fmla="*/ 0 60000 65536"/>
                <a:gd name="T18" fmla="*/ 0 w 51"/>
                <a:gd name="T19" fmla="*/ 0 h 3"/>
                <a:gd name="T20" fmla="*/ 51 w 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 h="3">
                  <a:moveTo>
                    <a:pt x="0" y="0"/>
                  </a:moveTo>
                  <a:cubicBezTo>
                    <a:pt x="0" y="1"/>
                    <a:pt x="0" y="1"/>
                    <a:pt x="0" y="1"/>
                  </a:cubicBezTo>
                  <a:cubicBezTo>
                    <a:pt x="3" y="1"/>
                    <a:pt x="7" y="3"/>
                    <a:pt x="25" y="3"/>
                  </a:cubicBezTo>
                  <a:cubicBezTo>
                    <a:pt x="25" y="3"/>
                    <a:pt x="25" y="3"/>
                    <a:pt x="25" y="3"/>
                  </a:cubicBezTo>
                  <a:cubicBezTo>
                    <a:pt x="44" y="3"/>
                    <a:pt x="47" y="0"/>
                    <a:pt x="51" y="1"/>
                  </a:cubicBezTo>
                  <a:cubicBezTo>
                    <a:pt x="51" y="1"/>
                    <a:pt x="51" y="1"/>
                    <a:pt x="51" y="1"/>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90" name="Freeform 1450"/>
            <p:cNvSpPr>
              <a:spLocks/>
            </p:cNvSpPr>
            <p:nvPr/>
          </p:nvSpPr>
          <p:spPr bwMode="auto">
            <a:xfrm>
              <a:off x="1791" y="8262"/>
              <a:ext cx="7" cy="15"/>
            </a:xfrm>
            <a:custGeom>
              <a:avLst/>
              <a:gdLst>
                <a:gd name="T0" fmla="*/ 504748 w 5"/>
                <a:gd name="T1" fmla="*/ 750663 h 11"/>
                <a:gd name="T2" fmla="*/ 947514 w 5"/>
                <a:gd name="T3" fmla="*/ 616885 h 11"/>
                <a:gd name="T4" fmla="*/ 1 w 5"/>
                <a:gd name="T5" fmla="*/ 0 h 11"/>
                <a:gd name="T6" fmla="*/ 1 w 5"/>
                <a:gd name="T7" fmla="*/ 0 h 11"/>
                <a:gd name="T8" fmla="*/ 504748 w 5"/>
                <a:gd name="T9" fmla="*/ 750663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3" y="11"/>
                  </a:moveTo>
                  <a:cubicBezTo>
                    <a:pt x="5" y="9"/>
                    <a:pt x="5" y="9"/>
                    <a:pt x="5" y="9"/>
                  </a:cubicBezTo>
                  <a:cubicBezTo>
                    <a:pt x="2" y="7"/>
                    <a:pt x="1" y="2"/>
                    <a:pt x="1" y="0"/>
                  </a:cubicBezTo>
                  <a:cubicBezTo>
                    <a:pt x="1" y="0"/>
                    <a:pt x="1" y="0"/>
                    <a:pt x="1" y="0"/>
                  </a:cubicBezTo>
                  <a:cubicBezTo>
                    <a:pt x="1" y="1"/>
                    <a:pt x="0" y="8"/>
                    <a:pt x="3" y="1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1" name="Freeform 1451"/>
            <p:cNvSpPr>
              <a:spLocks/>
            </p:cNvSpPr>
            <p:nvPr/>
          </p:nvSpPr>
          <p:spPr bwMode="auto">
            <a:xfrm>
              <a:off x="1728" y="8262"/>
              <a:ext cx="5" cy="14"/>
            </a:xfrm>
            <a:custGeom>
              <a:avLst/>
              <a:gdLst>
                <a:gd name="T0" fmla="*/ 8280 w 4"/>
                <a:gd name="T1" fmla="*/ 0 h 10"/>
                <a:gd name="T2" fmla="*/ 0 w 4"/>
                <a:gd name="T3" fmla="*/ 1673763 h 10"/>
                <a:gd name="T4" fmla="*/ 8280 w 4"/>
                <a:gd name="T5" fmla="*/ 1857128 h 10"/>
                <a:gd name="T6" fmla="*/ 8280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2" y="0"/>
                  </a:moveTo>
                  <a:cubicBezTo>
                    <a:pt x="4" y="3"/>
                    <a:pt x="2" y="6"/>
                    <a:pt x="0" y="9"/>
                  </a:cubicBezTo>
                  <a:cubicBezTo>
                    <a:pt x="2" y="10"/>
                    <a:pt x="2" y="10"/>
                    <a:pt x="2" y="10"/>
                  </a:cubicBezTo>
                  <a:cubicBezTo>
                    <a:pt x="4" y="7"/>
                    <a:pt x="4" y="3"/>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2" name="Freeform 1452"/>
            <p:cNvSpPr>
              <a:spLocks/>
            </p:cNvSpPr>
            <p:nvPr/>
          </p:nvSpPr>
          <p:spPr bwMode="auto">
            <a:xfrm>
              <a:off x="1235" y="8309"/>
              <a:ext cx="510" cy="924"/>
            </a:xfrm>
            <a:custGeom>
              <a:avLst/>
              <a:gdLst>
                <a:gd name="T0" fmla="*/ 6027487 w 387"/>
                <a:gd name="T1" fmla="*/ 1216332 h 656"/>
                <a:gd name="T2" fmla="*/ 7258468 w 387"/>
                <a:gd name="T3" fmla="*/ 40091399 h 656"/>
                <a:gd name="T4" fmla="*/ 7925205 w 387"/>
                <a:gd name="T5" fmla="*/ 77206758 h 656"/>
                <a:gd name="T6" fmla="*/ 7865378 w 387"/>
                <a:gd name="T7" fmla="*/ 84486956 h 656"/>
                <a:gd name="T8" fmla="*/ 7604972 w 387"/>
                <a:gd name="T9" fmla="*/ 111583051 h 656"/>
                <a:gd name="T10" fmla="*/ 3698194 w 387"/>
                <a:gd name="T11" fmla="*/ 136506489 h 656"/>
                <a:gd name="T12" fmla="*/ 3142718 w 387"/>
                <a:gd name="T13" fmla="*/ 137086401 h 656"/>
                <a:gd name="T14" fmla="*/ 3009573 w 387"/>
                <a:gd name="T15" fmla="*/ 136708113 h 656"/>
                <a:gd name="T16" fmla="*/ 2915334 w 387"/>
                <a:gd name="T17" fmla="*/ 137123583 h 656"/>
                <a:gd name="T18" fmla="*/ 444356 w 387"/>
                <a:gd name="T19" fmla="*/ 140673649 h 656"/>
                <a:gd name="T20" fmla="*/ 477360 w 387"/>
                <a:gd name="T21" fmla="*/ 82086973 h 656"/>
                <a:gd name="T22" fmla="*/ 558886 w 387"/>
                <a:gd name="T23" fmla="*/ 80026737 h 656"/>
                <a:gd name="T24" fmla="*/ 903988 w 387"/>
                <a:gd name="T25" fmla="*/ 63322069 h 656"/>
                <a:gd name="T26" fmla="*/ 1419637 w 387"/>
                <a:gd name="T27" fmla="*/ 48099231 h 656"/>
                <a:gd name="T28" fmla="*/ 3569661 w 387"/>
                <a:gd name="T29" fmla="*/ 16705645 h 656"/>
                <a:gd name="T30" fmla="*/ 6027487 w 387"/>
                <a:gd name="T31" fmla="*/ 1216332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3" name="Freeform 1453"/>
            <p:cNvSpPr>
              <a:spLocks/>
            </p:cNvSpPr>
            <p:nvPr/>
          </p:nvSpPr>
          <p:spPr bwMode="auto">
            <a:xfrm>
              <a:off x="1695" y="8556"/>
              <a:ext cx="46" cy="252"/>
            </a:xfrm>
            <a:custGeom>
              <a:avLst/>
              <a:gdLst>
                <a:gd name="T0" fmla="*/ 0 w 35"/>
                <a:gd name="T1" fmla="*/ 0 h 179"/>
                <a:gd name="T2" fmla="*/ 596642 w 35"/>
                <a:gd name="T3" fmla="*/ 39909875 h 179"/>
                <a:gd name="T4" fmla="*/ 0 60000 65536"/>
                <a:gd name="T5" fmla="*/ 0 60000 65536"/>
                <a:gd name="T6" fmla="*/ 0 w 35"/>
                <a:gd name="T7" fmla="*/ 0 h 179"/>
                <a:gd name="T8" fmla="*/ 35 w 35"/>
                <a:gd name="T9" fmla="*/ 179 h 179"/>
              </a:gdLst>
              <a:ahLst/>
              <a:cxnLst>
                <a:cxn ang="T4">
                  <a:pos x="T0" y="T1"/>
                </a:cxn>
                <a:cxn ang="T5">
                  <a:pos x="T2" y="T3"/>
                </a:cxn>
              </a:cxnLst>
              <a:rect l="T6" t="T7" r="T8" b="T9"/>
              <a:pathLst>
                <a:path w="35" h="179">
                  <a:moveTo>
                    <a:pt x="0" y="0"/>
                  </a:moveTo>
                  <a:cubicBezTo>
                    <a:pt x="19" y="46"/>
                    <a:pt x="35" y="128"/>
                    <a:pt x="32" y="179"/>
                  </a:cubicBezTo>
                </a:path>
              </a:pathLst>
            </a:cu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994" name="Freeform 1454"/>
            <p:cNvSpPr>
              <a:spLocks/>
            </p:cNvSpPr>
            <p:nvPr/>
          </p:nvSpPr>
          <p:spPr bwMode="auto">
            <a:xfrm>
              <a:off x="1791" y="8266"/>
              <a:ext cx="487" cy="970"/>
            </a:xfrm>
            <a:custGeom>
              <a:avLst/>
              <a:gdLst>
                <a:gd name="T0" fmla="*/ 1635989 w 369"/>
                <a:gd name="T1" fmla="*/ 9179972 h 689"/>
                <a:gd name="T2" fmla="*/ 814499 w 369"/>
                <a:gd name="T3" fmla="*/ 43503018 h 689"/>
                <a:gd name="T4" fmla="*/ 268461 w 369"/>
                <a:gd name="T5" fmla="*/ 73797582 h 689"/>
                <a:gd name="T6" fmla="*/ 968881 w 369"/>
                <a:gd name="T7" fmla="*/ 92033254 h 689"/>
                <a:gd name="T8" fmla="*/ 2529240 w 369"/>
                <a:gd name="T9" fmla="*/ 113176573 h 689"/>
                <a:gd name="T10" fmla="*/ 2513724 w 369"/>
                <a:gd name="T11" fmla="*/ 134219270 h 689"/>
                <a:gd name="T12" fmla="*/ 3727325 w 369"/>
                <a:gd name="T13" fmla="*/ 138267341 h 689"/>
                <a:gd name="T14" fmla="*/ 4851445 w 369"/>
                <a:gd name="T15" fmla="*/ 143247826 h 689"/>
                <a:gd name="T16" fmla="*/ 7697130 w 369"/>
                <a:gd name="T17" fmla="*/ 151744567 h 689"/>
                <a:gd name="T18" fmla="*/ 8041175 w 369"/>
                <a:gd name="T19" fmla="*/ 107537470 h 689"/>
                <a:gd name="T20" fmla="*/ 7859376 w 369"/>
                <a:gd name="T21" fmla="*/ 93138896 h 689"/>
                <a:gd name="T22" fmla="*/ 7889193 w 369"/>
                <a:gd name="T23" fmla="*/ 90855156 h 689"/>
                <a:gd name="T24" fmla="*/ 6756055 w 369"/>
                <a:gd name="T25" fmla="*/ 48778864 h 689"/>
                <a:gd name="T26" fmla="*/ 1635989 w 369"/>
                <a:gd name="T27" fmla="*/ 9179972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solidFill>
              <a:srgbClr val="E1C0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5" name="Freeform 1455"/>
            <p:cNvSpPr>
              <a:spLocks/>
            </p:cNvSpPr>
            <p:nvPr/>
          </p:nvSpPr>
          <p:spPr bwMode="auto">
            <a:xfrm>
              <a:off x="1280" y="9050"/>
              <a:ext cx="415" cy="166"/>
            </a:xfrm>
            <a:custGeom>
              <a:avLst/>
              <a:gdLst>
                <a:gd name="T0" fmla="*/ 2967241 w 315"/>
                <a:gd name="T1" fmla="*/ 16476382 h 118"/>
                <a:gd name="T2" fmla="*/ 2400567 w 315"/>
                <a:gd name="T3" fmla="*/ 16999808 h 118"/>
                <a:gd name="T4" fmla="*/ 2301051 w 315"/>
                <a:gd name="T5" fmla="*/ 16643298 h 118"/>
                <a:gd name="T6" fmla="*/ 2193587 w 315"/>
                <a:gd name="T7" fmla="*/ 17050762 h 118"/>
                <a:gd name="T8" fmla="*/ 0 w 315"/>
                <a:gd name="T9" fmla="*/ 23524534 h 118"/>
                <a:gd name="T10" fmla="*/ 4592111 w 315"/>
                <a:gd name="T11" fmla="*/ 21266941 h 118"/>
                <a:gd name="T12" fmla="*/ 6356651 w 315"/>
                <a:gd name="T13" fmla="*/ 0 h 118"/>
                <a:gd name="T14" fmla="*/ 2967241 w 315"/>
                <a:gd name="T15" fmla="*/ 16476382 h 11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18"/>
                <a:gd name="T26" fmla="*/ 315 w 31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6" name="Freeform 1456"/>
            <p:cNvSpPr>
              <a:spLocks/>
            </p:cNvSpPr>
            <p:nvPr/>
          </p:nvSpPr>
          <p:spPr bwMode="auto">
            <a:xfrm>
              <a:off x="1844" y="8852"/>
              <a:ext cx="413" cy="409"/>
            </a:xfrm>
            <a:custGeom>
              <a:avLst/>
              <a:gdLst>
                <a:gd name="T0" fmla="*/ 3950899 w 313"/>
                <a:gd name="T1" fmla="*/ 47584177 h 291"/>
                <a:gd name="T2" fmla="*/ 2828530 w 313"/>
                <a:gd name="T3" fmla="*/ 43020510 h 291"/>
                <a:gd name="T4" fmla="*/ 1624611 w 313"/>
                <a:gd name="T5" fmla="*/ 38979755 h 291"/>
                <a:gd name="T6" fmla="*/ 1639822 w 313"/>
                <a:gd name="T7" fmla="*/ 19202571 h 291"/>
                <a:gd name="T8" fmla="*/ 153012 w 313"/>
                <a:gd name="T9" fmla="*/ 0 h 291"/>
                <a:gd name="T10" fmla="*/ 318081 w 313"/>
                <a:gd name="T11" fmla="*/ 23496225 h 291"/>
                <a:gd name="T12" fmla="*/ 318081 w 313"/>
                <a:gd name="T13" fmla="*/ 43471493 h 291"/>
                <a:gd name="T14" fmla="*/ 2717742 w 313"/>
                <a:gd name="T15" fmla="*/ 54226700 h 291"/>
                <a:gd name="T16" fmla="*/ 6750406 w 313"/>
                <a:gd name="T17" fmla="*/ 55845982 h 291"/>
                <a:gd name="T18" fmla="*/ 6762826 w 313"/>
                <a:gd name="T19" fmla="*/ 55566692 h 291"/>
                <a:gd name="T20" fmla="*/ 3950899 w 313"/>
                <a:gd name="T21" fmla="*/ 47584177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91"/>
                <a:gd name="T35" fmla="*/ 313 w 313"/>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7" name="Freeform 1457"/>
            <p:cNvSpPr>
              <a:spLocks/>
            </p:cNvSpPr>
            <p:nvPr/>
          </p:nvSpPr>
          <p:spPr bwMode="auto">
            <a:xfrm>
              <a:off x="1336" y="8334"/>
              <a:ext cx="246" cy="275"/>
            </a:xfrm>
            <a:custGeom>
              <a:avLst/>
              <a:gdLst>
                <a:gd name="T0" fmla="*/ 0 w 186"/>
                <a:gd name="T1" fmla="*/ 38658073 h 196"/>
                <a:gd name="T2" fmla="*/ 4373273 w 186"/>
                <a:gd name="T3" fmla="*/ 0 h 196"/>
                <a:gd name="T4" fmla="*/ 0 w 186"/>
                <a:gd name="T5" fmla="*/ 38658073 h 196"/>
                <a:gd name="T6" fmla="*/ 0 60000 65536"/>
                <a:gd name="T7" fmla="*/ 0 60000 65536"/>
                <a:gd name="T8" fmla="*/ 0 60000 65536"/>
                <a:gd name="T9" fmla="*/ 0 w 186"/>
                <a:gd name="T10" fmla="*/ 0 h 196"/>
                <a:gd name="T11" fmla="*/ 186 w 186"/>
                <a:gd name="T12" fmla="*/ 196 h 196"/>
              </a:gdLst>
              <a:ahLst/>
              <a:cxnLst>
                <a:cxn ang="T6">
                  <a:pos x="T0" y="T1"/>
                </a:cxn>
                <a:cxn ang="T7">
                  <a:pos x="T2" y="T3"/>
                </a:cxn>
                <a:cxn ang="T8">
                  <a:pos x="T4" y="T5"/>
                </a:cxn>
              </a:cxnLst>
              <a:rect l="T9" t="T10" r="T11" b="T12"/>
              <a:pathLst>
                <a:path w="186" h="196">
                  <a:moveTo>
                    <a:pt x="0" y="196"/>
                  </a:moveTo>
                  <a:cubicBezTo>
                    <a:pt x="20" y="152"/>
                    <a:pt x="119" y="21"/>
                    <a:pt x="186" y="0"/>
                  </a:cubicBezTo>
                  <a:cubicBezTo>
                    <a:pt x="166" y="15"/>
                    <a:pt x="61" y="97"/>
                    <a:pt x="0"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8" name="Freeform 1458"/>
            <p:cNvSpPr>
              <a:spLocks/>
            </p:cNvSpPr>
            <p:nvPr/>
          </p:nvSpPr>
          <p:spPr bwMode="auto">
            <a:xfrm>
              <a:off x="1835" y="8328"/>
              <a:ext cx="75" cy="180"/>
            </a:xfrm>
            <a:custGeom>
              <a:avLst/>
              <a:gdLst>
                <a:gd name="T0" fmla="*/ 1113926 w 57"/>
                <a:gd name="T1" fmla="*/ 0 h 128"/>
                <a:gd name="T2" fmla="*/ 156508 w 57"/>
                <a:gd name="T3" fmla="*/ 27417205 h 128"/>
                <a:gd name="T4" fmla="*/ 1113926 w 57"/>
                <a:gd name="T5" fmla="*/ 0 h 128"/>
                <a:gd name="T6" fmla="*/ 0 60000 65536"/>
                <a:gd name="T7" fmla="*/ 0 60000 65536"/>
                <a:gd name="T8" fmla="*/ 0 60000 65536"/>
                <a:gd name="T9" fmla="*/ 0 w 57"/>
                <a:gd name="T10" fmla="*/ 0 h 128"/>
                <a:gd name="T11" fmla="*/ 57 w 57"/>
                <a:gd name="T12" fmla="*/ 128 h 128"/>
              </a:gdLst>
              <a:ahLst/>
              <a:cxnLst>
                <a:cxn ang="T6">
                  <a:pos x="T0" y="T1"/>
                </a:cxn>
                <a:cxn ang="T7">
                  <a:pos x="T2" y="T3"/>
                </a:cxn>
                <a:cxn ang="T8">
                  <a:pos x="T4" y="T5"/>
                </a:cxn>
              </a:cxnLst>
              <a:rect l="T9" t="T10" r="T11" b="T12"/>
              <a:pathLst>
                <a:path w="57" h="128">
                  <a:moveTo>
                    <a:pt x="57" y="0"/>
                  </a:moveTo>
                  <a:cubicBezTo>
                    <a:pt x="33" y="6"/>
                    <a:pt x="0" y="26"/>
                    <a:pt x="8" y="128"/>
                  </a:cubicBezTo>
                  <a:cubicBezTo>
                    <a:pt x="10" y="107"/>
                    <a:pt x="14" y="1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99" name="Freeform 1459"/>
            <p:cNvSpPr>
              <a:spLocks/>
            </p:cNvSpPr>
            <p:nvPr/>
          </p:nvSpPr>
          <p:spPr bwMode="auto">
            <a:xfrm>
              <a:off x="1805" y="8482"/>
              <a:ext cx="68" cy="336"/>
            </a:xfrm>
            <a:custGeom>
              <a:avLst/>
              <a:gdLst>
                <a:gd name="T0" fmla="*/ 386955 w 52"/>
                <a:gd name="T1" fmla="*/ 50573805 h 239"/>
                <a:gd name="T2" fmla="*/ 83405 w 52"/>
                <a:gd name="T3" fmla="*/ 34567814 h 239"/>
                <a:gd name="T4" fmla="*/ 386955 w 52"/>
                <a:gd name="T5" fmla="*/ 11597230 h 239"/>
                <a:gd name="T6" fmla="*/ 813296 w 52"/>
                <a:gd name="T7" fmla="*/ 0 h 239"/>
                <a:gd name="T8" fmla="*/ 386955 w 52"/>
                <a:gd name="T9" fmla="*/ 15618008 h 239"/>
                <a:gd name="T10" fmla="*/ 386955 w 52"/>
                <a:gd name="T11" fmla="*/ 50573805 h 239"/>
                <a:gd name="T12" fmla="*/ 0 60000 65536"/>
                <a:gd name="T13" fmla="*/ 0 60000 65536"/>
                <a:gd name="T14" fmla="*/ 0 60000 65536"/>
                <a:gd name="T15" fmla="*/ 0 60000 65536"/>
                <a:gd name="T16" fmla="*/ 0 60000 65536"/>
                <a:gd name="T17" fmla="*/ 0 60000 65536"/>
                <a:gd name="T18" fmla="*/ 0 w 52"/>
                <a:gd name="T19" fmla="*/ 0 h 239"/>
                <a:gd name="T20" fmla="*/ 52 w 5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2" h="239">
                  <a:moveTo>
                    <a:pt x="25" y="239"/>
                  </a:moveTo>
                  <a:cubicBezTo>
                    <a:pt x="16" y="226"/>
                    <a:pt x="10" y="207"/>
                    <a:pt x="5" y="163"/>
                  </a:cubicBezTo>
                  <a:cubicBezTo>
                    <a:pt x="0" y="119"/>
                    <a:pt x="14" y="72"/>
                    <a:pt x="25" y="55"/>
                  </a:cubicBezTo>
                  <a:cubicBezTo>
                    <a:pt x="36" y="38"/>
                    <a:pt x="52" y="17"/>
                    <a:pt x="52" y="0"/>
                  </a:cubicBezTo>
                  <a:cubicBezTo>
                    <a:pt x="51" y="25"/>
                    <a:pt x="34" y="50"/>
                    <a:pt x="25" y="74"/>
                  </a:cubicBezTo>
                  <a:cubicBezTo>
                    <a:pt x="16" y="98"/>
                    <a:pt x="3" y="172"/>
                    <a:pt x="25"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0" name="Freeform 1460"/>
            <p:cNvSpPr>
              <a:spLocks/>
            </p:cNvSpPr>
            <p:nvPr/>
          </p:nvSpPr>
          <p:spPr bwMode="auto">
            <a:xfrm>
              <a:off x="1343" y="8760"/>
              <a:ext cx="367" cy="75"/>
            </a:xfrm>
            <a:custGeom>
              <a:avLst/>
              <a:gdLst>
                <a:gd name="T0" fmla="*/ 0 w 278"/>
                <a:gd name="T1" fmla="*/ 0 h 53"/>
                <a:gd name="T2" fmla="*/ 2391945 w 278"/>
                <a:gd name="T3" fmla="*/ 8647845 h 53"/>
                <a:gd name="T4" fmla="*/ 4885566 w 278"/>
                <a:gd name="T5" fmla="*/ 10955716 h 53"/>
                <a:gd name="T6" fmla="*/ 6115169 w 278"/>
                <a:gd name="T7" fmla="*/ 14170378 h 53"/>
                <a:gd name="T8" fmla="*/ 4661938 w 278"/>
                <a:gd name="T9" fmla="*/ 12237517 h 53"/>
                <a:gd name="T10" fmla="*/ 2054717 w 278"/>
                <a:gd name="T11" fmla="*/ 9083588 h 53"/>
                <a:gd name="T12" fmla="*/ 0 w 278"/>
                <a:gd name="T13" fmla="*/ 0 h 53"/>
                <a:gd name="T14" fmla="*/ 0 60000 65536"/>
                <a:gd name="T15" fmla="*/ 0 60000 65536"/>
                <a:gd name="T16" fmla="*/ 0 60000 65536"/>
                <a:gd name="T17" fmla="*/ 0 60000 65536"/>
                <a:gd name="T18" fmla="*/ 0 60000 65536"/>
                <a:gd name="T19" fmla="*/ 0 60000 65536"/>
                <a:gd name="T20" fmla="*/ 0 60000 65536"/>
                <a:gd name="T21" fmla="*/ 0 w 278"/>
                <a:gd name="T22" fmla="*/ 0 h 53"/>
                <a:gd name="T23" fmla="*/ 278 w 27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53">
                  <a:moveTo>
                    <a:pt x="0" y="0"/>
                  </a:moveTo>
                  <a:cubicBezTo>
                    <a:pt x="20" y="9"/>
                    <a:pt x="75" y="26"/>
                    <a:pt x="108" y="32"/>
                  </a:cubicBezTo>
                  <a:cubicBezTo>
                    <a:pt x="141" y="38"/>
                    <a:pt x="200" y="40"/>
                    <a:pt x="222" y="41"/>
                  </a:cubicBezTo>
                  <a:cubicBezTo>
                    <a:pt x="244" y="42"/>
                    <a:pt x="270" y="50"/>
                    <a:pt x="278" y="53"/>
                  </a:cubicBezTo>
                  <a:cubicBezTo>
                    <a:pt x="262" y="50"/>
                    <a:pt x="227" y="46"/>
                    <a:pt x="212" y="45"/>
                  </a:cubicBezTo>
                  <a:cubicBezTo>
                    <a:pt x="197" y="44"/>
                    <a:pt x="121" y="43"/>
                    <a:pt x="93" y="34"/>
                  </a:cubicBezTo>
                  <a:cubicBezTo>
                    <a:pt x="65" y="25"/>
                    <a:pt x="19"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1" name="Freeform 1461"/>
            <p:cNvSpPr>
              <a:spLocks/>
            </p:cNvSpPr>
            <p:nvPr/>
          </p:nvSpPr>
          <p:spPr bwMode="auto">
            <a:xfrm>
              <a:off x="1672" y="8372"/>
              <a:ext cx="32" cy="161"/>
            </a:xfrm>
            <a:custGeom>
              <a:avLst/>
              <a:gdLst>
                <a:gd name="T0" fmla="*/ 1 w 25"/>
                <a:gd name="T1" fmla="*/ 8333989 h 115"/>
                <a:gd name="T2" fmla="*/ 113979 w 25"/>
                <a:gd name="T3" fmla="*/ 20921477 h 115"/>
                <a:gd name="T4" fmla="*/ 136449 w 25"/>
                <a:gd name="T5" fmla="*/ 9130675 h 115"/>
                <a:gd name="T6" fmla="*/ 0 w 25"/>
                <a:gd name="T7" fmla="*/ 0 h 115"/>
                <a:gd name="T8" fmla="*/ 22194 w 25"/>
                <a:gd name="T9" fmla="*/ 8333989 h 115"/>
                <a:gd name="T10" fmla="*/ 0 60000 65536"/>
                <a:gd name="T11" fmla="*/ 0 60000 65536"/>
                <a:gd name="T12" fmla="*/ 0 60000 65536"/>
                <a:gd name="T13" fmla="*/ 0 60000 65536"/>
                <a:gd name="T14" fmla="*/ 0 60000 65536"/>
                <a:gd name="T15" fmla="*/ 0 w 25"/>
                <a:gd name="T16" fmla="*/ 0 h 115"/>
                <a:gd name="T17" fmla="*/ 25 w 25"/>
                <a:gd name="T18" fmla="*/ 115 h 115"/>
              </a:gdLst>
              <a:ahLst/>
              <a:cxnLst>
                <a:cxn ang="T10">
                  <a:pos x="T0" y="T1"/>
                </a:cxn>
                <a:cxn ang="T11">
                  <a:pos x="T2" y="T3"/>
                </a:cxn>
                <a:cxn ang="T12">
                  <a:pos x="T4" y="T5"/>
                </a:cxn>
                <a:cxn ang="T13">
                  <a:pos x="T6" y="T7"/>
                </a:cxn>
                <a:cxn ang="T14">
                  <a:pos x="T8" y="T9"/>
                </a:cxn>
              </a:cxnLst>
              <a:rect l="T15" t="T16" r="T17" b="T18"/>
              <a:pathLst>
                <a:path w="25" h="115">
                  <a:moveTo>
                    <a:pt x="1" y="46"/>
                  </a:moveTo>
                  <a:cubicBezTo>
                    <a:pt x="15" y="66"/>
                    <a:pt x="7" y="93"/>
                    <a:pt x="16" y="115"/>
                  </a:cubicBezTo>
                  <a:cubicBezTo>
                    <a:pt x="25" y="97"/>
                    <a:pt x="23" y="70"/>
                    <a:pt x="19" y="50"/>
                  </a:cubicBezTo>
                  <a:cubicBezTo>
                    <a:pt x="17" y="33"/>
                    <a:pt x="13" y="12"/>
                    <a:pt x="0" y="0"/>
                  </a:cubicBezTo>
                  <a:cubicBezTo>
                    <a:pt x="3" y="13"/>
                    <a:pt x="20" y="35"/>
                    <a:pt x="3" y="4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2" name="Freeform 1462"/>
            <p:cNvSpPr>
              <a:spLocks/>
            </p:cNvSpPr>
            <p:nvPr/>
          </p:nvSpPr>
          <p:spPr bwMode="auto">
            <a:xfrm>
              <a:off x="1272" y="8841"/>
              <a:ext cx="162" cy="316"/>
            </a:xfrm>
            <a:custGeom>
              <a:avLst/>
              <a:gdLst>
                <a:gd name="T0" fmla="*/ 2485964 w 123"/>
                <a:gd name="T1" fmla="*/ 45962574 h 225"/>
                <a:gd name="T2" fmla="*/ 0 w 123"/>
                <a:gd name="T3" fmla="*/ 0 h 225"/>
                <a:gd name="T4" fmla="*/ 2485964 w 123"/>
                <a:gd name="T5" fmla="*/ 45962574 h 225"/>
                <a:gd name="T6" fmla="*/ 0 60000 65536"/>
                <a:gd name="T7" fmla="*/ 0 60000 65536"/>
                <a:gd name="T8" fmla="*/ 0 60000 65536"/>
                <a:gd name="T9" fmla="*/ 0 w 123"/>
                <a:gd name="T10" fmla="*/ 0 h 225"/>
                <a:gd name="T11" fmla="*/ 123 w 123"/>
                <a:gd name="T12" fmla="*/ 225 h 225"/>
              </a:gdLst>
              <a:ahLst/>
              <a:cxnLst>
                <a:cxn ang="T6">
                  <a:pos x="T0" y="T1"/>
                </a:cxn>
                <a:cxn ang="T7">
                  <a:pos x="T2" y="T3"/>
                </a:cxn>
                <a:cxn ang="T8">
                  <a:pos x="T4" y="T5"/>
                </a:cxn>
              </a:cxnLst>
              <a:rect l="T9" t="T10" r="T11" b="T12"/>
              <a:pathLst>
                <a:path w="123" h="225">
                  <a:moveTo>
                    <a:pt x="123" y="225"/>
                  </a:moveTo>
                  <a:cubicBezTo>
                    <a:pt x="28" y="192"/>
                    <a:pt x="0" y="43"/>
                    <a:pt x="0" y="0"/>
                  </a:cubicBezTo>
                  <a:cubicBezTo>
                    <a:pt x="6" y="43"/>
                    <a:pt x="47" y="194"/>
                    <a:pt x="123" y="225"/>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3" name="Freeform 1463"/>
            <p:cNvSpPr>
              <a:spLocks/>
            </p:cNvSpPr>
            <p:nvPr/>
          </p:nvSpPr>
          <p:spPr bwMode="auto">
            <a:xfrm>
              <a:off x="1506" y="8892"/>
              <a:ext cx="229" cy="251"/>
            </a:xfrm>
            <a:custGeom>
              <a:avLst/>
              <a:gdLst>
                <a:gd name="T0" fmla="*/ 0 w 174"/>
                <a:gd name="T1" fmla="*/ 42048789 h 178"/>
                <a:gd name="T2" fmla="*/ 2478453 w 174"/>
                <a:gd name="T3" fmla="*/ 27770218 h 178"/>
                <a:gd name="T4" fmla="*/ 3407392 w 174"/>
                <a:gd name="T5" fmla="*/ 0 h 178"/>
                <a:gd name="T6" fmla="*/ 2372091 w 174"/>
                <a:gd name="T7" fmla="*/ 26045827 h 178"/>
                <a:gd name="T8" fmla="*/ 0 w 174"/>
                <a:gd name="T9" fmla="*/ 42048789 h 178"/>
                <a:gd name="T10" fmla="*/ 0 60000 65536"/>
                <a:gd name="T11" fmla="*/ 0 60000 65536"/>
                <a:gd name="T12" fmla="*/ 0 60000 65536"/>
                <a:gd name="T13" fmla="*/ 0 60000 65536"/>
                <a:gd name="T14" fmla="*/ 0 60000 65536"/>
                <a:gd name="T15" fmla="*/ 0 w 174"/>
                <a:gd name="T16" fmla="*/ 0 h 178"/>
                <a:gd name="T17" fmla="*/ 174 w 174"/>
                <a:gd name="T18" fmla="*/ 178 h 178"/>
              </a:gdLst>
              <a:ahLst/>
              <a:cxnLst>
                <a:cxn ang="T10">
                  <a:pos x="T0" y="T1"/>
                </a:cxn>
                <a:cxn ang="T11">
                  <a:pos x="T2" y="T3"/>
                </a:cxn>
                <a:cxn ang="T12">
                  <a:pos x="T4" y="T5"/>
                </a:cxn>
                <a:cxn ang="T13">
                  <a:pos x="T6" y="T7"/>
                </a:cxn>
                <a:cxn ang="T14">
                  <a:pos x="T8" y="T9"/>
                </a:cxn>
              </a:cxnLst>
              <a:rect l="T15" t="T16" r="T17" b="T18"/>
              <a:pathLst>
                <a:path w="174" h="178">
                  <a:moveTo>
                    <a:pt x="0" y="178"/>
                  </a:moveTo>
                  <a:cubicBezTo>
                    <a:pt x="33" y="174"/>
                    <a:pt x="78" y="163"/>
                    <a:pt x="126" y="118"/>
                  </a:cubicBezTo>
                  <a:cubicBezTo>
                    <a:pt x="174" y="73"/>
                    <a:pt x="171" y="37"/>
                    <a:pt x="173" y="0"/>
                  </a:cubicBezTo>
                  <a:cubicBezTo>
                    <a:pt x="172" y="18"/>
                    <a:pt x="165" y="68"/>
                    <a:pt x="121" y="110"/>
                  </a:cubicBezTo>
                  <a:cubicBezTo>
                    <a:pt x="77" y="152"/>
                    <a:pt x="16" y="178"/>
                    <a:pt x="0" y="178"/>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4" name="Freeform 1464"/>
            <p:cNvSpPr>
              <a:spLocks/>
            </p:cNvSpPr>
            <p:nvPr/>
          </p:nvSpPr>
          <p:spPr bwMode="auto">
            <a:xfrm>
              <a:off x="1320" y="8736"/>
              <a:ext cx="386" cy="88"/>
            </a:xfrm>
            <a:custGeom>
              <a:avLst/>
              <a:gdLst>
                <a:gd name="T0" fmla="*/ 0 w 292"/>
                <a:gd name="T1" fmla="*/ 0 h 62"/>
                <a:gd name="T2" fmla="*/ 1587194 w 292"/>
                <a:gd name="T3" fmla="*/ 8034606 h 62"/>
                <a:gd name="T4" fmla="*/ 3639093 w 292"/>
                <a:gd name="T5" fmla="*/ 14735515 h 62"/>
                <a:gd name="T6" fmla="*/ 6737765 w 292"/>
                <a:gd name="T7" fmla="*/ 18466117 h 62"/>
                <a:gd name="T8" fmla="*/ 4298952 w 292"/>
                <a:gd name="T9" fmla="*/ 12133663 h 62"/>
                <a:gd name="T10" fmla="*/ 3252057 w 292"/>
                <a:gd name="T11" fmla="*/ 10668222 h 62"/>
                <a:gd name="T12" fmla="*/ 1481830 w 292"/>
                <a:gd name="T13" fmla="*/ 5660745 h 62"/>
                <a:gd name="T14" fmla="*/ 0 w 292"/>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62"/>
                <a:gd name="T26" fmla="*/ 292 w 292"/>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62">
                  <a:moveTo>
                    <a:pt x="0" y="0"/>
                  </a:moveTo>
                  <a:cubicBezTo>
                    <a:pt x="17" y="11"/>
                    <a:pt x="43" y="18"/>
                    <a:pt x="69" y="27"/>
                  </a:cubicBezTo>
                  <a:cubicBezTo>
                    <a:pt x="95" y="35"/>
                    <a:pt x="126" y="45"/>
                    <a:pt x="157" y="49"/>
                  </a:cubicBezTo>
                  <a:cubicBezTo>
                    <a:pt x="188" y="52"/>
                    <a:pt x="247" y="49"/>
                    <a:pt x="292" y="62"/>
                  </a:cubicBezTo>
                  <a:cubicBezTo>
                    <a:pt x="269" y="53"/>
                    <a:pt x="240" y="44"/>
                    <a:pt x="186" y="41"/>
                  </a:cubicBezTo>
                  <a:cubicBezTo>
                    <a:pt x="177" y="40"/>
                    <a:pt x="159" y="39"/>
                    <a:pt x="141" y="36"/>
                  </a:cubicBezTo>
                  <a:cubicBezTo>
                    <a:pt x="111" y="31"/>
                    <a:pt x="78" y="23"/>
                    <a:pt x="64" y="19"/>
                  </a:cubicBezTo>
                  <a:cubicBezTo>
                    <a:pt x="42" y="13"/>
                    <a:pt x="7" y="4"/>
                    <a:pt x="0"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5" name="Freeform 1465"/>
            <p:cNvSpPr>
              <a:spLocks/>
            </p:cNvSpPr>
            <p:nvPr/>
          </p:nvSpPr>
          <p:spPr bwMode="auto">
            <a:xfrm>
              <a:off x="1672" y="8482"/>
              <a:ext cx="64" cy="310"/>
            </a:xfrm>
            <a:custGeom>
              <a:avLst/>
              <a:gdLst>
                <a:gd name="T0" fmla="*/ 680475 w 49"/>
                <a:gd name="T1" fmla="*/ 50638914 h 220"/>
                <a:gd name="T2" fmla="*/ 334873 w 49"/>
                <a:gd name="T3" fmla="*/ 18099532 h 220"/>
                <a:gd name="T4" fmla="*/ 0 w 49"/>
                <a:gd name="T5" fmla="*/ 0 h 220"/>
                <a:gd name="T6" fmla="*/ 256387 w 49"/>
                <a:gd name="T7" fmla="*/ 22072204 h 220"/>
                <a:gd name="T8" fmla="*/ 680475 w 49"/>
                <a:gd name="T9" fmla="*/ 50638914 h 220"/>
                <a:gd name="T10" fmla="*/ 0 60000 65536"/>
                <a:gd name="T11" fmla="*/ 0 60000 65536"/>
                <a:gd name="T12" fmla="*/ 0 60000 65536"/>
                <a:gd name="T13" fmla="*/ 0 60000 65536"/>
                <a:gd name="T14" fmla="*/ 0 60000 65536"/>
                <a:gd name="T15" fmla="*/ 0 w 49"/>
                <a:gd name="T16" fmla="*/ 0 h 220"/>
                <a:gd name="T17" fmla="*/ 49 w 49"/>
                <a:gd name="T18" fmla="*/ 220 h 220"/>
              </a:gdLst>
              <a:ahLst/>
              <a:cxnLst>
                <a:cxn ang="T10">
                  <a:pos x="T0" y="T1"/>
                </a:cxn>
                <a:cxn ang="T11">
                  <a:pos x="T2" y="T3"/>
                </a:cxn>
                <a:cxn ang="T12">
                  <a:pos x="T4" y="T5"/>
                </a:cxn>
                <a:cxn ang="T13">
                  <a:pos x="T6" y="T7"/>
                </a:cxn>
                <a:cxn ang="T14">
                  <a:pos x="T8" y="T9"/>
                </a:cxn>
              </a:cxnLst>
              <a:rect l="T15" t="T16" r="T17" b="T18"/>
              <a:pathLst>
                <a:path w="49" h="220">
                  <a:moveTo>
                    <a:pt x="45" y="220"/>
                  </a:moveTo>
                  <a:cubicBezTo>
                    <a:pt x="46" y="170"/>
                    <a:pt x="34" y="120"/>
                    <a:pt x="22" y="79"/>
                  </a:cubicBezTo>
                  <a:cubicBezTo>
                    <a:pt x="13" y="49"/>
                    <a:pt x="2" y="25"/>
                    <a:pt x="0" y="0"/>
                  </a:cubicBezTo>
                  <a:cubicBezTo>
                    <a:pt x="0" y="32"/>
                    <a:pt x="9" y="68"/>
                    <a:pt x="17" y="96"/>
                  </a:cubicBezTo>
                  <a:cubicBezTo>
                    <a:pt x="24" y="123"/>
                    <a:pt x="49" y="199"/>
                    <a:pt x="45" y="22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6" name="Freeform 1466"/>
            <p:cNvSpPr>
              <a:spLocks/>
            </p:cNvSpPr>
            <p:nvPr/>
          </p:nvSpPr>
          <p:spPr bwMode="auto">
            <a:xfrm>
              <a:off x="1627" y="8721"/>
              <a:ext cx="114" cy="103"/>
            </a:xfrm>
            <a:custGeom>
              <a:avLst/>
              <a:gdLst>
                <a:gd name="T0" fmla="*/ 210852 w 87"/>
                <a:gd name="T1" fmla="*/ 8719647 h 74"/>
                <a:gd name="T2" fmla="*/ 1285366 w 87"/>
                <a:gd name="T3" fmla="*/ 0 h 74"/>
                <a:gd name="T4" fmla="*/ 1191212 w 87"/>
                <a:gd name="T5" fmla="*/ 10329313 h 74"/>
                <a:gd name="T6" fmla="*/ 791493 w 87"/>
                <a:gd name="T7" fmla="*/ 9873413 h 74"/>
                <a:gd name="T8" fmla="*/ 0 w 87"/>
                <a:gd name="T9" fmla="*/ 9754584 h 74"/>
                <a:gd name="T10" fmla="*/ 0 60000 65536"/>
                <a:gd name="T11" fmla="*/ 0 60000 65536"/>
                <a:gd name="T12" fmla="*/ 0 60000 65536"/>
                <a:gd name="T13" fmla="*/ 0 60000 65536"/>
                <a:gd name="T14" fmla="*/ 0 60000 65536"/>
                <a:gd name="T15" fmla="*/ 0 w 87"/>
                <a:gd name="T16" fmla="*/ 0 h 74"/>
                <a:gd name="T17" fmla="*/ 87 w 87"/>
                <a:gd name="T18" fmla="*/ 74 h 74"/>
              </a:gdLst>
              <a:ahLst/>
              <a:cxnLst>
                <a:cxn ang="T10">
                  <a:pos x="T0" y="T1"/>
                </a:cxn>
                <a:cxn ang="T11">
                  <a:pos x="T2" y="T3"/>
                </a:cxn>
                <a:cxn ang="T12">
                  <a:pos x="T4" y="T5"/>
                </a:cxn>
                <a:cxn ang="T13">
                  <a:pos x="T6" y="T7"/>
                </a:cxn>
                <a:cxn ang="T14">
                  <a:pos x="T8" y="T9"/>
                </a:cxn>
              </a:cxnLst>
              <a:rect l="T15" t="T16" r="T17" b="T18"/>
              <a:pathLst>
                <a:path w="87" h="74">
                  <a:moveTo>
                    <a:pt x="12" y="59"/>
                  </a:moveTo>
                  <a:cubicBezTo>
                    <a:pt x="45" y="70"/>
                    <a:pt x="77" y="31"/>
                    <a:pt x="76" y="0"/>
                  </a:cubicBezTo>
                  <a:cubicBezTo>
                    <a:pt x="75" y="16"/>
                    <a:pt x="87" y="62"/>
                    <a:pt x="70" y="70"/>
                  </a:cubicBezTo>
                  <a:cubicBezTo>
                    <a:pt x="62" y="74"/>
                    <a:pt x="54" y="69"/>
                    <a:pt x="47" y="67"/>
                  </a:cubicBezTo>
                  <a:cubicBezTo>
                    <a:pt x="31" y="64"/>
                    <a:pt x="16" y="67"/>
                    <a:pt x="0" y="6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7" name="Freeform 1467"/>
            <p:cNvSpPr>
              <a:spLocks/>
            </p:cNvSpPr>
            <p:nvPr/>
          </p:nvSpPr>
          <p:spPr bwMode="auto">
            <a:xfrm>
              <a:off x="1269" y="9148"/>
              <a:ext cx="130" cy="47"/>
            </a:xfrm>
            <a:custGeom>
              <a:avLst/>
              <a:gdLst>
                <a:gd name="T0" fmla="*/ 1 w 98"/>
                <a:gd name="T1" fmla="*/ 2299889 h 33"/>
                <a:gd name="T2" fmla="*/ 896277 w 98"/>
                <a:gd name="T3" fmla="*/ 8567468 h 33"/>
                <a:gd name="T4" fmla="*/ 2556943 w 98"/>
                <a:gd name="T5" fmla="*/ 2299889 h 33"/>
                <a:gd name="T6" fmla="*/ 1857951 w 98"/>
                <a:gd name="T7" fmla="*/ 2689027 h 33"/>
                <a:gd name="T8" fmla="*/ 1139398 w 98"/>
                <a:gd name="T9" fmla="*/ 2689027 h 33"/>
                <a:gd name="T10" fmla="*/ 675655 w 98"/>
                <a:gd name="T11" fmla="*/ 6644443 h 33"/>
                <a:gd name="T12" fmla="*/ 75489 w 98"/>
                <a:gd name="T13" fmla="*/ 2689027 h 33"/>
                <a:gd name="T14" fmla="*/ 0 60000 65536"/>
                <a:gd name="T15" fmla="*/ 0 60000 65536"/>
                <a:gd name="T16" fmla="*/ 0 60000 65536"/>
                <a:gd name="T17" fmla="*/ 0 60000 65536"/>
                <a:gd name="T18" fmla="*/ 0 60000 65536"/>
                <a:gd name="T19" fmla="*/ 0 60000 65536"/>
                <a:gd name="T20" fmla="*/ 0 60000 65536"/>
                <a:gd name="T21" fmla="*/ 0 w 98"/>
                <a:gd name="T22" fmla="*/ 0 h 33"/>
                <a:gd name="T23" fmla="*/ 98 w 9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33">
                  <a:moveTo>
                    <a:pt x="1" y="7"/>
                  </a:moveTo>
                  <a:cubicBezTo>
                    <a:pt x="0" y="33"/>
                    <a:pt x="13" y="33"/>
                    <a:pt x="34" y="25"/>
                  </a:cubicBezTo>
                  <a:cubicBezTo>
                    <a:pt x="53" y="18"/>
                    <a:pt x="78" y="6"/>
                    <a:pt x="98" y="7"/>
                  </a:cubicBezTo>
                  <a:cubicBezTo>
                    <a:pt x="89" y="1"/>
                    <a:pt x="81" y="7"/>
                    <a:pt x="71" y="8"/>
                  </a:cubicBezTo>
                  <a:cubicBezTo>
                    <a:pt x="58" y="9"/>
                    <a:pt x="54" y="0"/>
                    <a:pt x="44" y="8"/>
                  </a:cubicBezTo>
                  <a:cubicBezTo>
                    <a:pt x="37" y="13"/>
                    <a:pt x="36" y="19"/>
                    <a:pt x="26" y="20"/>
                  </a:cubicBezTo>
                  <a:cubicBezTo>
                    <a:pt x="14" y="22"/>
                    <a:pt x="11" y="13"/>
                    <a:pt x="3" y="8"/>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8" name="Freeform 1468"/>
            <p:cNvSpPr>
              <a:spLocks/>
            </p:cNvSpPr>
            <p:nvPr/>
          </p:nvSpPr>
          <p:spPr bwMode="auto">
            <a:xfrm>
              <a:off x="2007" y="8362"/>
              <a:ext cx="268" cy="768"/>
            </a:xfrm>
            <a:custGeom>
              <a:avLst/>
              <a:gdLst>
                <a:gd name="T0" fmla="*/ 196516 w 204"/>
                <a:gd name="T1" fmla="*/ 0 h 546"/>
                <a:gd name="T2" fmla="*/ 3081930 w 204"/>
                <a:gd name="T3" fmla="*/ 45588926 h 546"/>
                <a:gd name="T4" fmla="*/ 2671000 w 204"/>
                <a:gd name="T5" fmla="*/ 99239417 h 546"/>
                <a:gd name="T6" fmla="*/ 0 w 204"/>
                <a:gd name="T7" fmla="*/ 117276249 h 546"/>
                <a:gd name="T8" fmla="*/ 2780880 w 204"/>
                <a:gd name="T9" fmla="*/ 77428103 h 546"/>
                <a:gd name="T10" fmla="*/ 196516 w 204"/>
                <a:gd name="T11" fmla="*/ 0 h 546"/>
                <a:gd name="T12" fmla="*/ 0 60000 65536"/>
                <a:gd name="T13" fmla="*/ 0 60000 65536"/>
                <a:gd name="T14" fmla="*/ 0 60000 65536"/>
                <a:gd name="T15" fmla="*/ 0 60000 65536"/>
                <a:gd name="T16" fmla="*/ 0 60000 65536"/>
                <a:gd name="T17" fmla="*/ 0 60000 65536"/>
                <a:gd name="T18" fmla="*/ 0 w 204"/>
                <a:gd name="T19" fmla="*/ 0 h 546"/>
                <a:gd name="T20" fmla="*/ 204 w 204"/>
                <a:gd name="T21" fmla="*/ 546 h 546"/>
              </a:gdLst>
              <a:ahLst/>
              <a:cxnLst>
                <a:cxn ang="T12">
                  <a:pos x="T0" y="T1"/>
                </a:cxn>
                <a:cxn ang="T13">
                  <a:pos x="T2" y="T3"/>
                </a:cxn>
                <a:cxn ang="T14">
                  <a:pos x="T4" y="T5"/>
                </a:cxn>
                <a:cxn ang="T15">
                  <a:pos x="T6" y="T7"/>
                </a:cxn>
                <a:cxn ang="T16">
                  <a:pos x="T8" y="T9"/>
                </a:cxn>
                <a:cxn ang="T17">
                  <a:pos x="T10" y="T11"/>
                </a:cxn>
              </a:cxnLst>
              <a:rect l="T18" t="T19" r="T20" b="T21"/>
              <a:pathLst>
                <a:path w="204" h="546">
                  <a:moveTo>
                    <a:pt x="11" y="0"/>
                  </a:moveTo>
                  <a:cubicBezTo>
                    <a:pt x="43" y="26"/>
                    <a:pt x="129" y="108"/>
                    <a:pt x="167" y="211"/>
                  </a:cubicBezTo>
                  <a:cubicBezTo>
                    <a:pt x="204" y="314"/>
                    <a:pt x="193" y="388"/>
                    <a:pt x="145" y="460"/>
                  </a:cubicBezTo>
                  <a:cubicBezTo>
                    <a:pt x="97" y="532"/>
                    <a:pt x="32" y="546"/>
                    <a:pt x="0" y="543"/>
                  </a:cubicBezTo>
                  <a:cubicBezTo>
                    <a:pt x="31" y="534"/>
                    <a:pt x="128" y="502"/>
                    <a:pt x="151" y="359"/>
                  </a:cubicBezTo>
                  <a:cubicBezTo>
                    <a:pt x="173" y="216"/>
                    <a:pt x="80" y="56"/>
                    <a:pt x="11" y="0"/>
                  </a:cubicBezTo>
                  <a:close/>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09" name="Freeform 1469"/>
            <p:cNvSpPr>
              <a:spLocks/>
            </p:cNvSpPr>
            <p:nvPr/>
          </p:nvSpPr>
          <p:spPr bwMode="auto">
            <a:xfrm>
              <a:off x="1535" y="8621"/>
              <a:ext cx="192" cy="191"/>
            </a:xfrm>
            <a:custGeom>
              <a:avLst/>
              <a:gdLst>
                <a:gd name="T0" fmla="*/ 0 w 145"/>
                <a:gd name="T1" fmla="*/ 24271404 h 136"/>
                <a:gd name="T2" fmla="*/ 2640616 w 145"/>
                <a:gd name="T3" fmla="*/ 18370367 h 136"/>
                <a:gd name="T4" fmla="*/ 3009445 w 145"/>
                <a:gd name="T5" fmla="*/ 0 h 136"/>
                <a:gd name="T6" fmla="*/ 3327511 w 145"/>
                <a:gd name="T7" fmla="*/ 6378307 h 136"/>
                <a:gd name="T8" fmla="*/ 3548630 w 145"/>
                <a:gd name="T9" fmla="*/ 19335372 h 136"/>
                <a:gd name="T10" fmla="*/ 3327511 w 145"/>
                <a:gd name="T11" fmla="*/ 26169446 h 136"/>
                <a:gd name="T12" fmla="*/ 2368740 w 145"/>
                <a:gd name="T13" fmla="*/ 27708616 h 136"/>
                <a:gd name="T14" fmla="*/ 0 60000 65536"/>
                <a:gd name="T15" fmla="*/ 0 60000 65536"/>
                <a:gd name="T16" fmla="*/ 0 60000 65536"/>
                <a:gd name="T17" fmla="*/ 0 60000 65536"/>
                <a:gd name="T18" fmla="*/ 0 60000 65536"/>
                <a:gd name="T19" fmla="*/ 0 60000 65536"/>
                <a:gd name="T20" fmla="*/ 0 60000 65536"/>
                <a:gd name="T21" fmla="*/ 0 w 145"/>
                <a:gd name="T22" fmla="*/ 0 h 136"/>
                <a:gd name="T23" fmla="*/ 145 w 145"/>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36">
                  <a:moveTo>
                    <a:pt x="0" y="119"/>
                  </a:moveTo>
                  <a:cubicBezTo>
                    <a:pt x="28" y="123"/>
                    <a:pt x="80" y="124"/>
                    <a:pt x="108" y="90"/>
                  </a:cubicBezTo>
                  <a:cubicBezTo>
                    <a:pt x="136" y="55"/>
                    <a:pt x="125" y="15"/>
                    <a:pt x="122" y="0"/>
                  </a:cubicBezTo>
                  <a:cubicBezTo>
                    <a:pt x="136" y="31"/>
                    <a:pt x="136" y="31"/>
                    <a:pt x="136" y="31"/>
                  </a:cubicBezTo>
                  <a:cubicBezTo>
                    <a:pt x="145" y="95"/>
                    <a:pt x="145" y="95"/>
                    <a:pt x="145" y="95"/>
                  </a:cubicBezTo>
                  <a:cubicBezTo>
                    <a:pt x="136" y="128"/>
                    <a:pt x="136" y="128"/>
                    <a:pt x="136" y="128"/>
                  </a:cubicBezTo>
                  <a:cubicBezTo>
                    <a:pt x="97" y="136"/>
                    <a:pt x="97" y="136"/>
                    <a:pt x="97" y="136"/>
                  </a:cubicBezTo>
                </a:path>
              </a:pathLst>
            </a:custGeom>
            <a:solidFill>
              <a:srgbClr val="D7A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10" name="Freeform 1470"/>
            <p:cNvSpPr>
              <a:spLocks/>
            </p:cNvSpPr>
            <p:nvPr/>
          </p:nvSpPr>
          <p:spPr bwMode="auto">
            <a:xfrm>
              <a:off x="1307" y="9166"/>
              <a:ext cx="101" cy="44"/>
            </a:xfrm>
            <a:custGeom>
              <a:avLst/>
              <a:gdLst>
                <a:gd name="T0" fmla="*/ 0 w 76"/>
                <a:gd name="T1" fmla="*/ 7427549 h 31"/>
                <a:gd name="T2" fmla="*/ 1007645 w 76"/>
                <a:gd name="T3" fmla="*/ 3558445 h 31"/>
                <a:gd name="T4" fmla="*/ 2124599 w 76"/>
                <a:gd name="T5" fmla="*/ 951178 h 31"/>
                <a:gd name="T6" fmla="*/ 1726773 w 76"/>
                <a:gd name="T7" fmla="*/ 6395407 h 31"/>
                <a:gd name="T8" fmla="*/ 182920 w 76"/>
                <a:gd name="T9" fmla="*/ 7427549 h 31"/>
                <a:gd name="T10" fmla="*/ 0 60000 65536"/>
                <a:gd name="T11" fmla="*/ 0 60000 65536"/>
                <a:gd name="T12" fmla="*/ 0 60000 65536"/>
                <a:gd name="T13" fmla="*/ 0 60000 65536"/>
                <a:gd name="T14" fmla="*/ 0 60000 65536"/>
                <a:gd name="T15" fmla="*/ 0 w 76"/>
                <a:gd name="T16" fmla="*/ 0 h 31"/>
                <a:gd name="T17" fmla="*/ 76 w 76"/>
                <a:gd name="T18" fmla="*/ 31 h 31"/>
              </a:gdLst>
              <a:ahLst/>
              <a:cxnLst>
                <a:cxn ang="T10">
                  <a:pos x="T0" y="T1"/>
                </a:cxn>
                <a:cxn ang="T11">
                  <a:pos x="T2" y="T3"/>
                </a:cxn>
                <a:cxn ang="T12">
                  <a:pos x="T4" y="T5"/>
                </a:cxn>
                <a:cxn ang="T13">
                  <a:pos x="T6" y="T7"/>
                </a:cxn>
                <a:cxn ang="T14">
                  <a:pos x="T8" y="T9"/>
                </a:cxn>
              </a:cxnLst>
              <a:rect l="T15" t="T16" r="T17" b="T18"/>
              <a:pathLst>
                <a:path w="76" h="31">
                  <a:moveTo>
                    <a:pt x="0" y="25"/>
                  </a:moveTo>
                  <a:cubicBezTo>
                    <a:pt x="10" y="24"/>
                    <a:pt x="25" y="15"/>
                    <a:pt x="36" y="12"/>
                  </a:cubicBezTo>
                  <a:cubicBezTo>
                    <a:pt x="46" y="9"/>
                    <a:pt x="67" y="0"/>
                    <a:pt x="76" y="3"/>
                  </a:cubicBezTo>
                  <a:cubicBezTo>
                    <a:pt x="70" y="6"/>
                    <a:pt x="44" y="14"/>
                    <a:pt x="62" y="21"/>
                  </a:cubicBezTo>
                  <a:cubicBezTo>
                    <a:pt x="57" y="27"/>
                    <a:pt x="9" y="31"/>
                    <a:pt x="6" y="25"/>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11" name="Freeform 1471"/>
            <p:cNvSpPr>
              <a:spLocks/>
            </p:cNvSpPr>
            <p:nvPr/>
          </p:nvSpPr>
          <p:spPr bwMode="auto">
            <a:xfrm>
              <a:off x="1646" y="9063"/>
              <a:ext cx="39" cy="90"/>
            </a:xfrm>
            <a:custGeom>
              <a:avLst/>
              <a:gdLst>
                <a:gd name="T0" fmla="*/ 0 w 29"/>
                <a:gd name="T1" fmla="*/ 5654185 h 64"/>
                <a:gd name="T2" fmla="*/ 1218141 w 29"/>
                <a:gd name="T3" fmla="*/ 0 h 64"/>
                <a:gd name="T4" fmla="*/ 1093373 w 29"/>
                <a:gd name="T5" fmla="*/ 5654185 h 64"/>
                <a:gd name="T6" fmla="*/ 217393 w 29"/>
                <a:gd name="T7" fmla="*/ 13768057 h 64"/>
                <a:gd name="T8" fmla="*/ 628980 w 29"/>
                <a:gd name="T9" fmla="*/ 6860597 h 64"/>
                <a:gd name="T10" fmla="*/ 89381 w 29"/>
                <a:gd name="T11" fmla="*/ 5759407 h 64"/>
                <a:gd name="T12" fmla="*/ 0 60000 65536"/>
                <a:gd name="T13" fmla="*/ 0 60000 65536"/>
                <a:gd name="T14" fmla="*/ 0 60000 65536"/>
                <a:gd name="T15" fmla="*/ 0 60000 65536"/>
                <a:gd name="T16" fmla="*/ 0 60000 65536"/>
                <a:gd name="T17" fmla="*/ 0 60000 65536"/>
                <a:gd name="T18" fmla="*/ 0 w 29"/>
                <a:gd name="T19" fmla="*/ 0 h 64"/>
                <a:gd name="T20" fmla="*/ 29 w 29"/>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9" h="64">
                  <a:moveTo>
                    <a:pt x="0" y="26"/>
                  </a:moveTo>
                  <a:cubicBezTo>
                    <a:pt x="10" y="18"/>
                    <a:pt x="19" y="8"/>
                    <a:pt x="28" y="0"/>
                  </a:cubicBezTo>
                  <a:cubicBezTo>
                    <a:pt x="29" y="9"/>
                    <a:pt x="28" y="17"/>
                    <a:pt x="25" y="26"/>
                  </a:cubicBezTo>
                  <a:cubicBezTo>
                    <a:pt x="21" y="37"/>
                    <a:pt x="14" y="56"/>
                    <a:pt x="5" y="64"/>
                  </a:cubicBezTo>
                  <a:cubicBezTo>
                    <a:pt x="9" y="54"/>
                    <a:pt x="14" y="43"/>
                    <a:pt x="15" y="32"/>
                  </a:cubicBezTo>
                  <a:cubicBezTo>
                    <a:pt x="16" y="25"/>
                    <a:pt x="9" y="14"/>
                    <a:pt x="2" y="27"/>
                  </a:cubicBezTo>
                </a:path>
              </a:pathLst>
            </a:custGeom>
            <a:solidFill>
              <a:srgbClr val="C68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12" name="Freeform 1472"/>
            <p:cNvSpPr>
              <a:spLocks/>
            </p:cNvSpPr>
            <p:nvPr/>
          </p:nvSpPr>
          <p:spPr bwMode="auto">
            <a:xfrm>
              <a:off x="1235" y="8309"/>
              <a:ext cx="510" cy="924"/>
            </a:xfrm>
            <a:custGeom>
              <a:avLst/>
              <a:gdLst>
                <a:gd name="T0" fmla="*/ 6027487 w 387"/>
                <a:gd name="T1" fmla="*/ 1216332 h 656"/>
                <a:gd name="T2" fmla="*/ 7258468 w 387"/>
                <a:gd name="T3" fmla="*/ 40091399 h 656"/>
                <a:gd name="T4" fmla="*/ 7925205 w 387"/>
                <a:gd name="T5" fmla="*/ 77206758 h 656"/>
                <a:gd name="T6" fmla="*/ 7865378 w 387"/>
                <a:gd name="T7" fmla="*/ 84486956 h 656"/>
                <a:gd name="T8" fmla="*/ 7604972 w 387"/>
                <a:gd name="T9" fmla="*/ 111583051 h 656"/>
                <a:gd name="T10" fmla="*/ 3698194 w 387"/>
                <a:gd name="T11" fmla="*/ 136506489 h 656"/>
                <a:gd name="T12" fmla="*/ 3142718 w 387"/>
                <a:gd name="T13" fmla="*/ 137086401 h 656"/>
                <a:gd name="T14" fmla="*/ 3009573 w 387"/>
                <a:gd name="T15" fmla="*/ 136708113 h 656"/>
                <a:gd name="T16" fmla="*/ 2915334 w 387"/>
                <a:gd name="T17" fmla="*/ 137123583 h 656"/>
                <a:gd name="T18" fmla="*/ 444356 w 387"/>
                <a:gd name="T19" fmla="*/ 140673649 h 656"/>
                <a:gd name="T20" fmla="*/ 477360 w 387"/>
                <a:gd name="T21" fmla="*/ 82086973 h 656"/>
                <a:gd name="T22" fmla="*/ 558886 w 387"/>
                <a:gd name="T23" fmla="*/ 80026737 h 656"/>
                <a:gd name="T24" fmla="*/ 903988 w 387"/>
                <a:gd name="T25" fmla="*/ 63322069 h 656"/>
                <a:gd name="T26" fmla="*/ 1419637 w 387"/>
                <a:gd name="T27" fmla="*/ 48099231 h 656"/>
                <a:gd name="T28" fmla="*/ 3569661 w 387"/>
                <a:gd name="T29" fmla="*/ 16705645 h 656"/>
                <a:gd name="T30" fmla="*/ 6027487 w 387"/>
                <a:gd name="T31" fmla="*/ 1216332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656"/>
                <a:gd name="T50" fmla="*/ 387 w 387"/>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656">
                  <a:moveTo>
                    <a:pt x="292" y="6"/>
                  </a:moveTo>
                  <a:cubicBezTo>
                    <a:pt x="335" y="13"/>
                    <a:pt x="376" y="67"/>
                    <a:pt x="351" y="177"/>
                  </a:cubicBezTo>
                  <a:cubicBezTo>
                    <a:pt x="369" y="222"/>
                    <a:pt x="385" y="289"/>
                    <a:pt x="383" y="340"/>
                  </a:cubicBezTo>
                  <a:cubicBezTo>
                    <a:pt x="382" y="363"/>
                    <a:pt x="381" y="373"/>
                    <a:pt x="381" y="373"/>
                  </a:cubicBezTo>
                  <a:cubicBezTo>
                    <a:pt x="385" y="402"/>
                    <a:pt x="387" y="463"/>
                    <a:pt x="369" y="492"/>
                  </a:cubicBezTo>
                  <a:cubicBezTo>
                    <a:pt x="352" y="522"/>
                    <a:pt x="301" y="595"/>
                    <a:pt x="179" y="602"/>
                  </a:cubicBezTo>
                  <a:cubicBezTo>
                    <a:pt x="169" y="602"/>
                    <a:pt x="161" y="603"/>
                    <a:pt x="152" y="604"/>
                  </a:cubicBezTo>
                  <a:cubicBezTo>
                    <a:pt x="150" y="604"/>
                    <a:pt x="148" y="603"/>
                    <a:pt x="146" y="603"/>
                  </a:cubicBezTo>
                  <a:cubicBezTo>
                    <a:pt x="144" y="603"/>
                    <a:pt x="143" y="605"/>
                    <a:pt x="141" y="605"/>
                  </a:cubicBezTo>
                  <a:cubicBezTo>
                    <a:pt x="50" y="619"/>
                    <a:pt x="29" y="656"/>
                    <a:pt x="21" y="620"/>
                  </a:cubicBezTo>
                  <a:cubicBezTo>
                    <a:pt x="12" y="580"/>
                    <a:pt x="0" y="411"/>
                    <a:pt x="23" y="362"/>
                  </a:cubicBezTo>
                  <a:cubicBezTo>
                    <a:pt x="25" y="358"/>
                    <a:pt x="27" y="353"/>
                    <a:pt x="27" y="353"/>
                  </a:cubicBezTo>
                  <a:cubicBezTo>
                    <a:pt x="28" y="338"/>
                    <a:pt x="34" y="286"/>
                    <a:pt x="44" y="279"/>
                  </a:cubicBezTo>
                  <a:cubicBezTo>
                    <a:pt x="45" y="266"/>
                    <a:pt x="51" y="244"/>
                    <a:pt x="68" y="212"/>
                  </a:cubicBezTo>
                  <a:cubicBezTo>
                    <a:pt x="86" y="179"/>
                    <a:pt x="126" y="118"/>
                    <a:pt x="173" y="74"/>
                  </a:cubicBezTo>
                  <a:cubicBezTo>
                    <a:pt x="220" y="29"/>
                    <a:pt x="250" y="0"/>
                    <a:pt x="292" y="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3" name="Freeform 1473"/>
            <p:cNvSpPr>
              <a:spLocks/>
            </p:cNvSpPr>
            <p:nvPr/>
          </p:nvSpPr>
          <p:spPr bwMode="auto">
            <a:xfrm>
              <a:off x="1672" y="8459"/>
              <a:ext cx="26" cy="101"/>
            </a:xfrm>
            <a:custGeom>
              <a:avLst/>
              <a:gdLst>
                <a:gd name="T0" fmla="*/ 54591 w 20"/>
                <a:gd name="T1" fmla="*/ 0 h 72"/>
                <a:gd name="T2" fmla="*/ 253482 w 20"/>
                <a:gd name="T3" fmla="*/ 14091381 h 72"/>
                <a:gd name="T4" fmla="*/ 0 60000 65536"/>
                <a:gd name="T5" fmla="*/ 0 60000 65536"/>
                <a:gd name="T6" fmla="*/ 0 w 20"/>
                <a:gd name="T7" fmla="*/ 0 h 72"/>
                <a:gd name="T8" fmla="*/ 20 w 20"/>
                <a:gd name="T9" fmla="*/ 72 h 72"/>
              </a:gdLst>
              <a:ahLst/>
              <a:cxnLst>
                <a:cxn ang="T4">
                  <a:pos x="T0" y="T1"/>
                </a:cxn>
                <a:cxn ang="T5">
                  <a:pos x="T2" y="T3"/>
                </a:cxn>
              </a:cxnLst>
              <a:rect l="T6" t="T7" r="T8" b="T9"/>
              <a:pathLst>
                <a:path w="20" h="72">
                  <a:moveTo>
                    <a:pt x="4" y="0"/>
                  </a:moveTo>
                  <a:cubicBezTo>
                    <a:pt x="0" y="15"/>
                    <a:pt x="12" y="48"/>
                    <a:pt x="20" y="72"/>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4" name="Freeform 1474"/>
            <p:cNvSpPr>
              <a:spLocks/>
            </p:cNvSpPr>
            <p:nvPr/>
          </p:nvSpPr>
          <p:spPr bwMode="auto">
            <a:xfrm>
              <a:off x="1289" y="8702"/>
              <a:ext cx="448" cy="133"/>
            </a:xfrm>
            <a:custGeom>
              <a:avLst/>
              <a:gdLst>
                <a:gd name="T0" fmla="*/ 64179 w 340"/>
                <a:gd name="T1" fmla="*/ 0 h 94"/>
                <a:gd name="T2" fmla="*/ 939605 w 340"/>
                <a:gd name="T3" fmla="*/ 9397034 h 94"/>
                <a:gd name="T4" fmla="*/ 2522311 w 340"/>
                <a:gd name="T5" fmla="*/ 16326822 h 94"/>
                <a:gd name="T6" fmla="*/ 5748334 w 340"/>
                <a:gd name="T7" fmla="*/ 21099116 h 94"/>
                <a:gd name="T8" fmla="*/ 6981909 w 340"/>
                <a:gd name="T9" fmla="*/ 24974044 h 94"/>
                <a:gd name="T10" fmla="*/ 0 60000 65536"/>
                <a:gd name="T11" fmla="*/ 0 60000 65536"/>
                <a:gd name="T12" fmla="*/ 0 60000 65536"/>
                <a:gd name="T13" fmla="*/ 0 60000 65536"/>
                <a:gd name="T14" fmla="*/ 0 60000 65536"/>
                <a:gd name="T15" fmla="*/ 0 w 340"/>
                <a:gd name="T16" fmla="*/ 0 h 94"/>
                <a:gd name="T17" fmla="*/ 340 w 340"/>
                <a:gd name="T18" fmla="*/ 94 h 94"/>
              </a:gdLst>
              <a:ahLst/>
              <a:cxnLst>
                <a:cxn ang="T10">
                  <a:pos x="T0" y="T1"/>
                </a:cxn>
                <a:cxn ang="T11">
                  <a:pos x="T2" y="T3"/>
                </a:cxn>
                <a:cxn ang="T12">
                  <a:pos x="T4" y="T5"/>
                </a:cxn>
                <a:cxn ang="T13">
                  <a:pos x="T6" y="T7"/>
                </a:cxn>
                <a:cxn ang="T14">
                  <a:pos x="T8" y="T9"/>
                </a:cxn>
              </a:cxnLst>
              <a:rect l="T15" t="T16" r="T17" b="T18"/>
              <a:pathLst>
                <a:path w="340" h="94">
                  <a:moveTo>
                    <a:pt x="3" y="0"/>
                  </a:moveTo>
                  <a:cubicBezTo>
                    <a:pt x="0" y="9"/>
                    <a:pt x="18" y="25"/>
                    <a:pt x="46" y="35"/>
                  </a:cubicBezTo>
                  <a:cubicBezTo>
                    <a:pt x="73" y="46"/>
                    <a:pt x="94" y="52"/>
                    <a:pt x="123" y="61"/>
                  </a:cubicBezTo>
                  <a:cubicBezTo>
                    <a:pt x="173" y="76"/>
                    <a:pt x="228" y="74"/>
                    <a:pt x="280" y="79"/>
                  </a:cubicBezTo>
                  <a:cubicBezTo>
                    <a:pt x="301" y="81"/>
                    <a:pt x="334" y="94"/>
                    <a:pt x="340" y="93"/>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5" name="Freeform 1475"/>
            <p:cNvSpPr>
              <a:spLocks/>
            </p:cNvSpPr>
            <p:nvPr/>
          </p:nvSpPr>
          <p:spPr bwMode="auto">
            <a:xfrm>
              <a:off x="1267" y="8806"/>
              <a:ext cx="162" cy="352"/>
            </a:xfrm>
            <a:custGeom>
              <a:avLst/>
              <a:gdLst>
                <a:gd name="T0" fmla="*/ 63661 w 123"/>
                <a:gd name="T1" fmla="*/ 0 h 250"/>
                <a:gd name="T2" fmla="*/ 759206 w 123"/>
                <a:gd name="T3" fmla="*/ 35346253 h 250"/>
                <a:gd name="T4" fmla="*/ 2485964 w 123"/>
                <a:gd name="T5" fmla="*/ 55971431 h 250"/>
                <a:gd name="T6" fmla="*/ 0 60000 65536"/>
                <a:gd name="T7" fmla="*/ 0 60000 65536"/>
                <a:gd name="T8" fmla="*/ 0 60000 65536"/>
                <a:gd name="T9" fmla="*/ 0 w 123"/>
                <a:gd name="T10" fmla="*/ 0 h 250"/>
                <a:gd name="T11" fmla="*/ 123 w 123"/>
                <a:gd name="T12" fmla="*/ 250 h 250"/>
              </a:gdLst>
              <a:ahLst/>
              <a:cxnLst>
                <a:cxn ang="T6">
                  <a:pos x="T0" y="T1"/>
                </a:cxn>
                <a:cxn ang="T7">
                  <a:pos x="T2" y="T3"/>
                </a:cxn>
                <a:cxn ang="T8">
                  <a:pos x="T4" y="T5"/>
                </a:cxn>
              </a:cxnLst>
              <a:rect l="T9" t="T10" r="T11" b="T12"/>
              <a:pathLst>
                <a:path w="123" h="250">
                  <a:moveTo>
                    <a:pt x="3" y="0"/>
                  </a:moveTo>
                  <a:cubicBezTo>
                    <a:pt x="0" y="28"/>
                    <a:pt x="7" y="97"/>
                    <a:pt x="37" y="158"/>
                  </a:cubicBezTo>
                  <a:cubicBezTo>
                    <a:pt x="67" y="218"/>
                    <a:pt x="108" y="247"/>
                    <a:pt x="123" y="250"/>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6" name="Freeform 1476"/>
            <p:cNvSpPr>
              <a:spLocks/>
            </p:cNvSpPr>
            <p:nvPr/>
          </p:nvSpPr>
          <p:spPr bwMode="auto">
            <a:xfrm>
              <a:off x="1791" y="8266"/>
              <a:ext cx="487" cy="970"/>
            </a:xfrm>
            <a:custGeom>
              <a:avLst/>
              <a:gdLst>
                <a:gd name="T0" fmla="*/ 1635989 w 369"/>
                <a:gd name="T1" fmla="*/ 9179972 h 689"/>
                <a:gd name="T2" fmla="*/ 814499 w 369"/>
                <a:gd name="T3" fmla="*/ 43503018 h 689"/>
                <a:gd name="T4" fmla="*/ 268461 w 369"/>
                <a:gd name="T5" fmla="*/ 73797582 h 689"/>
                <a:gd name="T6" fmla="*/ 968881 w 369"/>
                <a:gd name="T7" fmla="*/ 92033254 h 689"/>
                <a:gd name="T8" fmla="*/ 2529240 w 369"/>
                <a:gd name="T9" fmla="*/ 113176573 h 689"/>
                <a:gd name="T10" fmla="*/ 2513724 w 369"/>
                <a:gd name="T11" fmla="*/ 134219270 h 689"/>
                <a:gd name="T12" fmla="*/ 3727325 w 369"/>
                <a:gd name="T13" fmla="*/ 138267341 h 689"/>
                <a:gd name="T14" fmla="*/ 4851445 w 369"/>
                <a:gd name="T15" fmla="*/ 143247826 h 689"/>
                <a:gd name="T16" fmla="*/ 7697130 w 369"/>
                <a:gd name="T17" fmla="*/ 151744567 h 689"/>
                <a:gd name="T18" fmla="*/ 8041175 w 369"/>
                <a:gd name="T19" fmla="*/ 107537470 h 689"/>
                <a:gd name="T20" fmla="*/ 7859376 w 369"/>
                <a:gd name="T21" fmla="*/ 93138896 h 689"/>
                <a:gd name="T22" fmla="*/ 7889193 w 369"/>
                <a:gd name="T23" fmla="*/ 90855156 h 689"/>
                <a:gd name="T24" fmla="*/ 6756055 w 369"/>
                <a:gd name="T25" fmla="*/ 48778864 h 689"/>
                <a:gd name="T26" fmla="*/ 1635989 w 369"/>
                <a:gd name="T27" fmla="*/ 9179972 h 6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
                <a:gd name="T43" fmla="*/ 0 h 689"/>
                <a:gd name="T44" fmla="*/ 369 w 369"/>
                <a:gd name="T45" fmla="*/ 689 h 6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 h="689">
                  <a:moveTo>
                    <a:pt x="75" y="41"/>
                  </a:moveTo>
                  <a:cubicBezTo>
                    <a:pt x="50" y="55"/>
                    <a:pt x="25" y="79"/>
                    <a:pt x="37" y="195"/>
                  </a:cubicBezTo>
                  <a:cubicBezTo>
                    <a:pt x="29" y="204"/>
                    <a:pt x="0" y="262"/>
                    <a:pt x="12" y="331"/>
                  </a:cubicBezTo>
                  <a:cubicBezTo>
                    <a:pt x="23" y="401"/>
                    <a:pt x="45" y="413"/>
                    <a:pt x="45" y="413"/>
                  </a:cubicBezTo>
                  <a:cubicBezTo>
                    <a:pt x="70" y="438"/>
                    <a:pt x="114" y="466"/>
                    <a:pt x="116" y="508"/>
                  </a:cubicBezTo>
                  <a:cubicBezTo>
                    <a:pt x="119" y="551"/>
                    <a:pt x="94" y="577"/>
                    <a:pt x="115" y="602"/>
                  </a:cubicBezTo>
                  <a:cubicBezTo>
                    <a:pt x="136" y="627"/>
                    <a:pt x="160" y="622"/>
                    <a:pt x="171" y="621"/>
                  </a:cubicBezTo>
                  <a:cubicBezTo>
                    <a:pt x="176" y="629"/>
                    <a:pt x="177" y="627"/>
                    <a:pt x="223" y="643"/>
                  </a:cubicBezTo>
                  <a:cubicBezTo>
                    <a:pt x="270" y="659"/>
                    <a:pt x="341" y="689"/>
                    <a:pt x="353" y="681"/>
                  </a:cubicBezTo>
                  <a:cubicBezTo>
                    <a:pt x="365" y="673"/>
                    <a:pt x="369" y="523"/>
                    <a:pt x="369" y="483"/>
                  </a:cubicBezTo>
                  <a:cubicBezTo>
                    <a:pt x="369" y="443"/>
                    <a:pt x="365" y="418"/>
                    <a:pt x="361" y="418"/>
                  </a:cubicBezTo>
                  <a:cubicBezTo>
                    <a:pt x="361" y="416"/>
                    <a:pt x="362" y="411"/>
                    <a:pt x="362" y="408"/>
                  </a:cubicBezTo>
                  <a:cubicBezTo>
                    <a:pt x="362" y="367"/>
                    <a:pt x="357" y="296"/>
                    <a:pt x="310" y="219"/>
                  </a:cubicBezTo>
                  <a:cubicBezTo>
                    <a:pt x="261" y="137"/>
                    <a:pt x="158" y="0"/>
                    <a:pt x="75" y="41"/>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7" name="Freeform 1477"/>
            <p:cNvSpPr>
              <a:spLocks/>
            </p:cNvSpPr>
            <p:nvPr/>
          </p:nvSpPr>
          <p:spPr bwMode="auto">
            <a:xfrm>
              <a:off x="2017" y="8854"/>
              <a:ext cx="250" cy="289"/>
            </a:xfrm>
            <a:custGeom>
              <a:avLst/>
              <a:gdLst>
                <a:gd name="T0" fmla="*/ 0 w 190"/>
                <a:gd name="T1" fmla="*/ 47438444 h 205"/>
                <a:gd name="T2" fmla="*/ 3714237 w 190"/>
                <a:gd name="T3" fmla="*/ 0 h 205"/>
                <a:gd name="T4" fmla="*/ 0 60000 65536"/>
                <a:gd name="T5" fmla="*/ 0 60000 65536"/>
                <a:gd name="T6" fmla="*/ 0 w 190"/>
                <a:gd name="T7" fmla="*/ 0 h 205"/>
                <a:gd name="T8" fmla="*/ 190 w 190"/>
                <a:gd name="T9" fmla="*/ 205 h 205"/>
              </a:gdLst>
              <a:ahLst/>
              <a:cxnLst>
                <a:cxn ang="T4">
                  <a:pos x="T0" y="T1"/>
                </a:cxn>
                <a:cxn ang="T5">
                  <a:pos x="T2" y="T3"/>
                </a:cxn>
              </a:cxnLst>
              <a:rect l="T6" t="T7" r="T8" b="T9"/>
              <a:pathLst>
                <a:path w="190" h="205">
                  <a:moveTo>
                    <a:pt x="0" y="203"/>
                  </a:moveTo>
                  <a:cubicBezTo>
                    <a:pt x="40" y="205"/>
                    <a:pt x="161" y="173"/>
                    <a:pt x="190" y="0"/>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8" name="Freeform 1478"/>
            <p:cNvSpPr>
              <a:spLocks/>
            </p:cNvSpPr>
            <p:nvPr/>
          </p:nvSpPr>
          <p:spPr bwMode="auto">
            <a:xfrm>
              <a:off x="1280" y="9050"/>
              <a:ext cx="415" cy="166"/>
            </a:xfrm>
            <a:custGeom>
              <a:avLst/>
              <a:gdLst>
                <a:gd name="T0" fmla="*/ 2967241 w 315"/>
                <a:gd name="T1" fmla="*/ 16476382 h 118"/>
                <a:gd name="T2" fmla="*/ 2400567 w 315"/>
                <a:gd name="T3" fmla="*/ 16999808 h 118"/>
                <a:gd name="T4" fmla="*/ 2301051 w 315"/>
                <a:gd name="T5" fmla="*/ 16643298 h 118"/>
                <a:gd name="T6" fmla="*/ 2193587 w 315"/>
                <a:gd name="T7" fmla="*/ 17050762 h 118"/>
                <a:gd name="T8" fmla="*/ 0 w 315"/>
                <a:gd name="T9" fmla="*/ 23524534 h 118"/>
                <a:gd name="T10" fmla="*/ 4592111 w 315"/>
                <a:gd name="T11" fmla="*/ 21266941 h 118"/>
                <a:gd name="T12" fmla="*/ 6356651 w 315"/>
                <a:gd name="T13" fmla="*/ 0 h 118"/>
                <a:gd name="T14" fmla="*/ 2967241 w 315"/>
                <a:gd name="T15" fmla="*/ 16476382 h 11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18"/>
                <a:gd name="T26" fmla="*/ 315 w 31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18">
                  <a:moveTo>
                    <a:pt x="145" y="76"/>
                  </a:moveTo>
                  <a:cubicBezTo>
                    <a:pt x="135" y="76"/>
                    <a:pt x="127" y="77"/>
                    <a:pt x="118" y="78"/>
                  </a:cubicBezTo>
                  <a:cubicBezTo>
                    <a:pt x="116" y="78"/>
                    <a:pt x="114" y="77"/>
                    <a:pt x="112" y="77"/>
                  </a:cubicBezTo>
                  <a:cubicBezTo>
                    <a:pt x="110" y="77"/>
                    <a:pt x="109" y="79"/>
                    <a:pt x="107" y="79"/>
                  </a:cubicBezTo>
                  <a:cubicBezTo>
                    <a:pt x="45" y="89"/>
                    <a:pt x="15" y="109"/>
                    <a:pt x="0" y="109"/>
                  </a:cubicBezTo>
                  <a:cubicBezTo>
                    <a:pt x="27" y="118"/>
                    <a:pt x="138" y="108"/>
                    <a:pt x="225" y="98"/>
                  </a:cubicBezTo>
                  <a:cubicBezTo>
                    <a:pt x="315" y="88"/>
                    <a:pt x="307" y="23"/>
                    <a:pt x="311" y="0"/>
                  </a:cubicBezTo>
                  <a:cubicBezTo>
                    <a:pt x="283" y="32"/>
                    <a:pt x="232" y="71"/>
                    <a:pt x="145" y="76"/>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19" name="Freeform 1479"/>
            <p:cNvSpPr>
              <a:spLocks/>
            </p:cNvSpPr>
            <p:nvPr/>
          </p:nvSpPr>
          <p:spPr bwMode="auto">
            <a:xfrm>
              <a:off x="1844" y="8852"/>
              <a:ext cx="413" cy="409"/>
            </a:xfrm>
            <a:custGeom>
              <a:avLst/>
              <a:gdLst>
                <a:gd name="T0" fmla="*/ 3950899 w 313"/>
                <a:gd name="T1" fmla="*/ 47584177 h 291"/>
                <a:gd name="T2" fmla="*/ 2828530 w 313"/>
                <a:gd name="T3" fmla="*/ 43020510 h 291"/>
                <a:gd name="T4" fmla="*/ 1624611 w 313"/>
                <a:gd name="T5" fmla="*/ 38979755 h 291"/>
                <a:gd name="T6" fmla="*/ 1639822 w 313"/>
                <a:gd name="T7" fmla="*/ 19202571 h 291"/>
                <a:gd name="T8" fmla="*/ 153012 w 313"/>
                <a:gd name="T9" fmla="*/ 0 h 291"/>
                <a:gd name="T10" fmla="*/ 318081 w 313"/>
                <a:gd name="T11" fmla="*/ 23496225 h 291"/>
                <a:gd name="T12" fmla="*/ 318081 w 313"/>
                <a:gd name="T13" fmla="*/ 43471493 h 291"/>
                <a:gd name="T14" fmla="*/ 2717742 w 313"/>
                <a:gd name="T15" fmla="*/ 54226700 h 291"/>
                <a:gd name="T16" fmla="*/ 6750406 w 313"/>
                <a:gd name="T17" fmla="*/ 55845982 h 291"/>
                <a:gd name="T18" fmla="*/ 6762826 w 313"/>
                <a:gd name="T19" fmla="*/ 55566692 h 291"/>
                <a:gd name="T20" fmla="*/ 3950899 w 313"/>
                <a:gd name="T21" fmla="*/ 47584177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91"/>
                <a:gd name="T35" fmla="*/ 313 w 313"/>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91">
                  <a:moveTo>
                    <a:pt x="183" y="227"/>
                  </a:moveTo>
                  <a:cubicBezTo>
                    <a:pt x="137" y="211"/>
                    <a:pt x="136" y="213"/>
                    <a:pt x="131" y="205"/>
                  </a:cubicBezTo>
                  <a:cubicBezTo>
                    <a:pt x="120" y="206"/>
                    <a:pt x="96" y="211"/>
                    <a:pt x="75" y="186"/>
                  </a:cubicBezTo>
                  <a:cubicBezTo>
                    <a:pt x="54" y="161"/>
                    <a:pt x="79" y="135"/>
                    <a:pt x="76" y="92"/>
                  </a:cubicBezTo>
                  <a:cubicBezTo>
                    <a:pt x="74" y="51"/>
                    <a:pt x="33" y="24"/>
                    <a:pt x="7" y="0"/>
                  </a:cubicBezTo>
                  <a:cubicBezTo>
                    <a:pt x="0" y="41"/>
                    <a:pt x="13" y="78"/>
                    <a:pt x="15" y="112"/>
                  </a:cubicBezTo>
                  <a:cubicBezTo>
                    <a:pt x="18" y="150"/>
                    <a:pt x="12" y="177"/>
                    <a:pt x="15" y="207"/>
                  </a:cubicBezTo>
                  <a:cubicBezTo>
                    <a:pt x="18" y="238"/>
                    <a:pt x="67" y="251"/>
                    <a:pt x="126" y="258"/>
                  </a:cubicBezTo>
                  <a:cubicBezTo>
                    <a:pt x="185" y="265"/>
                    <a:pt x="277" y="291"/>
                    <a:pt x="312" y="266"/>
                  </a:cubicBezTo>
                  <a:cubicBezTo>
                    <a:pt x="312" y="265"/>
                    <a:pt x="312" y="265"/>
                    <a:pt x="313" y="265"/>
                  </a:cubicBezTo>
                  <a:cubicBezTo>
                    <a:pt x="300" y="273"/>
                    <a:pt x="230" y="243"/>
                    <a:pt x="183" y="227"/>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020" name="Freeform 1480"/>
            <p:cNvSpPr>
              <a:spLocks/>
            </p:cNvSpPr>
            <p:nvPr/>
          </p:nvSpPr>
          <p:spPr bwMode="auto">
            <a:xfrm>
              <a:off x="1659" y="8457"/>
              <a:ext cx="22" cy="19"/>
            </a:xfrm>
            <a:custGeom>
              <a:avLst/>
              <a:gdLst>
                <a:gd name="T0" fmla="*/ 1500406 w 16"/>
                <a:gd name="T1" fmla="*/ 5316684 h 13"/>
                <a:gd name="T2" fmla="*/ 1474810 w 16"/>
                <a:gd name="T3" fmla="*/ 10542153 h 13"/>
                <a:gd name="T4" fmla="*/ 0 60000 65536"/>
                <a:gd name="T5" fmla="*/ 0 60000 65536"/>
                <a:gd name="T6" fmla="*/ 0 w 16"/>
                <a:gd name="T7" fmla="*/ 0 h 13"/>
                <a:gd name="T8" fmla="*/ 16 w 16"/>
                <a:gd name="T9" fmla="*/ 13 h 13"/>
              </a:gdLst>
              <a:ahLst/>
              <a:cxnLst>
                <a:cxn ang="T4">
                  <a:pos x="T0" y="T1"/>
                </a:cxn>
                <a:cxn ang="T5">
                  <a:pos x="T2" y="T3"/>
                </a:cxn>
              </a:cxnLst>
              <a:rect l="T6" t="T7" r="T8" b="T9"/>
              <a:pathLst>
                <a:path w="16" h="13">
                  <a:moveTo>
                    <a:pt x="16" y="6"/>
                  </a:moveTo>
                  <a:cubicBezTo>
                    <a:pt x="5" y="0"/>
                    <a:pt x="0" y="13"/>
                    <a:pt x="15" y="12"/>
                  </a:cubicBezTo>
                </a:path>
              </a:pathLst>
            </a:custGeom>
            <a:noFill/>
            <a:ln w="15875">
              <a:solidFill>
                <a:srgbClr val="E1C0C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19472" name="Text Box 1481"/>
          <p:cNvSpPr txBox="1">
            <a:spLocks noChangeAspect="1" noChangeArrowheads="1"/>
          </p:cNvSpPr>
          <p:nvPr/>
        </p:nvSpPr>
        <p:spPr bwMode="auto">
          <a:xfrm>
            <a:off x="3048000" y="4684713"/>
            <a:ext cx="2903538" cy="400050"/>
          </a:xfrm>
          <a:prstGeom prst="rect">
            <a:avLst/>
          </a:prstGeom>
          <a:solidFill>
            <a:schemeClr val="bg1"/>
          </a:solidFill>
          <a:ln w="9525">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2000" b="1" dirty="0">
                <a:ea typeface="MS PGothic" panose="020B0600070205080204" pitchFamily="34" charset="-128"/>
                <a:cs typeface="Arial" panose="020B0604020202020204" pitchFamily="34" charset="0"/>
              </a:rPr>
              <a:t>Veterinary Pathogen</a:t>
            </a:r>
            <a:endParaRPr lang="en-GB" altLang="fr-FR" sz="2000" b="1" dirty="0">
              <a:ea typeface="MS PGothic" panose="020B0600070205080204" pitchFamily="34" charset="-128"/>
              <a:cs typeface="Arial" panose="020B0604020202020204" pitchFamily="34" charset="0"/>
            </a:endParaRPr>
          </a:p>
        </p:txBody>
      </p:sp>
      <p:grpSp>
        <p:nvGrpSpPr>
          <p:cNvPr id="19473" name="Group 171"/>
          <p:cNvGrpSpPr>
            <a:grpSpLocks/>
          </p:cNvGrpSpPr>
          <p:nvPr/>
        </p:nvGrpSpPr>
        <p:grpSpPr bwMode="auto">
          <a:xfrm>
            <a:off x="1154114" y="1989139"/>
            <a:ext cx="5260975" cy="2257425"/>
            <a:chOff x="64" y="1632"/>
            <a:chExt cx="2946" cy="1422"/>
          </a:xfrm>
        </p:grpSpPr>
        <p:sp>
          <p:nvSpPr>
            <p:cNvPr id="19862" name="Text Box 172"/>
            <p:cNvSpPr txBox="1">
              <a:spLocks noChangeAspect="1" noChangeArrowheads="1"/>
            </p:cNvSpPr>
            <p:nvPr/>
          </p:nvSpPr>
          <p:spPr bwMode="auto">
            <a:xfrm>
              <a:off x="64" y="2430"/>
              <a:ext cx="1274" cy="407"/>
            </a:xfrm>
            <a:prstGeom prst="rect">
              <a:avLst/>
            </a:prstGeom>
            <a:solidFill>
              <a:schemeClr val="hlink"/>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1800" b="1" dirty="0">
                  <a:ea typeface="MS PGothic" panose="020B0600070205080204" pitchFamily="34" charset="-128"/>
                  <a:cs typeface="Arial" panose="020B0604020202020204" pitchFamily="34" charset="0"/>
                </a:rPr>
                <a:t>AB parenteral route</a:t>
              </a:r>
              <a:endParaRPr lang="en-GB" altLang="fr-FR" sz="1800" b="1" dirty="0">
                <a:ea typeface="MS PGothic" panose="020B0600070205080204" pitchFamily="34" charset="-128"/>
                <a:cs typeface="Arial" panose="020B0604020202020204" pitchFamily="34" charset="0"/>
              </a:endParaRPr>
            </a:p>
          </p:txBody>
        </p:sp>
        <p:sp>
          <p:nvSpPr>
            <p:cNvPr id="19863" name="AutoShape 173"/>
            <p:cNvSpPr>
              <a:spLocks noChangeArrowheads="1"/>
            </p:cNvSpPr>
            <p:nvPr/>
          </p:nvSpPr>
          <p:spPr bwMode="auto">
            <a:xfrm flipV="1">
              <a:off x="2096" y="2712"/>
              <a:ext cx="163" cy="342"/>
            </a:xfrm>
            <a:prstGeom prst="upArrow">
              <a:avLst>
                <a:gd name="adj1" fmla="val 42500"/>
                <a:gd name="adj2" fmla="val 6680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fr-FR" sz="1800" b="1" dirty="0">
                <a:cs typeface="Arial" panose="020B0604020202020204" pitchFamily="34" charset="0"/>
              </a:endParaRPr>
            </a:p>
          </p:txBody>
        </p:sp>
        <p:sp>
          <p:nvSpPr>
            <p:cNvPr id="19864" name="AutoShape 174"/>
            <p:cNvSpPr>
              <a:spLocks noChangeAspect="1" noChangeArrowheads="1"/>
            </p:cNvSpPr>
            <p:nvPr/>
          </p:nvSpPr>
          <p:spPr bwMode="auto">
            <a:xfrm>
              <a:off x="1359" y="2480"/>
              <a:ext cx="362" cy="248"/>
            </a:xfrm>
            <a:prstGeom prst="rightArrow">
              <a:avLst>
                <a:gd name="adj1" fmla="val 50000"/>
                <a:gd name="adj2" fmla="val 36492"/>
              </a:avLst>
            </a:prstGeom>
            <a:solidFill>
              <a:schemeClr val="hlink"/>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865" name="AutoShape 175"/>
            <p:cNvSpPr>
              <a:spLocks noChangeArrowheads="1"/>
            </p:cNvSpPr>
            <p:nvPr/>
          </p:nvSpPr>
          <p:spPr bwMode="auto">
            <a:xfrm>
              <a:off x="2084" y="1655"/>
              <a:ext cx="181" cy="898"/>
            </a:xfrm>
            <a:prstGeom prst="upArrow">
              <a:avLst>
                <a:gd name="adj1" fmla="val 39287"/>
                <a:gd name="adj2" fmla="val 6750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866" name="AutoShape 176"/>
            <p:cNvSpPr>
              <a:spLocks noChangeAspect="1" noChangeArrowheads="1"/>
            </p:cNvSpPr>
            <p:nvPr/>
          </p:nvSpPr>
          <p:spPr bwMode="auto">
            <a:xfrm>
              <a:off x="2263" y="1632"/>
              <a:ext cx="747" cy="170"/>
            </a:xfrm>
            <a:prstGeom prst="rightArrow">
              <a:avLst>
                <a:gd name="adj1" fmla="val 50000"/>
                <a:gd name="adj2" fmla="val 64854"/>
              </a:avLst>
            </a:prstGeom>
            <a:solidFill>
              <a:schemeClr val="hlink"/>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grpSp>
      <p:grpSp>
        <p:nvGrpSpPr>
          <p:cNvPr id="19474" name="Group 177"/>
          <p:cNvGrpSpPr>
            <a:grpSpLocks/>
          </p:cNvGrpSpPr>
          <p:nvPr/>
        </p:nvGrpSpPr>
        <p:grpSpPr bwMode="auto">
          <a:xfrm>
            <a:off x="5041900" y="1557338"/>
            <a:ext cx="6078538" cy="844550"/>
            <a:chOff x="2255" y="1390"/>
            <a:chExt cx="3322" cy="532"/>
          </a:xfrm>
        </p:grpSpPr>
        <p:sp>
          <p:nvSpPr>
            <p:cNvPr id="19860" name="AutoShape 178"/>
            <p:cNvSpPr>
              <a:spLocks noChangeAspect="1" noChangeArrowheads="1"/>
            </p:cNvSpPr>
            <p:nvPr/>
          </p:nvSpPr>
          <p:spPr bwMode="auto">
            <a:xfrm>
              <a:off x="2255" y="1392"/>
              <a:ext cx="699" cy="288"/>
            </a:xfrm>
            <a:prstGeom prst="rightArrow">
              <a:avLst>
                <a:gd name="adj1" fmla="val 50000"/>
                <a:gd name="adj2" fmla="val 60677"/>
              </a:avLst>
            </a:prstGeom>
            <a:solidFill>
              <a:srgbClr val="CCFF66"/>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r-FR" sz="1400" b="1" dirty="0">
                <a:latin typeface="Times New Roman" panose="02020603050405020304" pitchFamily="18" charset="0"/>
                <a:cs typeface="Arial" panose="020B0604020202020204" pitchFamily="34" charset="0"/>
              </a:endParaRPr>
            </a:p>
          </p:txBody>
        </p:sp>
        <p:sp>
          <p:nvSpPr>
            <p:cNvPr id="19861" name="Text Box 179"/>
            <p:cNvSpPr txBox="1">
              <a:spLocks noChangeAspect="1" noChangeArrowheads="1"/>
            </p:cNvSpPr>
            <p:nvPr/>
          </p:nvSpPr>
          <p:spPr bwMode="white">
            <a:xfrm>
              <a:off x="2838" y="1390"/>
              <a:ext cx="2739" cy="53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6850" indent="-1968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GB" altLang="fr-FR" sz="1600" b="1" dirty="0">
                  <a:solidFill>
                    <a:schemeClr val="bg1"/>
                  </a:solidFill>
                  <a:ea typeface="MS PGothic" panose="020B0600070205080204" pitchFamily="34" charset="-128"/>
                  <a:cs typeface="Arial" panose="020B0604020202020204" pitchFamily="34" charset="0"/>
                </a:rPr>
                <a:t>	</a:t>
              </a:r>
              <a:r>
                <a:rPr lang="en-GB" altLang="fr-FR" sz="1800" b="1" dirty="0">
                  <a:ea typeface="MS PGothic" panose="020B0600070205080204" pitchFamily="34" charset="-128"/>
                  <a:cs typeface="Arial" panose="020B0604020202020204" pitchFamily="34" charset="0"/>
                </a:rPr>
                <a:t>Zoonotic pathogens (</a:t>
              </a:r>
              <a:r>
                <a:rPr lang="en-GB" altLang="fr-FR" sz="1400" b="1" dirty="0">
                  <a:ea typeface="MS PGothic" panose="020B0600070205080204" pitchFamily="34" charset="-128"/>
                  <a:cs typeface="Arial" panose="020B0604020202020204" pitchFamily="34" charset="0"/>
                </a:rPr>
                <a:t>Salmonella, </a:t>
              </a:r>
            </a:p>
            <a:p>
              <a:pPr eaLnBrk="1" hangingPunct="1">
                <a:lnSpc>
                  <a:spcPct val="95000"/>
                </a:lnSpc>
                <a:spcBef>
                  <a:spcPct val="0"/>
                </a:spcBef>
                <a:buFontTx/>
                <a:buNone/>
              </a:pPr>
              <a:r>
                <a:rPr lang="en-GB" altLang="fr-FR" sz="1400" b="1" dirty="0">
                  <a:ea typeface="MS PGothic" panose="020B0600070205080204" pitchFamily="34" charset="-128"/>
                  <a:cs typeface="Arial" panose="020B0604020202020204" pitchFamily="34" charset="0"/>
                </a:rPr>
                <a:t>                                                                Campylobacter)</a:t>
              </a:r>
            </a:p>
            <a:p>
              <a:pPr eaLnBrk="1" hangingPunct="1">
                <a:lnSpc>
                  <a:spcPct val="95000"/>
                </a:lnSpc>
                <a:spcBef>
                  <a:spcPct val="0"/>
                </a:spcBef>
                <a:buFontTx/>
                <a:buNone/>
              </a:pPr>
              <a:r>
                <a:rPr lang="en-GB" altLang="fr-FR" sz="1800" b="1" dirty="0">
                  <a:ea typeface="MS PGothic" panose="020B0600070205080204" pitchFamily="34" charset="-128"/>
                  <a:cs typeface="Arial" panose="020B0604020202020204" pitchFamily="34" charset="0"/>
                </a:rPr>
                <a:t>	Commensal flora </a:t>
              </a:r>
              <a:r>
                <a:rPr lang="en-GB" altLang="fr-FR" sz="1400" b="1" dirty="0">
                  <a:ea typeface="MS PGothic" panose="020B0600070205080204" pitchFamily="34" charset="-128"/>
                  <a:cs typeface="Arial" panose="020B0604020202020204" pitchFamily="34" charset="0"/>
                </a:rPr>
                <a:t>(resistance genes)</a:t>
              </a:r>
              <a:endParaRPr lang="en-GB" altLang="fr-FR" sz="1400" b="1" dirty="0">
                <a:ea typeface="MS PGothic" panose="020B0600070205080204" pitchFamily="34" charset="-128"/>
                <a:cs typeface="Arial" panose="020B0604020202020204" pitchFamily="34" charset="0"/>
              </a:endParaRPr>
            </a:p>
          </p:txBody>
        </p:sp>
      </p:grpSp>
      <p:grpSp>
        <p:nvGrpSpPr>
          <p:cNvPr id="19475" name="Group 533"/>
          <p:cNvGrpSpPr>
            <a:grpSpLocks noChangeAspect="1"/>
          </p:cNvGrpSpPr>
          <p:nvPr/>
        </p:nvGrpSpPr>
        <p:grpSpPr bwMode="auto">
          <a:xfrm>
            <a:off x="1397000" y="5013325"/>
            <a:ext cx="1385888" cy="1023938"/>
            <a:chOff x="2336" y="2251"/>
            <a:chExt cx="1105" cy="919"/>
          </a:xfrm>
        </p:grpSpPr>
        <p:grpSp>
          <p:nvGrpSpPr>
            <p:cNvPr id="19832" name="Group 534"/>
            <p:cNvGrpSpPr>
              <a:grpSpLocks noChangeAspect="1"/>
            </p:cNvGrpSpPr>
            <p:nvPr/>
          </p:nvGrpSpPr>
          <p:grpSpPr bwMode="auto">
            <a:xfrm rot="21024800" flipH="1">
              <a:off x="2869" y="2376"/>
              <a:ext cx="252" cy="677"/>
              <a:chOff x="3947" y="2610"/>
              <a:chExt cx="1462" cy="3937"/>
            </a:xfrm>
          </p:grpSpPr>
          <p:sp>
            <p:nvSpPr>
              <p:cNvPr id="19858" name="Freeform 535"/>
              <p:cNvSpPr>
                <a:spLocks noChangeAspect="1"/>
              </p:cNvSpPr>
              <p:nvPr/>
            </p:nvSpPr>
            <p:spPr bwMode="auto">
              <a:xfrm>
                <a:off x="3947" y="2610"/>
                <a:ext cx="1462" cy="3937"/>
              </a:xfrm>
              <a:custGeom>
                <a:avLst/>
                <a:gdLst>
                  <a:gd name="T0" fmla="*/ 180 w 1462"/>
                  <a:gd name="T1" fmla="*/ 0 h 3937"/>
                  <a:gd name="T2" fmla="*/ 52 w 1462"/>
                  <a:gd name="T3" fmla="*/ 566 h 3937"/>
                  <a:gd name="T4" fmla="*/ 489 w 1462"/>
                  <a:gd name="T5" fmla="*/ 1376 h 3937"/>
                  <a:gd name="T6" fmla="*/ 540 w 1462"/>
                  <a:gd name="T7" fmla="*/ 1684 h 3937"/>
                  <a:gd name="T8" fmla="*/ 427 w 1462"/>
                  <a:gd name="T9" fmla="*/ 2196 h 3937"/>
                  <a:gd name="T10" fmla="*/ 463 w 1462"/>
                  <a:gd name="T11" fmla="*/ 2533 h 3937"/>
                  <a:gd name="T12" fmla="*/ 399 w 1462"/>
                  <a:gd name="T13" fmla="*/ 2790 h 3937"/>
                  <a:gd name="T14" fmla="*/ 399 w 1462"/>
                  <a:gd name="T15" fmla="*/ 3021 h 3937"/>
                  <a:gd name="T16" fmla="*/ 360 w 1462"/>
                  <a:gd name="T17" fmla="*/ 3459 h 3937"/>
                  <a:gd name="T18" fmla="*/ 334 w 1462"/>
                  <a:gd name="T19" fmla="*/ 3587 h 3937"/>
                  <a:gd name="T20" fmla="*/ 208 w 1462"/>
                  <a:gd name="T21" fmla="*/ 3765 h 3937"/>
                  <a:gd name="T22" fmla="*/ 256 w 1462"/>
                  <a:gd name="T23" fmla="*/ 3876 h 3937"/>
                  <a:gd name="T24" fmla="*/ 304 w 1462"/>
                  <a:gd name="T25" fmla="*/ 3810 h 3937"/>
                  <a:gd name="T26" fmla="*/ 360 w 1462"/>
                  <a:gd name="T27" fmla="*/ 3729 h 3937"/>
                  <a:gd name="T28" fmla="*/ 280 w 1462"/>
                  <a:gd name="T29" fmla="*/ 3846 h 3937"/>
                  <a:gd name="T30" fmla="*/ 296 w 1462"/>
                  <a:gd name="T31" fmla="*/ 3909 h 3937"/>
                  <a:gd name="T32" fmla="*/ 463 w 1462"/>
                  <a:gd name="T33" fmla="*/ 3896 h 3937"/>
                  <a:gd name="T34" fmla="*/ 669 w 1462"/>
                  <a:gd name="T35" fmla="*/ 3664 h 3937"/>
                  <a:gd name="T36" fmla="*/ 759 w 1462"/>
                  <a:gd name="T37" fmla="*/ 3369 h 3937"/>
                  <a:gd name="T38" fmla="*/ 862 w 1462"/>
                  <a:gd name="T39" fmla="*/ 2623 h 3937"/>
                  <a:gd name="T40" fmla="*/ 1003 w 1462"/>
                  <a:gd name="T41" fmla="*/ 2186 h 3937"/>
                  <a:gd name="T42" fmla="*/ 1080 w 1462"/>
                  <a:gd name="T43" fmla="*/ 1877 h 3937"/>
                  <a:gd name="T44" fmla="*/ 1183 w 1462"/>
                  <a:gd name="T45" fmla="*/ 1572 h 3937"/>
                  <a:gd name="T46" fmla="*/ 1447 w 1462"/>
                  <a:gd name="T47" fmla="*/ 1194 h 3937"/>
                  <a:gd name="T48" fmla="*/ 1276 w 1462"/>
                  <a:gd name="T49" fmla="*/ 792 h 39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2" h="3937">
                    <a:moveTo>
                      <a:pt x="180" y="0"/>
                    </a:moveTo>
                    <a:cubicBezTo>
                      <a:pt x="90" y="168"/>
                      <a:pt x="0" y="337"/>
                      <a:pt x="52" y="566"/>
                    </a:cubicBezTo>
                    <a:cubicBezTo>
                      <a:pt x="104" y="795"/>
                      <a:pt x="408" y="1190"/>
                      <a:pt x="489" y="1376"/>
                    </a:cubicBezTo>
                    <a:cubicBezTo>
                      <a:pt x="570" y="1562"/>
                      <a:pt x="550" y="1547"/>
                      <a:pt x="540" y="1684"/>
                    </a:cubicBezTo>
                    <a:cubicBezTo>
                      <a:pt x="530" y="1821"/>
                      <a:pt x="440" y="2055"/>
                      <a:pt x="427" y="2196"/>
                    </a:cubicBezTo>
                    <a:cubicBezTo>
                      <a:pt x="414" y="2337"/>
                      <a:pt x="468" y="2434"/>
                      <a:pt x="463" y="2533"/>
                    </a:cubicBezTo>
                    <a:cubicBezTo>
                      <a:pt x="458" y="2632"/>
                      <a:pt x="410" y="2709"/>
                      <a:pt x="399" y="2790"/>
                    </a:cubicBezTo>
                    <a:cubicBezTo>
                      <a:pt x="388" y="2871"/>
                      <a:pt x="405" y="2910"/>
                      <a:pt x="399" y="3021"/>
                    </a:cubicBezTo>
                    <a:cubicBezTo>
                      <a:pt x="393" y="3132"/>
                      <a:pt x="371" y="3365"/>
                      <a:pt x="360" y="3459"/>
                    </a:cubicBezTo>
                    <a:cubicBezTo>
                      <a:pt x="349" y="3553"/>
                      <a:pt x="359" y="3536"/>
                      <a:pt x="334" y="3587"/>
                    </a:cubicBezTo>
                    <a:cubicBezTo>
                      <a:pt x="309" y="3638"/>
                      <a:pt x="221" y="3717"/>
                      <a:pt x="208" y="3765"/>
                    </a:cubicBezTo>
                    <a:cubicBezTo>
                      <a:pt x="195" y="3813"/>
                      <a:pt x="240" y="3869"/>
                      <a:pt x="256" y="3876"/>
                    </a:cubicBezTo>
                    <a:cubicBezTo>
                      <a:pt x="272" y="3883"/>
                      <a:pt x="287" y="3834"/>
                      <a:pt x="304" y="3810"/>
                    </a:cubicBezTo>
                    <a:cubicBezTo>
                      <a:pt x="321" y="3786"/>
                      <a:pt x="364" y="3723"/>
                      <a:pt x="360" y="3729"/>
                    </a:cubicBezTo>
                    <a:cubicBezTo>
                      <a:pt x="356" y="3735"/>
                      <a:pt x="291" y="3816"/>
                      <a:pt x="280" y="3846"/>
                    </a:cubicBezTo>
                    <a:cubicBezTo>
                      <a:pt x="269" y="3876"/>
                      <a:pt x="266" y="3901"/>
                      <a:pt x="296" y="3909"/>
                    </a:cubicBezTo>
                    <a:cubicBezTo>
                      <a:pt x="326" y="3917"/>
                      <a:pt x="401" y="3937"/>
                      <a:pt x="463" y="3896"/>
                    </a:cubicBezTo>
                    <a:cubicBezTo>
                      <a:pt x="525" y="3855"/>
                      <a:pt x="620" y="3752"/>
                      <a:pt x="669" y="3664"/>
                    </a:cubicBezTo>
                    <a:cubicBezTo>
                      <a:pt x="718" y="3576"/>
                      <a:pt x="727" y="3542"/>
                      <a:pt x="759" y="3369"/>
                    </a:cubicBezTo>
                    <a:cubicBezTo>
                      <a:pt x="791" y="3196"/>
                      <a:pt x="821" y="2820"/>
                      <a:pt x="862" y="2623"/>
                    </a:cubicBezTo>
                    <a:cubicBezTo>
                      <a:pt x="903" y="2426"/>
                      <a:pt x="967" y="2310"/>
                      <a:pt x="1003" y="2186"/>
                    </a:cubicBezTo>
                    <a:cubicBezTo>
                      <a:pt x="1039" y="2062"/>
                      <a:pt x="1050" y="1979"/>
                      <a:pt x="1080" y="1877"/>
                    </a:cubicBezTo>
                    <a:cubicBezTo>
                      <a:pt x="1110" y="1775"/>
                      <a:pt x="1122" y="1686"/>
                      <a:pt x="1183" y="1572"/>
                    </a:cubicBezTo>
                    <a:cubicBezTo>
                      <a:pt x="1244" y="1458"/>
                      <a:pt x="1432" y="1324"/>
                      <a:pt x="1447" y="1194"/>
                    </a:cubicBezTo>
                    <a:cubicBezTo>
                      <a:pt x="1462" y="1064"/>
                      <a:pt x="1312" y="876"/>
                      <a:pt x="1276" y="792"/>
                    </a:cubicBezTo>
                  </a:path>
                </a:pathLst>
              </a:custGeom>
              <a:solidFill>
                <a:srgbClr val="993300"/>
              </a:solidFill>
              <a:ln w="3175" cmpd="sng">
                <a:solidFill>
                  <a:srgbClr val="000000"/>
                </a:solidFill>
                <a:round/>
                <a:headEnd/>
                <a:tailEnd/>
              </a:ln>
            </p:spPr>
            <p:txBody>
              <a:bodyPr/>
              <a:lstStyle/>
              <a:p>
                <a:endParaRPr lang="en-GB" dirty="0"/>
              </a:p>
            </p:txBody>
          </p:sp>
          <p:sp>
            <p:nvSpPr>
              <p:cNvPr id="19859" name="Freeform 536"/>
              <p:cNvSpPr>
                <a:spLocks noChangeAspect="1"/>
              </p:cNvSpPr>
              <p:nvPr/>
            </p:nvSpPr>
            <p:spPr bwMode="auto">
              <a:xfrm>
                <a:off x="4152" y="6291"/>
                <a:ext cx="348" cy="240"/>
              </a:xfrm>
              <a:custGeom>
                <a:avLst/>
                <a:gdLst>
                  <a:gd name="T0" fmla="*/ 60 w 348"/>
                  <a:gd name="T1" fmla="*/ 0 h 240"/>
                  <a:gd name="T2" fmla="*/ 21 w 348"/>
                  <a:gd name="T3" fmla="*/ 57 h 240"/>
                  <a:gd name="T4" fmla="*/ 0 w 348"/>
                  <a:gd name="T5" fmla="*/ 93 h 240"/>
                  <a:gd name="T6" fmla="*/ 21 w 348"/>
                  <a:gd name="T7" fmla="*/ 159 h 240"/>
                  <a:gd name="T8" fmla="*/ 51 w 348"/>
                  <a:gd name="T9" fmla="*/ 189 h 240"/>
                  <a:gd name="T10" fmla="*/ 81 w 348"/>
                  <a:gd name="T11" fmla="*/ 126 h 240"/>
                  <a:gd name="T12" fmla="*/ 159 w 348"/>
                  <a:gd name="T13" fmla="*/ 30 h 240"/>
                  <a:gd name="T14" fmla="*/ 135 w 348"/>
                  <a:gd name="T15" fmla="*/ 84 h 240"/>
                  <a:gd name="T16" fmla="*/ 90 w 348"/>
                  <a:gd name="T17" fmla="*/ 144 h 240"/>
                  <a:gd name="T18" fmla="*/ 72 w 348"/>
                  <a:gd name="T19" fmla="*/ 186 h 240"/>
                  <a:gd name="T20" fmla="*/ 72 w 348"/>
                  <a:gd name="T21" fmla="*/ 210 h 240"/>
                  <a:gd name="T22" fmla="*/ 120 w 348"/>
                  <a:gd name="T23" fmla="*/ 234 h 240"/>
                  <a:gd name="T24" fmla="*/ 210 w 348"/>
                  <a:gd name="T25" fmla="*/ 234 h 240"/>
                  <a:gd name="T26" fmla="*/ 270 w 348"/>
                  <a:gd name="T27" fmla="*/ 198 h 240"/>
                  <a:gd name="T28" fmla="*/ 333 w 348"/>
                  <a:gd name="T29" fmla="*/ 144 h 240"/>
                  <a:gd name="T30" fmla="*/ 348 w 348"/>
                  <a:gd name="T31" fmla="*/ 1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40">
                    <a:moveTo>
                      <a:pt x="60" y="0"/>
                    </a:moveTo>
                    <a:cubicBezTo>
                      <a:pt x="45" y="21"/>
                      <a:pt x="31" y="42"/>
                      <a:pt x="21" y="57"/>
                    </a:cubicBezTo>
                    <a:cubicBezTo>
                      <a:pt x="11" y="72"/>
                      <a:pt x="0" y="76"/>
                      <a:pt x="0" y="93"/>
                    </a:cubicBezTo>
                    <a:cubicBezTo>
                      <a:pt x="0" y="110"/>
                      <a:pt x="13" y="143"/>
                      <a:pt x="21" y="159"/>
                    </a:cubicBezTo>
                    <a:cubicBezTo>
                      <a:pt x="29" y="175"/>
                      <a:pt x="41" y="194"/>
                      <a:pt x="51" y="189"/>
                    </a:cubicBezTo>
                    <a:cubicBezTo>
                      <a:pt x="61" y="184"/>
                      <a:pt x="63" y="153"/>
                      <a:pt x="81" y="126"/>
                    </a:cubicBezTo>
                    <a:cubicBezTo>
                      <a:pt x="99" y="99"/>
                      <a:pt x="150" y="37"/>
                      <a:pt x="159" y="30"/>
                    </a:cubicBezTo>
                    <a:cubicBezTo>
                      <a:pt x="168" y="23"/>
                      <a:pt x="146" y="65"/>
                      <a:pt x="135" y="84"/>
                    </a:cubicBezTo>
                    <a:cubicBezTo>
                      <a:pt x="124" y="103"/>
                      <a:pt x="100" y="127"/>
                      <a:pt x="90" y="144"/>
                    </a:cubicBezTo>
                    <a:cubicBezTo>
                      <a:pt x="80" y="161"/>
                      <a:pt x="75" y="175"/>
                      <a:pt x="72" y="186"/>
                    </a:cubicBezTo>
                    <a:cubicBezTo>
                      <a:pt x="69" y="197"/>
                      <a:pt x="64" y="202"/>
                      <a:pt x="72" y="210"/>
                    </a:cubicBezTo>
                    <a:cubicBezTo>
                      <a:pt x="80" y="218"/>
                      <a:pt x="97" y="230"/>
                      <a:pt x="120" y="234"/>
                    </a:cubicBezTo>
                    <a:cubicBezTo>
                      <a:pt x="143" y="238"/>
                      <a:pt x="185" y="240"/>
                      <a:pt x="210" y="234"/>
                    </a:cubicBezTo>
                    <a:cubicBezTo>
                      <a:pt x="235" y="228"/>
                      <a:pt x="250" y="213"/>
                      <a:pt x="270" y="198"/>
                    </a:cubicBezTo>
                    <a:cubicBezTo>
                      <a:pt x="290" y="183"/>
                      <a:pt x="320" y="156"/>
                      <a:pt x="333" y="144"/>
                    </a:cubicBezTo>
                    <a:cubicBezTo>
                      <a:pt x="346" y="132"/>
                      <a:pt x="345" y="127"/>
                      <a:pt x="348" y="123"/>
                    </a:cubicBezTo>
                  </a:path>
                </a:pathLst>
              </a:custGeom>
              <a:solidFill>
                <a:srgbClr val="333333"/>
              </a:solidFill>
              <a:ln w="3175" cmpd="sng">
                <a:solidFill>
                  <a:srgbClr val="000000"/>
                </a:solidFill>
                <a:round/>
                <a:headEnd/>
                <a:tailEnd/>
              </a:ln>
            </p:spPr>
            <p:txBody>
              <a:bodyPr/>
              <a:lstStyle/>
              <a:p>
                <a:endParaRPr lang="en-GB" dirty="0"/>
              </a:p>
            </p:txBody>
          </p:sp>
        </p:grpSp>
        <p:grpSp>
          <p:nvGrpSpPr>
            <p:cNvPr id="19833" name="Group 537"/>
            <p:cNvGrpSpPr>
              <a:grpSpLocks noChangeAspect="1"/>
            </p:cNvGrpSpPr>
            <p:nvPr/>
          </p:nvGrpSpPr>
          <p:grpSpPr bwMode="auto">
            <a:xfrm flipH="1">
              <a:off x="2336" y="2281"/>
              <a:ext cx="348" cy="798"/>
              <a:chOff x="6531" y="1752"/>
              <a:chExt cx="2021" cy="4637"/>
            </a:xfrm>
          </p:grpSpPr>
          <p:sp>
            <p:nvSpPr>
              <p:cNvPr id="19856" name="Freeform 538"/>
              <p:cNvSpPr>
                <a:spLocks noChangeAspect="1"/>
              </p:cNvSpPr>
              <p:nvPr/>
            </p:nvSpPr>
            <p:spPr bwMode="auto">
              <a:xfrm>
                <a:off x="6531" y="1752"/>
                <a:ext cx="2021" cy="4622"/>
              </a:xfrm>
              <a:custGeom>
                <a:avLst/>
                <a:gdLst>
                  <a:gd name="T0" fmla="*/ 0 w 2021"/>
                  <a:gd name="T1" fmla="*/ 1076 h 4622"/>
                  <a:gd name="T2" fmla="*/ 125 w 2021"/>
                  <a:gd name="T3" fmla="*/ 1644 h 4622"/>
                  <a:gd name="T4" fmla="*/ 537 w 2021"/>
                  <a:gd name="T5" fmla="*/ 2018 h 4622"/>
                  <a:gd name="T6" fmla="*/ 1076 w 2021"/>
                  <a:gd name="T7" fmla="*/ 2384 h 4622"/>
                  <a:gd name="T8" fmla="*/ 1324 w 2021"/>
                  <a:gd name="T9" fmla="*/ 2649 h 4622"/>
                  <a:gd name="T10" fmla="*/ 1500 w 2021"/>
                  <a:gd name="T11" fmla="*/ 2914 h 4622"/>
                  <a:gd name="T12" fmla="*/ 1644 w 2021"/>
                  <a:gd name="T13" fmla="*/ 3221 h 4622"/>
                  <a:gd name="T14" fmla="*/ 1614 w 2021"/>
                  <a:gd name="T15" fmla="*/ 3727 h 4622"/>
                  <a:gd name="T16" fmla="*/ 1623 w 2021"/>
                  <a:gd name="T17" fmla="*/ 4164 h 4622"/>
                  <a:gd name="T18" fmla="*/ 1500 w 2021"/>
                  <a:gd name="T19" fmla="*/ 4344 h 4622"/>
                  <a:gd name="T20" fmla="*/ 1428 w 2021"/>
                  <a:gd name="T21" fmla="*/ 4432 h 4622"/>
                  <a:gd name="T22" fmla="*/ 1455 w 2021"/>
                  <a:gd name="T23" fmla="*/ 4494 h 4622"/>
                  <a:gd name="T24" fmla="*/ 1548 w 2021"/>
                  <a:gd name="T25" fmla="*/ 4500 h 4622"/>
                  <a:gd name="T26" fmla="*/ 1620 w 2021"/>
                  <a:gd name="T27" fmla="*/ 4450 h 4622"/>
                  <a:gd name="T28" fmla="*/ 1491 w 2021"/>
                  <a:gd name="T29" fmla="*/ 4548 h 4622"/>
                  <a:gd name="T30" fmla="*/ 1623 w 2021"/>
                  <a:gd name="T31" fmla="*/ 4611 h 4622"/>
                  <a:gd name="T32" fmla="*/ 1838 w 2021"/>
                  <a:gd name="T33" fmla="*/ 4483 h 4622"/>
                  <a:gd name="T34" fmla="*/ 1884 w 2021"/>
                  <a:gd name="T35" fmla="*/ 4385 h 4622"/>
                  <a:gd name="T36" fmla="*/ 1923 w 2021"/>
                  <a:gd name="T37" fmla="*/ 4251 h 4622"/>
                  <a:gd name="T38" fmla="*/ 1919 w 2021"/>
                  <a:gd name="T39" fmla="*/ 3769 h 4622"/>
                  <a:gd name="T40" fmla="*/ 1918 w 2021"/>
                  <a:gd name="T41" fmla="*/ 3180 h 4622"/>
                  <a:gd name="T42" fmla="*/ 1993 w 2021"/>
                  <a:gd name="T43" fmla="*/ 2855 h 4622"/>
                  <a:gd name="T44" fmla="*/ 1945 w 2021"/>
                  <a:gd name="T45" fmla="*/ 2365 h 4622"/>
                  <a:gd name="T46" fmla="*/ 1973 w 2021"/>
                  <a:gd name="T47" fmla="*/ 2126 h 4622"/>
                  <a:gd name="T48" fmla="*/ 1660 w 2021"/>
                  <a:gd name="T49" fmla="*/ 1940 h 4622"/>
                  <a:gd name="T50" fmla="*/ 1311 w 2021"/>
                  <a:gd name="T51" fmla="*/ 1541 h 4622"/>
                  <a:gd name="T52" fmla="*/ 1143 w 2021"/>
                  <a:gd name="T53" fmla="*/ 803 h 4622"/>
                  <a:gd name="T54" fmla="*/ 1067 w 2021"/>
                  <a:gd name="T55" fmla="*/ 456 h 4622"/>
                  <a:gd name="T56" fmla="*/ 1048 w 2021"/>
                  <a:gd name="T57" fmla="*/ 223 h 4622"/>
                  <a:gd name="T58" fmla="*/ 945 w 2021"/>
                  <a:gd name="T59" fmla="*/ 23 h 4622"/>
                  <a:gd name="T60" fmla="*/ 605 w 2021"/>
                  <a:gd name="T61" fmla="*/ 87 h 46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21" h="4622">
                    <a:moveTo>
                      <a:pt x="0" y="1076"/>
                    </a:moveTo>
                    <a:cubicBezTo>
                      <a:pt x="17" y="1282"/>
                      <a:pt x="36" y="1487"/>
                      <a:pt x="125" y="1644"/>
                    </a:cubicBezTo>
                    <a:cubicBezTo>
                      <a:pt x="215" y="1801"/>
                      <a:pt x="378" y="1895"/>
                      <a:pt x="537" y="2018"/>
                    </a:cubicBezTo>
                    <a:cubicBezTo>
                      <a:pt x="695" y="2142"/>
                      <a:pt x="945" y="2278"/>
                      <a:pt x="1076" y="2384"/>
                    </a:cubicBezTo>
                    <a:cubicBezTo>
                      <a:pt x="1207" y="2488"/>
                      <a:pt x="1254" y="2560"/>
                      <a:pt x="1324" y="2649"/>
                    </a:cubicBezTo>
                    <a:cubicBezTo>
                      <a:pt x="1394" y="2736"/>
                      <a:pt x="1447" y="2819"/>
                      <a:pt x="1500" y="2914"/>
                    </a:cubicBezTo>
                    <a:cubicBezTo>
                      <a:pt x="1553" y="3009"/>
                      <a:pt x="1625" y="3085"/>
                      <a:pt x="1644" y="3221"/>
                    </a:cubicBezTo>
                    <a:cubicBezTo>
                      <a:pt x="1663" y="3356"/>
                      <a:pt x="1617" y="3570"/>
                      <a:pt x="1614" y="3727"/>
                    </a:cubicBezTo>
                    <a:cubicBezTo>
                      <a:pt x="1611" y="3884"/>
                      <a:pt x="1642" y="4061"/>
                      <a:pt x="1623" y="4164"/>
                    </a:cubicBezTo>
                    <a:cubicBezTo>
                      <a:pt x="1604" y="4267"/>
                      <a:pt x="1532" y="4299"/>
                      <a:pt x="1500" y="4344"/>
                    </a:cubicBezTo>
                    <a:cubicBezTo>
                      <a:pt x="1468" y="4389"/>
                      <a:pt x="1435" y="4407"/>
                      <a:pt x="1428" y="4432"/>
                    </a:cubicBezTo>
                    <a:cubicBezTo>
                      <a:pt x="1421" y="4457"/>
                      <a:pt x="1435" y="4483"/>
                      <a:pt x="1455" y="4494"/>
                    </a:cubicBezTo>
                    <a:cubicBezTo>
                      <a:pt x="1475" y="4505"/>
                      <a:pt x="1521" y="4507"/>
                      <a:pt x="1548" y="4500"/>
                    </a:cubicBezTo>
                    <a:cubicBezTo>
                      <a:pt x="1575" y="4493"/>
                      <a:pt x="1629" y="4442"/>
                      <a:pt x="1620" y="4450"/>
                    </a:cubicBezTo>
                    <a:cubicBezTo>
                      <a:pt x="1611" y="4458"/>
                      <a:pt x="1491" y="4521"/>
                      <a:pt x="1491" y="4548"/>
                    </a:cubicBezTo>
                    <a:cubicBezTo>
                      <a:pt x="1491" y="4575"/>
                      <a:pt x="1565" y="4622"/>
                      <a:pt x="1623" y="4611"/>
                    </a:cubicBezTo>
                    <a:cubicBezTo>
                      <a:pt x="1681" y="4600"/>
                      <a:pt x="1795" y="4521"/>
                      <a:pt x="1838" y="4483"/>
                    </a:cubicBezTo>
                    <a:cubicBezTo>
                      <a:pt x="1881" y="4445"/>
                      <a:pt x="1870" y="4424"/>
                      <a:pt x="1884" y="4385"/>
                    </a:cubicBezTo>
                    <a:cubicBezTo>
                      <a:pt x="1898" y="4346"/>
                      <a:pt x="1917" y="4354"/>
                      <a:pt x="1923" y="4251"/>
                    </a:cubicBezTo>
                    <a:cubicBezTo>
                      <a:pt x="1929" y="4148"/>
                      <a:pt x="1920" y="3947"/>
                      <a:pt x="1919" y="3769"/>
                    </a:cubicBezTo>
                    <a:cubicBezTo>
                      <a:pt x="1918" y="3591"/>
                      <a:pt x="1904" y="3332"/>
                      <a:pt x="1918" y="3180"/>
                    </a:cubicBezTo>
                    <a:cubicBezTo>
                      <a:pt x="1930" y="3028"/>
                      <a:pt x="1989" y="2992"/>
                      <a:pt x="1993" y="2855"/>
                    </a:cubicBezTo>
                    <a:cubicBezTo>
                      <a:pt x="1998" y="2719"/>
                      <a:pt x="1949" y="2486"/>
                      <a:pt x="1945" y="2365"/>
                    </a:cubicBezTo>
                    <a:cubicBezTo>
                      <a:pt x="1942" y="2243"/>
                      <a:pt x="2021" y="2198"/>
                      <a:pt x="1973" y="2126"/>
                    </a:cubicBezTo>
                    <a:cubicBezTo>
                      <a:pt x="1925" y="2056"/>
                      <a:pt x="1770" y="2038"/>
                      <a:pt x="1660" y="1940"/>
                    </a:cubicBezTo>
                    <a:cubicBezTo>
                      <a:pt x="1550" y="1843"/>
                      <a:pt x="1397" y="1731"/>
                      <a:pt x="1311" y="1541"/>
                    </a:cubicBezTo>
                    <a:cubicBezTo>
                      <a:pt x="1224" y="1352"/>
                      <a:pt x="1183" y="983"/>
                      <a:pt x="1143" y="803"/>
                    </a:cubicBezTo>
                    <a:cubicBezTo>
                      <a:pt x="1101" y="621"/>
                      <a:pt x="1083" y="552"/>
                      <a:pt x="1067" y="456"/>
                    </a:cubicBezTo>
                    <a:cubicBezTo>
                      <a:pt x="1051" y="361"/>
                      <a:pt x="1068" y="296"/>
                      <a:pt x="1048" y="223"/>
                    </a:cubicBezTo>
                    <a:cubicBezTo>
                      <a:pt x="1028" y="151"/>
                      <a:pt x="1019" y="46"/>
                      <a:pt x="945" y="23"/>
                    </a:cubicBezTo>
                    <a:cubicBezTo>
                      <a:pt x="871" y="0"/>
                      <a:pt x="676" y="74"/>
                      <a:pt x="605" y="87"/>
                    </a:cubicBezTo>
                  </a:path>
                </a:pathLst>
              </a:custGeom>
              <a:solidFill>
                <a:srgbClr val="993300"/>
              </a:solidFill>
              <a:ln w="3175" cmpd="sng">
                <a:solidFill>
                  <a:srgbClr val="000000"/>
                </a:solidFill>
                <a:round/>
                <a:headEnd/>
                <a:tailEnd/>
              </a:ln>
            </p:spPr>
            <p:txBody>
              <a:bodyPr/>
              <a:lstStyle/>
              <a:p>
                <a:endParaRPr lang="en-GB" dirty="0"/>
              </a:p>
            </p:txBody>
          </p:sp>
          <p:sp>
            <p:nvSpPr>
              <p:cNvPr id="19857" name="Freeform 539"/>
              <p:cNvSpPr>
                <a:spLocks noChangeAspect="1"/>
              </p:cNvSpPr>
              <p:nvPr/>
            </p:nvSpPr>
            <p:spPr bwMode="auto">
              <a:xfrm>
                <a:off x="7950" y="6045"/>
                <a:ext cx="324" cy="344"/>
              </a:xfrm>
              <a:custGeom>
                <a:avLst/>
                <a:gdLst>
                  <a:gd name="T0" fmla="*/ 148 w 324"/>
                  <a:gd name="T1" fmla="*/ 0 h 344"/>
                  <a:gd name="T2" fmla="*/ 84 w 324"/>
                  <a:gd name="T3" fmla="*/ 43 h 344"/>
                  <a:gd name="T4" fmla="*/ 37 w 324"/>
                  <a:gd name="T5" fmla="*/ 76 h 344"/>
                  <a:gd name="T6" fmla="*/ 15 w 324"/>
                  <a:gd name="T7" fmla="*/ 136 h 344"/>
                  <a:gd name="T8" fmla="*/ 12 w 324"/>
                  <a:gd name="T9" fmla="*/ 164 h 344"/>
                  <a:gd name="T10" fmla="*/ 24 w 324"/>
                  <a:gd name="T11" fmla="*/ 186 h 344"/>
                  <a:gd name="T12" fmla="*/ 157 w 324"/>
                  <a:gd name="T13" fmla="*/ 118 h 344"/>
                  <a:gd name="T14" fmla="*/ 205 w 324"/>
                  <a:gd name="T15" fmla="*/ 109 h 344"/>
                  <a:gd name="T16" fmla="*/ 143 w 324"/>
                  <a:gd name="T17" fmla="*/ 140 h 344"/>
                  <a:gd name="T18" fmla="*/ 89 w 324"/>
                  <a:gd name="T19" fmla="*/ 169 h 344"/>
                  <a:gd name="T20" fmla="*/ 39 w 324"/>
                  <a:gd name="T21" fmla="*/ 206 h 344"/>
                  <a:gd name="T22" fmla="*/ 65 w 324"/>
                  <a:gd name="T23" fmla="*/ 248 h 344"/>
                  <a:gd name="T24" fmla="*/ 127 w 324"/>
                  <a:gd name="T25" fmla="*/ 320 h 344"/>
                  <a:gd name="T26" fmla="*/ 177 w 324"/>
                  <a:gd name="T27" fmla="*/ 338 h 344"/>
                  <a:gd name="T28" fmla="*/ 252 w 324"/>
                  <a:gd name="T29" fmla="*/ 282 h 344"/>
                  <a:gd name="T30" fmla="*/ 294 w 324"/>
                  <a:gd name="T31" fmla="*/ 279 h 344"/>
                  <a:gd name="T32" fmla="*/ 324 w 324"/>
                  <a:gd name="T33" fmla="*/ 249 h 3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4" h="344">
                    <a:moveTo>
                      <a:pt x="148" y="0"/>
                    </a:moveTo>
                    <a:cubicBezTo>
                      <a:pt x="125" y="14"/>
                      <a:pt x="101" y="30"/>
                      <a:pt x="84" y="43"/>
                    </a:cubicBezTo>
                    <a:cubicBezTo>
                      <a:pt x="65" y="55"/>
                      <a:pt x="49" y="61"/>
                      <a:pt x="37" y="76"/>
                    </a:cubicBezTo>
                    <a:cubicBezTo>
                      <a:pt x="27" y="91"/>
                      <a:pt x="19" y="121"/>
                      <a:pt x="15" y="136"/>
                    </a:cubicBezTo>
                    <a:cubicBezTo>
                      <a:pt x="10" y="150"/>
                      <a:pt x="10" y="156"/>
                      <a:pt x="12" y="164"/>
                    </a:cubicBezTo>
                    <a:cubicBezTo>
                      <a:pt x="14" y="172"/>
                      <a:pt x="0" y="194"/>
                      <a:pt x="24" y="186"/>
                    </a:cubicBezTo>
                    <a:cubicBezTo>
                      <a:pt x="48" y="178"/>
                      <a:pt x="127" y="131"/>
                      <a:pt x="157" y="118"/>
                    </a:cubicBezTo>
                    <a:cubicBezTo>
                      <a:pt x="187" y="105"/>
                      <a:pt x="207" y="105"/>
                      <a:pt x="205" y="109"/>
                    </a:cubicBezTo>
                    <a:cubicBezTo>
                      <a:pt x="203" y="113"/>
                      <a:pt x="162" y="130"/>
                      <a:pt x="143" y="140"/>
                    </a:cubicBezTo>
                    <a:cubicBezTo>
                      <a:pt x="123" y="150"/>
                      <a:pt x="106" y="157"/>
                      <a:pt x="89" y="169"/>
                    </a:cubicBezTo>
                    <a:cubicBezTo>
                      <a:pt x="71" y="179"/>
                      <a:pt x="43" y="192"/>
                      <a:pt x="39" y="206"/>
                    </a:cubicBezTo>
                    <a:cubicBezTo>
                      <a:pt x="34" y="219"/>
                      <a:pt x="49" y="229"/>
                      <a:pt x="65" y="248"/>
                    </a:cubicBezTo>
                    <a:cubicBezTo>
                      <a:pt x="79" y="267"/>
                      <a:pt x="109" y="306"/>
                      <a:pt x="127" y="320"/>
                    </a:cubicBezTo>
                    <a:cubicBezTo>
                      <a:pt x="146" y="335"/>
                      <a:pt x="156" y="344"/>
                      <a:pt x="177" y="338"/>
                    </a:cubicBezTo>
                    <a:cubicBezTo>
                      <a:pt x="198" y="332"/>
                      <a:pt x="233" y="292"/>
                      <a:pt x="252" y="282"/>
                    </a:cubicBezTo>
                    <a:cubicBezTo>
                      <a:pt x="271" y="272"/>
                      <a:pt x="282" y="285"/>
                      <a:pt x="294" y="279"/>
                    </a:cubicBezTo>
                    <a:cubicBezTo>
                      <a:pt x="306" y="273"/>
                      <a:pt x="318" y="255"/>
                      <a:pt x="324" y="249"/>
                    </a:cubicBezTo>
                  </a:path>
                </a:pathLst>
              </a:custGeom>
              <a:solidFill>
                <a:srgbClr val="333333"/>
              </a:solidFill>
              <a:ln w="3175" cmpd="sng">
                <a:solidFill>
                  <a:srgbClr val="000000"/>
                </a:solidFill>
                <a:round/>
                <a:headEnd/>
                <a:tailEnd/>
              </a:ln>
            </p:spPr>
            <p:txBody>
              <a:bodyPr/>
              <a:lstStyle/>
              <a:p>
                <a:endParaRPr lang="en-GB" dirty="0"/>
              </a:p>
            </p:txBody>
          </p:sp>
        </p:grpSp>
        <p:sp>
          <p:nvSpPr>
            <p:cNvPr id="19834" name="Freeform 540"/>
            <p:cNvSpPr>
              <a:spLocks noChangeAspect="1"/>
            </p:cNvSpPr>
            <p:nvPr/>
          </p:nvSpPr>
          <p:spPr bwMode="auto">
            <a:xfrm flipH="1">
              <a:off x="2340" y="2251"/>
              <a:ext cx="1087" cy="446"/>
            </a:xfrm>
            <a:custGeom>
              <a:avLst/>
              <a:gdLst>
                <a:gd name="T0" fmla="*/ 0 w 6305"/>
                <a:gd name="T1" fmla="*/ 0 h 2595"/>
                <a:gd name="T2" fmla="*/ 0 w 6305"/>
                <a:gd name="T3" fmla="*/ 0 h 2595"/>
                <a:gd name="T4" fmla="*/ 0 w 6305"/>
                <a:gd name="T5" fmla="*/ 0 h 2595"/>
                <a:gd name="T6" fmla="*/ 0 w 6305"/>
                <a:gd name="T7" fmla="*/ 0 h 2595"/>
                <a:gd name="T8" fmla="*/ 0 w 6305"/>
                <a:gd name="T9" fmla="*/ 0 h 2595"/>
                <a:gd name="T10" fmla="*/ 0 w 6305"/>
                <a:gd name="T11" fmla="*/ 0 h 2595"/>
                <a:gd name="T12" fmla="*/ 0 w 6305"/>
                <a:gd name="T13" fmla="*/ 0 h 2595"/>
                <a:gd name="T14" fmla="*/ 0 w 6305"/>
                <a:gd name="T15" fmla="*/ 0 h 2595"/>
                <a:gd name="T16" fmla="*/ 0 w 6305"/>
                <a:gd name="T17" fmla="*/ 0 h 2595"/>
                <a:gd name="T18" fmla="*/ 0 w 6305"/>
                <a:gd name="T19" fmla="*/ 0 h 2595"/>
                <a:gd name="T20" fmla="*/ 0 w 6305"/>
                <a:gd name="T21" fmla="*/ 0 h 2595"/>
                <a:gd name="T22" fmla="*/ 0 w 6305"/>
                <a:gd name="T23" fmla="*/ 0 h 2595"/>
                <a:gd name="T24" fmla="*/ 0 w 6305"/>
                <a:gd name="T25" fmla="*/ 0 h 2595"/>
                <a:gd name="T26" fmla="*/ 0 w 6305"/>
                <a:gd name="T27" fmla="*/ 0 h 2595"/>
                <a:gd name="T28" fmla="*/ 0 w 6305"/>
                <a:gd name="T29" fmla="*/ 0 h 2595"/>
                <a:gd name="T30" fmla="*/ 0 w 6305"/>
                <a:gd name="T31" fmla="*/ 0 h 2595"/>
                <a:gd name="T32" fmla="*/ 0 w 6305"/>
                <a:gd name="T33" fmla="*/ 0 h 2595"/>
                <a:gd name="T34" fmla="*/ 0 w 6305"/>
                <a:gd name="T35" fmla="*/ 0 h 2595"/>
                <a:gd name="T36" fmla="*/ 0 w 6305"/>
                <a:gd name="T37" fmla="*/ 0 h 2595"/>
                <a:gd name="T38" fmla="*/ 0 w 6305"/>
                <a:gd name="T39" fmla="*/ 0 h 2595"/>
                <a:gd name="T40" fmla="*/ 0 w 6305"/>
                <a:gd name="T41" fmla="*/ 0 h 2595"/>
                <a:gd name="T42" fmla="*/ 0 w 6305"/>
                <a:gd name="T43" fmla="*/ 0 h 2595"/>
                <a:gd name="T44" fmla="*/ 0 w 6305"/>
                <a:gd name="T45" fmla="*/ 0 h 2595"/>
                <a:gd name="T46" fmla="*/ 0 w 6305"/>
                <a:gd name="T47" fmla="*/ 0 h 2595"/>
                <a:gd name="T48" fmla="*/ 0 w 6305"/>
                <a:gd name="T49" fmla="*/ 0 h 2595"/>
                <a:gd name="T50" fmla="*/ 0 w 6305"/>
                <a:gd name="T51" fmla="*/ 0 h 2595"/>
                <a:gd name="T52" fmla="*/ 0 w 6305"/>
                <a:gd name="T53" fmla="*/ 0 h 2595"/>
                <a:gd name="T54" fmla="*/ 0 w 6305"/>
                <a:gd name="T55" fmla="*/ 0 h 2595"/>
                <a:gd name="T56" fmla="*/ 0 w 6305"/>
                <a:gd name="T57" fmla="*/ 0 h 2595"/>
                <a:gd name="T58" fmla="*/ 0 w 6305"/>
                <a:gd name="T59" fmla="*/ 0 h 2595"/>
                <a:gd name="T60" fmla="*/ 0 w 6305"/>
                <a:gd name="T61" fmla="*/ 0 h 2595"/>
                <a:gd name="T62" fmla="*/ 0 w 6305"/>
                <a:gd name="T63" fmla="*/ 0 h 2595"/>
                <a:gd name="T64" fmla="*/ 0 w 6305"/>
                <a:gd name="T65" fmla="*/ 0 h 2595"/>
                <a:gd name="T66" fmla="*/ 0 w 6305"/>
                <a:gd name="T67" fmla="*/ 0 h 2595"/>
                <a:gd name="T68" fmla="*/ 0 w 6305"/>
                <a:gd name="T69" fmla="*/ 0 h 2595"/>
                <a:gd name="T70" fmla="*/ 0 w 6305"/>
                <a:gd name="T71" fmla="*/ 0 h 2595"/>
                <a:gd name="T72" fmla="*/ 0 w 6305"/>
                <a:gd name="T73" fmla="*/ 0 h 2595"/>
                <a:gd name="T74" fmla="*/ 0 w 6305"/>
                <a:gd name="T75" fmla="*/ 0 h 2595"/>
                <a:gd name="T76" fmla="*/ 0 w 6305"/>
                <a:gd name="T77" fmla="*/ 0 h 2595"/>
                <a:gd name="T78" fmla="*/ 0 w 6305"/>
                <a:gd name="T79" fmla="*/ 0 h 2595"/>
                <a:gd name="T80" fmla="*/ 0 w 6305"/>
                <a:gd name="T81" fmla="*/ 0 h 2595"/>
                <a:gd name="T82" fmla="*/ 0 w 6305"/>
                <a:gd name="T83" fmla="*/ 0 h 2595"/>
                <a:gd name="T84" fmla="*/ 0 w 6305"/>
                <a:gd name="T85" fmla="*/ 0 h 2595"/>
                <a:gd name="T86" fmla="*/ 0 w 6305"/>
                <a:gd name="T87" fmla="*/ 0 h 2595"/>
                <a:gd name="T88" fmla="*/ 0 w 6305"/>
                <a:gd name="T89" fmla="*/ 0 h 2595"/>
                <a:gd name="T90" fmla="*/ 0 w 6305"/>
                <a:gd name="T91" fmla="*/ 0 h 2595"/>
                <a:gd name="T92" fmla="*/ 0 w 6305"/>
                <a:gd name="T93" fmla="*/ 0 h 2595"/>
                <a:gd name="T94" fmla="*/ 0 w 6305"/>
                <a:gd name="T95" fmla="*/ 0 h 2595"/>
                <a:gd name="T96" fmla="*/ 0 w 6305"/>
                <a:gd name="T97" fmla="*/ 0 h 2595"/>
                <a:gd name="T98" fmla="*/ 0 w 6305"/>
                <a:gd name="T99" fmla="*/ 0 h 2595"/>
                <a:gd name="T100" fmla="*/ 0 w 6305"/>
                <a:gd name="T101" fmla="*/ 0 h 2595"/>
                <a:gd name="T102" fmla="*/ 0 w 6305"/>
                <a:gd name="T103" fmla="*/ 0 h 2595"/>
                <a:gd name="T104" fmla="*/ 0 w 6305"/>
                <a:gd name="T105" fmla="*/ 0 h 2595"/>
                <a:gd name="T106" fmla="*/ 0 w 6305"/>
                <a:gd name="T107" fmla="*/ 0 h 2595"/>
                <a:gd name="T108" fmla="*/ 0 w 6305"/>
                <a:gd name="T109" fmla="*/ 0 h 2595"/>
                <a:gd name="T110" fmla="*/ 0 w 6305"/>
                <a:gd name="T111" fmla="*/ 0 h 2595"/>
                <a:gd name="T112" fmla="*/ 0 w 6305"/>
                <a:gd name="T113" fmla="*/ 0 h 2595"/>
                <a:gd name="T114" fmla="*/ 0 w 6305"/>
                <a:gd name="T115" fmla="*/ 0 h 2595"/>
                <a:gd name="T116" fmla="*/ 0 w 6305"/>
                <a:gd name="T117" fmla="*/ 0 h 2595"/>
                <a:gd name="T118" fmla="*/ 0 w 6305"/>
                <a:gd name="T119" fmla="*/ 0 h 2595"/>
                <a:gd name="T120" fmla="*/ 0 w 6305"/>
                <a:gd name="T121" fmla="*/ 0 h 2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05" h="2595">
                  <a:moveTo>
                    <a:pt x="926" y="686"/>
                  </a:moveTo>
                  <a:cubicBezTo>
                    <a:pt x="845" y="682"/>
                    <a:pt x="748" y="660"/>
                    <a:pt x="669" y="660"/>
                  </a:cubicBezTo>
                  <a:cubicBezTo>
                    <a:pt x="590" y="660"/>
                    <a:pt x="534" y="624"/>
                    <a:pt x="450" y="686"/>
                  </a:cubicBezTo>
                  <a:cubicBezTo>
                    <a:pt x="366" y="748"/>
                    <a:pt x="223" y="922"/>
                    <a:pt x="167" y="1033"/>
                  </a:cubicBezTo>
                  <a:cubicBezTo>
                    <a:pt x="111" y="1144"/>
                    <a:pt x="116" y="1241"/>
                    <a:pt x="116" y="1354"/>
                  </a:cubicBezTo>
                  <a:cubicBezTo>
                    <a:pt x="116" y="1467"/>
                    <a:pt x="175" y="1618"/>
                    <a:pt x="167" y="1714"/>
                  </a:cubicBezTo>
                  <a:cubicBezTo>
                    <a:pt x="159" y="1810"/>
                    <a:pt x="91" y="1879"/>
                    <a:pt x="65" y="1933"/>
                  </a:cubicBezTo>
                  <a:cubicBezTo>
                    <a:pt x="39" y="1987"/>
                    <a:pt x="22" y="2000"/>
                    <a:pt x="13" y="2036"/>
                  </a:cubicBezTo>
                  <a:cubicBezTo>
                    <a:pt x="4" y="2072"/>
                    <a:pt x="9" y="2111"/>
                    <a:pt x="13" y="2152"/>
                  </a:cubicBezTo>
                  <a:cubicBezTo>
                    <a:pt x="17" y="2193"/>
                    <a:pt x="0" y="2242"/>
                    <a:pt x="39" y="2280"/>
                  </a:cubicBezTo>
                  <a:cubicBezTo>
                    <a:pt x="78" y="2318"/>
                    <a:pt x="174" y="2372"/>
                    <a:pt x="245" y="2383"/>
                  </a:cubicBezTo>
                  <a:cubicBezTo>
                    <a:pt x="316" y="2394"/>
                    <a:pt x="407" y="2367"/>
                    <a:pt x="463" y="2344"/>
                  </a:cubicBezTo>
                  <a:cubicBezTo>
                    <a:pt x="519" y="2321"/>
                    <a:pt x="577" y="2246"/>
                    <a:pt x="579" y="2242"/>
                  </a:cubicBezTo>
                  <a:cubicBezTo>
                    <a:pt x="581" y="2238"/>
                    <a:pt x="461" y="2313"/>
                    <a:pt x="476" y="2319"/>
                  </a:cubicBezTo>
                  <a:cubicBezTo>
                    <a:pt x="491" y="2325"/>
                    <a:pt x="592" y="2297"/>
                    <a:pt x="669" y="2280"/>
                  </a:cubicBezTo>
                  <a:cubicBezTo>
                    <a:pt x="746" y="2263"/>
                    <a:pt x="851" y="2252"/>
                    <a:pt x="939" y="2216"/>
                  </a:cubicBezTo>
                  <a:cubicBezTo>
                    <a:pt x="1027" y="2180"/>
                    <a:pt x="1115" y="2056"/>
                    <a:pt x="1196" y="2062"/>
                  </a:cubicBezTo>
                  <a:cubicBezTo>
                    <a:pt x="1277" y="2068"/>
                    <a:pt x="1314" y="2186"/>
                    <a:pt x="1427" y="2254"/>
                  </a:cubicBezTo>
                  <a:cubicBezTo>
                    <a:pt x="1540" y="2322"/>
                    <a:pt x="1750" y="2417"/>
                    <a:pt x="1877" y="2473"/>
                  </a:cubicBezTo>
                  <a:cubicBezTo>
                    <a:pt x="2004" y="2529"/>
                    <a:pt x="2053" y="2583"/>
                    <a:pt x="2186" y="2589"/>
                  </a:cubicBezTo>
                  <a:cubicBezTo>
                    <a:pt x="2319" y="2595"/>
                    <a:pt x="2476" y="2585"/>
                    <a:pt x="2675" y="2512"/>
                  </a:cubicBezTo>
                  <a:cubicBezTo>
                    <a:pt x="2874" y="2439"/>
                    <a:pt x="3176" y="2221"/>
                    <a:pt x="3382" y="2152"/>
                  </a:cubicBezTo>
                  <a:cubicBezTo>
                    <a:pt x="3588" y="2083"/>
                    <a:pt x="3802" y="2087"/>
                    <a:pt x="3909" y="2100"/>
                  </a:cubicBezTo>
                  <a:cubicBezTo>
                    <a:pt x="4016" y="2113"/>
                    <a:pt x="3969" y="2203"/>
                    <a:pt x="4025" y="2229"/>
                  </a:cubicBezTo>
                  <a:cubicBezTo>
                    <a:pt x="4081" y="2255"/>
                    <a:pt x="4177" y="2261"/>
                    <a:pt x="4243" y="2254"/>
                  </a:cubicBezTo>
                  <a:cubicBezTo>
                    <a:pt x="4309" y="2247"/>
                    <a:pt x="4350" y="2201"/>
                    <a:pt x="4423" y="2190"/>
                  </a:cubicBezTo>
                  <a:cubicBezTo>
                    <a:pt x="4496" y="2179"/>
                    <a:pt x="4575" y="2181"/>
                    <a:pt x="4680" y="2190"/>
                  </a:cubicBezTo>
                  <a:cubicBezTo>
                    <a:pt x="4785" y="2199"/>
                    <a:pt x="4946" y="2233"/>
                    <a:pt x="5053" y="2242"/>
                  </a:cubicBezTo>
                  <a:cubicBezTo>
                    <a:pt x="5160" y="2251"/>
                    <a:pt x="5222" y="2326"/>
                    <a:pt x="5323" y="2242"/>
                  </a:cubicBezTo>
                  <a:cubicBezTo>
                    <a:pt x="5424" y="2158"/>
                    <a:pt x="5593" y="1858"/>
                    <a:pt x="5657" y="1740"/>
                  </a:cubicBezTo>
                  <a:cubicBezTo>
                    <a:pt x="5721" y="1622"/>
                    <a:pt x="5670" y="1667"/>
                    <a:pt x="5709" y="1534"/>
                  </a:cubicBezTo>
                  <a:cubicBezTo>
                    <a:pt x="5748" y="1401"/>
                    <a:pt x="5866" y="1093"/>
                    <a:pt x="5889" y="943"/>
                  </a:cubicBezTo>
                  <a:cubicBezTo>
                    <a:pt x="5912" y="793"/>
                    <a:pt x="5889" y="709"/>
                    <a:pt x="5850" y="634"/>
                  </a:cubicBezTo>
                  <a:cubicBezTo>
                    <a:pt x="5811" y="559"/>
                    <a:pt x="5644" y="499"/>
                    <a:pt x="5657" y="493"/>
                  </a:cubicBezTo>
                  <a:cubicBezTo>
                    <a:pt x="5670" y="487"/>
                    <a:pt x="5875" y="521"/>
                    <a:pt x="5927" y="596"/>
                  </a:cubicBezTo>
                  <a:cubicBezTo>
                    <a:pt x="5979" y="671"/>
                    <a:pt x="5979" y="819"/>
                    <a:pt x="5966" y="943"/>
                  </a:cubicBezTo>
                  <a:cubicBezTo>
                    <a:pt x="5953" y="1067"/>
                    <a:pt x="5867" y="1207"/>
                    <a:pt x="5850" y="1342"/>
                  </a:cubicBezTo>
                  <a:cubicBezTo>
                    <a:pt x="5833" y="1477"/>
                    <a:pt x="5835" y="1655"/>
                    <a:pt x="5863" y="1753"/>
                  </a:cubicBezTo>
                  <a:cubicBezTo>
                    <a:pt x="5891" y="1851"/>
                    <a:pt x="5955" y="1884"/>
                    <a:pt x="6017" y="1933"/>
                  </a:cubicBezTo>
                  <a:cubicBezTo>
                    <a:pt x="6079" y="1982"/>
                    <a:pt x="6193" y="2047"/>
                    <a:pt x="6236" y="2049"/>
                  </a:cubicBezTo>
                  <a:cubicBezTo>
                    <a:pt x="6279" y="2051"/>
                    <a:pt x="6305" y="1987"/>
                    <a:pt x="6275" y="1946"/>
                  </a:cubicBezTo>
                  <a:cubicBezTo>
                    <a:pt x="6245" y="1905"/>
                    <a:pt x="6101" y="1858"/>
                    <a:pt x="6056" y="1804"/>
                  </a:cubicBezTo>
                  <a:cubicBezTo>
                    <a:pt x="6011" y="1750"/>
                    <a:pt x="5992" y="1701"/>
                    <a:pt x="6005" y="1624"/>
                  </a:cubicBezTo>
                  <a:cubicBezTo>
                    <a:pt x="6018" y="1547"/>
                    <a:pt x="6105" y="1447"/>
                    <a:pt x="6133" y="1342"/>
                  </a:cubicBezTo>
                  <a:cubicBezTo>
                    <a:pt x="6161" y="1237"/>
                    <a:pt x="6178" y="1112"/>
                    <a:pt x="6172" y="994"/>
                  </a:cubicBezTo>
                  <a:cubicBezTo>
                    <a:pt x="6166" y="876"/>
                    <a:pt x="6166" y="750"/>
                    <a:pt x="6095" y="634"/>
                  </a:cubicBezTo>
                  <a:cubicBezTo>
                    <a:pt x="6024" y="518"/>
                    <a:pt x="5880" y="398"/>
                    <a:pt x="5747" y="300"/>
                  </a:cubicBezTo>
                  <a:cubicBezTo>
                    <a:pt x="5614" y="202"/>
                    <a:pt x="5473" y="86"/>
                    <a:pt x="5297" y="43"/>
                  </a:cubicBezTo>
                  <a:cubicBezTo>
                    <a:pt x="5121" y="0"/>
                    <a:pt x="4886" y="32"/>
                    <a:pt x="4693" y="43"/>
                  </a:cubicBezTo>
                  <a:cubicBezTo>
                    <a:pt x="4500" y="54"/>
                    <a:pt x="4292" y="99"/>
                    <a:pt x="4140" y="107"/>
                  </a:cubicBezTo>
                  <a:cubicBezTo>
                    <a:pt x="3988" y="115"/>
                    <a:pt x="3934" y="87"/>
                    <a:pt x="3780" y="94"/>
                  </a:cubicBezTo>
                  <a:cubicBezTo>
                    <a:pt x="3626" y="101"/>
                    <a:pt x="3361" y="133"/>
                    <a:pt x="3215" y="146"/>
                  </a:cubicBezTo>
                  <a:cubicBezTo>
                    <a:pt x="3069" y="159"/>
                    <a:pt x="3062" y="153"/>
                    <a:pt x="2906" y="172"/>
                  </a:cubicBezTo>
                  <a:cubicBezTo>
                    <a:pt x="2750" y="191"/>
                    <a:pt x="2424" y="230"/>
                    <a:pt x="2276" y="262"/>
                  </a:cubicBezTo>
                  <a:cubicBezTo>
                    <a:pt x="2128" y="294"/>
                    <a:pt x="2096" y="336"/>
                    <a:pt x="2019" y="364"/>
                  </a:cubicBezTo>
                  <a:cubicBezTo>
                    <a:pt x="1942" y="392"/>
                    <a:pt x="1880" y="397"/>
                    <a:pt x="1813" y="429"/>
                  </a:cubicBezTo>
                  <a:cubicBezTo>
                    <a:pt x="1746" y="461"/>
                    <a:pt x="1688" y="523"/>
                    <a:pt x="1620" y="557"/>
                  </a:cubicBezTo>
                  <a:cubicBezTo>
                    <a:pt x="1552" y="591"/>
                    <a:pt x="1464" y="617"/>
                    <a:pt x="1402" y="634"/>
                  </a:cubicBezTo>
                  <a:cubicBezTo>
                    <a:pt x="1340" y="651"/>
                    <a:pt x="1288" y="651"/>
                    <a:pt x="1247" y="660"/>
                  </a:cubicBezTo>
                  <a:cubicBezTo>
                    <a:pt x="1206" y="669"/>
                    <a:pt x="1206" y="682"/>
                    <a:pt x="1157" y="686"/>
                  </a:cubicBezTo>
                  <a:cubicBezTo>
                    <a:pt x="1108" y="690"/>
                    <a:pt x="1007" y="690"/>
                    <a:pt x="926" y="686"/>
                  </a:cubicBezTo>
                  <a:close/>
                </a:path>
              </a:pathLst>
            </a:custGeom>
            <a:solidFill>
              <a:srgbClr val="993300"/>
            </a:solidFill>
            <a:ln w="3175" cmpd="sng">
              <a:solidFill>
                <a:srgbClr val="000000"/>
              </a:solidFill>
              <a:round/>
              <a:headEnd/>
              <a:tailEnd/>
            </a:ln>
          </p:spPr>
          <p:txBody>
            <a:bodyPr/>
            <a:lstStyle/>
            <a:p>
              <a:endParaRPr lang="en-GB" dirty="0"/>
            </a:p>
          </p:txBody>
        </p:sp>
        <p:grpSp>
          <p:nvGrpSpPr>
            <p:cNvPr id="19835" name="Group 541"/>
            <p:cNvGrpSpPr>
              <a:grpSpLocks noChangeAspect="1"/>
            </p:cNvGrpSpPr>
            <p:nvPr/>
          </p:nvGrpSpPr>
          <p:grpSpPr bwMode="auto">
            <a:xfrm flipH="1">
              <a:off x="2878" y="2429"/>
              <a:ext cx="252" cy="677"/>
              <a:chOff x="3947" y="2610"/>
              <a:chExt cx="1462" cy="3937"/>
            </a:xfrm>
          </p:grpSpPr>
          <p:sp>
            <p:nvSpPr>
              <p:cNvPr id="19854" name="Freeform 542"/>
              <p:cNvSpPr>
                <a:spLocks noChangeAspect="1"/>
              </p:cNvSpPr>
              <p:nvPr/>
            </p:nvSpPr>
            <p:spPr bwMode="auto">
              <a:xfrm>
                <a:off x="3947" y="2610"/>
                <a:ext cx="1462" cy="3937"/>
              </a:xfrm>
              <a:custGeom>
                <a:avLst/>
                <a:gdLst>
                  <a:gd name="T0" fmla="*/ 180 w 1462"/>
                  <a:gd name="T1" fmla="*/ 0 h 3937"/>
                  <a:gd name="T2" fmla="*/ 52 w 1462"/>
                  <a:gd name="T3" fmla="*/ 566 h 3937"/>
                  <a:gd name="T4" fmla="*/ 489 w 1462"/>
                  <a:gd name="T5" fmla="*/ 1376 h 3937"/>
                  <a:gd name="T6" fmla="*/ 540 w 1462"/>
                  <a:gd name="T7" fmla="*/ 1684 h 3937"/>
                  <a:gd name="T8" fmla="*/ 427 w 1462"/>
                  <a:gd name="T9" fmla="*/ 2196 h 3937"/>
                  <a:gd name="T10" fmla="*/ 463 w 1462"/>
                  <a:gd name="T11" fmla="*/ 2533 h 3937"/>
                  <a:gd name="T12" fmla="*/ 399 w 1462"/>
                  <a:gd name="T13" fmla="*/ 2790 h 3937"/>
                  <a:gd name="T14" fmla="*/ 399 w 1462"/>
                  <a:gd name="T15" fmla="*/ 3021 h 3937"/>
                  <a:gd name="T16" fmla="*/ 360 w 1462"/>
                  <a:gd name="T17" fmla="*/ 3459 h 3937"/>
                  <a:gd name="T18" fmla="*/ 334 w 1462"/>
                  <a:gd name="T19" fmla="*/ 3587 h 3937"/>
                  <a:gd name="T20" fmla="*/ 208 w 1462"/>
                  <a:gd name="T21" fmla="*/ 3765 h 3937"/>
                  <a:gd name="T22" fmla="*/ 256 w 1462"/>
                  <a:gd name="T23" fmla="*/ 3876 h 3937"/>
                  <a:gd name="T24" fmla="*/ 304 w 1462"/>
                  <a:gd name="T25" fmla="*/ 3810 h 3937"/>
                  <a:gd name="T26" fmla="*/ 360 w 1462"/>
                  <a:gd name="T27" fmla="*/ 3729 h 3937"/>
                  <a:gd name="T28" fmla="*/ 280 w 1462"/>
                  <a:gd name="T29" fmla="*/ 3846 h 3937"/>
                  <a:gd name="T30" fmla="*/ 296 w 1462"/>
                  <a:gd name="T31" fmla="*/ 3909 h 3937"/>
                  <a:gd name="T32" fmla="*/ 463 w 1462"/>
                  <a:gd name="T33" fmla="*/ 3896 h 3937"/>
                  <a:gd name="T34" fmla="*/ 669 w 1462"/>
                  <a:gd name="T35" fmla="*/ 3664 h 3937"/>
                  <a:gd name="T36" fmla="*/ 759 w 1462"/>
                  <a:gd name="T37" fmla="*/ 3369 h 3937"/>
                  <a:gd name="T38" fmla="*/ 862 w 1462"/>
                  <a:gd name="T39" fmla="*/ 2623 h 3937"/>
                  <a:gd name="T40" fmla="*/ 1003 w 1462"/>
                  <a:gd name="T41" fmla="*/ 2186 h 3937"/>
                  <a:gd name="T42" fmla="*/ 1080 w 1462"/>
                  <a:gd name="T43" fmla="*/ 1877 h 3937"/>
                  <a:gd name="T44" fmla="*/ 1183 w 1462"/>
                  <a:gd name="T45" fmla="*/ 1572 h 3937"/>
                  <a:gd name="T46" fmla="*/ 1447 w 1462"/>
                  <a:gd name="T47" fmla="*/ 1194 h 3937"/>
                  <a:gd name="T48" fmla="*/ 1276 w 1462"/>
                  <a:gd name="T49" fmla="*/ 792 h 39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2" h="3937">
                    <a:moveTo>
                      <a:pt x="180" y="0"/>
                    </a:moveTo>
                    <a:cubicBezTo>
                      <a:pt x="90" y="168"/>
                      <a:pt x="0" y="337"/>
                      <a:pt x="52" y="566"/>
                    </a:cubicBezTo>
                    <a:cubicBezTo>
                      <a:pt x="104" y="795"/>
                      <a:pt x="408" y="1190"/>
                      <a:pt x="489" y="1376"/>
                    </a:cubicBezTo>
                    <a:cubicBezTo>
                      <a:pt x="570" y="1562"/>
                      <a:pt x="550" y="1547"/>
                      <a:pt x="540" y="1684"/>
                    </a:cubicBezTo>
                    <a:cubicBezTo>
                      <a:pt x="530" y="1821"/>
                      <a:pt x="440" y="2055"/>
                      <a:pt x="427" y="2196"/>
                    </a:cubicBezTo>
                    <a:cubicBezTo>
                      <a:pt x="414" y="2337"/>
                      <a:pt x="468" y="2434"/>
                      <a:pt x="463" y="2533"/>
                    </a:cubicBezTo>
                    <a:cubicBezTo>
                      <a:pt x="458" y="2632"/>
                      <a:pt x="410" y="2709"/>
                      <a:pt x="399" y="2790"/>
                    </a:cubicBezTo>
                    <a:cubicBezTo>
                      <a:pt x="388" y="2871"/>
                      <a:pt x="405" y="2910"/>
                      <a:pt x="399" y="3021"/>
                    </a:cubicBezTo>
                    <a:cubicBezTo>
                      <a:pt x="393" y="3132"/>
                      <a:pt x="371" y="3365"/>
                      <a:pt x="360" y="3459"/>
                    </a:cubicBezTo>
                    <a:cubicBezTo>
                      <a:pt x="349" y="3553"/>
                      <a:pt x="359" y="3536"/>
                      <a:pt x="334" y="3587"/>
                    </a:cubicBezTo>
                    <a:cubicBezTo>
                      <a:pt x="309" y="3638"/>
                      <a:pt x="221" y="3717"/>
                      <a:pt x="208" y="3765"/>
                    </a:cubicBezTo>
                    <a:cubicBezTo>
                      <a:pt x="195" y="3813"/>
                      <a:pt x="240" y="3869"/>
                      <a:pt x="256" y="3876"/>
                    </a:cubicBezTo>
                    <a:cubicBezTo>
                      <a:pt x="272" y="3883"/>
                      <a:pt x="287" y="3834"/>
                      <a:pt x="304" y="3810"/>
                    </a:cubicBezTo>
                    <a:cubicBezTo>
                      <a:pt x="321" y="3786"/>
                      <a:pt x="364" y="3723"/>
                      <a:pt x="360" y="3729"/>
                    </a:cubicBezTo>
                    <a:cubicBezTo>
                      <a:pt x="356" y="3735"/>
                      <a:pt x="291" y="3816"/>
                      <a:pt x="280" y="3846"/>
                    </a:cubicBezTo>
                    <a:cubicBezTo>
                      <a:pt x="269" y="3876"/>
                      <a:pt x="266" y="3901"/>
                      <a:pt x="296" y="3909"/>
                    </a:cubicBezTo>
                    <a:cubicBezTo>
                      <a:pt x="326" y="3917"/>
                      <a:pt x="401" y="3937"/>
                      <a:pt x="463" y="3896"/>
                    </a:cubicBezTo>
                    <a:cubicBezTo>
                      <a:pt x="525" y="3855"/>
                      <a:pt x="620" y="3752"/>
                      <a:pt x="669" y="3664"/>
                    </a:cubicBezTo>
                    <a:cubicBezTo>
                      <a:pt x="718" y="3576"/>
                      <a:pt x="727" y="3542"/>
                      <a:pt x="759" y="3369"/>
                    </a:cubicBezTo>
                    <a:cubicBezTo>
                      <a:pt x="791" y="3196"/>
                      <a:pt x="821" y="2820"/>
                      <a:pt x="862" y="2623"/>
                    </a:cubicBezTo>
                    <a:cubicBezTo>
                      <a:pt x="903" y="2426"/>
                      <a:pt x="967" y="2310"/>
                      <a:pt x="1003" y="2186"/>
                    </a:cubicBezTo>
                    <a:cubicBezTo>
                      <a:pt x="1039" y="2062"/>
                      <a:pt x="1050" y="1979"/>
                      <a:pt x="1080" y="1877"/>
                    </a:cubicBezTo>
                    <a:cubicBezTo>
                      <a:pt x="1110" y="1775"/>
                      <a:pt x="1122" y="1686"/>
                      <a:pt x="1183" y="1572"/>
                    </a:cubicBezTo>
                    <a:cubicBezTo>
                      <a:pt x="1244" y="1458"/>
                      <a:pt x="1432" y="1324"/>
                      <a:pt x="1447" y="1194"/>
                    </a:cubicBezTo>
                    <a:cubicBezTo>
                      <a:pt x="1462" y="1064"/>
                      <a:pt x="1312" y="876"/>
                      <a:pt x="1276" y="792"/>
                    </a:cubicBezTo>
                  </a:path>
                </a:pathLst>
              </a:custGeom>
              <a:solidFill>
                <a:srgbClr val="993300"/>
              </a:solidFill>
              <a:ln w="3175" cmpd="sng">
                <a:solidFill>
                  <a:srgbClr val="000000"/>
                </a:solidFill>
                <a:round/>
                <a:headEnd/>
                <a:tailEnd/>
              </a:ln>
            </p:spPr>
            <p:txBody>
              <a:bodyPr/>
              <a:lstStyle/>
              <a:p>
                <a:endParaRPr lang="en-GB" dirty="0"/>
              </a:p>
            </p:txBody>
          </p:sp>
          <p:sp>
            <p:nvSpPr>
              <p:cNvPr id="19855" name="Freeform 543"/>
              <p:cNvSpPr>
                <a:spLocks noChangeAspect="1"/>
              </p:cNvSpPr>
              <p:nvPr/>
            </p:nvSpPr>
            <p:spPr bwMode="auto">
              <a:xfrm>
                <a:off x="4152" y="6291"/>
                <a:ext cx="348" cy="240"/>
              </a:xfrm>
              <a:custGeom>
                <a:avLst/>
                <a:gdLst>
                  <a:gd name="T0" fmla="*/ 60 w 348"/>
                  <a:gd name="T1" fmla="*/ 0 h 240"/>
                  <a:gd name="T2" fmla="*/ 21 w 348"/>
                  <a:gd name="T3" fmla="*/ 57 h 240"/>
                  <a:gd name="T4" fmla="*/ 0 w 348"/>
                  <a:gd name="T5" fmla="*/ 93 h 240"/>
                  <a:gd name="T6" fmla="*/ 21 w 348"/>
                  <a:gd name="T7" fmla="*/ 159 h 240"/>
                  <a:gd name="T8" fmla="*/ 51 w 348"/>
                  <a:gd name="T9" fmla="*/ 189 h 240"/>
                  <a:gd name="T10" fmla="*/ 81 w 348"/>
                  <a:gd name="T11" fmla="*/ 126 h 240"/>
                  <a:gd name="T12" fmla="*/ 159 w 348"/>
                  <a:gd name="T13" fmla="*/ 30 h 240"/>
                  <a:gd name="T14" fmla="*/ 135 w 348"/>
                  <a:gd name="T15" fmla="*/ 84 h 240"/>
                  <a:gd name="T16" fmla="*/ 90 w 348"/>
                  <a:gd name="T17" fmla="*/ 144 h 240"/>
                  <a:gd name="T18" fmla="*/ 72 w 348"/>
                  <a:gd name="T19" fmla="*/ 186 h 240"/>
                  <a:gd name="T20" fmla="*/ 72 w 348"/>
                  <a:gd name="T21" fmla="*/ 210 h 240"/>
                  <a:gd name="T22" fmla="*/ 120 w 348"/>
                  <a:gd name="T23" fmla="*/ 234 h 240"/>
                  <a:gd name="T24" fmla="*/ 210 w 348"/>
                  <a:gd name="T25" fmla="*/ 234 h 240"/>
                  <a:gd name="T26" fmla="*/ 270 w 348"/>
                  <a:gd name="T27" fmla="*/ 198 h 240"/>
                  <a:gd name="T28" fmla="*/ 333 w 348"/>
                  <a:gd name="T29" fmla="*/ 144 h 240"/>
                  <a:gd name="T30" fmla="*/ 348 w 348"/>
                  <a:gd name="T31" fmla="*/ 123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8" h="240">
                    <a:moveTo>
                      <a:pt x="60" y="0"/>
                    </a:moveTo>
                    <a:cubicBezTo>
                      <a:pt x="45" y="21"/>
                      <a:pt x="31" y="42"/>
                      <a:pt x="21" y="57"/>
                    </a:cubicBezTo>
                    <a:cubicBezTo>
                      <a:pt x="11" y="72"/>
                      <a:pt x="0" y="76"/>
                      <a:pt x="0" y="93"/>
                    </a:cubicBezTo>
                    <a:cubicBezTo>
                      <a:pt x="0" y="110"/>
                      <a:pt x="13" y="143"/>
                      <a:pt x="21" y="159"/>
                    </a:cubicBezTo>
                    <a:cubicBezTo>
                      <a:pt x="29" y="175"/>
                      <a:pt x="41" y="194"/>
                      <a:pt x="51" y="189"/>
                    </a:cubicBezTo>
                    <a:cubicBezTo>
                      <a:pt x="61" y="184"/>
                      <a:pt x="63" y="153"/>
                      <a:pt x="81" y="126"/>
                    </a:cubicBezTo>
                    <a:cubicBezTo>
                      <a:pt x="99" y="99"/>
                      <a:pt x="150" y="37"/>
                      <a:pt x="159" y="30"/>
                    </a:cubicBezTo>
                    <a:cubicBezTo>
                      <a:pt x="168" y="23"/>
                      <a:pt x="146" y="65"/>
                      <a:pt x="135" y="84"/>
                    </a:cubicBezTo>
                    <a:cubicBezTo>
                      <a:pt x="124" y="103"/>
                      <a:pt x="100" y="127"/>
                      <a:pt x="90" y="144"/>
                    </a:cubicBezTo>
                    <a:cubicBezTo>
                      <a:pt x="80" y="161"/>
                      <a:pt x="75" y="175"/>
                      <a:pt x="72" y="186"/>
                    </a:cubicBezTo>
                    <a:cubicBezTo>
                      <a:pt x="69" y="197"/>
                      <a:pt x="64" y="202"/>
                      <a:pt x="72" y="210"/>
                    </a:cubicBezTo>
                    <a:cubicBezTo>
                      <a:pt x="80" y="218"/>
                      <a:pt x="97" y="230"/>
                      <a:pt x="120" y="234"/>
                    </a:cubicBezTo>
                    <a:cubicBezTo>
                      <a:pt x="143" y="238"/>
                      <a:pt x="185" y="240"/>
                      <a:pt x="210" y="234"/>
                    </a:cubicBezTo>
                    <a:cubicBezTo>
                      <a:pt x="235" y="228"/>
                      <a:pt x="250" y="213"/>
                      <a:pt x="270" y="198"/>
                    </a:cubicBezTo>
                    <a:cubicBezTo>
                      <a:pt x="290" y="183"/>
                      <a:pt x="320" y="156"/>
                      <a:pt x="333" y="144"/>
                    </a:cubicBezTo>
                    <a:cubicBezTo>
                      <a:pt x="346" y="132"/>
                      <a:pt x="345" y="127"/>
                      <a:pt x="348" y="123"/>
                    </a:cubicBezTo>
                  </a:path>
                </a:pathLst>
              </a:custGeom>
              <a:solidFill>
                <a:srgbClr val="333333"/>
              </a:solidFill>
              <a:ln w="3175" cmpd="sng">
                <a:solidFill>
                  <a:srgbClr val="000000"/>
                </a:solidFill>
                <a:round/>
                <a:headEnd/>
                <a:tailEnd/>
              </a:ln>
            </p:spPr>
            <p:txBody>
              <a:bodyPr/>
              <a:lstStyle/>
              <a:p>
                <a:endParaRPr lang="en-GB" dirty="0"/>
              </a:p>
            </p:txBody>
          </p:sp>
        </p:grpSp>
        <p:grpSp>
          <p:nvGrpSpPr>
            <p:cNvPr id="19836" name="Group 544"/>
            <p:cNvGrpSpPr>
              <a:grpSpLocks noChangeAspect="1"/>
            </p:cNvGrpSpPr>
            <p:nvPr/>
          </p:nvGrpSpPr>
          <p:grpSpPr bwMode="auto">
            <a:xfrm flipH="1">
              <a:off x="2364" y="2334"/>
              <a:ext cx="314" cy="836"/>
              <a:chOff x="6566" y="2057"/>
              <a:chExt cx="1825" cy="4864"/>
            </a:xfrm>
          </p:grpSpPr>
          <p:sp>
            <p:nvSpPr>
              <p:cNvPr id="19852" name="Freeform 545"/>
              <p:cNvSpPr>
                <a:spLocks noChangeAspect="1"/>
              </p:cNvSpPr>
              <p:nvPr/>
            </p:nvSpPr>
            <p:spPr bwMode="auto">
              <a:xfrm>
                <a:off x="6566" y="2057"/>
                <a:ext cx="1825" cy="4864"/>
              </a:xfrm>
              <a:custGeom>
                <a:avLst/>
                <a:gdLst>
                  <a:gd name="T0" fmla="*/ 133 w 1825"/>
                  <a:gd name="T1" fmla="*/ 797 h 4864"/>
                  <a:gd name="T2" fmla="*/ 30 w 1825"/>
                  <a:gd name="T3" fmla="*/ 1389 h 4864"/>
                  <a:gd name="T4" fmla="*/ 313 w 1825"/>
                  <a:gd name="T5" fmla="*/ 1903 h 4864"/>
                  <a:gd name="T6" fmla="*/ 737 w 1825"/>
                  <a:gd name="T7" fmla="*/ 2456 h 4864"/>
                  <a:gd name="T8" fmla="*/ 891 w 1825"/>
                  <a:gd name="T9" fmla="*/ 2803 h 4864"/>
                  <a:gd name="T10" fmla="*/ 968 w 1825"/>
                  <a:gd name="T11" fmla="*/ 3124 h 4864"/>
                  <a:gd name="T12" fmla="*/ 994 w 1825"/>
                  <a:gd name="T13" fmla="*/ 3472 h 4864"/>
                  <a:gd name="T14" fmla="*/ 750 w 1825"/>
                  <a:gd name="T15" fmla="*/ 3947 h 4864"/>
                  <a:gd name="T16" fmla="*/ 441 w 1825"/>
                  <a:gd name="T17" fmla="*/ 4436 h 4864"/>
                  <a:gd name="T18" fmla="*/ 364 w 1825"/>
                  <a:gd name="T19" fmla="*/ 4552 h 4864"/>
                  <a:gd name="T20" fmla="*/ 287 w 1825"/>
                  <a:gd name="T21" fmla="*/ 4667 h 4864"/>
                  <a:gd name="T22" fmla="*/ 300 w 1825"/>
                  <a:gd name="T23" fmla="*/ 4770 h 4864"/>
                  <a:gd name="T24" fmla="*/ 364 w 1825"/>
                  <a:gd name="T25" fmla="*/ 4732 h 4864"/>
                  <a:gd name="T26" fmla="*/ 454 w 1825"/>
                  <a:gd name="T27" fmla="*/ 4642 h 4864"/>
                  <a:gd name="T28" fmla="*/ 364 w 1825"/>
                  <a:gd name="T29" fmla="*/ 4783 h 4864"/>
                  <a:gd name="T30" fmla="*/ 531 w 1825"/>
                  <a:gd name="T31" fmla="*/ 4860 h 4864"/>
                  <a:gd name="T32" fmla="*/ 673 w 1825"/>
                  <a:gd name="T33" fmla="*/ 4757 h 4864"/>
                  <a:gd name="T34" fmla="*/ 763 w 1825"/>
                  <a:gd name="T35" fmla="*/ 4680 h 4864"/>
                  <a:gd name="T36" fmla="*/ 891 w 1825"/>
                  <a:gd name="T37" fmla="*/ 4474 h 4864"/>
                  <a:gd name="T38" fmla="*/ 1058 w 1825"/>
                  <a:gd name="T39" fmla="*/ 4102 h 4864"/>
                  <a:gd name="T40" fmla="*/ 1303 w 1825"/>
                  <a:gd name="T41" fmla="*/ 3536 h 4864"/>
                  <a:gd name="T42" fmla="*/ 1521 w 1825"/>
                  <a:gd name="T43" fmla="*/ 3253 h 4864"/>
                  <a:gd name="T44" fmla="*/ 1675 w 1825"/>
                  <a:gd name="T45" fmla="*/ 2764 h 4864"/>
                  <a:gd name="T46" fmla="*/ 1804 w 1825"/>
                  <a:gd name="T47" fmla="*/ 2546 h 4864"/>
                  <a:gd name="T48" fmla="*/ 1547 w 1825"/>
                  <a:gd name="T49" fmla="*/ 2250 h 4864"/>
                  <a:gd name="T50" fmla="*/ 1341 w 1825"/>
                  <a:gd name="T51" fmla="*/ 1736 h 4864"/>
                  <a:gd name="T52" fmla="*/ 1470 w 1825"/>
                  <a:gd name="T53" fmla="*/ 964 h 4864"/>
                  <a:gd name="T54" fmla="*/ 1534 w 1825"/>
                  <a:gd name="T55" fmla="*/ 604 h 4864"/>
                  <a:gd name="T56" fmla="*/ 1611 w 1825"/>
                  <a:gd name="T57" fmla="*/ 373 h 4864"/>
                  <a:gd name="T58" fmla="*/ 1585 w 1825"/>
                  <a:gd name="T59" fmla="*/ 142 h 4864"/>
                  <a:gd name="T60" fmla="*/ 1431 w 1825"/>
                  <a:gd name="T61" fmla="*/ 0 h 48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25" h="4864">
                    <a:moveTo>
                      <a:pt x="133" y="797"/>
                    </a:moveTo>
                    <a:cubicBezTo>
                      <a:pt x="66" y="1001"/>
                      <a:pt x="0" y="1205"/>
                      <a:pt x="30" y="1389"/>
                    </a:cubicBezTo>
                    <a:cubicBezTo>
                      <a:pt x="60" y="1573"/>
                      <a:pt x="195" y="1725"/>
                      <a:pt x="313" y="1903"/>
                    </a:cubicBezTo>
                    <a:cubicBezTo>
                      <a:pt x="431" y="2081"/>
                      <a:pt x="641" y="2306"/>
                      <a:pt x="737" y="2456"/>
                    </a:cubicBezTo>
                    <a:cubicBezTo>
                      <a:pt x="833" y="2606"/>
                      <a:pt x="853" y="2692"/>
                      <a:pt x="891" y="2803"/>
                    </a:cubicBezTo>
                    <a:cubicBezTo>
                      <a:pt x="929" y="2914"/>
                      <a:pt x="951" y="3013"/>
                      <a:pt x="968" y="3124"/>
                    </a:cubicBezTo>
                    <a:cubicBezTo>
                      <a:pt x="985" y="3235"/>
                      <a:pt x="1030" y="3335"/>
                      <a:pt x="994" y="3472"/>
                    </a:cubicBezTo>
                    <a:cubicBezTo>
                      <a:pt x="958" y="3609"/>
                      <a:pt x="842" y="3786"/>
                      <a:pt x="750" y="3947"/>
                    </a:cubicBezTo>
                    <a:cubicBezTo>
                      <a:pt x="658" y="4108"/>
                      <a:pt x="505" y="4335"/>
                      <a:pt x="441" y="4436"/>
                    </a:cubicBezTo>
                    <a:cubicBezTo>
                      <a:pt x="377" y="4537"/>
                      <a:pt x="390" y="4514"/>
                      <a:pt x="364" y="4552"/>
                    </a:cubicBezTo>
                    <a:cubicBezTo>
                      <a:pt x="338" y="4590"/>
                      <a:pt x="298" y="4631"/>
                      <a:pt x="287" y="4667"/>
                    </a:cubicBezTo>
                    <a:cubicBezTo>
                      <a:pt x="276" y="4703"/>
                      <a:pt x="287" y="4759"/>
                      <a:pt x="300" y="4770"/>
                    </a:cubicBezTo>
                    <a:cubicBezTo>
                      <a:pt x="313" y="4781"/>
                      <a:pt x="338" y="4753"/>
                      <a:pt x="364" y="4732"/>
                    </a:cubicBezTo>
                    <a:cubicBezTo>
                      <a:pt x="390" y="4711"/>
                      <a:pt x="454" y="4634"/>
                      <a:pt x="454" y="4642"/>
                    </a:cubicBezTo>
                    <a:cubicBezTo>
                      <a:pt x="454" y="4650"/>
                      <a:pt x="351" y="4747"/>
                      <a:pt x="364" y="4783"/>
                    </a:cubicBezTo>
                    <a:cubicBezTo>
                      <a:pt x="377" y="4819"/>
                      <a:pt x="480" y="4864"/>
                      <a:pt x="531" y="4860"/>
                    </a:cubicBezTo>
                    <a:cubicBezTo>
                      <a:pt x="582" y="4856"/>
                      <a:pt x="634" y="4787"/>
                      <a:pt x="673" y="4757"/>
                    </a:cubicBezTo>
                    <a:cubicBezTo>
                      <a:pt x="712" y="4727"/>
                      <a:pt x="727" y="4727"/>
                      <a:pt x="763" y="4680"/>
                    </a:cubicBezTo>
                    <a:cubicBezTo>
                      <a:pt x="799" y="4633"/>
                      <a:pt x="842" y="4570"/>
                      <a:pt x="891" y="4474"/>
                    </a:cubicBezTo>
                    <a:cubicBezTo>
                      <a:pt x="940" y="4378"/>
                      <a:pt x="989" y="4258"/>
                      <a:pt x="1058" y="4102"/>
                    </a:cubicBezTo>
                    <a:cubicBezTo>
                      <a:pt x="1127" y="3946"/>
                      <a:pt x="1226" y="3677"/>
                      <a:pt x="1303" y="3536"/>
                    </a:cubicBezTo>
                    <a:cubicBezTo>
                      <a:pt x="1380" y="3395"/>
                      <a:pt x="1459" y="3382"/>
                      <a:pt x="1521" y="3253"/>
                    </a:cubicBezTo>
                    <a:cubicBezTo>
                      <a:pt x="1583" y="3124"/>
                      <a:pt x="1628" y="2882"/>
                      <a:pt x="1675" y="2764"/>
                    </a:cubicBezTo>
                    <a:cubicBezTo>
                      <a:pt x="1722" y="2646"/>
                      <a:pt x="1825" y="2632"/>
                      <a:pt x="1804" y="2546"/>
                    </a:cubicBezTo>
                    <a:cubicBezTo>
                      <a:pt x="1783" y="2460"/>
                      <a:pt x="1624" y="2385"/>
                      <a:pt x="1547" y="2250"/>
                    </a:cubicBezTo>
                    <a:cubicBezTo>
                      <a:pt x="1470" y="2115"/>
                      <a:pt x="1354" y="1950"/>
                      <a:pt x="1341" y="1736"/>
                    </a:cubicBezTo>
                    <a:cubicBezTo>
                      <a:pt x="1328" y="1522"/>
                      <a:pt x="1438" y="1153"/>
                      <a:pt x="1470" y="964"/>
                    </a:cubicBezTo>
                    <a:cubicBezTo>
                      <a:pt x="1502" y="775"/>
                      <a:pt x="1511" y="702"/>
                      <a:pt x="1534" y="604"/>
                    </a:cubicBezTo>
                    <a:cubicBezTo>
                      <a:pt x="1557" y="506"/>
                      <a:pt x="1602" y="450"/>
                      <a:pt x="1611" y="373"/>
                    </a:cubicBezTo>
                    <a:cubicBezTo>
                      <a:pt x="1620" y="296"/>
                      <a:pt x="1615" y="204"/>
                      <a:pt x="1585" y="142"/>
                    </a:cubicBezTo>
                    <a:cubicBezTo>
                      <a:pt x="1555" y="80"/>
                      <a:pt x="1493" y="40"/>
                      <a:pt x="1431" y="0"/>
                    </a:cubicBezTo>
                  </a:path>
                </a:pathLst>
              </a:custGeom>
              <a:solidFill>
                <a:srgbClr val="993300"/>
              </a:solidFill>
              <a:ln w="3175" cmpd="sng">
                <a:solidFill>
                  <a:srgbClr val="000000"/>
                </a:solidFill>
                <a:round/>
                <a:headEnd/>
                <a:tailEnd/>
              </a:ln>
            </p:spPr>
            <p:txBody>
              <a:bodyPr/>
              <a:lstStyle/>
              <a:p>
                <a:endParaRPr lang="en-GB" dirty="0"/>
              </a:p>
            </p:txBody>
          </p:sp>
          <p:sp>
            <p:nvSpPr>
              <p:cNvPr id="19853" name="Freeform 546"/>
              <p:cNvSpPr>
                <a:spLocks noChangeAspect="1"/>
              </p:cNvSpPr>
              <p:nvPr/>
            </p:nvSpPr>
            <p:spPr bwMode="auto">
              <a:xfrm>
                <a:off x="6848" y="6609"/>
                <a:ext cx="424" cy="312"/>
              </a:xfrm>
              <a:custGeom>
                <a:avLst/>
                <a:gdLst>
                  <a:gd name="T0" fmla="*/ 79 w 424"/>
                  <a:gd name="T1" fmla="*/ 0 h 312"/>
                  <a:gd name="T2" fmla="*/ 34 w 424"/>
                  <a:gd name="T3" fmla="*/ 69 h 312"/>
                  <a:gd name="T4" fmla="*/ 4 w 424"/>
                  <a:gd name="T5" fmla="*/ 120 h 312"/>
                  <a:gd name="T6" fmla="*/ 10 w 424"/>
                  <a:gd name="T7" fmla="*/ 186 h 312"/>
                  <a:gd name="T8" fmla="*/ 22 w 424"/>
                  <a:gd name="T9" fmla="*/ 213 h 312"/>
                  <a:gd name="T10" fmla="*/ 70 w 424"/>
                  <a:gd name="T11" fmla="*/ 195 h 312"/>
                  <a:gd name="T12" fmla="*/ 148 w 424"/>
                  <a:gd name="T13" fmla="*/ 105 h 312"/>
                  <a:gd name="T14" fmla="*/ 193 w 424"/>
                  <a:gd name="T15" fmla="*/ 75 h 312"/>
                  <a:gd name="T16" fmla="*/ 145 w 424"/>
                  <a:gd name="T17" fmla="*/ 132 h 312"/>
                  <a:gd name="T18" fmla="*/ 103 w 424"/>
                  <a:gd name="T19" fmla="*/ 183 h 312"/>
                  <a:gd name="T20" fmla="*/ 70 w 424"/>
                  <a:gd name="T21" fmla="*/ 240 h 312"/>
                  <a:gd name="T22" fmla="*/ 118 w 424"/>
                  <a:gd name="T23" fmla="*/ 267 h 312"/>
                  <a:gd name="T24" fmla="*/ 220 w 424"/>
                  <a:gd name="T25" fmla="*/ 306 h 312"/>
                  <a:gd name="T26" fmla="*/ 280 w 424"/>
                  <a:gd name="T27" fmla="*/ 300 h 312"/>
                  <a:gd name="T28" fmla="*/ 352 w 424"/>
                  <a:gd name="T29" fmla="*/ 234 h 312"/>
                  <a:gd name="T30" fmla="*/ 388 w 424"/>
                  <a:gd name="T31" fmla="*/ 207 h 312"/>
                  <a:gd name="T32" fmla="*/ 424 w 424"/>
                  <a:gd name="T33" fmla="*/ 18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4" h="312">
                    <a:moveTo>
                      <a:pt x="79" y="0"/>
                    </a:moveTo>
                    <a:cubicBezTo>
                      <a:pt x="62" y="24"/>
                      <a:pt x="46" y="49"/>
                      <a:pt x="34" y="69"/>
                    </a:cubicBezTo>
                    <a:cubicBezTo>
                      <a:pt x="22" y="89"/>
                      <a:pt x="8" y="101"/>
                      <a:pt x="4" y="120"/>
                    </a:cubicBezTo>
                    <a:cubicBezTo>
                      <a:pt x="0" y="139"/>
                      <a:pt x="7" y="171"/>
                      <a:pt x="10" y="186"/>
                    </a:cubicBezTo>
                    <a:cubicBezTo>
                      <a:pt x="13" y="201"/>
                      <a:pt x="12" y="211"/>
                      <a:pt x="22" y="213"/>
                    </a:cubicBezTo>
                    <a:cubicBezTo>
                      <a:pt x="32" y="215"/>
                      <a:pt x="49" y="213"/>
                      <a:pt x="70" y="195"/>
                    </a:cubicBezTo>
                    <a:cubicBezTo>
                      <a:pt x="91" y="177"/>
                      <a:pt x="127" y="125"/>
                      <a:pt x="148" y="105"/>
                    </a:cubicBezTo>
                    <a:cubicBezTo>
                      <a:pt x="169" y="85"/>
                      <a:pt x="193" y="71"/>
                      <a:pt x="193" y="75"/>
                    </a:cubicBezTo>
                    <a:cubicBezTo>
                      <a:pt x="193" y="79"/>
                      <a:pt x="160" y="114"/>
                      <a:pt x="145" y="132"/>
                    </a:cubicBezTo>
                    <a:cubicBezTo>
                      <a:pt x="130" y="150"/>
                      <a:pt x="115" y="165"/>
                      <a:pt x="103" y="183"/>
                    </a:cubicBezTo>
                    <a:cubicBezTo>
                      <a:pt x="91" y="201"/>
                      <a:pt x="68" y="226"/>
                      <a:pt x="70" y="240"/>
                    </a:cubicBezTo>
                    <a:cubicBezTo>
                      <a:pt x="72" y="254"/>
                      <a:pt x="93" y="256"/>
                      <a:pt x="118" y="267"/>
                    </a:cubicBezTo>
                    <a:cubicBezTo>
                      <a:pt x="143" y="278"/>
                      <a:pt x="193" y="301"/>
                      <a:pt x="220" y="306"/>
                    </a:cubicBezTo>
                    <a:cubicBezTo>
                      <a:pt x="247" y="311"/>
                      <a:pt x="258" y="312"/>
                      <a:pt x="280" y="300"/>
                    </a:cubicBezTo>
                    <a:cubicBezTo>
                      <a:pt x="302" y="288"/>
                      <a:pt x="334" y="249"/>
                      <a:pt x="352" y="234"/>
                    </a:cubicBezTo>
                    <a:cubicBezTo>
                      <a:pt x="370" y="219"/>
                      <a:pt x="376" y="216"/>
                      <a:pt x="388" y="207"/>
                    </a:cubicBezTo>
                    <a:cubicBezTo>
                      <a:pt x="400" y="198"/>
                      <a:pt x="417" y="185"/>
                      <a:pt x="424" y="180"/>
                    </a:cubicBezTo>
                  </a:path>
                </a:pathLst>
              </a:custGeom>
              <a:solidFill>
                <a:srgbClr val="333333"/>
              </a:solidFill>
              <a:ln w="3175" cmpd="sng">
                <a:solidFill>
                  <a:srgbClr val="000000"/>
                </a:solidFill>
                <a:round/>
                <a:headEnd/>
                <a:tailEnd/>
              </a:ln>
            </p:spPr>
            <p:txBody>
              <a:bodyPr/>
              <a:lstStyle/>
              <a:p>
                <a:endParaRPr lang="en-GB" dirty="0"/>
              </a:p>
            </p:txBody>
          </p:sp>
        </p:grpSp>
        <p:grpSp>
          <p:nvGrpSpPr>
            <p:cNvPr id="19837" name="Group 547"/>
            <p:cNvGrpSpPr>
              <a:grpSpLocks noChangeAspect="1"/>
            </p:cNvGrpSpPr>
            <p:nvPr/>
          </p:nvGrpSpPr>
          <p:grpSpPr bwMode="auto">
            <a:xfrm flipH="1">
              <a:off x="3220" y="2331"/>
              <a:ext cx="221" cy="330"/>
              <a:chOff x="2141" y="2043"/>
              <a:chExt cx="1283" cy="1918"/>
            </a:xfrm>
          </p:grpSpPr>
          <p:grpSp>
            <p:nvGrpSpPr>
              <p:cNvPr id="19842" name="Group 548"/>
              <p:cNvGrpSpPr>
                <a:grpSpLocks noChangeAspect="1"/>
              </p:cNvGrpSpPr>
              <p:nvPr/>
            </p:nvGrpSpPr>
            <p:grpSpPr bwMode="auto">
              <a:xfrm rot="-7977880">
                <a:off x="2060" y="2124"/>
                <a:ext cx="739" cy="577"/>
                <a:chOff x="3435" y="2183"/>
                <a:chExt cx="739" cy="694"/>
              </a:xfrm>
            </p:grpSpPr>
            <p:sp>
              <p:nvSpPr>
                <p:cNvPr id="19850" name="Freeform 549"/>
                <p:cNvSpPr>
                  <a:spLocks noChangeAspect="1"/>
                </p:cNvSpPr>
                <p:nvPr/>
              </p:nvSpPr>
              <p:spPr bwMode="auto">
                <a:xfrm>
                  <a:off x="3435" y="2183"/>
                  <a:ext cx="739" cy="694"/>
                </a:xfrm>
                <a:custGeom>
                  <a:avLst/>
                  <a:gdLst>
                    <a:gd name="T0" fmla="*/ 27 w 739"/>
                    <a:gd name="T1" fmla="*/ 430 h 694"/>
                    <a:gd name="T2" fmla="*/ 12 w 739"/>
                    <a:gd name="T3" fmla="*/ 328 h 694"/>
                    <a:gd name="T4" fmla="*/ 99 w 739"/>
                    <a:gd name="T5" fmla="*/ 184 h 694"/>
                    <a:gd name="T6" fmla="*/ 360 w 739"/>
                    <a:gd name="T7" fmla="*/ 28 h 694"/>
                    <a:gd name="T8" fmla="*/ 567 w 739"/>
                    <a:gd name="T9" fmla="*/ 13 h 694"/>
                    <a:gd name="T10" fmla="*/ 717 w 739"/>
                    <a:gd name="T11" fmla="*/ 52 h 694"/>
                    <a:gd name="T12" fmla="*/ 702 w 739"/>
                    <a:gd name="T13" fmla="*/ 229 h 694"/>
                    <a:gd name="T14" fmla="*/ 624 w 739"/>
                    <a:gd name="T15" fmla="*/ 424 h 694"/>
                    <a:gd name="T16" fmla="*/ 492 w 739"/>
                    <a:gd name="T17" fmla="*/ 547 h 694"/>
                    <a:gd name="T18" fmla="*/ 342 w 739"/>
                    <a:gd name="T19" fmla="*/ 622 h 694"/>
                    <a:gd name="T20" fmla="*/ 210 w 739"/>
                    <a:gd name="T21" fmla="*/ 637 h 694"/>
                    <a:gd name="T22" fmla="*/ 93 w 739"/>
                    <a:gd name="T23" fmla="*/ 694 h 6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9" h="694">
                      <a:moveTo>
                        <a:pt x="27" y="430"/>
                      </a:moveTo>
                      <a:cubicBezTo>
                        <a:pt x="13" y="399"/>
                        <a:pt x="0" y="369"/>
                        <a:pt x="12" y="328"/>
                      </a:cubicBezTo>
                      <a:cubicBezTo>
                        <a:pt x="24" y="287"/>
                        <a:pt x="41" y="234"/>
                        <a:pt x="99" y="184"/>
                      </a:cubicBezTo>
                      <a:cubicBezTo>
                        <a:pt x="157" y="134"/>
                        <a:pt x="282" y="56"/>
                        <a:pt x="360" y="28"/>
                      </a:cubicBezTo>
                      <a:cubicBezTo>
                        <a:pt x="438" y="0"/>
                        <a:pt x="507" y="9"/>
                        <a:pt x="567" y="13"/>
                      </a:cubicBezTo>
                      <a:cubicBezTo>
                        <a:pt x="627" y="17"/>
                        <a:pt x="695" y="16"/>
                        <a:pt x="717" y="52"/>
                      </a:cubicBezTo>
                      <a:cubicBezTo>
                        <a:pt x="739" y="88"/>
                        <a:pt x="717" y="167"/>
                        <a:pt x="702" y="229"/>
                      </a:cubicBezTo>
                      <a:cubicBezTo>
                        <a:pt x="687" y="291"/>
                        <a:pt x="659" y="371"/>
                        <a:pt x="624" y="424"/>
                      </a:cubicBezTo>
                      <a:cubicBezTo>
                        <a:pt x="589" y="477"/>
                        <a:pt x="539" y="514"/>
                        <a:pt x="492" y="547"/>
                      </a:cubicBezTo>
                      <a:cubicBezTo>
                        <a:pt x="445" y="580"/>
                        <a:pt x="389" y="607"/>
                        <a:pt x="342" y="622"/>
                      </a:cubicBezTo>
                      <a:cubicBezTo>
                        <a:pt x="295" y="637"/>
                        <a:pt x="251" y="625"/>
                        <a:pt x="210" y="637"/>
                      </a:cubicBezTo>
                      <a:cubicBezTo>
                        <a:pt x="169" y="649"/>
                        <a:pt x="117" y="682"/>
                        <a:pt x="93" y="694"/>
                      </a:cubicBezTo>
                    </a:path>
                  </a:pathLst>
                </a:custGeom>
                <a:solidFill>
                  <a:srgbClr val="993300"/>
                </a:solidFill>
                <a:ln w="3175" cmpd="sng">
                  <a:solidFill>
                    <a:srgbClr val="000000"/>
                  </a:solidFill>
                  <a:round/>
                  <a:headEnd/>
                  <a:tailEnd/>
                </a:ln>
              </p:spPr>
              <p:txBody>
                <a:bodyPr/>
                <a:lstStyle/>
                <a:p>
                  <a:endParaRPr lang="en-GB" dirty="0"/>
                </a:p>
              </p:txBody>
            </p:sp>
            <p:sp>
              <p:nvSpPr>
                <p:cNvPr id="19851" name="Freeform 550"/>
                <p:cNvSpPr>
                  <a:spLocks noChangeAspect="1"/>
                </p:cNvSpPr>
                <p:nvPr/>
              </p:nvSpPr>
              <p:spPr bwMode="auto">
                <a:xfrm>
                  <a:off x="3561" y="2322"/>
                  <a:ext cx="457" cy="372"/>
                </a:xfrm>
                <a:custGeom>
                  <a:avLst/>
                  <a:gdLst>
                    <a:gd name="T0" fmla="*/ 0 w 457"/>
                    <a:gd name="T1" fmla="*/ 327 h 372"/>
                    <a:gd name="T2" fmla="*/ 42 w 457"/>
                    <a:gd name="T3" fmla="*/ 312 h 372"/>
                    <a:gd name="T4" fmla="*/ 90 w 457"/>
                    <a:gd name="T5" fmla="*/ 279 h 372"/>
                    <a:gd name="T6" fmla="*/ 66 w 457"/>
                    <a:gd name="T7" fmla="*/ 222 h 372"/>
                    <a:gd name="T8" fmla="*/ 54 w 457"/>
                    <a:gd name="T9" fmla="*/ 204 h 372"/>
                    <a:gd name="T10" fmla="*/ 87 w 457"/>
                    <a:gd name="T11" fmla="*/ 183 h 372"/>
                    <a:gd name="T12" fmla="*/ 102 w 457"/>
                    <a:gd name="T13" fmla="*/ 192 h 372"/>
                    <a:gd name="T14" fmla="*/ 111 w 457"/>
                    <a:gd name="T15" fmla="*/ 201 h 372"/>
                    <a:gd name="T16" fmla="*/ 120 w 457"/>
                    <a:gd name="T17" fmla="*/ 138 h 372"/>
                    <a:gd name="T18" fmla="*/ 132 w 457"/>
                    <a:gd name="T19" fmla="*/ 153 h 372"/>
                    <a:gd name="T20" fmla="*/ 138 w 457"/>
                    <a:gd name="T21" fmla="*/ 123 h 372"/>
                    <a:gd name="T22" fmla="*/ 180 w 457"/>
                    <a:gd name="T23" fmla="*/ 66 h 372"/>
                    <a:gd name="T24" fmla="*/ 195 w 457"/>
                    <a:gd name="T25" fmla="*/ 60 h 372"/>
                    <a:gd name="T26" fmla="*/ 222 w 457"/>
                    <a:gd name="T27" fmla="*/ 39 h 372"/>
                    <a:gd name="T28" fmla="*/ 237 w 457"/>
                    <a:gd name="T29" fmla="*/ 63 h 372"/>
                    <a:gd name="T30" fmla="*/ 240 w 457"/>
                    <a:gd name="T31" fmla="*/ 90 h 372"/>
                    <a:gd name="T32" fmla="*/ 246 w 457"/>
                    <a:gd name="T33" fmla="*/ 81 h 372"/>
                    <a:gd name="T34" fmla="*/ 249 w 457"/>
                    <a:gd name="T35" fmla="*/ 48 h 372"/>
                    <a:gd name="T36" fmla="*/ 288 w 457"/>
                    <a:gd name="T37" fmla="*/ 12 h 372"/>
                    <a:gd name="T38" fmla="*/ 300 w 457"/>
                    <a:gd name="T39" fmla="*/ 39 h 372"/>
                    <a:gd name="T40" fmla="*/ 360 w 457"/>
                    <a:gd name="T41" fmla="*/ 39 h 372"/>
                    <a:gd name="T42" fmla="*/ 354 w 457"/>
                    <a:gd name="T43" fmla="*/ 48 h 372"/>
                    <a:gd name="T44" fmla="*/ 417 w 457"/>
                    <a:gd name="T45" fmla="*/ 0 h 372"/>
                    <a:gd name="T46" fmla="*/ 444 w 457"/>
                    <a:gd name="T47" fmla="*/ 21 h 372"/>
                    <a:gd name="T48" fmla="*/ 408 w 457"/>
                    <a:gd name="T49" fmla="*/ 87 h 372"/>
                    <a:gd name="T50" fmla="*/ 411 w 457"/>
                    <a:gd name="T51" fmla="*/ 102 h 372"/>
                    <a:gd name="T52" fmla="*/ 399 w 457"/>
                    <a:gd name="T53" fmla="*/ 120 h 372"/>
                    <a:gd name="T54" fmla="*/ 417 w 457"/>
                    <a:gd name="T55" fmla="*/ 165 h 372"/>
                    <a:gd name="T56" fmla="*/ 456 w 457"/>
                    <a:gd name="T57" fmla="*/ 183 h 372"/>
                    <a:gd name="T58" fmla="*/ 366 w 457"/>
                    <a:gd name="T59" fmla="*/ 198 h 372"/>
                    <a:gd name="T60" fmla="*/ 336 w 457"/>
                    <a:gd name="T61" fmla="*/ 210 h 372"/>
                    <a:gd name="T62" fmla="*/ 321 w 457"/>
                    <a:gd name="T63" fmla="*/ 222 h 372"/>
                    <a:gd name="T64" fmla="*/ 324 w 457"/>
                    <a:gd name="T65" fmla="*/ 237 h 372"/>
                    <a:gd name="T66" fmla="*/ 264 w 457"/>
                    <a:gd name="T67" fmla="*/ 246 h 372"/>
                    <a:gd name="T68" fmla="*/ 228 w 457"/>
                    <a:gd name="T69" fmla="*/ 309 h 372"/>
                    <a:gd name="T70" fmla="*/ 204 w 457"/>
                    <a:gd name="T71" fmla="*/ 342 h 372"/>
                    <a:gd name="T72" fmla="*/ 144 w 457"/>
                    <a:gd name="T73" fmla="*/ 348 h 372"/>
                    <a:gd name="T74" fmla="*/ 15 w 457"/>
                    <a:gd name="T75" fmla="*/ 372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372">
                      <a:moveTo>
                        <a:pt x="0" y="327"/>
                      </a:moveTo>
                      <a:cubicBezTo>
                        <a:pt x="17" y="323"/>
                        <a:pt x="28" y="321"/>
                        <a:pt x="42" y="312"/>
                      </a:cubicBezTo>
                      <a:cubicBezTo>
                        <a:pt x="54" y="293"/>
                        <a:pt x="71" y="289"/>
                        <a:pt x="90" y="279"/>
                      </a:cubicBezTo>
                      <a:cubicBezTo>
                        <a:pt x="103" y="260"/>
                        <a:pt x="78" y="238"/>
                        <a:pt x="66" y="222"/>
                      </a:cubicBezTo>
                      <a:cubicBezTo>
                        <a:pt x="62" y="216"/>
                        <a:pt x="54" y="204"/>
                        <a:pt x="54" y="204"/>
                      </a:cubicBezTo>
                      <a:cubicBezTo>
                        <a:pt x="63" y="190"/>
                        <a:pt x="70" y="186"/>
                        <a:pt x="87" y="183"/>
                      </a:cubicBezTo>
                      <a:cubicBezTo>
                        <a:pt x="92" y="186"/>
                        <a:pt x="97" y="189"/>
                        <a:pt x="102" y="192"/>
                      </a:cubicBezTo>
                      <a:cubicBezTo>
                        <a:pt x="105" y="195"/>
                        <a:pt x="110" y="205"/>
                        <a:pt x="111" y="201"/>
                      </a:cubicBezTo>
                      <a:cubicBezTo>
                        <a:pt x="134" y="113"/>
                        <a:pt x="100" y="168"/>
                        <a:pt x="120" y="138"/>
                      </a:cubicBezTo>
                      <a:cubicBezTo>
                        <a:pt x="122" y="144"/>
                        <a:pt x="128" y="158"/>
                        <a:pt x="132" y="153"/>
                      </a:cubicBezTo>
                      <a:cubicBezTo>
                        <a:pt x="138" y="145"/>
                        <a:pt x="132" y="131"/>
                        <a:pt x="138" y="123"/>
                      </a:cubicBezTo>
                      <a:cubicBezTo>
                        <a:pt x="152" y="102"/>
                        <a:pt x="156" y="78"/>
                        <a:pt x="180" y="66"/>
                      </a:cubicBezTo>
                      <a:cubicBezTo>
                        <a:pt x="193" y="46"/>
                        <a:pt x="178" y="63"/>
                        <a:pt x="195" y="60"/>
                      </a:cubicBezTo>
                      <a:cubicBezTo>
                        <a:pt x="204" y="58"/>
                        <a:pt x="214" y="44"/>
                        <a:pt x="222" y="39"/>
                      </a:cubicBezTo>
                      <a:cubicBezTo>
                        <a:pt x="235" y="43"/>
                        <a:pt x="233" y="51"/>
                        <a:pt x="237" y="63"/>
                      </a:cubicBezTo>
                      <a:cubicBezTo>
                        <a:pt x="238" y="72"/>
                        <a:pt x="236" y="82"/>
                        <a:pt x="240" y="90"/>
                      </a:cubicBezTo>
                      <a:cubicBezTo>
                        <a:pt x="242" y="93"/>
                        <a:pt x="245" y="85"/>
                        <a:pt x="246" y="81"/>
                      </a:cubicBezTo>
                      <a:cubicBezTo>
                        <a:pt x="248" y="70"/>
                        <a:pt x="246" y="59"/>
                        <a:pt x="249" y="48"/>
                      </a:cubicBezTo>
                      <a:cubicBezTo>
                        <a:pt x="254" y="31"/>
                        <a:pt x="273" y="17"/>
                        <a:pt x="288" y="12"/>
                      </a:cubicBezTo>
                      <a:cubicBezTo>
                        <a:pt x="292" y="30"/>
                        <a:pt x="282" y="30"/>
                        <a:pt x="300" y="39"/>
                      </a:cubicBezTo>
                      <a:cubicBezTo>
                        <a:pt x="322" y="34"/>
                        <a:pt x="330" y="30"/>
                        <a:pt x="360" y="39"/>
                      </a:cubicBezTo>
                      <a:cubicBezTo>
                        <a:pt x="363" y="40"/>
                        <a:pt x="351" y="50"/>
                        <a:pt x="354" y="48"/>
                      </a:cubicBezTo>
                      <a:cubicBezTo>
                        <a:pt x="378" y="36"/>
                        <a:pt x="391" y="9"/>
                        <a:pt x="417" y="0"/>
                      </a:cubicBezTo>
                      <a:cubicBezTo>
                        <a:pt x="408" y="28"/>
                        <a:pt x="405" y="17"/>
                        <a:pt x="444" y="21"/>
                      </a:cubicBezTo>
                      <a:cubicBezTo>
                        <a:pt x="430" y="42"/>
                        <a:pt x="419" y="65"/>
                        <a:pt x="408" y="87"/>
                      </a:cubicBezTo>
                      <a:cubicBezTo>
                        <a:pt x="409" y="92"/>
                        <a:pt x="412" y="97"/>
                        <a:pt x="411" y="102"/>
                      </a:cubicBezTo>
                      <a:cubicBezTo>
                        <a:pt x="409" y="109"/>
                        <a:pt x="399" y="120"/>
                        <a:pt x="399" y="120"/>
                      </a:cubicBezTo>
                      <a:cubicBezTo>
                        <a:pt x="418" y="133"/>
                        <a:pt x="406" y="151"/>
                        <a:pt x="417" y="165"/>
                      </a:cubicBezTo>
                      <a:cubicBezTo>
                        <a:pt x="423" y="173"/>
                        <a:pt x="447" y="179"/>
                        <a:pt x="456" y="183"/>
                      </a:cubicBezTo>
                      <a:cubicBezTo>
                        <a:pt x="434" y="216"/>
                        <a:pt x="457" y="187"/>
                        <a:pt x="366" y="198"/>
                      </a:cubicBezTo>
                      <a:cubicBezTo>
                        <a:pt x="355" y="199"/>
                        <a:pt x="336" y="210"/>
                        <a:pt x="336" y="210"/>
                      </a:cubicBezTo>
                      <a:cubicBezTo>
                        <a:pt x="319" y="198"/>
                        <a:pt x="326" y="178"/>
                        <a:pt x="321" y="222"/>
                      </a:cubicBezTo>
                      <a:cubicBezTo>
                        <a:pt x="322" y="227"/>
                        <a:pt x="326" y="232"/>
                        <a:pt x="324" y="237"/>
                      </a:cubicBezTo>
                      <a:cubicBezTo>
                        <a:pt x="323" y="240"/>
                        <a:pt x="267" y="246"/>
                        <a:pt x="264" y="246"/>
                      </a:cubicBezTo>
                      <a:cubicBezTo>
                        <a:pt x="254" y="275"/>
                        <a:pt x="262" y="298"/>
                        <a:pt x="228" y="309"/>
                      </a:cubicBezTo>
                      <a:cubicBezTo>
                        <a:pt x="221" y="322"/>
                        <a:pt x="214" y="332"/>
                        <a:pt x="204" y="342"/>
                      </a:cubicBezTo>
                      <a:cubicBezTo>
                        <a:pt x="196" y="365"/>
                        <a:pt x="160" y="350"/>
                        <a:pt x="144" y="348"/>
                      </a:cubicBezTo>
                      <a:cubicBezTo>
                        <a:pt x="99" y="358"/>
                        <a:pt x="61" y="372"/>
                        <a:pt x="15" y="372"/>
                      </a:cubicBezTo>
                    </a:path>
                  </a:pathLst>
                </a:custGeom>
                <a:solidFill>
                  <a:srgbClr val="FF9900"/>
                </a:solidFill>
                <a:ln w="3175" cmpd="sng">
                  <a:solidFill>
                    <a:srgbClr val="000000"/>
                  </a:solidFill>
                  <a:round/>
                  <a:headEnd/>
                  <a:tailEnd/>
                </a:ln>
              </p:spPr>
              <p:txBody>
                <a:bodyPr/>
                <a:lstStyle/>
                <a:p>
                  <a:endParaRPr lang="en-GB" dirty="0"/>
                </a:p>
              </p:txBody>
            </p:sp>
          </p:grpSp>
          <p:sp>
            <p:nvSpPr>
              <p:cNvPr id="19843" name="Freeform 551"/>
              <p:cNvSpPr>
                <a:spLocks noChangeAspect="1"/>
              </p:cNvSpPr>
              <p:nvPr/>
            </p:nvSpPr>
            <p:spPr bwMode="auto">
              <a:xfrm>
                <a:off x="2741" y="2789"/>
                <a:ext cx="585" cy="659"/>
              </a:xfrm>
              <a:custGeom>
                <a:avLst/>
                <a:gdLst>
                  <a:gd name="T0" fmla="*/ 331 w 585"/>
                  <a:gd name="T1" fmla="*/ 7 h 659"/>
                  <a:gd name="T2" fmla="*/ 280 w 585"/>
                  <a:gd name="T3" fmla="*/ 13 h 659"/>
                  <a:gd name="T4" fmla="*/ 184 w 585"/>
                  <a:gd name="T5" fmla="*/ 88 h 659"/>
                  <a:gd name="T6" fmla="*/ 40 w 585"/>
                  <a:gd name="T7" fmla="*/ 280 h 659"/>
                  <a:gd name="T8" fmla="*/ 52 w 585"/>
                  <a:gd name="T9" fmla="*/ 370 h 659"/>
                  <a:gd name="T10" fmla="*/ 4 w 585"/>
                  <a:gd name="T11" fmla="*/ 496 h 659"/>
                  <a:gd name="T12" fmla="*/ 76 w 585"/>
                  <a:gd name="T13" fmla="*/ 622 h 659"/>
                  <a:gd name="T14" fmla="*/ 256 w 585"/>
                  <a:gd name="T15" fmla="*/ 655 h 659"/>
                  <a:gd name="T16" fmla="*/ 394 w 585"/>
                  <a:gd name="T17" fmla="*/ 601 h 659"/>
                  <a:gd name="T18" fmla="*/ 493 w 585"/>
                  <a:gd name="T19" fmla="*/ 511 h 659"/>
                  <a:gd name="T20" fmla="*/ 505 w 585"/>
                  <a:gd name="T21" fmla="*/ 385 h 659"/>
                  <a:gd name="T22" fmla="*/ 571 w 585"/>
                  <a:gd name="T23" fmla="*/ 274 h 659"/>
                  <a:gd name="T24" fmla="*/ 580 w 585"/>
                  <a:gd name="T25" fmla="*/ 118 h 659"/>
                  <a:gd name="T26" fmla="*/ 541 w 585"/>
                  <a:gd name="T27" fmla="*/ 46 h 659"/>
                  <a:gd name="T28" fmla="*/ 490 w 585"/>
                  <a:gd name="T29" fmla="*/ 58 h 659"/>
                  <a:gd name="T30" fmla="*/ 430 w 585"/>
                  <a:gd name="T31" fmla="*/ 130 h 659"/>
                  <a:gd name="T32" fmla="*/ 364 w 585"/>
                  <a:gd name="T33" fmla="*/ 52 h 659"/>
                  <a:gd name="T34" fmla="*/ 331 w 585"/>
                  <a:gd name="T35" fmla="*/ 7 h 6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5" h="659">
                    <a:moveTo>
                      <a:pt x="331" y="7"/>
                    </a:moveTo>
                    <a:cubicBezTo>
                      <a:pt x="317" y="1"/>
                      <a:pt x="304" y="0"/>
                      <a:pt x="280" y="13"/>
                    </a:cubicBezTo>
                    <a:cubicBezTo>
                      <a:pt x="256" y="26"/>
                      <a:pt x="224" y="43"/>
                      <a:pt x="184" y="88"/>
                    </a:cubicBezTo>
                    <a:cubicBezTo>
                      <a:pt x="144" y="133"/>
                      <a:pt x="62" y="233"/>
                      <a:pt x="40" y="280"/>
                    </a:cubicBezTo>
                    <a:cubicBezTo>
                      <a:pt x="18" y="327"/>
                      <a:pt x="58" y="334"/>
                      <a:pt x="52" y="370"/>
                    </a:cubicBezTo>
                    <a:cubicBezTo>
                      <a:pt x="46" y="406"/>
                      <a:pt x="0" y="454"/>
                      <a:pt x="4" y="496"/>
                    </a:cubicBezTo>
                    <a:cubicBezTo>
                      <a:pt x="8" y="538"/>
                      <a:pt x="34" y="595"/>
                      <a:pt x="76" y="622"/>
                    </a:cubicBezTo>
                    <a:cubicBezTo>
                      <a:pt x="118" y="649"/>
                      <a:pt x="203" y="659"/>
                      <a:pt x="256" y="655"/>
                    </a:cubicBezTo>
                    <a:cubicBezTo>
                      <a:pt x="309" y="651"/>
                      <a:pt x="355" y="625"/>
                      <a:pt x="394" y="601"/>
                    </a:cubicBezTo>
                    <a:cubicBezTo>
                      <a:pt x="433" y="577"/>
                      <a:pt x="475" y="547"/>
                      <a:pt x="493" y="511"/>
                    </a:cubicBezTo>
                    <a:cubicBezTo>
                      <a:pt x="511" y="475"/>
                      <a:pt x="492" y="425"/>
                      <a:pt x="505" y="385"/>
                    </a:cubicBezTo>
                    <a:cubicBezTo>
                      <a:pt x="518" y="345"/>
                      <a:pt x="559" y="318"/>
                      <a:pt x="571" y="274"/>
                    </a:cubicBezTo>
                    <a:cubicBezTo>
                      <a:pt x="583" y="230"/>
                      <a:pt x="585" y="156"/>
                      <a:pt x="580" y="118"/>
                    </a:cubicBezTo>
                    <a:cubicBezTo>
                      <a:pt x="575" y="80"/>
                      <a:pt x="556" y="56"/>
                      <a:pt x="541" y="46"/>
                    </a:cubicBezTo>
                    <a:cubicBezTo>
                      <a:pt x="526" y="36"/>
                      <a:pt x="509" y="44"/>
                      <a:pt x="490" y="58"/>
                    </a:cubicBezTo>
                    <a:cubicBezTo>
                      <a:pt x="471" y="72"/>
                      <a:pt x="451" y="131"/>
                      <a:pt x="430" y="130"/>
                    </a:cubicBezTo>
                    <a:cubicBezTo>
                      <a:pt x="409" y="129"/>
                      <a:pt x="380" y="72"/>
                      <a:pt x="364" y="52"/>
                    </a:cubicBezTo>
                    <a:cubicBezTo>
                      <a:pt x="348" y="32"/>
                      <a:pt x="345" y="13"/>
                      <a:pt x="331" y="7"/>
                    </a:cubicBez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44" name="Freeform 552"/>
              <p:cNvSpPr>
                <a:spLocks noChangeAspect="1"/>
              </p:cNvSpPr>
              <p:nvPr/>
            </p:nvSpPr>
            <p:spPr bwMode="auto">
              <a:xfrm>
                <a:off x="2292" y="2228"/>
                <a:ext cx="1132" cy="1672"/>
              </a:xfrm>
              <a:custGeom>
                <a:avLst/>
                <a:gdLst>
                  <a:gd name="T0" fmla="*/ 114 w 1132"/>
                  <a:gd name="T1" fmla="*/ 1036 h 1672"/>
                  <a:gd name="T2" fmla="*/ 84 w 1132"/>
                  <a:gd name="T3" fmla="*/ 841 h 1672"/>
                  <a:gd name="T4" fmla="*/ 66 w 1132"/>
                  <a:gd name="T5" fmla="*/ 604 h 1672"/>
                  <a:gd name="T6" fmla="*/ 141 w 1132"/>
                  <a:gd name="T7" fmla="*/ 331 h 1672"/>
                  <a:gd name="T8" fmla="*/ 240 w 1132"/>
                  <a:gd name="T9" fmla="*/ 193 h 1672"/>
                  <a:gd name="T10" fmla="*/ 330 w 1132"/>
                  <a:gd name="T11" fmla="*/ 94 h 1672"/>
                  <a:gd name="T12" fmla="*/ 444 w 1132"/>
                  <a:gd name="T13" fmla="*/ 13 h 1672"/>
                  <a:gd name="T14" fmla="*/ 531 w 1132"/>
                  <a:gd name="T15" fmla="*/ 13 h 1672"/>
                  <a:gd name="T16" fmla="*/ 906 w 1132"/>
                  <a:gd name="T17" fmla="*/ 58 h 1672"/>
                  <a:gd name="T18" fmla="*/ 1014 w 1132"/>
                  <a:gd name="T19" fmla="*/ 130 h 1672"/>
                  <a:gd name="T20" fmla="*/ 981 w 1132"/>
                  <a:gd name="T21" fmla="*/ 268 h 1672"/>
                  <a:gd name="T22" fmla="*/ 1107 w 1132"/>
                  <a:gd name="T23" fmla="*/ 505 h 1672"/>
                  <a:gd name="T24" fmla="*/ 1131 w 1132"/>
                  <a:gd name="T25" fmla="*/ 760 h 1672"/>
                  <a:gd name="T26" fmla="*/ 1098 w 1132"/>
                  <a:gd name="T27" fmla="*/ 1060 h 1672"/>
                  <a:gd name="T28" fmla="*/ 1080 w 1132"/>
                  <a:gd name="T29" fmla="*/ 1207 h 1672"/>
                  <a:gd name="T30" fmla="*/ 978 w 1132"/>
                  <a:gd name="T31" fmla="*/ 1456 h 1672"/>
                  <a:gd name="T32" fmla="*/ 708 w 1132"/>
                  <a:gd name="T33" fmla="*/ 1501 h 1672"/>
                  <a:gd name="T34" fmla="*/ 483 w 1132"/>
                  <a:gd name="T35" fmla="*/ 1630 h 1672"/>
                  <a:gd name="T36" fmla="*/ 378 w 1132"/>
                  <a:gd name="T37" fmla="*/ 1645 h 1672"/>
                  <a:gd name="T38" fmla="*/ 333 w 1132"/>
                  <a:gd name="T39" fmla="*/ 1468 h 1672"/>
                  <a:gd name="T40" fmla="*/ 291 w 1132"/>
                  <a:gd name="T41" fmla="*/ 1378 h 1672"/>
                  <a:gd name="T42" fmla="*/ 42 w 1132"/>
                  <a:gd name="T43" fmla="*/ 1435 h 1672"/>
                  <a:gd name="T44" fmla="*/ 42 w 1132"/>
                  <a:gd name="T45" fmla="*/ 1348 h 1672"/>
                  <a:gd name="T46" fmla="*/ 204 w 1132"/>
                  <a:gd name="T47" fmla="*/ 1231 h 1672"/>
                  <a:gd name="T48" fmla="*/ 111 w 1132"/>
                  <a:gd name="T49" fmla="*/ 1006 h 16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32" h="1672">
                    <a:moveTo>
                      <a:pt x="114" y="1036"/>
                    </a:moveTo>
                    <a:cubicBezTo>
                      <a:pt x="109" y="1004"/>
                      <a:pt x="92" y="913"/>
                      <a:pt x="84" y="841"/>
                    </a:cubicBezTo>
                    <a:cubicBezTo>
                      <a:pt x="76" y="769"/>
                      <a:pt x="57" y="689"/>
                      <a:pt x="66" y="604"/>
                    </a:cubicBezTo>
                    <a:cubicBezTo>
                      <a:pt x="75" y="519"/>
                      <a:pt x="112" y="400"/>
                      <a:pt x="141" y="331"/>
                    </a:cubicBezTo>
                    <a:cubicBezTo>
                      <a:pt x="170" y="262"/>
                      <a:pt x="209" y="232"/>
                      <a:pt x="240" y="193"/>
                    </a:cubicBezTo>
                    <a:cubicBezTo>
                      <a:pt x="271" y="154"/>
                      <a:pt x="296" y="124"/>
                      <a:pt x="330" y="94"/>
                    </a:cubicBezTo>
                    <a:cubicBezTo>
                      <a:pt x="364" y="64"/>
                      <a:pt x="411" y="26"/>
                      <a:pt x="444" y="13"/>
                    </a:cubicBezTo>
                    <a:cubicBezTo>
                      <a:pt x="477" y="0"/>
                      <a:pt x="454" y="6"/>
                      <a:pt x="531" y="13"/>
                    </a:cubicBezTo>
                    <a:cubicBezTo>
                      <a:pt x="608" y="20"/>
                      <a:pt x="826" y="39"/>
                      <a:pt x="906" y="58"/>
                    </a:cubicBezTo>
                    <a:cubicBezTo>
                      <a:pt x="986" y="77"/>
                      <a:pt x="1002" y="95"/>
                      <a:pt x="1014" y="130"/>
                    </a:cubicBezTo>
                    <a:cubicBezTo>
                      <a:pt x="1026" y="165"/>
                      <a:pt x="966" y="206"/>
                      <a:pt x="981" y="268"/>
                    </a:cubicBezTo>
                    <a:cubicBezTo>
                      <a:pt x="996" y="330"/>
                      <a:pt x="1082" y="423"/>
                      <a:pt x="1107" y="505"/>
                    </a:cubicBezTo>
                    <a:cubicBezTo>
                      <a:pt x="1132" y="587"/>
                      <a:pt x="1132" y="668"/>
                      <a:pt x="1131" y="760"/>
                    </a:cubicBezTo>
                    <a:cubicBezTo>
                      <a:pt x="1130" y="852"/>
                      <a:pt x="1106" y="986"/>
                      <a:pt x="1098" y="1060"/>
                    </a:cubicBezTo>
                    <a:cubicBezTo>
                      <a:pt x="1090" y="1134"/>
                      <a:pt x="1100" y="1141"/>
                      <a:pt x="1080" y="1207"/>
                    </a:cubicBezTo>
                    <a:cubicBezTo>
                      <a:pt x="1060" y="1273"/>
                      <a:pt x="1040" y="1407"/>
                      <a:pt x="978" y="1456"/>
                    </a:cubicBezTo>
                    <a:cubicBezTo>
                      <a:pt x="916" y="1505"/>
                      <a:pt x="790" y="1472"/>
                      <a:pt x="708" y="1501"/>
                    </a:cubicBezTo>
                    <a:cubicBezTo>
                      <a:pt x="626" y="1530"/>
                      <a:pt x="538" y="1606"/>
                      <a:pt x="483" y="1630"/>
                    </a:cubicBezTo>
                    <a:cubicBezTo>
                      <a:pt x="428" y="1654"/>
                      <a:pt x="403" y="1672"/>
                      <a:pt x="378" y="1645"/>
                    </a:cubicBezTo>
                    <a:cubicBezTo>
                      <a:pt x="353" y="1618"/>
                      <a:pt x="347" y="1512"/>
                      <a:pt x="333" y="1468"/>
                    </a:cubicBezTo>
                    <a:cubicBezTo>
                      <a:pt x="319" y="1424"/>
                      <a:pt x="340" y="1384"/>
                      <a:pt x="291" y="1378"/>
                    </a:cubicBezTo>
                    <a:cubicBezTo>
                      <a:pt x="242" y="1372"/>
                      <a:pt x="84" y="1440"/>
                      <a:pt x="42" y="1435"/>
                    </a:cubicBezTo>
                    <a:cubicBezTo>
                      <a:pt x="0" y="1430"/>
                      <a:pt x="15" y="1382"/>
                      <a:pt x="42" y="1348"/>
                    </a:cubicBezTo>
                    <a:cubicBezTo>
                      <a:pt x="69" y="1314"/>
                      <a:pt x="193" y="1288"/>
                      <a:pt x="204" y="1231"/>
                    </a:cubicBezTo>
                    <a:cubicBezTo>
                      <a:pt x="215" y="1174"/>
                      <a:pt x="130" y="1053"/>
                      <a:pt x="111" y="1006"/>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nvGrpSpPr>
              <p:cNvPr id="19845" name="Group 553"/>
              <p:cNvGrpSpPr>
                <a:grpSpLocks noChangeAspect="1"/>
              </p:cNvGrpSpPr>
              <p:nvPr/>
            </p:nvGrpSpPr>
            <p:grpSpPr bwMode="auto">
              <a:xfrm>
                <a:off x="2933" y="2921"/>
                <a:ext cx="323" cy="246"/>
                <a:chOff x="2933" y="2921"/>
                <a:chExt cx="323" cy="246"/>
              </a:xfrm>
            </p:grpSpPr>
            <p:sp>
              <p:nvSpPr>
                <p:cNvPr id="19848" name="Freeform 554"/>
                <p:cNvSpPr>
                  <a:spLocks noChangeAspect="1"/>
                </p:cNvSpPr>
                <p:nvPr/>
              </p:nvSpPr>
              <p:spPr bwMode="auto">
                <a:xfrm>
                  <a:off x="2933" y="2921"/>
                  <a:ext cx="323" cy="246"/>
                </a:xfrm>
                <a:custGeom>
                  <a:avLst/>
                  <a:gdLst>
                    <a:gd name="T0" fmla="*/ 154 w 323"/>
                    <a:gd name="T1" fmla="*/ 52 h 246"/>
                    <a:gd name="T2" fmla="*/ 88 w 323"/>
                    <a:gd name="T3" fmla="*/ 106 h 246"/>
                    <a:gd name="T4" fmla="*/ 61 w 323"/>
                    <a:gd name="T5" fmla="*/ 184 h 246"/>
                    <a:gd name="T6" fmla="*/ 1 w 323"/>
                    <a:gd name="T7" fmla="*/ 244 h 246"/>
                    <a:gd name="T8" fmla="*/ 64 w 323"/>
                    <a:gd name="T9" fmla="*/ 196 h 246"/>
                    <a:gd name="T10" fmla="*/ 175 w 323"/>
                    <a:gd name="T11" fmla="*/ 211 h 246"/>
                    <a:gd name="T12" fmla="*/ 238 w 323"/>
                    <a:gd name="T13" fmla="*/ 211 h 246"/>
                    <a:gd name="T14" fmla="*/ 310 w 323"/>
                    <a:gd name="T15" fmla="*/ 133 h 246"/>
                    <a:gd name="T16" fmla="*/ 319 w 323"/>
                    <a:gd name="T17" fmla="*/ 25 h 246"/>
                    <a:gd name="T18" fmla="*/ 283 w 323"/>
                    <a:gd name="T19" fmla="*/ 1 h 246"/>
                    <a:gd name="T20" fmla="*/ 226 w 323"/>
                    <a:gd name="T21" fmla="*/ 16 h 246"/>
                    <a:gd name="T22" fmla="*/ 154 w 323"/>
                    <a:gd name="T23" fmla="*/ 52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3" h="246">
                      <a:moveTo>
                        <a:pt x="154" y="52"/>
                      </a:moveTo>
                      <a:cubicBezTo>
                        <a:pt x="131" y="67"/>
                        <a:pt x="103" y="84"/>
                        <a:pt x="88" y="106"/>
                      </a:cubicBezTo>
                      <a:cubicBezTo>
                        <a:pt x="73" y="128"/>
                        <a:pt x="75" y="161"/>
                        <a:pt x="61" y="184"/>
                      </a:cubicBezTo>
                      <a:cubicBezTo>
                        <a:pt x="47" y="207"/>
                        <a:pt x="0" y="242"/>
                        <a:pt x="1" y="244"/>
                      </a:cubicBezTo>
                      <a:cubicBezTo>
                        <a:pt x="2" y="246"/>
                        <a:pt x="35" y="201"/>
                        <a:pt x="64" y="196"/>
                      </a:cubicBezTo>
                      <a:cubicBezTo>
                        <a:pt x="93" y="191"/>
                        <a:pt x="146" y="209"/>
                        <a:pt x="175" y="211"/>
                      </a:cubicBezTo>
                      <a:cubicBezTo>
                        <a:pt x="204" y="213"/>
                        <a:pt x="215" y="224"/>
                        <a:pt x="238" y="211"/>
                      </a:cubicBezTo>
                      <a:cubicBezTo>
                        <a:pt x="261" y="198"/>
                        <a:pt x="297" y="164"/>
                        <a:pt x="310" y="133"/>
                      </a:cubicBezTo>
                      <a:cubicBezTo>
                        <a:pt x="323" y="102"/>
                        <a:pt x="323" y="47"/>
                        <a:pt x="319" y="25"/>
                      </a:cubicBezTo>
                      <a:cubicBezTo>
                        <a:pt x="315" y="3"/>
                        <a:pt x="298" y="2"/>
                        <a:pt x="283" y="1"/>
                      </a:cubicBezTo>
                      <a:cubicBezTo>
                        <a:pt x="268" y="0"/>
                        <a:pt x="247" y="7"/>
                        <a:pt x="226" y="16"/>
                      </a:cubicBezTo>
                      <a:cubicBezTo>
                        <a:pt x="205" y="25"/>
                        <a:pt x="177" y="37"/>
                        <a:pt x="154" y="52"/>
                      </a:cubicBezTo>
                      <a:close/>
                    </a:path>
                  </a:pathLst>
                </a:custGeom>
                <a:solidFill>
                  <a:srgbClr val="FFFFFF"/>
                </a:solidFill>
                <a:ln w="3175" cmpd="sng">
                  <a:solidFill>
                    <a:srgbClr val="000000"/>
                  </a:solidFill>
                  <a:round/>
                  <a:headEnd/>
                  <a:tailEnd/>
                </a:ln>
              </p:spPr>
              <p:txBody>
                <a:bodyPr/>
                <a:lstStyle/>
                <a:p>
                  <a:endParaRPr lang="en-GB" dirty="0"/>
                </a:p>
              </p:txBody>
            </p:sp>
            <p:sp>
              <p:nvSpPr>
                <p:cNvPr id="19849" name="Freeform 555"/>
                <p:cNvSpPr>
                  <a:spLocks noChangeAspect="1"/>
                </p:cNvSpPr>
                <p:nvPr/>
              </p:nvSpPr>
              <p:spPr bwMode="auto">
                <a:xfrm>
                  <a:off x="3101" y="2986"/>
                  <a:ext cx="103" cy="98"/>
                </a:xfrm>
                <a:custGeom>
                  <a:avLst/>
                  <a:gdLst>
                    <a:gd name="T0" fmla="*/ 31 w 103"/>
                    <a:gd name="T1" fmla="*/ 11 h 98"/>
                    <a:gd name="T2" fmla="*/ 4 w 103"/>
                    <a:gd name="T3" fmla="*/ 41 h 98"/>
                    <a:gd name="T4" fmla="*/ 7 w 103"/>
                    <a:gd name="T5" fmla="*/ 86 h 98"/>
                    <a:gd name="T6" fmla="*/ 43 w 103"/>
                    <a:gd name="T7" fmla="*/ 98 h 98"/>
                    <a:gd name="T8" fmla="*/ 82 w 103"/>
                    <a:gd name="T9" fmla="*/ 83 h 98"/>
                    <a:gd name="T10" fmla="*/ 103 w 103"/>
                    <a:gd name="T11" fmla="*/ 41 h 98"/>
                    <a:gd name="T12" fmla="*/ 79 w 103"/>
                    <a:gd name="T13" fmla="*/ 5 h 98"/>
                    <a:gd name="T14" fmla="*/ 31 w 103"/>
                    <a:gd name="T15" fmla="*/ 11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98">
                      <a:moveTo>
                        <a:pt x="31" y="11"/>
                      </a:moveTo>
                      <a:cubicBezTo>
                        <a:pt x="18" y="16"/>
                        <a:pt x="8" y="28"/>
                        <a:pt x="4" y="41"/>
                      </a:cubicBezTo>
                      <a:cubicBezTo>
                        <a:pt x="0" y="54"/>
                        <a:pt x="1" y="77"/>
                        <a:pt x="7" y="86"/>
                      </a:cubicBezTo>
                      <a:cubicBezTo>
                        <a:pt x="13" y="95"/>
                        <a:pt x="31" y="98"/>
                        <a:pt x="43" y="98"/>
                      </a:cubicBezTo>
                      <a:cubicBezTo>
                        <a:pt x="55" y="98"/>
                        <a:pt x="72" y="92"/>
                        <a:pt x="82" y="83"/>
                      </a:cubicBezTo>
                      <a:cubicBezTo>
                        <a:pt x="92" y="74"/>
                        <a:pt x="103" y="54"/>
                        <a:pt x="103" y="41"/>
                      </a:cubicBezTo>
                      <a:cubicBezTo>
                        <a:pt x="103" y="28"/>
                        <a:pt x="91" y="10"/>
                        <a:pt x="79" y="5"/>
                      </a:cubicBezTo>
                      <a:cubicBezTo>
                        <a:pt x="67" y="0"/>
                        <a:pt x="41" y="10"/>
                        <a:pt x="31" y="11"/>
                      </a:cubicBezTo>
                      <a:close/>
                    </a:path>
                  </a:pathLst>
                </a:custGeom>
                <a:solidFill>
                  <a:srgbClr val="333333"/>
                </a:solidFill>
                <a:ln w="3175" cmpd="sng">
                  <a:solidFill>
                    <a:srgbClr val="000000"/>
                  </a:solidFill>
                  <a:round/>
                  <a:headEnd/>
                  <a:tailEnd/>
                </a:ln>
              </p:spPr>
              <p:txBody>
                <a:bodyPr/>
                <a:lstStyle/>
                <a:p>
                  <a:endParaRPr lang="en-GB" dirty="0"/>
                </a:p>
              </p:txBody>
            </p:sp>
          </p:grpSp>
          <p:sp>
            <p:nvSpPr>
              <p:cNvPr id="19846" name="Freeform 556"/>
              <p:cNvSpPr>
                <a:spLocks noChangeAspect="1"/>
              </p:cNvSpPr>
              <p:nvPr/>
            </p:nvSpPr>
            <p:spPr bwMode="auto">
              <a:xfrm>
                <a:off x="2238" y="3244"/>
                <a:ext cx="461" cy="717"/>
              </a:xfrm>
              <a:custGeom>
                <a:avLst/>
                <a:gdLst>
                  <a:gd name="T0" fmla="*/ 18 w 461"/>
                  <a:gd name="T1" fmla="*/ 575 h 717"/>
                  <a:gd name="T2" fmla="*/ 27 w 461"/>
                  <a:gd name="T3" fmla="*/ 605 h 717"/>
                  <a:gd name="T4" fmla="*/ 111 w 461"/>
                  <a:gd name="T5" fmla="*/ 662 h 717"/>
                  <a:gd name="T6" fmla="*/ 198 w 461"/>
                  <a:gd name="T7" fmla="*/ 701 h 717"/>
                  <a:gd name="T8" fmla="*/ 294 w 461"/>
                  <a:gd name="T9" fmla="*/ 716 h 717"/>
                  <a:gd name="T10" fmla="*/ 399 w 461"/>
                  <a:gd name="T11" fmla="*/ 692 h 717"/>
                  <a:gd name="T12" fmla="*/ 450 w 461"/>
                  <a:gd name="T13" fmla="*/ 671 h 717"/>
                  <a:gd name="T14" fmla="*/ 459 w 461"/>
                  <a:gd name="T15" fmla="*/ 644 h 717"/>
                  <a:gd name="T16" fmla="*/ 438 w 461"/>
                  <a:gd name="T17" fmla="*/ 584 h 717"/>
                  <a:gd name="T18" fmla="*/ 456 w 461"/>
                  <a:gd name="T19" fmla="*/ 491 h 717"/>
                  <a:gd name="T20" fmla="*/ 420 w 461"/>
                  <a:gd name="T21" fmla="*/ 428 h 717"/>
                  <a:gd name="T22" fmla="*/ 366 w 461"/>
                  <a:gd name="T23" fmla="*/ 362 h 717"/>
                  <a:gd name="T24" fmla="*/ 234 w 461"/>
                  <a:gd name="T25" fmla="*/ 359 h 717"/>
                  <a:gd name="T26" fmla="*/ 183 w 461"/>
                  <a:gd name="T27" fmla="*/ 401 h 717"/>
                  <a:gd name="T28" fmla="*/ 114 w 461"/>
                  <a:gd name="T29" fmla="*/ 416 h 717"/>
                  <a:gd name="T30" fmla="*/ 84 w 461"/>
                  <a:gd name="T31" fmla="*/ 374 h 717"/>
                  <a:gd name="T32" fmla="*/ 132 w 461"/>
                  <a:gd name="T33" fmla="*/ 323 h 717"/>
                  <a:gd name="T34" fmla="*/ 291 w 461"/>
                  <a:gd name="T35" fmla="*/ 290 h 717"/>
                  <a:gd name="T36" fmla="*/ 405 w 461"/>
                  <a:gd name="T37" fmla="*/ 170 h 717"/>
                  <a:gd name="T38" fmla="*/ 318 w 461"/>
                  <a:gd name="T39" fmla="*/ 47 h 717"/>
                  <a:gd name="T40" fmla="*/ 237 w 461"/>
                  <a:gd name="T41" fmla="*/ 5 h 717"/>
                  <a:gd name="T42" fmla="*/ 180 w 461"/>
                  <a:gd name="T43" fmla="*/ 17 h 717"/>
                  <a:gd name="T44" fmla="*/ 150 w 461"/>
                  <a:gd name="T45" fmla="*/ 95 h 717"/>
                  <a:gd name="T46" fmla="*/ 114 w 461"/>
                  <a:gd name="T47" fmla="*/ 167 h 717"/>
                  <a:gd name="T48" fmla="*/ 84 w 461"/>
                  <a:gd name="T49" fmla="*/ 224 h 717"/>
                  <a:gd name="T50" fmla="*/ 36 w 461"/>
                  <a:gd name="T51" fmla="*/ 296 h 717"/>
                  <a:gd name="T52" fmla="*/ 6 w 461"/>
                  <a:gd name="T53" fmla="*/ 359 h 717"/>
                  <a:gd name="T54" fmla="*/ 0 w 461"/>
                  <a:gd name="T55" fmla="*/ 416 h 717"/>
                  <a:gd name="T56" fmla="*/ 6 w 461"/>
                  <a:gd name="T57" fmla="*/ 500 h 717"/>
                  <a:gd name="T58" fmla="*/ 18 w 461"/>
                  <a:gd name="T59" fmla="*/ 575 h 7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1" h="717">
                    <a:moveTo>
                      <a:pt x="18" y="575"/>
                    </a:moveTo>
                    <a:cubicBezTo>
                      <a:pt x="21" y="592"/>
                      <a:pt x="12" y="590"/>
                      <a:pt x="27" y="605"/>
                    </a:cubicBezTo>
                    <a:cubicBezTo>
                      <a:pt x="42" y="620"/>
                      <a:pt x="83" y="646"/>
                      <a:pt x="111" y="662"/>
                    </a:cubicBezTo>
                    <a:cubicBezTo>
                      <a:pt x="139" y="678"/>
                      <a:pt x="168" y="692"/>
                      <a:pt x="198" y="701"/>
                    </a:cubicBezTo>
                    <a:cubicBezTo>
                      <a:pt x="228" y="710"/>
                      <a:pt x="261" y="717"/>
                      <a:pt x="294" y="716"/>
                    </a:cubicBezTo>
                    <a:cubicBezTo>
                      <a:pt x="327" y="715"/>
                      <a:pt x="373" y="700"/>
                      <a:pt x="399" y="692"/>
                    </a:cubicBezTo>
                    <a:cubicBezTo>
                      <a:pt x="425" y="684"/>
                      <a:pt x="440" y="679"/>
                      <a:pt x="450" y="671"/>
                    </a:cubicBezTo>
                    <a:cubicBezTo>
                      <a:pt x="460" y="663"/>
                      <a:pt x="461" y="658"/>
                      <a:pt x="459" y="644"/>
                    </a:cubicBezTo>
                    <a:cubicBezTo>
                      <a:pt x="457" y="630"/>
                      <a:pt x="438" y="609"/>
                      <a:pt x="438" y="584"/>
                    </a:cubicBezTo>
                    <a:cubicBezTo>
                      <a:pt x="438" y="559"/>
                      <a:pt x="459" y="517"/>
                      <a:pt x="456" y="491"/>
                    </a:cubicBezTo>
                    <a:cubicBezTo>
                      <a:pt x="453" y="465"/>
                      <a:pt x="435" y="449"/>
                      <a:pt x="420" y="428"/>
                    </a:cubicBezTo>
                    <a:cubicBezTo>
                      <a:pt x="405" y="407"/>
                      <a:pt x="397" y="374"/>
                      <a:pt x="366" y="362"/>
                    </a:cubicBezTo>
                    <a:cubicBezTo>
                      <a:pt x="335" y="350"/>
                      <a:pt x="264" y="353"/>
                      <a:pt x="234" y="359"/>
                    </a:cubicBezTo>
                    <a:cubicBezTo>
                      <a:pt x="204" y="365"/>
                      <a:pt x="203" y="392"/>
                      <a:pt x="183" y="401"/>
                    </a:cubicBezTo>
                    <a:cubicBezTo>
                      <a:pt x="163" y="410"/>
                      <a:pt x="130" y="420"/>
                      <a:pt x="114" y="416"/>
                    </a:cubicBezTo>
                    <a:cubicBezTo>
                      <a:pt x="98" y="412"/>
                      <a:pt x="81" y="389"/>
                      <a:pt x="84" y="374"/>
                    </a:cubicBezTo>
                    <a:cubicBezTo>
                      <a:pt x="87" y="359"/>
                      <a:pt x="98" y="337"/>
                      <a:pt x="132" y="323"/>
                    </a:cubicBezTo>
                    <a:cubicBezTo>
                      <a:pt x="166" y="309"/>
                      <a:pt x="246" y="315"/>
                      <a:pt x="291" y="290"/>
                    </a:cubicBezTo>
                    <a:cubicBezTo>
                      <a:pt x="336" y="265"/>
                      <a:pt x="401" y="210"/>
                      <a:pt x="405" y="170"/>
                    </a:cubicBezTo>
                    <a:cubicBezTo>
                      <a:pt x="409" y="130"/>
                      <a:pt x="346" y="74"/>
                      <a:pt x="318" y="47"/>
                    </a:cubicBezTo>
                    <a:cubicBezTo>
                      <a:pt x="290" y="20"/>
                      <a:pt x="260" y="10"/>
                      <a:pt x="237" y="5"/>
                    </a:cubicBezTo>
                    <a:cubicBezTo>
                      <a:pt x="214" y="0"/>
                      <a:pt x="194" y="2"/>
                      <a:pt x="180" y="17"/>
                    </a:cubicBezTo>
                    <a:cubicBezTo>
                      <a:pt x="166" y="32"/>
                      <a:pt x="161" y="70"/>
                      <a:pt x="150" y="95"/>
                    </a:cubicBezTo>
                    <a:cubicBezTo>
                      <a:pt x="139" y="120"/>
                      <a:pt x="125" y="146"/>
                      <a:pt x="114" y="167"/>
                    </a:cubicBezTo>
                    <a:cubicBezTo>
                      <a:pt x="103" y="188"/>
                      <a:pt x="97" y="203"/>
                      <a:pt x="84" y="224"/>
                    </a:cubicBezTo>
                    <a:cubicBezTo>
                      <a:pt x="71" y="245"/>
                      <a:pt x="49" y="274"/>
                      <a:pt x="36" y="296"/>
                    </a:cubicBezTo>
                    <a:cubicBezTo>
                      <a:pt x="23" y="318"/>
                      <a:pt x="12" y="339"/>
                      <a:pt x="6" y="359"/>
                    </a:cubicBezTo>
                    <a:cubicBezTo>
                      <a:pt x="0" y="379"/>
                      <a:pt x="0" y="393"/>
                      <a:pt x="0" y="416"/>
                    </a:cubicBezTo>
                    <a:cubicBezTo>
                      <a:pt x="0" y="439"/>
                      <a:pt x="5" y="476"/>
                      <a:pt x="6" y="500"/>
                    </a:cubicBezTo>
                    <a:cubicBezTo>
                      <a:pt x="7" y="524"/>
                      <a:pt x="15" y="558"/>
                      <a:pt x="18" y="575"/>
                    </a:cubicBez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47" name="Freeform 557"/>
              <p:cNvSpPr>
                <a:spLocks noChangeAspect="1"/>
              </p:cNvSpPr>
              <p:nvPr/>
            </p:nvSpPr>
            <p:spPr bwMode="auto">
              <a:xfrm>
                <a:off x="2487" y="3683"/>
                <a:ext cx="135" cy="141"/>
              </a:xfrm>
              <a:custGeom>
                <a:avLst/>
                <a:gdLst>
                  <a:gd name="T0" fmla="*/ 0 w 135"/>
                  <a:gd name="T1" fmla="*/ 49 h 141"/>
                  <a:gd name="T2" fmla="*/ 33 w 135"/>
                  <a:gd name="T3" fmla="*/ 13 h 141"/>
                  <a:gd name="T4" fmla="*/ 90 w 135"/>
                  <a:gd name="T5" fmla="*/ 7 h 141"/>
                  <a:gd name="T6" fmla="*/ 129 w 135"/>
                  <a:gd name="T7" fmla="*/ 55 h 141"/>
                  <a:gd name="T8" fmla="*/ 123 w 135"/>
                  <a:gd name="T9" fmla="*/ 91 h 141"/>
                  <a:gd name="T10" fmla="*/ 69 w 135"/>
                  <a:gd name="T11" fmla="*/ 136 h 141"/>
                  <a:gd name="T12" fmla="*/ 27 w 135"/>
                  <a:gd name="T13" fmla="*/ 121 h 141"/>
                  <a:gd name="T14" fmla="*/ 0 w 135"/>
                  <a:gd name="T15" fmla="*/ 49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141">
                    <a:moveTo>
                      <a:pt x="0" y="49"/>
                    </a:moveTo>
                    <a:cubicBezTo>
                      <a:pt x="9" y="7"/>
                      <a:pt x="18" y="20"/>
                      <a:pt x="33" y="13"/>
                    </a:cubicBezTo>
                    <a:cubicBezTo>
                      <a:pt x="48" y="6"/>
                      <a:pt x="74" y="0"/>
                      <a:pt x="90" y="7"/>
                    </a:cubicBezTo>
                    <a:cubicBezTo>
                      <a:pt x="106" y="14"/>
                      <a:pt x="123" y="41"/>
                      <a:pt x="129" y="55"/>
                    </a:cubicBezTo>
                    <a:cubicBezTo>
                      <a:pt x="135" y="69"/>
                      <a:pt x="133" y="78"/>
                      <a:pt x="123" y="91"/>
                    </a:cubicBezTo>
                    <a:cubicBezTo>
                      <a:pt x="113" y="104"/>
                      <a:pt x="85" y="131"/>
                      <a:pt x="69" y="136"/>
                    </a:cubicBezTo>
                    <a:cubicBezTo>
                      <a:pt x="53" y="141"/>
                      <a:pt x="38" y="135"/>
                      <a:pt x="27" y="121"/>
                    </a:cubicBezTo>
                    <a:cubicBezTo>
                      <a:pt x="16" y="107"/>
                      <a:pt x="6" y="64"/>
                      <a:pt x="0" y="49"/>
                    </a:cubicBezTo>
                    <a:close/>
                  </a:path>
                </a:pathLst>
              </a:custGeom>
              <a:gradFill rotWithShape="1">
                <a:gsLst>
                  <a:gs pos="0">
                    <a:srgbClr val="808080"/>
                  </a:gs>
                  <a:gs pos="100000">
                    <a:srgbClr val="3B3B3B"/>
                  </a:gs>
                </a:gsLst>
                <a:path path="rect">
                  <a:fillToRect l="50000" t="50000" r="50000" b="50000"/>
                </a:path>
              </a:gradFill>
              <a:ln w="3175" cmpd="sng">
                <a:solidFill>
                  <a:srgbClr val="000000"/>
                </a:solidFill>
                <a:round/>
                <a:headEnd/>
                <a:tailEnd/>
              </a:ln>
            </p:spPr>
            <p:txBody>
              <a:bodyPr/>
              <a:lstStyle/>
              <a:p>
                <a:endParaRPr lang="en-GB" dirty="0"/>
              </a:p>
            </p:txBody>
          </p:sp>
        </p:grpSp>
        <p:grpSp>
          <p:nvGrpSpPr>
            <p:cNvPr id="19838" name="Group 558"/>
            <p:cNvGrpSpPr>
              <a:grpSpLocks noChangeAspect="1"/>
            </p:cNvGrpSpPr>
            <p:nvPr/>
          </p:nvGrpSpPr>
          <p:grpSpPr bwMode="auto">
            <a:xfrm flipH="1">
              <a:off x="3091" y="2355"/>
              <a:ext cx="127" cy="120"/>
              <a:chOff x="3435" y="2183"/>
              <a:chExt cx="739" cy="694"/>
            </a:xfrm>
          </p:grpSpPr>
          <p:sp>
            <p:nvSpPr>
              <p:cNvPr id="19840" name="Freeform 559"/>
              <p:cNvSpPr>
                <a:spLocks noChangeAspect="1"/>
              </p:cNvSpPr>
              <p:nvPr/>
            </p:nvSpPr>
            <p:spPr bwMode="auto">
              <a:xfrm>
                <a:off x="3435" y="2183"/>
                <a:ext cx="739" cy="694"/>
              </a:xfrm>
              <a:custGeom>
                <a:avLst/>
                <a:gdLst>
                  <a:gd name="T0" fmla="*/ 27 w 739"/>
                  <a:gd name="T1" fmla="*/ 430 h 694"/>
                  <a:gd name="T2" fmla="*/ 12 w 739"/>
                  <a:gd name="T3" fmla="*/ 328 h 694"/>
                  <a:gd name="T4" fmla="*/ 99 w 739"/>
                  <a:gd name="T5" fmla="*/ 184 h 694"/>
                  <a:gd name="T6" fmla="*/ 360 w 739"/>
                  <a:gd name="T7" fmla="*/ 28 h 694"/>
                  <a:gd name="T8" fmla="*/ 567 w 739"/>
                  <a:gd name="T9" fmla="*/ 13 h 694"/>
                  <a:gd name="T10" fmla="*/ 717 w 739"/>
                  <a:gd name="T11" fmla="*/ 52 h 694"/>
                  <a:gd name="T12" fmla="*/ 702 w 739"/>
                  <a:gd name="T13" fmla="*/ 229 h 694"/>
                  <a:gd name="T14" fmla="*/ 624 w 739"/>
                  <a:gd name="T15" fmla="*/ 424 h 694"/>
                  <a:gd name="T16" fmla="*/ 492 w 739"/>
                  <a:gd name="T17" fmla="*/ 547 h 694"/>
                  <a:gd name="T18" fmla="*/ 342 w 739"/>
                  <a:gd name="T19" fmla="*/ 622 h 694"/>
                  <a:gd name="T20" fmla="*/ 210 w 739"/>
                  <a:gd name="T21" fmla="*/ 637 h 694"/>
                  <a:gd name="T22" fmla="*/ 93 w 739"/>
                  <a:gd name="T23" fmla="*/ 694 h 6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9" h="694">
                    <a:moveTo>
                      <a:pt x="27" y="430"/>
                    </a:moveTo>
                    <a:cubicBezTo>
                      <a:pt x="13" y="399"/>
                      <a:pt x="0" y="369"/>
                      <a:pt x="12" y="328"/>
                    </a:cubicBezTo>
                    <a:cubicBezTo>
                      <a:pt x="24" y="287"/>
                      <a:pt x="41" y="234"/>
                      <a:pt x="99" y="184"/>
                    </a:cubicBezTo>
                    <a:cubicBezTo>
                      <a:pt x="157" y="134"/>
                      <a:pt x="282" y="56"/>
                      <a:pt x="360" y="28"/>
                    </a:cubicBezTo>
                    <a:cubicBezTo>
                      <a:pt x="438" y="0"/>
                      <a:pt x="507" y="9"/>
                      <a:pt x="567" y="13"/>
                    </a:cubicBezTo>
                    <a:cubicBezTo>
                      <a:pt x="627" y="17"/>
                      <a:pt x="695" y="16"/>
                      <a:pt x="717" y="52"/>
                    </a:cubicBezTo>
                    <a:cubicBezTo>
                      <a:pt x="739" y="88"/>
                      <a:pt x="717" y="167"/>
                      <a:pt x="702" y="229"/>
                    </a:cubicBezTo>
                    <a:cubicBezTo>
                      <a:pt x="687" y="291"/>
                      <a:pt x="659" y="371"/>
                      <a:pt x="624" y="424"/>
                    </a:cubicBezTo>
                    <a:cubicBezTo>
                      <a:pt x="589" y="477"/>
                      <a:pt x="539" y="514"/>
                      <a:pt x="492" y="547"/>
                    </a:cubicBezTo>
                    <a:cubicBezTo>
                      <a:pt x="445" y="580"/>
                      <a:pt x="389" y="607"/>
                      <a:pt x="342" y="622"/>
                    </a:cubicBezTo>
                    <a:cubicBezTo>
                      <a:pt x="295" y="637"/>
                      <a:pt x="251" y="625"/>
                      <a:pt x="210" y="637"/>
                    </a:cubicBezTo>
                    <a:cubicBezTo>
                      <a:pt x="169" y="649"/>
                      <a:pt x="117" y="682"/>
                      <a:pt x="93" y="694"/>
                    </a:cubicBezTo>
                  </a:path>
                </a:pathLst>
              </a:custGeom>
              <a:solidFill>
                <a:srgbClr val="993300"/>
              </a:solidFill>
              <a:ln w="3175" cmpd="sng">
                <a:solidFill>
                  <a:srgbClr val="000000"/>
                </a:solidFill>
                <a:round/>
                <a:headEnd/>
                <a:tailEnd/>
              </a:ln>
            </p:spPr>
            <p:txBody>
              <a:bodyPr/>
              <a:lstStyle/>
              <a:p>
                <a:endParaRPr lang="en-GB" dirty="0"/>
              </a:p>
            </p:txBody>
          </p:sp>
          <p:sp>
            <p:nvSpPr>
              <p:cNvPr id="19841" name="Freeform 560"/>
              <p:cNvSpPr>
                <a:spLocks noChangeAspect="1"/>
              </p:cNvSpPr>
              <p:nvPr/>
            </p:nvSpPr>
            <p:spPr bwMode="auto">
              <a:xfrm>
                <a:off x="3561" y="2322"/>
                <a:ext cx="457" cy="372"/>
              </a:xfrm>
              <a:custGeom>
                <a:avLst/>
                <a:gdLst>
                  <a:gd name="T0" fmla="*/ 0 w 457"/>
                  <a:gd name="T1" fmla="*/ 327 h 372"/>
                  <a:gd name="T2" fmla="*/ 42 w 457"/>
                  <a:gd name="T3" fmla="*/ 312 h 372"/>
                  <a:gd name="T4" fmla="*/ 90 w 457"/>
                  <a:gd name="T5" fmla="*/ 279 h 372"/>
                  <a:gd name="T6" fmla="*/ 66 w 457"/>
                  <a:gd name="T7" fmla="*/ 222 h 372"/>
                  <a:gd name="T8" fmla="*/ 54 w 457"/>
                  <a:gd name="T9" fmla="*/ 204 h 372"/>
                  <a:gd name="T10" fmla="*/ 87 w 457"/>
                  <a:gd name="T11" fmla="*/ 183 h 372"/>
                  <a:gd name="T12" fmla="*/ 102 w 457"/>
                  <a:gd name="T13" fmla="*/ 192 h 372"/>
                  <a:gd name="T14" fmla="*/ 111 w 457"/>
                  <a:gd name="T15" fmla="*/ 201 h 372"/>
                  <a:gd name="T16" fmla="*/ 120 w 457"/>
                  <a:gd name="T17" fmla="*/ 138 h 372"/>
                  <a:gd name="T18" fmla="*/ 132 w 457"/>
                  <a:gd name="T19" fmla="*/ 153 h 372"/>
                  <a:gd name="T20" fmla="*/ 138 w 457"/>
                  <a:gd name="T21" fmla="*/ 123 h 372"/>
                  <a:gd name="T22" fmla="*/ 180 w 457"/>
                  <a:gd name="T23" fmla="*/ 66 h 372"/>
                  <a:gd name="T24" fmla="*/ 195 w 457"/>
                  <a:gd name="T25" fmla="*/ 60 h 372"/>
                  <a:gd name="T26" fmla="*/ 222 w 457"/>
                  <a:gd name="T27" fmla="*/ 39 h 372"/>
                  <a:gd name="T28" fmla="*/ 237 w 457"/>
                  <a:gd name="T29" fmla="*/ 63 h 372"/>
                  <a:gd name="T30" fmla="*/ 240 w 457"/>
                  <a:gd name="T31" fmla="*/ 90 h 372"/>
                  <a:gd name="T32" fmla="*/ 246 w 457"/>
                  <a:gd name="T33" fmla="*/ 81 h 372"/>
                  <a:gd name="T34" fmla="*/ 249 w 457"/>
                  <a:gd name="T35" fmla="*/ 48 h 372"/>
                  <a:gd name="T36" fmla="*/ 288 w 457"/>
                  <a:gd name="T37" fmla="*/ 12 h 372"/>
                  <a:gd name="T38" fmla="*/ 300 w 457"/>
                  <a:gd name="T39" fmla="*/ 39 h 372"/>
                  <a:gd name="T40" fmla="*/ 360 w 457"/>
                  <a:gd name="T41" fmla="*/ 39 h 372"/>
                  <a:gd name="T42" fmla="*/ 354 w 457"/>
                  <a:gd name="T43" fmla="*/ 48 h 372"/>
                  <a:gd name="T44" fmla="*/ 417 w 457"/>
                  <a:gd name="T45" fmla="*/ 0 h 372"/>
                  <a:gd name="T46" fmla="*/ 444 w 457"/>
                  <a:gd name="T47" fmla="*/ 21 h 372"/>
                  <a:gd name="T48" fmla="*/ 408 w 457"/>
                  <a:gd name="T49" fmla="*/ 87 h 372"/>
                  <a:gd name="T50" fmla="*/ 411 w 457"/>
                  <a:gd name="T51" fmla="*/ 102 h 372"/>
                  <a:gd name="T52" fmla="*/ 399 w 457"/>
                  <a:gd name="T53" fmla="*/ 120 h 372"/>
                  <a:gd name="T54" fmla="*/ 417 w 457"/>
                  <a:gd name="T55" fmla="*/ 165 h 372"/>
                  <a:gd name="T56" fmla="*/ 456 w 457"/>
                  <a:gd name="T57" fmla="*/ 183 h 372"/>
                  <a:gd name="T58" fmla="*/ 366 w 457"/>
                  <a:gd name="T59" fmla="*/ 198 h 372"/>
                  <a:gd name="T60" fmla="*/ 336 w 457"/>
                  <a:gd name="T61" fmla="*/ 210 h 372"/>
                  <a:gd name="T62" fmla="*/ 321 w 457"/>
                  <a:gd name="T63" fmla="*/ 222 h 372"/>
                  <a:gd name="T64" fmla="*/ 324 w 457"/>
                  <a:gd name="T65" fmla="*/ 237 h 372"/>
                  <a:gd name="T66" fmla="*/ 264 w 457"/>
                  <a:gd name="T67" fmla="*/ 246 h 372"/>
                  <a:gd name="T68" fmla="*/ 228 w 457"/>
                  <a:gd name="T69" fmla="*/ 309 h 372"/>
                  <a:gd name="T70" fmla="*/ 204 w 457"/>
                  <a:gd name="T71" fmla="*/ 342 h 372"/>
                  <a:gd name="T72" fmla="*/ 144 w 457"/>
                  <a:gd name="T73" fmla="*/ 348 h 372"/>
                  <a:gd name="T74" fmla="*/ 15 w 457"/>
                  <a:gd name="T75" fmla="*/ 372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372">
                    <a:moveTo>
                      <a:pt x="0" y="327"/>
                    </a:moveTo>
                    <a:cubicBezTo>
                      <a:pt x="17" y="323"/>
                      <a:pt x="28" y="321"/>
                      <a:pt x="42" y="312"/>
                    </a:cubicBezTo>
                    <a:cubicBezTo>
                      <a:pt x="54" y="293"/>
                      <a:pt x="71" y="289"/>
                      <a:pt x="90" y="279"/>
                    </a:cubicBezTo>
                    <a:cubicBezTo>
                      <a:pt x="103" y="260"/>
                      <a:pt x="78" y="238"/>
                      <a:pt x="66" y="222"/>
                    </a:cubicBezTo>
                    <a:cubicBezTo>
                      <a:pt x="62" y="216"/>
                      <a:pt x="54" y="204"/>
                      <a:pt x="54" y="204"/>
                    </a:cubicBezTo>
                    <a:cubicBezTo>
                      <a:pt x="63" y="190"/>
                      <a:pt x="70" y="186"/>
                      <a:pt x="87" y="183"/>
                    </a:cubicBezTo>
                    <a:cubicBezTo>
                      <a:pt x="92" y="186"/>
                      <a:pt x="97" y="189"/>
                      <a:pt x="102" y="192"/>
                    </a:cubicBezTo>
                    <a:cubicBezTo>
                      <a:pt x="105" y="195"/>
                      <a:pt x="110" y="205"/>
                      <a:pt x="111" y="201"/>
                    </a:cubicBezTo>
                    <a:cubicBezTo>
                      <a:pt x="134" y="113"/>
                      <a:pt x="100" y="168"/>
                      <a:pt x="120" y="138"/>
                    </a:cubicBezTo>
                    <a:cubicBezTo>
                      <a:pt x="122" y="144"/>
                      <a:pt x="128" y="158"/>
                      <a:pt x="132" y="153"/>
                    </a:cubicBezTo>
                    <a:cubicBezTo>
                      <a:pt x="138" y="145"/>
                      <a:pt x="132" y="131"/>
                      <a:pt x="138" y="123"/>
                    </a:cubicBezTo>
                    <a:cubicBezTo>
                      <a:pt x="152" y="102"/>
                      <a:pt x="156" y="78"/>
                      <a:pt x="180" y="66"/>
                    </a:cubicBezTo>
                    <a:cubicBezTo>
                      <a:pt x="193" y="46"/>
                      <a:pt x="178" y="63"/>
                      <a:pt x="195" y="60"/>
                    </a:cubicBezTo>
                    <a:cubicBezTo>
                      <a:pt x="204" y="58"/>
                      <a:pt x="214" y="44"/>
                      <a:pt x="222" y="39"/>
                    </a:cubicBezTo>
                    <a:cubicBezTo>
                      <a:pt x="235" y="43"/>
                      <a:pt x="233" y="51"/>
                      <a:pt x="237" y="63"/>
                    </a:cubicBezTo>
                    <a:cubicBezTo>
                      <a:pt x="238" y="72"/>
                      <a:pt x="236" y="82"/>
                      <a:pt x="240" y="90"/>
                    </a:cubicBezTo>
                    <a:cubicBezTo>
                      <a:pt x="242" y="93"/>
                      <a:pt x="245" y="85"/>
                      <a:pt x="246" y="81"/>
                    </a:cubicBezTo>
                    <a:cubicBezTo>
                      <a:pt x="248" y="70"/>
                      <a:pt x="246" y="59"/>
                      <a:pt x="249" y="48"/>
                    </a:cubicBezTo>
                    <a:cubicBezTo>
                      <a:pt x="254" y="31"/>
                      <a:pt x="273" y="17"/>
                      <a:pt x="288" y="12"/>
                    </a:cubicBezTo>
                    <a:cubicBezTo>
                      <a:pt x="292" y="30"/>
                      <a:pt x="282" y="30"/>
                      <a:pt x="300" y="39"/>
                    </a:cubicBezTo>
                    <a:cubicBezTo>
                      <a:pt x="322" y="34"/>
                      <a:pt x="330" y="30"/>
                      <a:pt x="360" y="39"/>
                    </a:cubicBezTo>
                    <a:cubicBezTo>
                      <a:pt x="363" y="40"/>
                      <a:pt x="351" y="50"/>
                      <a:pt x="354" y="48"/>
                    </a:cubicBezTo>
                    <a:cubicBezTo>
                      <a:pt x="378" y="36"/>
                      <a:pt x="391" y="9"/>
                      <a:pt x="417" y="0"/>
                    </a:cubicBezTo>
                    <a:cubicBezTo>
                      <a:pt x="408" y="28"/>
                      <a:pt x="405" y="17"/>
                      <a:pt x="444" y="21"/>
                    </a:cubicBezTo>
                    <a:cubicBezTo>
                      <a:pt x="430" y="42"/>
                      <a:pt x="419" y="65"/>
                      <a:pt x="408" y="87"/>
                    </a:cubicBezTo>
                    <a:cubicBezTo>
                      <a:pt x="409" y="92"/>
                      <a:pt x="412" y="97"/>
                      <a:pt x="411" y="102"/>
                    </a:cubicBezTo>
                    <a:cubicBezTo>
                      <a:pt x="409" y="109"/>
                      <a:pt x="399" y="120"/>
                      <a:pt x="399" y="120"/>
                    </a:cubicBezTo>
                    <a:cubicBezTo>
                      <a:pt x="418" y="133"/>
                      <a:pt x="406" y="151"/>
                      <a:pt x="417" y="165"/>
                    </a:cubicBezTo>
                    <a:cubicBezTo>
                      <a:pt x="423" y="173"/>
                      <a:pt x="447" y="179"/>
                      <a:pt x="456" y="183"/>
                    </a:cubicBezTo>
                    <a:cubicBezTo>
                      <a:pt x="434" y="216"/>
                      <a:pt x="457" y="187"/>
                      <a:pt x="366" y="198"/>
                    </a:cubicBezTo>
                    <a:cubicBezTo>
                      <a:pt x="355" y="199"/>
                      <a:pt x="336" y="210"/>
                      <a:pt x="336" y="210"/>
                    </a:cubicBezTo>
                    <a:cubicBezTo>
                      <a:pt x="319" y="198"/>
                      <a:pt x="326" y="178"/>
                      <a:pt x="321" y="222"/>
                    </a:cubicBezTo>
                    <a:cubicBezTo>
                      <a:pt x="322" y="227"/>
                      <a:pt x="326" y="232"/>
                      <a:pt x="324" y="237"/>
                    </a:cubicBezTo>
                    <a:cubicBezTo>
                      <a:pt x="323" y="240"/>
                      <a:pt x="267" y="246"/>
                      <a:pt x="264" y="246"/>
                    </a:cubicBezTo>
                    <a:cubicBezTo>
                      <a:pt x="254" y="275"/>
                      <a:pt x="262" y="298"/>
                      <a:pt x="228" y="309"/>
                    </a:cubicBezTo>
                    <a:cubicBezTo>
                      <a:pt x="221" y="322"/>
                      <a:pt x="214" y="332"/>
                      <a:pt x="204" y="342"/>
                    </a:cubicBezTo>
                    <a:cubicBezTo>
                      <a:pt x="196" y="365"/>
                      <a:pt x="160" y="350"/>
                      <a:pt x="144" y="348"/>
                    </a:cubicBezTo>
                    <a:cubicBezTo>
                      <a:pt x="99" y="358"/>
                      <a:pt x="61" y="372"/>
                      <a:pt x="15" y="372"/>
                    </a:cubicBezTo>
                  </a:path>
                </a:pathLst>
              </a:custGeom>
              <a:solidFill>
                <a:srgbClr val="FF9900"/>
              </a:solidFill>
              <a:ln w="3175" cmpd="sng">
                <a:solidFill>
                  <a:srgbClr val="000000"/>
                </a:solidFill>
                <a:round/>
                <a:headEnd/>
                <a:tailEnd/>
              </a:ln>
            </p:spPr>
            <p:txBody>
              <a:bodyPr/>
              <a:lstStyle/>
              <a:p>
                <a:endParaRPr lang="en-GB" dirty="0"/>
              </a:p>
            </p:txBody>
          </p:sp>
        </p:grpSp>
        <p:sp>
          <p:nvSpPr>
            <p:cNvPr id="19839" name="Freeform 561"/>
            <p:cNvSpPr>
              <a:spLocks noChangeAspect="1"/>
            </p:cNvSpPr>
            <p:nvPr/>
          </p:nvSpPr>
          <p:spPr bwMode="auto">
            <a:xfrm flipH="1">
              <a:off x="2695" y="2639"/>
              <a:ext cx="16" cy="46"/>
            </a:xfrm>
            <a:custGeom>
              <a:avLst/>
              <a:gdLst>
                <a:gd name="T0" fmla="*/ 0 w 90"/>
                <a:gd name="T1" fmla="*/ 0 h 270"/>
                <a:gd name="T2" fmla="*/ 0 w 90"/>
                <a:gd name="T3" fmla="*/ 0 h 270"/>
                <a:gd name="T4" fmla="*/ 0 w 90"/>
                <a:gd name="T5" fmla="*/ 0 h 270"/>
                <a:gd name="T6" fmla="*/ 0 w 90"/>
                <a:gd name="T7" fmla="*/ 0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270">
                  <a:moveTo>
                    <a:pt x="39" y="0"/>
                  </a:moveTo>
                  <a:cubicBezTo>
                    <a:pt x="55" y="51"/>
                    <a:pt x="71" y="103"/>
                    <a:pt x="77" y="142"/>
                  </a:cubicBezTo>
                  <a:cubicBezTo>
                    <a:pt x="83" y="181"/>
                    <a:pt x="90" y="211"/>
                    <a:pt x="77" y="232"/>
                  </a:cubicBezTo>
                  <a:cubicBezTo>
                    <a:pt x="64" y="253"/>
                    <a:pt x="32" y="261"/>
                    <a:pt x="0" y="270"/>
                  </a:cubicBezTo>
                </a:path>
              </a:pathLst>
            </a:custGeom>
            <a:noFill/>
            <a:ln w="12700" cap="flat" cmpd="sng">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19478" name="Rectangle 34"/>
          <p:cNvSpPr txBox="1">
            <a:spLocks noChangeArrowheads="1"/>
          </p:cNvSpPr>
          <p:nvPr/>
        </p:nvSpPr>
        <p:spPr bwMode="auto">
          <a:xfrm>
            <a:off x="925512" y="-1588"/>
            <a:ext cx="10194926" cy="6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2800" b="1" dirty="0">
                <a:solidFill>
                  <a:srgbClr val="0066CC"/>
                </a:solidFill>
                <a:latin typeface="Tahoma" panose="020B0604030504040204" pitchFamily="34" charset="0"/>
                <a:ea typeface="MS PGothic" panose="020B0600070205080204" pitchFamily="34" charset="-128"/>
                <a:cs typeface="Arial" panose="020B0604020202020204" pitchFamily="34" charset="0"/>
              </a:rPr>
              <a:t>Antibiotics in animals</a:t>
            </a:r>
            <a:endParaRPr lang="en-GB" altLang="fr-FR" sz="2800" b="1" dirty="0">
              <a:solidFill>
                <a:srgbClr val="0066CC"/>
              </a:solidFill>
              <a:latin typeface="Tahoma" panose="020B0604030504040204" pitchFamily="34" charset="0"/>
              <a:ea typeface="MS PGothic" panose="020B0600070205080204" pitchFamily="34" charset="-128"/>
              <a:cs typeface="Arial" panose="020B0604020202020204" pitchFamily="34" charset="0"/>
            </a:endParaRPr>
          </a:p>
        </p:txBody>
      </p:sp>
      <p:sp>
        <p:nvSpPr>
          <p:cNvPr id="565" name="Text Box 4"/>
          <p:cNvSpPr txBox="1">
            <a:spLocks noChangeArrowheads="1"/>
          </p:cNvSpPr>
          <p:nvPr/>
        </p:nvSpPr>
        <p:spPr bwMode="auto">
          <a:xfrm>
            <a:off x="7166523" y="5305276"/>
            <a:ext cx="3300904" cy="707886"/>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4000" dirty="0">
                <a:solidFill>
                  <a:srgbClr val="800000"/>
                </a:solidFill>
                <a:latin typeface="Tahoma" panose="020B0604030504040204" pitchFamily="34" charset="0"/>
                <a:ea typeface="MS PGothic" panose="020B0600070205080204" pitchFamily="34" charset="-128"/>
                <a:cs typeface="Tahoma" panose="020B0604030504040204" pitchFamily="34" charset="0"/>
              </a:rPr>
              <a:t>« Hit hard »</a:t>
            </a:r>
          </a:p>
        </p:txBody>
      </p:sp>
      <p:sp>
        <p:nvSpPr>
          <p:cNvPr id="567" name="Flèche droite 566"/>
          <p:cNvSpPr/>
          <p:nvPr/>
        </p:nvSpPr>
        <p:spPr>
          <a:xfrm rot="16200000">
            <a:off x="7923213" y="2916238"/>
            <a:ext cx="10731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569" name="ZoneTexte 567"/>
          <p:cNvSpPr txBox="1">
            <a:spLocks noChangeArrowheads="1"/>
          </p:cNvSpPr>
          <p:nvPr/>
        </p:nvSpPr>
        <p:spPr bwMode="auto">
          <a:xfrm>
            <a:off x="8816976" y="2989264"/>
            <a:ext cx="1826141" cy="46166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fr-FR" sz="2400" dirty="0">
                <a:solidFill>
                  <a:srgbClr val="0070C0"/>
                </a:solidFill>
              </a:rPr>
              <a:t>Favourable</a:t>
            </a:r>
          </a:p>
        </p:txBody>
      </p:sp>
      <p:sp>
        <p:nvSpPr>
          <p:cNvPr id="215" name="Text Box 4"/>
          <p:cNvSpPr txBox="1">
            <a:spLocks noChangeArrowheads="1"/>
          </p:cNvSpPr>
          <p:nvPr/>
        </p:nvSpPr>
        <p:spPr bwMode="auto">
          <a:xfrm>
            <a:off x="7563086" y="3778251"/>
            <a:ext cx="2380780" cy="1323439"/>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FR" altLang="fr-FR" sz="4000" dirty="0">
                <a:solidFill>
                  <a:srgbClr val="800000"/>
                </a:solidFill>
                <a:latin typeface="Tahoma" panose="020B0604030504040204" pitchFamily="34" charset="0"/>
                <a:ea typeface="MS PGothic" panose="020B0600070205080204" pitchFamily="34" charset="-128"/>
                <a:cs typeface="Tahoma" panose="020B0604030504040204" pitchFamily="34" charset="0"/>
              </a:rPr>
              <a:t>short</a:t>
            </a:r>
          </a:p>
          <a:p>
            <a:pPr algn="ctr" fontAlgn="base">
              <a:spcBef>
                <a:spcPct val="0"/>
              </a:spcBef>
              <a:spcAft>
                <a:spcPct val="0"/>
              </a:spcAft>
              <a:buFontTx/>
              <a:buNone/>
            </a:pPr>
            <a:r>
              <a:rPr lang="fr-FR" altLang="fr-FR" sz="4000" dirty="0">
                <a:solidFill>
                  <a:srgbClr val="800000"/>
                </a:solidFill>
                <a:latin typeface="Tahoma" panose="020B0604030504040204" pitchFamily="34" charset="0"/>
                <a:ea typeface="MS PGothic" panose="020B0600070205080204" pitchFamily="34" charset="-128"/>
                <a:cs typeface="Tahoma" panose="020B0604030504040204" pitchFamily="34" charset="0"/>
              </a:rPr>
              <a:t>duration</a:t>
            </a:r>
          </a:p>
        </p:txBody>
      </p:sp>
      <p:sp>
        <p:nvSpPr>
          <p:cNvPr id="213" name="Espace réservé du numéro de diapositive 5"/>
          <p:cNvSpPr txBox="1">
            <a:spLocks/>
          </p:cNvSpPr>
          <p:nvPr/>
        </p:nvSpPr>
        <p:spPr>
          <a:xfrm>
            <a:off x="9042401" y="6537326"/>
            <a:ext cx="3149600" cy="320675"/>
          </a:xfrm>
          <a:prstGeom prst="rect">
            <a:avLst/>
          </a:prstGeom>
          <a:noFill/>
        </p:spPr>
        <p:txBody>
          <a:bodyPr/>
          <a:lstStyle>
            <a:defPPr>
              <a:defRPr lang="fr-FR"/>
            </a:defPPr>
            <a:lvl1pPr marL="0" algn="l" defTabSz="914400" rtl="0" eaLnBrk="1" latinLnBrk="0" hangingPunct="1">
              <a:spcBef>
                <a:spcPct val="20000"/>
              </a:spcBef>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panose="020B0604020202020204" pitchFamily="34" charset="0"/>
              </a:defRPr>
            </a:lvl9pPr>
          </a:lstStyle>
          <a:p>
            <a:pPr algn="r" fontAlgn="base">
              <a:spcBef>
                <a:spcPct val="0"/>
              </a:spcBef>
              <a:spcAft>
                <a:spcPct val="0"/>
              </a:spcAft>
              <a:buFontTx/>
              <a:buNone/>
            </a:pPr>
            <a:fld id="{1F0893AF-9CEF-4FAB-B01A-DFA4743FB77F}" type="slidenum">
              <a:rPr lang="fr-FR" altLang="fr-FR" sz="1400" b="0" smtClean="0">
                <a:solidFill>
                  <a:srgbClr val="000000"/>
                </a:solidFill>
              </a:rPr>
              <a:pPr algn="r" fontAlgn="base">
                <a:spcBef>
                  <a:spcPct val="0"/>
                </a:spcBef>
                <a:spcAft>
                  <a:spcPct val="0"/>
                </a:spcAft>
                <a:buFontTx/>
                <a:buNone/>
              </a:pPr>
              <a:t>33</a:t>
            </a:fld>
            <a:endParaRPr lang="fr-FR" altLang="fr-FR" sz="1400" b="0" dirty="0">
              <a:solidFill>
                <a:srgbClr val="000000"/>
              </a:solidFill>
            </a:endParaRPr>
          </a:p>
        </p:txBody>
      </p:sp>
    </p:spTree>
    <p:extLst>
      <p:ext uri="{BB962C8B-B14F-4D97-AF65-F5344CB8AC3E}">
        <p14:creationId xmlns:p14="http://schemas.microsoft.com/office/powerpoint/2010/main" val="274280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p:cNvSpPr>
            <a:spLocks noChangeShapeType="1"/>
          </p:cNvSpPr>
          <p:nvPr/>
        </p:nvSpPr>
        <p:spPr bwMode="auto">
          <a:xfrm flipV="1">
            <a:off x="1690688" y="2827338"/>
            <a:ext cx="0" cy="34528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59" name="Line 3"/>
          <p:cNvSpPr>
            <a:spLocks noChangeShapeType="1"/>
          </p:cNvSpPr>
          <p:nvPr/>
        </p:nvSpPr>
        <p:spPr bwMode="auto">
          <a:xfrm>
            <a:off x="1690688" y="6280150"/>
            <a:ext cx="800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124" name="Freeform 4"/>
          <p:cNvSpPr>
            <a:spLocks/>
          </p:cNvSpPr>
          <p:nvPr/>
        </p:nvSpPr>
        <p:spPr bwMode="auto">
          <a:xfrm>
            <a:off x="1703389" y="4516439"/>
            <a:ext cx="7488237" cy="1728787"/>
          </a:xfrm>
          <a:custGeom>
            <a:avLst/>
            <a:gdLst>
              <a:gd name="T0" fmla="*/ 0 w 4101"/>
              <a:gd name="T1" fmla="*/ 2147483646 h 1814"/>
              <a:gd name="T2" fmla="*/ 2147483646 w 4101"/>
              <a:gd name="T3" fmla="*/ 2147483646 h 1814"/>
              <a:gd name="T4" fmla="*/ 2147483646 w 4101"/>
              <a:gd name="T5" fmla="*/ 2147483646 h 1814"/>
              <a:gd name="T6" fmla="*/ 2147483646 w 4101"/>
              <a:gd name="T7" fmla="*/ 2147483646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61" name="Text Box 5"/>
          <p:cNvSpPr txBox="1">
            <a:spLocks noChangeArrowheads="1"/>
          </p:cNvSpPr>
          <p:nvPr/>
        </p:nvSpPr>
        <p:spPr bwMode="auto">
          <a:xfrm rot="-5400000">
            <a:off x="55563" y="4208463"/>
            <a:ext cx="216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fr-FR" sz="2400" b="0">
                <a:solidFill>
                  <a:srgbClr val="000000"/>
                </a:solidFill>
              </a:rPr>
              <a:t>concentrations</a:t>
            </a:r>
          </a:p>
        </p:txBody>
      </p:sp>
      <p:sp>
        <p:nvSpPr>
          <p:cNvPr id="70662" name="Text Box 6"/>
          <p:cNvSpPr txBox="1">
            <a:spLocks noChangeArrowheads="1"/>
          </p:cNvSpPr>
          <p:nvPr/>
        </p:nvSpPr>
        <p:spPr bwMode="auto">
          <a:xfrm>
            <a:off x="7526339" y="6446838"/>
            <a:ext cx="1036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fr-FR" sz="1800">
                <a:solidFill>
                  <a:srgbClr val="000000"/>
                </a:solidFill>
              </a:rPr>
              <a:t>Time</a:t>
            </a:r>
          </a:p>
        </p:txBody>
      </p:sp>
      <p:sp>
        <p:nvSpPr>
          <p:cNvPr id="5127" name="Line 7"/>
          <p:cNvSpPr>
            <a:spLocks noChangeShapeType="1"/>
          </p:cNvSpPr>
          <p:nvPr/>
        </p:nvSpPr>
        <p:spPr bwMode="auto">
          <a:xfrm>
            <a:off x="1847850" y="5595938"/>
            <a:ext cx="3887788" cy="0"/>
          </a:xfrm>
          <a:prstGeom prst="line">
            <a:avLst/>
          </a:prstGeom>
          <a:noFill/>
          <a:ln w="571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128" name="Rectangle 8"/>
          <p:cNvSpPr>
            <a:spLocks noChangeArrowheads="1"/>
          </p:cNvSpPr>
          <p:nvPr/>
        </p:nvSpPr>
        <p:spPr bwMode="auto">
          <a:xfrm>
            <a:off x="2230439" y="5667375"/>
            <a:ext cx="3127375"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fr-FR" altLang="fr-FR" sz="1800" dirty="0" smtClean="0">
                <a:solidFill>
                  <a:srgbClr val="F8F8F8"/>
                </a:solidFill>
              </a:rPr>
              <a:t>The </a:t>
            </a:r>
            <a:r>
              <a:rPr lang="fr-FR" altLang="fr-FR" sz="1800" dirty="0" err="1" smtClean="0">
                <a:solidFill>
                  <a:srgbClr val="F8F8F8"/>
                </a:solidFill>
              </a:rPr>
              <a:t>same</a:t>
            </a:r>
            <a:r>
              <a:rPr lang="fr-FR" altLang="fr-FR" sz="1800" dirty="0" smtClean="0">
                <a:solidFill>
                  <a:srgbClr val="F8F8F8"/>
                </a:solidFill>
              </a:rPr>
              <a:t> </a:t>
            </a:r>
            <a:r>
              <a:rPr lang="fr-FR" altLang="fr-FR" sz="1800" dirty="0">
                <a:solidFill>
                  <a:srgbClr val="F8F8F8"/>
                </a:solidFill>
              </a:rPr>
              <a:t>"</a:t>
            </a:r>
            <a:r>
              <a:rPr lang="fr-FR" altLang="fr-FR" sz="1800" dirty="0" err="1" smtClean="0">
                <a:solidFill>
                  <a:srgbClr val="F8F8F8"/>
                </a:solidFill>
              </a:rPr>
              <a:t>efficacious</a:t>
            </a:r>
            <a:r>
              <a:rPr lang="fr-FR" altLang="fr-FR" sz="1800" dirty="0" smtClean="0">
                <a:solidFill>
                  <a:srgbClr val="F8F8F8"/>
                </a:solidFill>
              </a:rPr>
              <a:t>" </a:t>
            </a:r>
            <a:r>
              <a:rPr lang="fr-FR" altLang="fr-FR" sz="1800" dirty="0">
                <a:solidFill>
                  <a:srgbClr val="F8F8F8"/>
                </a:solidFill>
              </a:rPr>
              <a:t>time</a:t>
            </a:r>
            <a:endParaRPr lang="fr-FR" altLang="fr-FR" sz="1800" b="0" dirty="0">
              <a:solidFill>
                <a:srgbClr val="FFFF00"/>
              </a:solidFill>
            </a:endParaRPr>
          </a:p>
        </p:txBody>
      </p:sp>
      <p:sp>
        <p:nvSpPr>
          <p:cNvPr id="70665" name="Line 10"/>
          <p:cNvSpPr>
            <a:spLocks noChangeShapeType="1"/>
          </p:cNvSpPr>
          <p:nvPr/>
        </p:nvSpPr>
        <p:spPr bwMode="auto">
          <a:xfrm>
            <a:off x="1703389" y="5307013"/>
            <a:ext cx="7800975"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131" name="Text Box 11"/>
          <p:cNvSpPr txBox="1">
            <a:spLocks noChangeArrowheads="1"/>
          </p:cNvSpPr>
          <p:nvPr/>
        </p:nvSpPr>
        <p:spPr bwMode="auto">
          <a:xfrm>
            <a:off x="9480549" y="5372101"/>
            <a:ext cx="203293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fr-FR" sz="2800" b="1" dirty="0">
                <a:solidFill>
                  <a:srgbClr val="00CC00"/>
                </a:solidFill>
                <a:effectLst>
                  <a:outerShdw blurRad="38100" dist="38100" dir="2700000" algn="tl">
                    <a:srgbClr val="C0C0C0"/>
                  </a:outerShdw>
                </a:effectLst>
                <a:latin typeface="Arial" charset="0"/>
                <a:cs typeface="Arial" charset="0"/>
              </a:rPr>
              <a:t>Threshold</a:t>
            </a:r>
          </a:p>
        </p:txBody>
      </p:sp>
      <p:sp>
        <p:nvSpPr>
          <p:cNvPr id="5132" name="Line 12"/>
          <p:cNvSpPr>
            <a:spLocks noChangeShapeType="1"/>
          </p:cNvSpPr>
          <p:nvPr/>
        </p:nvSpPr>
        <p:spPr bwMode="auto">
          <a:xfrm>
            <a:off x="5951538" y="5307014"/>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nvGrpSpPr>
          <p:cNvPr id="5133" name="Group 13"/>
          <p:cNvGrpSpPr>
            <a:grpSpLocks/>
          </p:cNvGrpSpPr>
          <p:nvPr/>
        </p:nvGrpSpPr>
        <p:grpSpPr bwMode="auto">
          <a:xfrm>
            <a:off x="1703388" y="4516438"/>
            <a:ext cx="4991100" cy="1947862"/>
            <a:chOff x="609" y="2800"/>
            <a:chExt cx="3144" cy="1227"/>
          </a:xfrm>
        </p:grpSpPr>
        <p:sp>
          <p:nvSpPr>
            <p:cNvPr id="70679" name="Line 14"/>
            <p:cNvSpPr>
              <a:spLocks noChangeShapeType="1"/>
            </p:cNvSpPr>
            <p:nvPr/>
          </p:nvSpPr>
          <p:spPr bwMode="auto">
            <a:xfrm rot="-1482038">
              <a:off x="3299" y="3029"/>
              <a:ext cx="454" cy="998"/>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80" name="Freeform 15"/>
            <p:cNvSpPr>
              <a:spLocks/>
            </p:cNvSpPr>
            <p:nvPr/>
          </p:nvSpPr>
          <p:spPr bwMode="auto">
            <a:xfrm>
              <a:off x="609" y="2936"/>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81" name="Freeform 16"/>
            <p:cNvSpPr>
              <a:spLocks/>
            </p:cNvSpPr>
            <p:nvPr/>
          </p:nvSpPr>
          <p:spPr bwMode="auto">
            <a:xfrm>
              <a:off x="1108" y="2890"/>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82" name="Freeform 17"/>
            <p:cNvSpPr>
              <a:spLocks/>
            </p:cNvSpPr>
            <p:nvPr/>
          </p:nvSpPr>
          <p:spPr bwMode="auto">
            <a:xfrm>
              <a:off x="1607" y="2890"/>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83" name="Freeform 18"/>
            <p:cNvSpPr>
              <a:spLocks/>
            </p:cNvSpPr>
            <p:nvPr/>
          </p:nvSpPr>
          <p:spPr bwMode="auto">
            <a:xfrm>
              <a:off x="2106" y="2845"/>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84" name="Freeform 19"/>
            <p:cNvSpPr>
              <a:spLocks/>
            </p:cNvSpPr>
            <p:nvPr/>
          </p:nvSpPr>
          <p:spPr bwMode="auto">
            <a:xfrm>
              <a:off x="2605" y="2800"/>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5140" name="Oval 20"/>
          <p:cNvSpPr>
            <a:spLocks noChangeArrowheads="1"/>
          </p:cNvSpPr>
          <p:nvPr/>
        </p:nvSpPr>
        <p:spPr bwMode="auto">
          <a:xfrm>
            <a:off x="5808664" y="5164138"/>
            <a:ext cx="225425" cy="2587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2400" b="0">
              <a:solidFill>
                <a:srgbClr val="000000"/>
              </a:solidFill>
            </a:endParaRPr>
          </a:p>
        </p:txBody>
      </p:sp>
      <p:sp>
        <p:nvSpPr>
          <p:cNvPr id="70670" name="Rectangle 41"/>
          <p:cNvSpPr>
            <a:spLocks noChangeArrowheads="1"/>
          </p:cNvSpPr>
          <p:nvPr/>
        </p:nvSpPr>
        <p:spPr bwMode="auto">
          <a:xfrm>
            <a:off x="1482726" y="241301"/>
            <a:ext cx="944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FF6600"/>
              </a:buClr>
              <a:buNone/>
            </a:pPr>
            <a:r>
              <a:rPr lang="fr-FR" altLang="fr-FR" sz="2800" b="0" dirty="0" smtClean="0">
                <a:solidFill>
                  <a:srgbClr val="0066FF"/>
                </a:solidFill>
                <a:latin typeface="Tahoma" panose="020B0604030504040204" pitchFamily="34" charset="0"/>
              </a:rPr>
              <a:t>Long-acting </a:t>
            </a:r>
            <a:r>
              <a:rPr lang="fr-FR" altLang="fr-FR" sz="2800" b="0" dirty="0">
                <a:solidFill>
                  <a:srgbClr val="0066FF"/>
                </a:solidFill>
                <a:latin typeface="Tahoma" panose="020B0604030504040204" pitchFamily="34" charset="0"/>
              </a:rPr>
              <a:t>formulations </a:t>
            </a:r>
            <a:r>
              <a:rPr lang="fr-FR" altLang="fr-FR" sz="2800" b="0" dirty="0" err="1">
                <a:solidFill>
                  <a:srgbClr val="0066FF"/>
                </a:solidFill>
                <a:latin typeface="Tahoma" panose="020B0604030504040204" pitchFamily="34" charset="0"/>
              </a:rPr>
              <a:t>should</a:t>
            </a:r>
            <a:r>
              <a:rPr lang="fr-FR" altLang="fr-FR" sz="2800" b="0" dirty="0">
                <a:solidFill>
                  <a:srgbClr val="0066FF"/>
                </a:solidFill>
                <a:latin typeface="Tahoma" panose="020B0604030504040204" pitchFamily="34" charset="0"/>
              </a:rPr>
              <a:t> </a:t>
            </a:r>
            <a:r>
              <a:rPr lang="fr-FR" altLang="fr-FR" sz="2800" b="0" dirty="0" err="1">
                <a:solidFill>
                  <a:srgbClr val="0066FF"/>
                </a:solidFill>
                <a:latin typeface="Tahoma" panose="020B0604030504040204" pitchFamily="34" charset="0"/>
              </a:rPr>
              <a:t>be</a:t>
            </a:r>
            <a:r>
              <a:rPr lang="fr-FR" altLang="fr-FR" sz="2800" b="0" dirty="0">
                <a:solidFill>
                  <a:srgbClr val="0066FF"/>
                </a:solidFill>
                <a:latin typeface="Tahoma" panose="020B0604030504040204" pitchFamily="34" charset="0"/>
              </a:rPr>
              <a:t> </a:t>
            </a:r>
            <a:r>
              <a:rPr lang="fr-FR" altLang="fr-FR" sz="2800" b="0" dirty="0" err="1">
                <a:solidFill>
                  <a:srgbClr val="0066FF"/>
                </a:solidFill>
                <a:latin typeface="Tahoma" panose="020B0604030504040204" pitchFamily="34" charset="0"/>
              </a:rPr>
              <a:t>questioned</a:t>
            </a:r>
            <a:r>
              <a:rPr lang="fr-FR" altLang="fr-FR" sz="2800" b="0" dirty="0">
                <a:solidFill>
                  <a:srgbClr val="0066FF"/>
                </a:solidFill>
                <a:latin typeface="Tahoma" panose="020B0604030504040204" pitchFamily="34" charset="0"/>
              </a:rPr>
              <a:t>  </a:t>
            </a:r>
          </a:p>
        </p:txBody>
      </p:sp>
      <p:sp>
        <p:nvSpPr>
          <p:cNvPr id="27" name="Rectangle 8"/>
          <p:cNvSpPr>
            <a:spLocks noChangeArrowheads="1"/>
          </p:cNvSpPr>
          <p:nvPr/>
        </p:nvSpPr>
        <p:spPr bwMode="auto">
          <a:xfrm>
            <a:off x="2511425" y="6313488"/>
            <a:ext cx="2566988"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fr-FR" sz="1800">
                <a:solidFill>
                  <a:srgbClr val="F8F8F8"/>
                </a:solidFill>
              </a:rPr>
              <a:t>Pathogenic inoculum</a:t>
            </a:r>
            <a:endParaRPr lang="en-US" altLang="fr-FR" sz="1800" b="0">
              <a:solidFill>
                <a:srgbClr val="FFFF00"/>
              </a:solidFill>
            </a:endParaRPr>
          </a:p>
        </p:txBody>
      </p:sp>
      <p:grpSp>
        <p:nvGrpSpPr>
          <p:cNvPr id="2" name="Groupe 1"/>
          <p:cNvGrpSpPr>
            <a:grpSpLocks/>
          </p:cNvGrpSpPr>
          <p:nvPr/>
        </p:nvGrpSpPr>
        <p:grpSpPr bwMode="auto">
          <a:xfrm>
            <a:off x="6024564" y="3544889"/>
            <a:ext cx="3811587" cy="1546225"/>
            <a:chOff x="5072063" y="3544888"/>
            <a:chExt cx="3812164" cy="1546225"/>
          </a:xfrm>
        </p:grpSpPr>
        <p:sp>
          <p:nvSpPr>
            <p:cNvPr id="70675" name="Line 21"/>
            <p:cNvSpPr>
              <a:spLocks noChangeShapeType="1"/>
            </p:cNvSpPr>
            <p:nvPr/>
          </p:nvSpPr>
          <p:spPr bwMode="auto">
            <a:xfrm>
              <a:off x="5072063" y="4875213"/>
              <a:ext cx="793750" cy="0"/>
            </a:xfrm>
            <a:prstGeom prst="line">
              <a:avLst/>
            </a:prstGeom>
            <a:noFill/>
            <a:ln w="571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76" name="Line 23"/>
            <p:cNvSpPr>
              <a:spLocks noChangeShapeType="1"/>
            </p:cNvSpPr>
            <p:nvPr/>
          </p:nvSpPr>
          <p:spPr bwMode="auto">
            <a:xfrm flipV="1">
              <a:off x="5072063" y="5091113"/>
              <a:ext cx="3529012" cy="0"/>
            </a:xfrm>
            <a:prstGeom prst="line">
              <a:avLst/>
            </a:prstGeom>
            <a:noFill/>
            <a:ln w="5715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70677" name="Rectangle 8"/>
            <p:cNvSpPr>
              <a:spLocks noChangeArrowheads="1"/>
            </p:cNvSpPr>
            <p:nvPr/>
          </p:nvSpPr>
          <p:spPr bwMode="auto">
            <a:xfrm>
              <a:off x="5895326" y="3544888"/>
              <a:ext cx="2566987"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fr-FR" sz="1800">
                  <a:solidFill>
                    <a:srgbClr val="F8F8F8"/>
                  </a:solidFill>
                </a:rPr>
                <a:t>Commensal flora</a:t>
              </a:r>
              <a:endParaRPr lang="en-US" altLang="fr-FR" sz="1800" b="0">
                <a:solidFill>
                  <a:srgbClr val="FFFF00"/>
                </a:solidFill>
              </a:endParaRPr>
            </a:p>
          </p:txBody>
        </p:sp>
        <p:sp>
          <p:nvSpPr>
            <p:cNvPr id="70678" name="Rectangle 8"/>
            <p:cNvSpPr>
              <a:spLocks noChangeArrowheads="1"/>
            </p:cNvSpPr>
            <p:nvPr/>
          </p:nvSpPr>
          <p:spPr bwMode="auto">
            <a:xfrm>
              <a:off x="5473412" y="4130675"/>
              <a:ext cx="3410815"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fr-FR" altLang="fr-FR" sz="1800">
                  <a:solidFill>
                    <a:srgbClr val="F8F8F8"/>
                  </a:solidFill>
                </a:rPr>
                <a:t>Different duration of exposure</a:t>
              </a:r>
              <a:endParaRPr lang="fr-FR" altLang="fr-FR" sz="1800" b="0">
                <a:solidFill>
                  <a:srgbClr val="FFFF00"/>
                </a:solidFill>
              </a:endParaRPr>
            </a:p>
          </p:txBody>
        </p:sp>
      </p:grpSp>
      <p:pic>
        <p:nvPicPr>
          <p:cNvPr id="4098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1252539"/>
            <a:ext cx="5499100" cy="1531937"/>
          </a:xfrm>
          <a:prstGeom prst="rect">
            <a:avLst/>
          </a:prstGeom>
          <a:noFill/>
          <a:ln w="1905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29" name="Espace réservé du numéro de diapositive 5"/>
          <p:cNvSpPr>
            <a:spLocks noGrp="1"/>
          </p:cNvSpPr>
          <p:nvPr>
            <p:ph type="sldNum" sz="quarter" idx="12"/>
          </p:nvPr>
        </p:nvSpPr>
        <p:spPr>
          <a:xfrm>
            <a:off x="9042401" y="6537326"/>
            <a:ext cx="3149600" cy="320675"/>
          </a:xfrm>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F0893AF-9CEF-4FAB-B01A-DFA4743FB77F}" type="slidenum">
              <a:rPr lang="fr-FR" altLang="fr-FR" sz="1400" b="0">
                <a:solidFill>
                  <a:srgbClr val="000000"/>
                </a:solidFill>
              </a:rPr>
              <a:t>34</a:t>
            </a:fld>
            <a:endParaRPr lang="fr-FR" altLang="fr-FR" sz="1400" b="0" dirty="0">
              <a:solidFill>
                <a:srgbClr val="000000"/>
              </a:solidFill>
            </a:endParaRPr>
          </a:p>
        </p:txBody>
      </p:sp>
    </p:spTree>
    <p:extLst>
      <p:ext uri="{BB962C8B-B14F-4D97-AF65-F5344CB8AC3E}">
        <p14:creationId xmlns:p14="http://schemas.microsoft.com/office/powerpoint/2010/main" val="4056541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40"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1797050" y="1500189"/>
            <a:ext cx="8979470" cy="2595562"/>
          </a:xfrm>
        </p:spPr>
        <p:txBody>
          <a:bodyPr/>
          <a:lstStyle/>
          <a:p>
            <a:pPr>
              <a:lnSpc>
                <a:spcPct val="90000"/>
              </a:lnSpc>
            </a:pPr>
            <a:r>
              <a:rPr lang="en-GB" altLang="fr-FR" sz="2800" dirty="0"/>
              <a:t>A favourable combination for :</a:t>
            </a:r>
          </a:p>
          <a:p>
            <a:pPr>
              <a:lnSpc>
                <a:spcPct val="90000"/>
              </a:lnSpc>
              <a:buFont typeface="Wingdings" panose="05000000000000000000" pitchFamily="2" charset="2"/>
              <a:buNone/>
            </a:pPr>
            <a:endParaRPr lang="en-GB" altLang="fr-FR" sz="1200" dirty="0"/>
          </a:p>
          <a:p>
            <a:pPr lvl="1">
              <a:lnSpc>
                <a:spcPct val="90000"/>
              </a:lnSpc>
            </a:pPr>
            <a:r>
              <a:rPr lang="en-GB" altLang="fr-FR" dirty="0" smtClean="0">
                <a:solidFill>
                  <a:srgbClr val="C00000"/>
                </a:solidFill>
              </a:rPr>
              <a:t>Clinical cure</a:t>
            </a:r>
            <a:endParaRPr lang="en-GB" altLang="fr-FR" sz="1200" dirty="0">
              <a:solidFill>
                <a:srgbClr val="C00000"/>
              </a:solidFill>
            </a:endParaRPr>
          </a:p>
          <a:p>
            <a:pPr lvl="1">
              <a:lnSpc>
                <a:spcPct val="90000"/>
              </a:lnSpc>
            </a:pPr>
            <a:r>
              <a:rPr lang="en-GB" altLang="fr-FR" dirty="0" smtClean="0"/>
              <a:t>Prevention of </a:t>
            </a:r>
            <a:r>
              <a:rPr lang="en-GB" altLang="fr-FR" dirty="0" smtClean="0">
                <a:solidFill>
                  <a:srgbClr val="C00000"/>
                </a:solidFill>
              </a:rPr>
              <a:t>resistances</a:t>
            </a:r>
            <a:r>
              <a:rPr lang="en-GB" altLang="fr-FR" dirty="0" smtClean="0"/>
              <a:t> at the </a:t>
            </a:r>
            <a:r>
              <a:rPr lang="en-GB" altLang="fr-FR" dirty="0" smtClean="0">
                <a:solidFill>
                  <a:srgbClr val="C00000"/>
                </a:solidFill>
              </a:rPr>
              <a:t>infection site</a:t>
            </a:r>
          </a:p>
          <a:p>
            <a:pPr lvl="1">
              <a:lnSpc>
                <a:spcPct val="90000"/>
              </a:lnSpc>
            </a:pPr>
            <a:r>
              <a:rPr lang="en-GB" altLang="fr-FR" dirty="0" smtClean="0"/>
              <a:t>Prevention of </a:t>
            </a:r>
            <a:r>
              <a:rPr lang="en-GB" altLang="fr-FR" dirty="0" smtClean="0">
                <a:solidFill>
                  <a:srgbClr val="C00000"/>
                </a:solidFill>
              </a:rPr>
              <a:t>resistances</a:t>
            </a:r>
            <a:r>
              <a:rPr lang="en-GB" altLang="fr-FR" dirty="0" smtClean="0"/>
              <a:t> in </a:t>
            </a:r>
            <a:r>
              <a:rPr lang="en-GB" altLang="fr-FR" dirty="0" smtClean="0">
                <a:solidFill>
                  <a:srgbClr val="C00000"/>
                </a:solidFill>
              </a:rPr>
              <a:t>commensal flora</a:t>
            </a:r>
            <a:endParaRPr lang="en-GB" altLang="fr-FR" sz="3200" i="1" dirty="0">
              <a:solidFill>
                <a:srgbClr val="C00000"/>
              </a:solidFill>
            </a:endParaRPr>
          </a:p>
          <a:p>
            <a:pPr lvl="1">
              <a:lnSpc>
                <a:spcPct val="90000"/>
              </a:lnSpc>
            </a:pPr>
            <a:endParaRPr lang="en-GB" altLang="fr-FR" sz="3200" i="1" dirty="0"/>
          </a:p>
        </p:txBody>
      </p:sp>
      <p:sp>
        <p:nvSpPr>
          <p:cNvPr id="105475" name="Rectangle 5"/>
          <p:cNvSpPr>
            <a:spLocks noChangeArrowheads="1"/>
          </p:cNvSpPr>
          <p:nvPr/>
        </p:nvSpPr>
        <p:spPr bwMode="auto">
          <a:xfrm>
            <a:off x="1235075" y="44450"/>
            <a:ext cx="9721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fr-FR" sz="2600" dirty="0">
                <a:solidFill>
                  <a:srgbClr val="0066FF"/>
                </a:solidFill>
                <a:latin typeface="Tahoma" panose="020B0604030504040204" pitchFamily="34" charset="0"/>
              </a:rPr>
              <a:t>To summarize</a:t>
            </a:r>
          </a:p>
        </p:txBody>
      </p:sp>
      <p:sp>
        <p:nvSpPr>
          <p:cNvPr id="4" name="Text Box 4"/>
          <p:cNvSpPr txBox="1">
            <a:spLocks noChangeArrowheads="1"/>
          </p:cNvSpPr>
          <p:nvPr/>
        </p:nvSpPr>
        <p:spPr bwMode="auto">
          <a:xfrm>
            <a:off x="3910013" y="5197475"/>
            <a:ext cx="44434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1800" dirty="0">
                <a:solidFill>
                  <a:srgbClr val="000000"/>
                </a:solidFill>
              </a:rPr>
              <a:t>Clinical cornerstone 2003 S3 (S21-S28)</a:t>
            </a:r>
          </a:p>
        </p:txBody>
      </p:sp>
      <p:sp>
        <p:nvSpPr>
          <p:cNvPr id="5" name="Text Box 4"/>
          <p:cNvSpPr txBox="1">
            <a:spLocks noChangeArrowheads="1"/>
          </p:cNvSpPr>
          <p:nvPr/>
        </p:nvSpPr>
        <p:spPr bwMode="auto">
          <a:xfrm>
            <a:off x="1160463" y="4560889"/>
            <a:ext cx="9942512" cy="523875"/>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2800" dirty="0">
                <a:solidFill>
                  <a:srgbClr val="800000"/>
                </a:solidFill>
                <a:latin typeface="Tahoma" panose="020B0604030504040204" pitchFamily="34" charset="0"/>
                <a:ea typeface="MS PGothic" panose="020B0600070205080204" pitchFamily="34" charset="-128"/>
                <a:cs typeface="Tahoma" panose="020B0604030504040204" pitchFamily="34" charset="0"/>
              </a:rPr>
              <a:t>« Hit hard and fast … then leave as soon as possible »</a:t>
            </a:r>
          </a:p>
        </p:txBody>
      </p:sp>
      <p:sp>
        <p:nvSpPr>
          <p:cNvPr id="6" name="Text Box 4"/>
          <p:cNvSpPr txBox="1">
            <a:spLocks noChangeArrowheads="1"/>
          </p:cNvSpPr>
          <p:nvPr/>
        </p:nvSpPr>
        <p:spPr bwMode="auto">
          <a:xfrm>
            <a:off x="3614738" y="5702301"/>
            <a:ext cx="5033962" cy="523875"/>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2800" dirty="0">
                <a:solidFill>
                  <a:srgbClr val="800000"/>
                </a:solidFill>
                <a:latin typeface="Tahoma" panose="020B0604030504040204" pitchFamily="34" charset="0"/>
                <a:ea typeface="MS PGothic" panose="020B0600070205080204" pitchFamily="34" charset="-128"/>
                <a:cs typeface="Tahoma" panose="020B0604030504040204" pitchFamily="34" charset="0"/>
              </a:rPr>
              <a:t>« Hit hard and stop early »</a:t>
            </a:r>
          </a:p>
        </p:txBody>
      </p:sp>
      <p:sp>
        <p:nvSpPr>
          <p:cNvPr id="7" name="Text Box 4"/>
          <p:cNvSpPr txBox="1">
            <a:spLocks noChangeArrowheads="1"/>
          </p:cNvSpPr>
          <p:nvPr/>
        </p:nvSpPr>
        <p:spPr bwMode="auto">
          <a:xfrm>
            <a:off x="4295775" y="6326189"/>
            <a:ext cx="36718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1800" dirty="0">
                <a:solidFill>
                  <a:srgbClr val="000000"/>
                </a:solidFill>
              </a:rPr>
              <a:t>Clinical Infectious Disease 2004</a:t>
            </a:r>
            <a:endParaRPr lang="en-GB" altLang="fr-FR" sz="2800" dirty="0">
              <a:solidFill>
                <a:srgbClr val="C00000"/>
              </a:solidFill>
            </a:endParaRPr>
          </a:p>
        </p:txBody>
      </p:sp>
      <p:sp>
        <p:nvSpPr>
          <p:cNvPr id="8" name="Espace réservé du numéro de diapositive 5"/>
          <p:cNvSpPr>
            <a:spLocks noGrp="1"/>
          </p:cNvSpPr>
          <p:nvPr>
            <p:ph type="sldNum" sz="quarter" idx="12"/>
          </p:nvPr>
        </p:nvSpPr>
        <p:spPr>
          <a:xfrm>
            <a:off x="9042401" y="6537326"/>
            <a:ext cx="3149600" cy="320675"/>
          </a:xfrm>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F0893AF-9CEF-4FAB-B01A-DFA4743FB77F}" type="slidenum">
              <a:rPr lang="fr-FR" altLang="fr-FR" sz="1400" b="0">
                <a:solidFill>
                  <a:srgbClr val="000000"/>
                </a:solidFill>
              </a:rPr>
              <a:t>35</a:t>
            </a:fld>
            <a:endParaRPr lang="fr-FR" altLang="fr-FR" sz="1400" b="0" dirty="0">
              <a:solidFill>
                <a:srgbClr val="000000"/>
              </a:solidFill>
            </a:endParaRPr>
          </a:p>
        </p:txBody>
      </p:sp>
    </p:spTree>
    <p:extLst>
      <p:ext uri="{BB962C8B-B14F-4D97-AF65-F5344CB8AC3E}">
        <p14:creationId xmlns:p14="http://schemas.microsoft.com/office/powerpoint/2010/main" val="2407921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flipV="1">
            <a:off x="2698750" y="2244726"/>
            <a:ext cx="0" cy="34528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267" name="Line 3"/>
          <p:cNvSpPr>
            <a:spLocks noChangeShapeType="1"/>
          </p:cNvSpPr>
          <p:nvPr/>
        </p:nvSpPr>
        <p:spPr bwMode="auto">
          <a:xfrm>
            <a:off x="2698751" y="5697538"/>
            <a:ext cx="66087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268" name="Freeform 4"/>
          <p:cNvSpPr>
            <a:spLocks/>
          </p:cNvSpPr>
          <p:nvPr/>
        </p:nvSpPr>
        <p:spPr bwMode="auto">
          <a:xfrm>
            <a:off x="2698750" y="2652714"/>
            <a:ext cx="6510338" cy="3044825"/>
          </a:xfrm>
          <a:custGeom>
            <a:avLst/>
            <a:gdLst>
              <a:gd name="T0" fmla="*/ 0 w 4101"/>
              <a:gd name="T1" fmla="*/ 2147483646 h 1814"/>
              <a:gd name="T2" fmla="*/ 2147483646 w 4101"/>
              <a:gd name="T3" fmla="*/ 2147483646 h 1814"/>
              <a:gd name="T4" fmla="*/ 2147483646 w 4101"/>
              <a:gd name="T5" fmla="*/ 2147483646 h 1814"/>
              <a:gd name="T6" fmla="*/ 2147483646 w 4101"/>
              <a:gd name="T7" fmla="*/ 2147483646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269" name="Oval 7"/>
          <p:cNvSpPr>
            <a:spLocks noChangeArrowheads="1"/>
          </p:cNvSpPr>
          <p:nvPr/>
        </p:nvSpPr>
        <p:spPr bwMode="auto">
          <a:xfrm>
            <a:off x="4683126" y="3184526"/>
            <a:ext cx="225425" cy="2587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2400">
              <a:solidFill>
                <a:srgbClr val="000000"/>
              </a:solidFill>
            </a:endParaRPr>
          </a:p>
        </p:txBody>
      </p:sp>
      <p:sp>
        <p:nvSpPr>
          <p:cNvPr id="11270" name="Text Box 8"/>
          <p:cNvSpPr txBox="1">
            <a:spLocks noChangeArrowheads="1"/>
          </p:cNvSpPr>
          <p:nvPr/>
        </p:nvSpPr>
        <p:spPr bwMode="auto">
          <a:xfrm rot="-5400000">
            <a:off x="952688" y="3623620"/>
            <a:ext cx="23903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2400">
                <a:solidFill>
                  <a:srgbClr val="000000"/>
                </a:solidFill>
              </a:rPr>
              <a:t>concentrations</a:t>
            </a:r>
          </a:p>
        </p:txBody>
      </p:sp>
      <p:sp>
        <p:nvSpPr>
          <p:cNvPr id="11271" name="Text Box 9"/>
          <p:cNvSpPr txBox="1">
            <a:spLocks noChangeArrowheads="1"/>
          </p:cNvSpPr>
          <p:nvPr/>
        </p:nvSpPr>
        <p:spPr bwMode="auto">
          <a:xfrm>
            <a:off x="8534400" y="5864226"/>
            <a:ext cx="10366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1400">
                <a:solidFill>
                  <a:srgbClr val="000000"/>
                </a:solidFill>
              </a:rPr>
              <a:t>Time</a:t>
            </a:r>
          </a:p>
        </p:txBody>
      </p:sp>
      <p:sp>
        <p:nvSpPr>
          <p:cNvPr id="11272" name="Line 10"/>
          <p:cNvSpPr>
            <a:spLocks noChangeShapeType="1"/>
          </p:cNvSpPr>
          <p:nvPr/>
        </p:nvSpPr>
        <p:spPr bwMode="auto">
          <a:xfrm>
            <a:off x="2909889" y="4697413"/>
            <a:ext cx="1741487" cy="0"/>
          </a:xfrm>
          <a:prstGeom prst="line">
            <a:avLst/>
          </a:prstGeom>
          <a:noFill/>
          <a:ln w="571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273" name="Rectangle 11"/>
          <p:cNvSpPr>
            <a:spLocks noChangeArrowheads="1"/>
          </p:cNvSpPr>
          <p:nvPr/>
        </p:nvSpPr>
        <p:spPr bwMode="auto">
          <a:xfrm>
            <a:off x="2967038" y="4948238"/>
            <a:ext cx="1560512"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fr-FR" sz="1400" dirty="0">
                <a:solidFill>
                  <a:srgbClr val="F8F8F8"/>
                </a:solidFill>
              </a:rPr>
              <a:t>Time &gt; </a:t>
            </a:r>
            <a:r>
              <a:rPr lang="en-US" altLang="fr-FR" sz="1400" dirty="0" smtClean="0">
                <a:solidFill>
                  <a:srgbClr val="F8F8F8"/>
                </a:solidFill>
              </a:rPr>
              <a:t>MIC</a:t>
            </a:r>
            <a:endParaRPr lang="en-US" altLang="fr-FR" sz="1400" dirty="0">
              <a:solidFill>
                <a:srgbClr val="FFFF00"/>
              </a:solidFill>
            </a:endParaRPr>
          </a:p>
        </p:txBody>
      </p:sp>
      <p:sp>
        <p:nvSpPr>
          <p:cNvPr id="11274" name="Line 13"/>
          <p:cNvSpPr>
            <a:spLocks noChangeShapeType="1"/>
          </p:cNvSpPr>
          <p:nvPr/>
        </p:nvSpPr>
        <p:spPr bwMode="auto">
          <a:xfrm>
            <a:off x="7664450" y="2886076"/>
            <a:ext cx="0" cy="328613"/>
          </a:xfrm>
          <a:prstGeom prst="line">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275" name="Text Box 14"/>
          <p:cNvSpPr txBox="1">
            <a:spLocks noChangeArrowheads="1"/>
          </p:cNvSpPr>
          <p:nvPr/>
        </p:nvSpPr>
        <p:spPr bwMode="auto">
          <a:xfrm>
            <a:off x="7889876" y="2695576"/>
            <a:ext cx="1152525" cy="307777"/>
          </a:xfrm>
          <a:prstGeom prst="rect">
            <a:avLst/>
          </a:prstGeom>
          <a:solidFill>
            <a:srgbClr val="000099"/>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1400" dirty="0">
                <a:solidFill>
                  <a:srgbClr val="F8F8F8"/>
                </a:solidFill>
              </a:rPr>
              <a:t>Peak / </a:t>
            </a:r>
            <a:r>
              <a:rPr lang="en-US" altLang="fr-FR" sz="1400" dirty="0" smtClean="0">
                <a:solidFill>
                  <a:srgbClr val="F8F8F8"/>
                </a:solidFill>
              </a:rPr>
              <a:t>MIC</a:t>
            </a:r>
            <a:endParaRPr lang="en-US" altLang="fr-FR" sz="1400" i="1" dirty="0">
              <a:solidFill>
                <a:srgbClr val="FFFF00"/>
              </a:solidFill>
            </a:endParaRPr>
          </a:p>
        </p:txBody>
      </p:sp>
      <p:sp>
        <p:nvSpPr>
          <p:cNvPr id="11276" name="Line 15"/>
          <p:cNvSpPr>
            <a:spLocks noChangeShapeType="1"/>
          </p:cNvSpPr>
          <p:nvPr/>
        </p:nvSpPr>
        <p:spPr bwMode="auto">
          <a:xfrm flipV="1">
            <a:off x="2720976" y="2809875"/>
            <a:ext cx="4943475" cy="0"/>
          </a:xfrm>
          <a:prstGeom prst="line">
            <a:avLst/>
          </a:prstGeom>
          <a:noFill/>
          <a:ln w="28575" cap="rnd">
            <a:solidFill>
              <a:srgbClr val="CC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277" name="Line 20"/>
          <p:cNvSpPr>
            <a:spLocks noChangeShapeType="1"/>
          </p:cNvSpPr>
          <p:nvPr/>
        </p:nvSpPr>
        <p:spPr bwMode="auto">
          <a:xfrm>
            <a:off x="2659064" y="3275013"/>
            <a:ext cx="7800975" cy="0"/>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9637" name="Text Box 21"/>
          <p:cNvSpPr txBox="1">
            <a:spLocks noChangeArrowheads="1"/>
          </p:cNvSpPr>
          <p:nvPr/>
        </p:nvSpPr>
        <p:spPr bwMode="auto">
          <a:xfrm>
            <a:off x="9729789" y="3317876"/>
            <a:ext cx="9096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fr-FR" sz="28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MIC</a:t>
            </a:r>
            <a:endParaRPr lang="fr-FR" sz="28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1279" name="Text Box 23"/>
          <p:cNvSpPr txBox="1">
            <a:spLocks noChangeArrowheads="1"/>
          </p:cNvSpPr>
          <p:nvPr/>
        </p:nvSpPr>
        <p:spPr bwMode="auto">
          <a:xfrm>
            <a:off x="2936876" y="2301876"/>
            <a:ext cx="1295547" cy="307777"/>
          </a:xfrm>
          <a:prstGeom prst="rect">
            <a:avLst/>
          </a:prstGeom>
          <a:solidFill>
            <a:srgbClr val="000099"/>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1400">
                <a:solidFill>
                  <a:srgbClr val="F8F8F8"/>
                </a:solidFill>
              </a:rPr>
              <a:t>AUC24h / MIC</a:t>
            </a:r>
            <a:endParaRPr lang="en-US" altLang="fr-FR" sz="1400" i="1">
              <a:solidFill>
                <a:srgbClr val="FFFF00"/>
              </a:solidFill>
            </a:endParaRPr>
          </a:p>
        </p:txBody>
      </p:sp>
      <p:sp>
        <p:nvSpPr>
          <p:cNvPr id="11280" name="Line 24"/>
          <p:cNvSpPr>
            <a:spLocks noChangeShapeType="1"/>
          </p:cNvSpPr>
          <p:nvPr/>
        </p:nvSpPr>
        <p:spPr bwMode="auto">
          <a:xfrm>
            <a:off x="4786314" y="3463925"/>
            <a:ext cx="22225" cy="2236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pic>
        <p:nvPicPr>
          <p:cNvPr id="11281" name="Imag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4350" y="12763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Rectangle 37"/>
          <p:cNvSpPr>
            <a:spLocks noChangeArrowheads="1"/>
          </p:cNvSpPr>
          <p:nvPr/>
        </p:nvSpPr>
        <p:spPr bwMode="auto">
          <a:xfrm>
            <a:off x="1346200" y="177800"/>
            <a:ext cx="953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800">
                <a:solidFill>
                  <a:srgbClr val="0000FF"/>
                </a:solidFill>
                <a:latin typeface="Tahoma" panose="020B0604030504040204" pitchFamily="34" charset="0"/>
              </a:rPr>
              <a:t>Antibiotic therapy and pharmacokinetic/pharmacodynamic (PK/PD) relationships</a:t>
            </a:r>
          </a:p>
        </p:txBody>
      </p:sp>
      <p:sp>
        <p:nvSpPr>
          <p:cNvPr id="23" name="Text Box 38"/>
          <p:cNvSpPr txBox="1">
            <a:spLocks noChangeArrowheads="1"/>
          </p:cNvSpPr>
          <p:nvPr/>
        </p:nvSpPr>
        <p:spPr bwMode="auto">
          <a:xfrm>
            <a:off x="6115051" y="1735139"/>
            <a:ext cx="3192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fr-FR" sz="28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Antibiogram: R</a:t>
            </a:r>
          </a:p>
        </p:txBody>
      </p:sp>
      <p:sp>
        <p:nvSpPr>
          <p:cNvPr id="11284" name="Ellipse 23"/>
          <p:cNvSpPr>
            <a:spLocks noChangeArrowheads="1"/>
          </p:cNvSpPr>
          <p:nvPr/>
        </p:nvSpPr>
        <p:spPr bwMode="auto">
          <a:xfrm>
            <a:off x="10471151" y="1889125"/>
            <a:ext cx="168275" cy="173038"/>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11285" name="ZoneTexte 1"/>
          <p:cNvSpPr txBox="1">
            <a:spLocks noChangeArrowheads="1"/>
          </p:cNvSpPr>
          <p:nvPr/>
        </p:nvSpPr>
        <p:spPr bwMode="auto">
          <a:xfrm>
            <a:off x="981076" y="1330326"/>
            <a:ext cx="4962525" cy="461963"/>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CC0099"/>
                </a:solidFill>
                <a:ea typeface="ＭＳ Ｐゴシック" panose="020B0600070205080204" pitchFamily="34" charset="-128"/>
              </a:rPr>
              <a:t>With the recommended dosage</a:t>
            </a:r>
          </a:p>
        </p:txBody>
      </p:sp>
      <p:sp>
        <p:nvSpPr>
          <p:cNvPr id="11286"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b="0">
                <a:solidFill>
                  <a:srgbClr val="000000"/>
                </a:solidFill>
              </a:rPr>
              <a:t>4</a:t>
            </a:r>
          </a:p>
        </p:txBody>
      </p:sp>
    </p:spTree>
    <p:extLst>
      <p:ext uri="{BB962C8B-B14F-4D97-AF65-F5344CB8AC3E}">
        <p14:creationId xmlns:p14="http://schemas.microsoft.com/office/powerpoint/2010/main" val="33171815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flipH="1" flipV="1">
            <a:off x="4719638" y="2205038"/>
            <a:ext cx="4699000" cy="1295400"/>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13315" name="Line 3"/>
          <p:cNvSpPr>
            <a:spLocks noChangeShapeType="1"/>
          </p:cNvSpPr>
          <p:nvPr/>
        </p:nvSpPr>
        <p:spPr bwMode="auto">
          <a:xfrm>
            <a:off x="1479551" y="2205038"/>
            <a:ext cx="8424863"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3316" name="Text Box 4"/>
          <p:cNvSpPr txBox="1">
            <a:spLocks noChangeArrowheads="1"/>
          </p:cNvSpPr>
          <p:nvPr/>
        </p:nvSpPr>
        <p:spPr bwMode="auto">
          <a:xfrm>
            <a:off x="5205413" y="1844675"/>
            <a:ext cx="12698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dirty="0">
                <a:solidFill>
                  <a:srgbClr val="000000"/>
                </a:solidFill>
                <a:ea typeface="ＭＳ Ｐゴシック" panose="020B0600070205080204" pitchFamily="34" charset="-128"/>
              </a:rPr>
              <a:t>No </a:t>
            </a:r>
            <a:r>
              <a:rPr lang="fr-FR" altLang="fr-FR" sz="1400" dirty="0" err="1" smtClean="0">
                <a:solidFill>
                  <a:srgbClr val="000000"/>
                </a:solidFill>
                <a:ea typeface="ＭＳ Ｐゴシック" panose="020B0600070205080204" pitchFamily="34" charset="-128"/>
              </a:rPr>
              <a:t>symptom</a:t>
            </a:r>
            <a:endParaRPr lang="fr-FR" altLang="fr-FR" sz="1400" dirty="0">
              <a:solidFill>
                <a:srgbClr val="000000"/>
              </a:solidFill>
              <a:ea typeface="ＭＳ Ｐゴシック" panose="020B0600070205080204" pitchFamily="34" charset="-128"/>
            </a:endParaRPr>
          </a:p>
        </p:txBody>
      </p:sp>
      <p:sp>
        <p:nvSpPr>
          <p:cNvPr id="13317" name="Freeform 5"/>
          <p:cNvSpPr>
            <a:spLocks/>
          </p:cNvSpPr>
          <p:nvPr/>
        </p:nvSpPr>
        <p:spPr bwMode="auto">
          <a:xfrm>
            <a:off x="7069139" y="2205038"/>
            <a:ext cx="2351087" cy="1295400"/>
          </a:xfrm>
          <a:custGeom>
            <a:avLst/>
            <a:gdLst>
              <a:gd name="T0" fmla="*/ 2147483646 w 448"/>
              <a:gd name="T1" fmla="*/ 2147483646 h 269"/>
              <a:gd name="T2" fmla="*/ 2147483646 w 448"/>
              <a:gd name="T3" fmla="*/ 2147483646 h 269"/>
              <a:gd name="T4" fmla="*/ 2147483646 w 448"/>
              <a:gd name="T5" fmla="*/ 2147483646 h 269"/>
              <a:gd name="T6" fmla="*/ 0 w 448"/>
              <a:gd name="T7" fmla="*/ 0 h 269"/>
              <a:gd name="T8" fmla="*/ 0 w 448"/>
              <a:gd name="T9" fmla="*/ 2147483646 h 269"/>
              <a:gd name="T10" fmla="*/ 2147483646 w 448"/>
              <a:gd name="T11" fmla="*/ 2147483646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8" h="269">
                <a:moveTo>
                  <a:pt x="448" y="269"/>
                </a:moveTo>
                <a:cubicBezTo>
                  <a:pt x="447" y="206"/>
                  <a:pt x="446" y="144"/>
                  <a:pt x="444" y="81"/>
                </a:cubicBezTo>
                <a:cubicBezTo>
                  <a:pt x="443" y="54"/>
                  <a:pt x="444" y="1"/>
                  <a:pt x="444" y="1"/>
                </a:cubicBezTo>
                <a:lnTo>
                  <a:pt x="0" y="0"/>
                </a:lnTo>
                <a:lnTo>
                  <a:pt x="0" y="136"/>
                </a:lnTo>
                <a:lnTo>
                  <a:pt x="448" y="26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7878764" y="1844675"/>
            <a:ext cx="119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a:solidFill>
                  <a:srgbClr val="000000"/>
                </a:solidFill>
                <a:ea typeface="ＭＳ Ｐゴシック" panose="020B0600070205080204" pitchFamily="34" charset="-128"/>
              </a:rPr>
              <a:t>Symptoms</a:t>
            </a:r>
          </a:p>
        </p:txBody>
      </p:sp>
      <p:sp>
        <p:nvSpPr>
          <p:cNvPr id="13319" name="Rectangle 7"/>
          <p:cNvSpPr>
            <a:spLocks noGrp="1" noChangeArrowheads="1"/>
          </p:cNvSpPr>
          <p:nvPr>
            <p:ph type="title"/>
          </p:nvPr>
        </p:nvSpPr>
        <p:spPr>
          <a:xfrm>
            <a:off x="952500" y="92075"/>
            <a:ext cx="10287000" cy="552450"/>
          </a:xfrm>
          <a:ln>
            <a:noFill/>
          </a:ln>
          <a:extLst>
            <a:ext uri="{91240B29-F687-4F45-9708-019B960494DF}">
              <a14:hiddenLine xmlns:a14="http://schemas.microsoft.com/office/drawing/2010/main" w="9525">
                <a:solidFill>
                  <a:srgbClr val="FF6600"/>
                </a:solidFill>
                <a:miter lim="800000"/>
                <a:headEnd/>
                <a:tailEnd/>
              </a14:hiddenLine>
            </a:ext>
          </a:extLst>
        </p:spPr>
        <p:txBody>
          <a:bodyPr/>
          <a:lstStyle/>
          <a:p>
            <a:pPr algn="l" eaLnBrk="1" hangingPunct="1"/>
            <a:r>
              <a:rPr lang="fr-FR" altLang="fr-FR" sz="3000">
                <a:solidFill>
                  <a:srgbClr val="0066FF"/>
                </a:solidFill>
                <a:latin typeface="Tahoma" panose="020B0604030504040204" pitchFamily="34" charset="0"/>
              </a:rPr>
              <a:t>A bacterial infection evolves over time</a:t>
            </a:r>
          </a:p>
        </p:txBody>
      </p:sp>
      <p:sp>
        <p:nvSpPr>
          <p:cNvPr id="13320" name="Text Box 8"/>
          <p:cNvSpPr txBox="1">
            <a:spLocks noChangeArrowheads="1"/>
          </p:cNvSpPr>
          <p:nvPr/>
        </p:nvSpPr>
        <p:spPr bwMode="auto">
          <a:xfrm>
            <a:off x="6581775" y="1171575"/>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000000"/>
                </a:solidFill>
                <a:ea typeface="ＭＳ Ｐゴシック" panose="020B0600070205080204" pitchFamily="34" charset="-128"/>
              </a:rPr>
              <a:t>Disease</a:t>
            </a:r>
          </a:p>
        </p:txBody>
      </p:sp>
      <p:sp>
        <p:nvSpPr>
          <p:cNvPr id="13321" name="Text Box 9"/>
          <p:cNvSpPr txBox="1">
            <a:spLocks noChangeArrowheads="1"/>
          </p:cNvSpPr>
          <p:nvPr/>
        </p:nvSpPr>
        <p:spPr bwMode="auto">
          <a:xfrm>
            <a:off x="1965326" y="1171575"/>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a:solidFill>
                  <a:srgbClr val="000000"/>
                </a:solidFill>
                <a:ea typeface="ＭＳ Ｐゴシック" panose="020B0600070205080204" pitchFamily="34" charset="-128"/>
              </a:rPr>
              <a:t>Health</a:t>
            </a:r>
          </a:p>
        </p:txBody>
      </p:sp>
      <p:sp>
        <p:nvSpPr>
          <p:cNvPr id="13322" name="Line 10"/>
          <p:cNvSpPr>
            <a:spLocks noChangeShapeType="1"/>
          </p:cNvSpPr>
          <p:nvPr/>
        </p:nvSpPr>
        <p:spPr bwMode="auto">
          <a:xfrm>
            <a:off x="4799013" y="1989138"/>
            <a:ext cx="0" cy="338455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3323" name="Text Box 11"/>
          <p:cNvSpPr txBox="1">
            <a:spLocks noChangeArrowheads="1"/>
          </p:cNvSpPr>
          <p:nvPr/>
        </p:nvSpPr>
        <p:spPr bwMode="auto">
          <a:xfrm>
            <a:off x="1200151" y="5734050"/>
            <a:ext cx="9217025" cy="71120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b="1">
                <a:solidFill>
                  <a:schemeClr val="tx1"/>
                </a:solidFill>
                <a:latin typeface="Arial" panose="020B0604020202020204" pitchFamily="34" charset="0"/>
                <a:cs typeface="Arial" panose="020B0604020202020204" pitchFamily="34" charset="0"/>
              </a:defRPr>
            </a:lvl1pPr>
            <a:lvl2pPr>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lvl="1" algn="ctr" fontAlgn="base">
              <a:spcBef>
                <a:spcPct val="0"/>
              </a:spcBef>
              <a:spcAft>
                <a:spcPct val="0"/>
              </a:spcAft>
              <a:buNone/>
            </a:pPr>
            <a:r>
              <a:rPr lang="fr-FR" altLang="fr-FR" sz="2000" b="0">
                <a:solidFill>
                  <a:srgbClr val="0000CC"/>
                </a:solidFill>
                <a:latin typeface="Tahoma" panose="020B0604030504040204" pitchFamily="34" charset="0"/>
                <a:ea typeface="ＭＳ Ｐゴシック" panose="020B0600070205080204" pitchFamily="34" charset="-128"/>
              </a:rPr>
              <a:t>Contamination by the pathogenic bacteria / Weakened immune system</a:t>
            </a:r>
          </a:p>
          <a:p>
            <a:pPr lvl="1" algn="ctr" fontAlgn="base">
              <a:spcBef>
                <a:spcPct val="0"/>
              </a:spcBef>
              <a:spcAft>
                <a:spcPct val="0"/>
              </a:spcAft>
              <a:buNone/>
            </a:pPr>
            <a:r>
              <a:rPr lang="fr-FR" altLang="fr-FR" sz="2000" b="0">
                <a:solidFill>
                  <a:srgbClr val="0000CC"/>
                </a:solidFill>
                <a:latin typeface="Tahoma" panose="020B0604030504040204" pitchFamily="34" charset="0"/>
                <a:ea typeface="ＭＳ Ｐゴシック" panose="020B0600070205080204" pitchFamily="34" charset="-128"/>
              </a:rPr>
              <a:t>Growth of the initial inoculum </a:t>
            </a:r>
          </a:p>
        </p:txBody>
      </p:sp>
      <p:sp>
        <p:nvSpPr>
          <p:cNvPr id="13324" name="Text Box 12"/>
          <p:cNvSpPr txBox="1">
            <a:spLocks noChangeArrowheads="1"/>
          </p:cNvSpPr>
          <p:nvPr/>
        </p:nvSpPr>
        <p:spPr bwMode="auto">
          <a:xfrm>
            <a:off x="3948114" y="901701"/>
            <a:ext cx="1743075" cy="925513"/>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800" b="0">
                <a:solidFill>
                  <a:srgbClr val="0000CC"/>
                </a:solidFill>
                <a:latin typeface="Tahoma" panose="020B0604030504040204" pitchFamily="34" charset="0"/>
                <a:ea typeface="ＭＳ Ｐゴシック" panose="020B0600070205080204" pitchFamily="34" charset="-128"/>
              </a:rPr>
              <a:t>Trigger</a:t>
            </a:r>
          </a:p>
          <a:p>
            <a:pPr algn="ctr" fontAlgn="base">
              <a:spcBef>
                <a:spcPct val="0"/>
              </a:spcBef>
              <a:spcAft>
                <a:spcPct val="0"/>
              </a:spcAft>
              <a:buNone/>
            </a:pPr>
            <a:r>
              <a:rPr lang="fr-FR" altLang="fr-FR" sz="1800" b="0">
                <a:solidFill>
                  <a:srgbClr val="0000CC"/>
                </a:solidFill>
                <a:latin typeface="Tahoma" panose="020B0604030504040204" pitchFamily="34" charset="0"/>
                <a:ea typeface="ＭＳ Ｐゴシック" panose="020B0600070205080204" pitchFamily="34" charset="-128"/>
              </a:rPr>
              <a:t>of the</a:t>
            </a:r>
          </a:p>
          <a:p>
            <a:pPr algn="ctr" fontAlgn="base">
              <a:spcBef>
                <a:spcPct val="0"/>
              </a:spcBef>
              <a:spcAft>
                <a:spcPct val="0"/>
              </a:spcAft>
              <a:buNone/>
            </a:pPr>
            <a:r>
              <a:rPr lang="fr-FR" altLang="fr-FR" sz="1800" b="0">
                <a:solidFill>
                  <a:srgbClr val="0000CC"/>
                </a:solidFill>
                <a:latin typeface="Tahoma" panose="020B0604030504040204" pitchFamily="34" charset="0"/>
                <a:ea typeface="ＭＳ Ｐゴシック" panose="020B0600070205080204" pitchFamily="34" charset="-128"/>
              </a:rPr>
              <a:t>disease</a:t>
            </a:r>
          </a:p>
        </p:txBody>
      </p:sp>
      <p:sp>
        <p:nvSpPr>
          <p:cNvPr id="13325" name="AutoShape 2" descr="Résultat de recherche d'images pour &quot;image chien malade&quot;"/>
          <p:cNvSpPr>
            <a:spLocks noChangeAspect="1" noChangeArrowheads="1"/>
          </p:cNvSpPr>
          <p:nvPr/>
        </p:nvSpPr>
        <p:spPr bwMode="auto">
          <a:xfrm>
            <a:off x="9266238" y="4252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800" b="0">
              <a:solidFill>
                <a:srgbClr val="000000"/>
              </a:solidFill>
            </a:endParaRPr>
          </a:p>
        </p:txBody>
      </p:sp>
      <p:pic>
        <p:nvPicPr>
          <p:cNvPr id="13326"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4178300"/>
            <a:ext cx="19494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9" descr="swine-flu-government-manufactu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781300"/>
            <a:ext cx="155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b="0">
                <a:solidFill>
                  <a:srgbClr val="000000"/>
                </a:solidFill>
              </a:rPr>
              <a:t>5</a:t>
            </a:r>
          </a:p>
        </p:txBody>
      </p:sp>
    </p:spTree>
    <p:extLst>
      <p:ext uri="{BB962C8B-B14F-4D97-AF65-F5344CB8AC3E}">
        <p14:creationId xmlns:p14="http://schemas.microsoft.com/office/powerpoint/2010/main" val="18502838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noChangeArrowheads="1"/>
          </p:cNvSpPr>
          <p:nvPr/>
        </p:nvSpPr>
        <p:spPr bwMode="auto">
          <a:xfrm flipH="1" flipV="1">
            <a:off x="5476875" y="2063750"/>
            <a:ext cx="5011738" cy="865188"/>
          </a:xfrm>
          <a:prstGeom prst="rtTriangle">
            <a:avLst/>
          </a:prstGeom>
          <a:gradFill rotWithShape="0">
            <a:gsLst>
              <a:gs pos="0">
                <a:srgbClr val="FF9900"/>
              </a:gs>
              <a:gs pos="100000">
                <a:srgbClr val="754600"/>
              </a:gs>
            </a:gsLst>
            <a:lin ang="1080000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15363" name="Text Box 2"/>
          <p:cNvSpPr txBox="1">
            <a:spLocks noChangeArrowheads="1"/>
          </p:cNvSpPr>
          <p:nvPr/>
        </p:nvSpPr>
        <p:spPr bwMode="auto">
          <a:xfrm>
            <a:off x="7551739" y="1195388"/>
            <a:ext cx="13874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fr-FR" sz="2400">
                <a:solidFill>
                  <a:srgbClr val="000000"/>
                </a:solidFill>
                <a:latin typeface="Tahoma" panose="020B0604030504040204" pitchFamily="34" charset="0"/>
              </a:rPr>
              <a:t>Disease</a:t>
            </a:r>
          </a:p>
        </p:txBody>
      </p:sp>
      <p:sp>
        <p:nvSpPr>
          <p:cNvPr id="15364" name="Text Box 4"/>
          <p:cNvSpPr txBox="1">
            <a:spLocks noChangeArrowheads="1"/>
          </p:cNvSpPr>
          <p:nvPr/>
        </p:nvSpPr>
        <p:spPr bwMode="auto">
          <a:xfrm>
            <a:off x="3179764" y="4868863"/>
            <a:ext cx="287813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15365" name="AutoShape 5"/>
          <p:cNvSpPr>
            <a:spLocks noChangeArrowheads="1"/>
          </p:cNvSpPr>
          <p:nvPr/>
        </p:nvSpPr>
        <p:spPr bwMode="auto">
          <a:xfrm rot="10800000" flipH="1" flipV="1">
            <a:off x="5059363" y="6210300"/>
            <a:ext cx="596900" cy="215900"/>
          </a:xfrm>
          <a:prstGeom prst="rightArrow">
            <a:avLst>
              <a:gd name="adj1" fmla="val 50000"/>
              <a:gd name="adj2" fmla="val 69130"/>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15366" name="AutoShape 6"/>
          <p:cNvSpPr>
            <a:spLocks noChangeArrowheads="1"/>
          </p:cNvSpPr>
          <p:nvPr/>
        </p:nvSpPr>
        <p:spPr bwMode="auto">
          <a:xfrm rot="10800000" flipH="1" flipV="1">
            <a:off x="8128000" y="6238875"/>
            <a:ext cx="647700" cy="287338"/>
          </a:xfrm>
          <a:prstGeom prst="rightArrow">
            <a:avLst>
              <a:gd name="adj1" fmla="val 50000"/>
              <a:gd name="adj2" fmla="val 56364"/>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6151" name="Rectangle 7"/>
          <p:cNvSpPr>
            <a:spLocks noChangeArrowheads="1"/>
          </p:cNvSpPr>
          <p:nvPr/>
        </p:nvSpPr>
        <p:spPr bwMode="auto">
          <a:xfrm>
            <a:off x="9099550" y="4764089"/>
            <a:ext cx="1620838" cy="1800225"/>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FFFFFF"/>
                </a:solidFill>
                <a:effectLst>
                  <a:outerShdw blurRad="38100" dist="38100" dir="2700000" algn="tl">
                    <a:srgbClr val="000000"/>
                  </a:outerShdw>
                </a:effectLst>
                <a:latin typeface="Tahoma" pitchFamily="34" charset="0"/>
                <a:cs typeface="Arial" panose="020B0604020202020204" pitchFamily="34" charset="0"/>
              </a:rPr>
              <a:t>Strong</a:t>
            </a:r>
          </a:p>
        </p:txBody>
      </p:sp>
      <p:sp>
        <p:nvSpPr>
          <p:cNvPr id="15368" name="Rectangle 8"/>
          <p:cNvSpPr>
            <a:spLocks noChangeArrowheads="1"/>
          </p:cNvSpPr>
          <p:nvPr/>
        </p:nvSpPr>
        <p:spPr bwMode="auto">
          <a:xfrm>
            <a:off x="6340475" y="6022975"/>
            <a:ext cx="1295400" cy="503238"/>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15369" name="Line 9"/>
          <p:cNvSpPr>
            <a:spLocks noChangeShapeType="1"/>
          </p:cNvSpPr>
          <p:nvPr/>
        </p:nvSpPr>
        <p:spPr bwMode="auto">
          <a:xfrm>
            <a:off x="3092450" y="6524625"/>
            <a:ext cx="1054100" cy="1588"/>
          </a:xfrm>
          <a:prstGeom prst="line">
            <a:avLst/>
          </a:prstGeom>
          <a:noFill/>
          <a:ln w="2844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154" name="Text Box 10"/>
          <p:cNvSpPr txBox="1">
            <a:spLocks noChangeArrowheads="1"/>
          </p:cNvSpPr>
          <p:nvPr/>
        </p:nvSpPr>
        <p:spPr bwMode="auto">
          <a:xfrm>
            <a:off x="3033713" y="4975226"/>
            <a:ext cx="5135562" cy="525463"/>
          </a:xfrm>
          <a:prstGeom prst="rect">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pPr fontAlgn="base">
              <a:spcBef>
                <a:spcPct val="0"/>
              </a:spcBef>
              <a:spcAft>
                <a:spcPct val="0"/>
              </a:spcAft>
              <a:buClr>
                <a:srgbClr val="FFFFFF"/>
              </a:buClr>
              <a:defRPr/>
            </a:pPr>
            <a:r>
              <a:rPr lang="en-GB" sz="2800" dirty="0" err="1">
                <a:solidFill>
                  <a:srgbClr val="FFFFFF"/>
                </a:solidFill>
                <a:effectLst>
                  <a:outerShdw blurRad="38100" dist="38100" dir="2700000" algn="tl">
                    <a:srgbClr val="000000"/>
                  </a:outerShdw>
                </a:effectLst>
                <a:latin typeface="Tahoma" pitchFamily="34" charset="0"/>
                <a:cs typeface="Arial" panose="020B0604020202020204" pitchFamily="34" charset="0"/>
              </a:rPr>
              <a:t>Bacterial </a:t>
            </a:r>
            <a:r>
              <a:rPr lang="en-GB" sz="2800" dirty="0">
                <a:solidFill>
                  <a:srgbClr val="FFFFFF"/>
                </a:solidFill>
                <a:effectLst>
                  <a:outerShdw blurRad="38100" dist="38100" dir="2700000" algn="tl">
                    <a:srgbClr val="000000"/>
                  </a:outerShdw>
                </a:effectLst>
                <a:latin typeface="Tahoma" pitchFamily="34" charset="0"/>
                <a:cs typeface="Arial" panose="020B0604020202020204" pitchFamily="34" charset="0"/>
              </a:rPr>
              <a:t>load </a:t>
            </a:r>
            <a:r>
              <a:rPr lang="en-GB" sz="2000" dirty="0">
                <a:solidFill>
                  <a:srgbClr val="FFFFFF"/>
                </a:solidFill>
                <a:effectLst>
                  <a:outerShdw blurRad="38100" dist="38100" dir="2700000" algn="tl">
                    <a:srgbClr val="000000"/>
                  </a:outerShdw>
                </a:effectLst>
                <a:latin typeface="Tahoma" pitchFamily="34" charset="0"/>
                <a:cs typeface="Arial" panose="020B0604020202020204" pitchFamily="34" charset="0"/>
              </a:rPr>
              <a:t>(</a:t>
            </a:r>
            <a:r>
              <a:rPr lang="en-GB" sz="2000" dirty="0" err="1">
                <a:solidFill>
                  <a:srgbClr val="FFFFFF"/>
                </a:solidFill>
                <a:effectLst>
                  <a:outerShdw blurRad="38100" dist="38100" dir="2700000" algn="tl">
                    <a:srgbClr val="000000"/>
                  </a:outerShdw>
                </a:effectLst>
                <a:latin typeface="Tahoma" pitchFamily="34" charset="0"/>
                <a:cs typeface="Arial" panose="020B0604020202020204" pitchFamily="34" charset="0"/>
              </a:rPr>
              <a:t>infection </a:t>
            </a:r>
            <a:r>
              <a:rPr lang="en-GB" sz="2000" dirty="0">
                <a:solidFill>
                  <a:srgbClr val="FFFFFF"/>
                </a:solidFill>
                <a:effectLst>
                  <a:outerShdw blurRad="38100" dist="38100" dir="2700000" algn="tl">
                    <a:srgbClr val="000000"/>
                  </a:outerShdw>
                </a:effectLst>
                <a:latin typeface="Tahoma" pitchFamily="34" charset="0"/>
                <a:cs typeface="Arial" panose="020B0604020202020204" pitchFamily="34" charset="0"/>
              </a:rPr>
              <a:t>site)</a:t>
            </a:r>
          </a:p>
        </p:txBody>
      </p:sp>
      <p:sp>
        <p:nvSpPr>
          <p:cNvPr id="6155" name="Text Box 11"/>
          <p:cNvSpPr txBox="1">
            <a:spLocks noChangeArrowheads="1"/>
          </p:cNvSpPr>
          <p:nvPr/>
        </p:nvSpPr>
        <p:spPr bwMode="auto">
          <a:xfrm>
            <a:off x="6626225" y="6088064"/>
            <a:ext cx="769938"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pPr fontAlgn="base">
              <a:spcBef>
                <a:spcPct val="0"/>
              </a:spcBef>
              <a:spcAft>
                <a:spcPct val="0"/>
              </a:spcAft>
              <a:buClr>
                <a:srgbClr val="FFFFFF"/>
              </a:buClr>
              <a:defRPr/>
            </a:pPr>
            <a:r>
              <a:rPr lang="en-GB" dirty="0" err="1">
                <a:solidFill>
                  <a:srgbClr val="FFFFFF"/>
                </a:solidFill>
                <a:effectLst>
                  <a:outerShdw blurRad="38100" dist="38100" dir="2700000" algn="tl">
                    <a:srgbClr val="C0C0C0"/>
                  </a:outerShdw>
                </a:effectLst>
                <a:latin typeface="Tahoma" pitchFamily="34" charset="0"/>
                <a:cs typeface="Arial" panose="020B0604020202020204" pitchFamily="34" charset="0"/>
              </a:rPr>
              <a:t>Low</a:t>
            </a:r>
            <a:endParaRPr lang="en-GB" dirty="0">
              <a:solidFill>
                <a:srgbClr val="FFFFFF"/>
              </a:solidFill>
              <a:effectLst>
                <a:outerShdw blurRad="38100" dist="38100" dir="2700000" algn="tl">
                  <a:srgbClr val="C0C0C0"/>
                </a:outerShdw>
              </a:effectLst>
              <a:latin typeface="Tahoma" pitchFamily="34" charset="0"/>
              <a:cs typeface="Arial" panose="020B0604020202020204" pitchFamily="34" charset="0"/>
            </a:endParaRPr>
          </a:p>
        </p:txBody>
      </p:sp>
      <p:sp>
        <p:nvSpPr>
          <p:cNvPr id="6156" name="Text Box 12"/>
          <p:cNvSpPr txBox="1">
            <a:spLocks noChangeArrowheads="1"/>
          </p:cNvSpPr>
          <p:nvPr/>
        </p:nvSpPr>
        <p:spPr bwMode="auto">
          <a:xfrm>
            <a:off x="3359151" y="6016626"/>
            <a:ext cx="5889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defTabSz="449263" fontAlgn="base">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pPr fontAlgn="base">
              <a:spcBef>
                <a:spcPct val="0"/>
              </a:spcBef>
              <a:spcAft>
                <a:spcPct val="0"/>
              </a:spcAft>
              <a:defRPr/>
            </a:pPr>
            <a:r>
              <a:rPr lang="en-GB" dirty="0">
                <a:effectLst>
                  <a:outerShdw blurRad="38100" dist="38100" dir="2700000" algn="tl">
                    <a:srgbClr val="C0C0C0"/>
                  </a:outerShdw>
                </a:effectLst>
                <a:latin typeface="Tahoma" pitchFamily="34" charset="0"/>
                <a:cs typeface="Arial" panose="020B0604020202020204" pitchFamily="34" charset="0"/>
              </a:rPr>
              <a:t>No</a:t>
            </a:r>
          </a:p>
        </p:txBody>
      </p:sp>
      <p:sp>
        <p:nvSpPr>
          <p:cNvPr id="15373" name="Rectangle 13"/>
          <p:cNvSpPr>
            <a:spLocks noChangeArrowheads="1"/>
          </p:cNvSpPr>
          <p:nvPr/>
        </p:nvSpPr>
        <p:spPr bwMode="auto">
          <a:xfrm>
            <a:off x="1665288" y="3246439"/>
            <a:ext cx="8883650" cy="935037"/>
          </a:xfrm>
          <a:prstGeom prst="rect">
            <a:avLst/>
          </a:prstGeom>
          <a:solidFill>
            <a:srgbClr val="BBE0E3"/>
          </a:solidFill>
          <a:ln w="25560">
            <a:solidFill>
              <a:srgbClr val="FE9B0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1600" b="0">
              <a:solidFill>
                <a:srgbClr val="FFFFFF"/>
              </a:solidFill>
            </a:endParaRPr>
          </a:p>
        </p:txBody>
      </p:sp>
      <p:sp>
        <p:nvSpPr>
          <p:cNvPr id="15374" name="Text Box 14"/>
          <p:cNvSpPr txBox="1">
            <a:spLocks noChangeArrowheads="1"/>
          </p:cNvSpPr>
          <p:nvPr/>
        </p:nvSpPr>
        <p:spPr bwMode="auto">
          <a:xfrm>
            <a:off x="5822950" y="3305176"/>
            <a:ext cx="4692650" cy="371475"/>
          </a:xfrm>
          <a:prstGeom prst="rect">
            <a:avLst/>
          </a:prstGeom>
          <a:noFill/>
          <a:ln w="1905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990000"/>
              </a:buClr>
              <a:buNone/>
            </a:pPr>
            <a:r>
              <a:rPr lang="en-GB" altLang="fr-FR" sz="1800">
                <a:solidFill>
                  <a:srgbClr val="990000"/>
                </a:solidFill>
                <a:latin typeface="Tahoma" panose="020B0604030504040204" pitchFamily="34" charset="0"/>
              </a:rPr>
              <a:t>Curative treatment</a:t>
            </a:r>
          </a:p>
        </p:txBody>
      </p:sp>
      <p:sp>
        <p:nvSpPr>
          <p:cNvPr id="15375" name="Rectangle 34"/>
          <p:cNvSpPr txBox="1">
            <a:spLocks noChangeArrowheads="1"/>
          </p:cNvSpPr>
          <p:nvPr/>
        </p:nvSpPr>
        <p:spPr bwMode="auto">
          <a:xfrm>
            <a:off x="944562" y="188913"/>
            <a:ext cx="10194926"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2800">
                <a:solidFill>
                  <a:srgbClr val="0066CC"/>
                </a:solidFill>
                <a:latin typeface="Tahoma" panose="020B0604030504040204" pitchFamily="34" charset="0"/>
                <a:ea typeface="ＭＳ Ｐゴシック" panose="020B0600070205080204" pitchFamily="34" charset="-128"/>
              </a:rPr>
              <a:t>Different bacterial loads depending on the time of intervention during the infection</a:t>
            </a:r>
          </a:p>
        </p:txBody>
      </p:sp>
      <p:sp>
        <p:nvSpPr>
          <p:cNvPr id="15376" name="Text Box 4"/>
          <p:cNvSpPr txBox="1">
            <a:spLocks noChangeArrowheads="1"/>
          </p:cNvSpPr>
          <p:nvPr/>
        </p:nvSpPr>
        <p:spPr bwMode="auto">
          <a:xfrm>
            <a:off x="6226175" y="1801813"/>
            <a:ext cx="12698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dirty="0">
                <a:solidFill>
                  <a:srgbClr val="000000"/>
                </a:solidFill>
                <a:ea typeface="ＭＳ Ｐゴシック" panose="020B0600070205080204" pitchFamily="34" charset="-128"/>
              </a:rPr>
              <a:t>No </a:t>
            </a:r>
            <a:r>
              <a:rPr lang="fr-FR" altLang="fr-FR" sz="1400" dirty="0" err="1" smtClean="0">
                <a:solidFill>
                  <a:srgbClr val="000000"/>
                </a:solidFill>
                <a:ea typeface="ＭＳ Ｐゴシック" panose="020B0600070205080204" pitchFamily="34" charset="-128"/>
              </a:rPr>
              <a:t>symptom</a:t>
            </a:r>
            <a:endParaRPr lang="fr-FR" altLang="fr-FR" sz="1400" dirty="0">
              <a:solidFill>
                <a:srgbClr val="000000"/>
              </a:solidFill>
              <a:ea typeface="ＭＳ Ｐゴシック" panose="020B0600070205080204" pitchFamily="34" charset="-128"/>
            </a:endParaRPr>
          </a:p>
        </p:txBody>
      </p:sp>
      <p:sp>
        <p:nvSpPr>
          <p:cNvPr id="15377" name="Text Box 6"/>
          <p:cNvSpPr txBox="1">
            <a:spLocks noChangeArrowheads="1"/>
          </p:cNvSpPr>
          <p:nvPr/>
        </p:nvSpPr>
        <p:spPr bwMode="auto">
          <a:xfrm>
            <a:off x="8899526" y="1801813"/>
            <a:ext cx="119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a:solidFill>
                  <a:srgbClr val="000000"/>
                </a:solidFill>
                <a:ea typeface="ＭＳ Ｐゴシック" panose="020B0600070205080204" pitchFamily="34" charset="-128"/>
              </a:rPr>
              <a:t>Symptoms</a:t>
            </a:r>
          </a:p>
        </p:txBody>
      </p:sp>
      <p:sp>
        <p:nvSpPr>
          <p:cNvPr id="15378" name="Line 10"/>
          <p:cNvSpPr>
            <a:spLocks noChangeShapeType="1"/>
          </p:cNvSpPr>
          <p:nvPr/>
        </p:nvSpPr>
        <p:spPr bwMode="auto">
          <a:xfrm>
            <a:off x="8391525" y="2109788"/>
            <a:ext cx="25400" cy="1077912"/>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5379" name="Line 10"/>
          <p:cNvSpPr>
            <a:spLocks noChangeShapeType="1"/>
          </p:cNvSpPr>
          <p:nvPr/>
        </p:nvSpPr>
        <p:spPr bwMode="auto">
          <a:xfrm>
            <a:off x="5449888" y="2114551"/>
            <a:ext cx="25400" cy="1076325"/>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5380" name="Text Box 14"/>
          <p:cNvSpPr txBox="1">
            <a:spLocks noChangeArrowheads="1"/>
          </p:cNvSpPr>
          <p:nvPr/>
        </p:nvSpPr>
        <p:spPr bwMode="auto">
          <a:xfrm>
            <a:off x="1712914" y="3309939"/>
            <a:ext cx="3736975" cy="371475"/>
          </a:xfrm>
          <a:prstGeom prst="rect">
            <a:avLst/>
          </a:prstGeom>
          <a:noFill/>
          <a:ln w="1905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990000"/>
              </a:buClr>
              <a:buNone/>
            </a:pPr>
            <a:r>
              <a:rPr lang="en-GB" altLang="fr-FR" sz="1800">
                <a:solidFill>
                  <a:srgbClr val="990000"/>
                </a:solidFill>
                <a:latin typeface="Tahoma" panose="020B0604030504040204" pitchFamily="34" charset="0"/>
              </a:rPr>
              <a:t>Prophylaxis</a:t>
            </a:r>
          </a:p>
        </p:txBody>
      </p:sp>
      <p:sp>
        <p:nvSpPr>
          <p:cNvPr id="15381" name="Text Box 14"/>
          <p:cNvSpPr txBox="1">
            <a:spLocks noChangeArrowheads="1"/>
          </p:cNvSpPr>
          <p:nvPr/>
        </p:nvSpPr>
        <p:spPr bwMode="auto">
          <a:xfrm>
            <a:off x="3657601" y="3744914"/>
            <a:ext cx="4691063" cy="371475"/>
          </a:xfrm>
          <a:prstGeom prst="rect">
            <a:avLst/>
          </a:prstGeom>
          <a:noFill/>
          <a:ln w="1905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990000"/>
              </a:buClr>
              <a:buNone/>
            </a:pPr>
            <a:r>
              <a:rPr lang="en-GB" altLang="fr-FR" sz="1800">
                <a:solidFill>
                  <a:srgbClr val="990000"/>
                </a:solidFill>
                <a:latin typeface="Tahoma" panose="020B0604030504040204" pitchFamily="34" charset="0"/>
              </a:rPr>
              <a:t>Metaphylaxis</a:t>
            </a:r>
          </a:p>
        </p:txBody>
      </p:sp>
      <p:sp>
        <p:nvSpPr>
          <p:cNvPr id="15382"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b="0">
                <a:solidFill>
                  <a:srgbClr val="000000"/>
                </a:solidFill>
              </a:rPr>
              <a:t>6</a:t>
            </a:r>
          </a:p>
        </p:txBody>
      </p:sp>
    </p:spTree>
    <p:extLst>
      <p:ext uri="{BB962C8B-B14F-4D97-AF65-F5344CB8AC3E}">
        <p14:creationId xmlns:p14="http://schemas.microsoft.com/office/powerpoint/2010/main" val="4251973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animBg="1"/>
      <p:bldP spid="15366" grpId="0" animBg="1"/>
      <p:bldP spid="6151" grpId="0" animBg="1"/>
      <p:bldP spid="15368" grpId="0" animBg="1"/>
      <p:bldP spid="15369" grpId="0" animBg="1"/>
      <p:bldP spid="6154" grpId="0" animBg="1"/>
      <p:bldP spid="6155" grpId="0"/>
      <p:bldP spid="6156" grpId="0"/>
      <p:bldP spid="15373" grpId="0" animBg="1"/>
      <p:bldP spid="15374" grpId="0" animBg="1"/>
      <p:bldP spid="15380" grpId="0" animBg="1"/>
      <p:bldP spid="153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122363" y="1968500"/>
            <a:ext cx="9982200" cy="3767138"/>
          </a:xfrm>
        </p:spPr>
        <p:txBody>
          <a:bodyPr/>
          <a:lstStyle/>
          <a:p>
            <a:pPr marL="609600" indent="-609600" eaLnBrk="1" hangingPunct="1">
              <a:spcBef>
                <a:spcPct val="60000"/>
              </a:spcBef>
              <a:buFontTx/>
              <a:buAutoNum type="arabicPeriod"/>
            </a:pPr>
            <a:r>
              <a:rPr lang="fr-FR" altLang="fr-FR" sz="2400" dirty="0">
                <a:solidFill>
                  <a:srgbClr val="FF0000"/>
                </a:solidFill>
              </a:rPr>
              <a:t>Maximum </a:t>
            </a:r>
            <a:r>
              <a:rPr lang="fr-FR" altLang="fr-FR" sz="2400" dirty="0" err="1">
                <a:solidFill>
                  <a:srgbClr val="FF0000"/>
                </a:solidFill>
              </a:rPr>
              <a:t>effectiveness</a:t>
            </a:r>
            <a:r>
              <a:rPr lang="fr-FR" altLang="fr-FR" sz="2400" dirty="0">
                <a:solidFill>
                  <a:srgbClr val="FF0000"/>
                </a:solidFill>
              </a:rPr>
              <a:t> </a:t>
            </a:r>
            <a:r>
              <a:rPr lang="fr-FR" altLang="fr-FR" sz="2400" dirty="0" err="1">
                <a:solidFill>
                  <a:srgbClr val="FF0000"/>
                </a:solidFill>
              </a:rPr>
              <a:t>against</a:t>
            </a:r>
            <a:r>
              <a:rPr lang="fr-FR" altLang="fr-FR" sz="2400" dirty="0">
                <a:solidFill>
                  <a:srgbClr val="FF0000"/>
                </a:solidFill>
              </a:rPr>
              <a:t> </a:t>
            </a:r>
            <a:r>
              <a:rPr lang="fr-FR" altLang="fr-FR" sz="2400" dirty="0" err="1">
                <a:solidFill>
                  <a:srgbClr val="FF0000"/>
                </a:solidFill>
              </a:rPr>
              <a:t>pathogenic</a:t>
            </a:r>
            <a:r>
              <a:rPr lang="fr-FR" altLang="fr-FR" sz="2400" dirty="0">
                <a:solidFill>
                  <a:srgbClr val="FF0000"/>
                </a:solidFill>
              </a:rPr>
              <a:t> </a:t>
            </a:r>
            <a:r>
              <a:rPr lang="fr-FR" altLang="fr-FR" sz="2400" dirty="0" err="1">
                <a:solidFill>
                  <a:srgbClr val="FF0000"/>
                </a:solidFill>
              </a:rPr>
              <a:t>bacteria</a:t>
            </a:r>
            <a:endParaRPr lang="fr-FR" altLang="fr-FR" sz="2400" dirty="0">
              <a:solidFill>
                <a:srgbClr val="FF0000"/>
              </a:solidFill>
            </a:endParaRPr>
          </a:p>
          <a:p>
            <a:pPr marL="609600" indent="-609600" eaLnBrk="1" hangingPunct="1">
              <a:spcBef>
                <a:spcPct val="60000"/>
              </a:spcBef>
              <a:buFontTx/>
              <a:buAutoNum type="arabicPeriod"/>
            </a:pPr>
            <a:r>
              <a:rPr lang="fr-FR" altLang="fr-FR" sz="2400" dirty="0" err="1">
                <a:solidFill>
                  <a:srgbClr val="FF0000"/>
                </a:solidFill>
              </a:rPr>
              <a:t>Minimising</a:t>
            </a:r>
            <a:r>
              <a:rPr lang="fr-FR" altLang="fr-FR" sz="2400" dirty="0">
                <a:solidFill>
                  <a:srgbClr val="FF0000"/>
                </a:solidFill>
              </a:rPr>
              <a:t> the </a:t>
            </a:r>
            <a:r>
              <a:rPr lang="fr-FR" altLang="fr-FR" sz="2400" dirty="0" err="1">
                <a:solidFill>
                  <a:srgbClr val="FF0000"/>
                </a:solidFill>
              </a:rPr>
              <a:t>emergence</a:t>
            </a:r>
            <a:r>
              <a:rPr lang="fr-FR" altLang="fr-FR" sz="2400" dirty="0">
                <a:solidFill>
                  <a:srgbClr val="FF0000"/>
                </a:solidFill>
              </a:rPr>
              <a:t> and </a:t>
            </a:r>
            <a:r>
              <a:rPr lang="fr-FR" altLang="fr-FR" sz="2400" dirty="0" err="1">
                <a:solidFill>
                  <a:srgbClr val="FF0000"/>
                </a:solidFill>
              </a:rPr>
              <a:t>selection</a:t>
            </a:r>
            <a:r>
              <a:rPr lang="fr-FR" altLang="fr-FR" sz="2400" dirty="0">
                <a:solidFill>
                  <a:srgbClr val="FF0000"/>
                </a:solidFill>
              </a:rPr>
              <a:t> of </a:t>
            </a:r>
            <a:r>
              <a:rPr lang="fr-FR" altLang="fr-FR" sz="2400" dirty="0" err="1">
                <a:solidFill>
                  <a:srgbClr val="FF0000"/>
                </a:solidFill>
              </a:rPr>
              <a:t>bacterial</a:t>
            </a:r>
            <a:r>
              <a:rPr lang="fr-FR" altLang="fr-FR" sz="2400" dirty="0">
                <a:solidFill>
                  <a:srgbClr val="FF0000"/>
                </a:solidFill>
              </a:rPr>
              <a:t> </a:t>
            </a:r>
            <a:r>
              <a:rPr lang="fr-FR" altLang="fr-FR" sz="2400" dirty="0" err="1">
                <a:solidFill>
                  <a:srgbClr val="FF0000"/>
                </a:solidFill>
              </a:rPr>
              <a:t>resistance</a:t>
            </a:r>
            <a:endParaRPr lang="fr-FR" altLang="fr-FR" sz="2400" dirty="0">
              <a:solidFill>
                <a:srgbClr val="FF0000"/>
              </a:solidFill>
            </a:endParaRPr>
          </a:p>
          <a:p>
            <a:pPr marL="990600" lvl="1" indent="-533400" eaLnBrk="1" hangingPunct="1">
              <a:spcBef>
                <a:spcPct val="60000"/>
              </a:spcBef>
            </a:pPr>
            <a:r>
              <a:rPr lang="fr-FR" altLang="fr-FR" sz="2000" dirty="0">
                <a:solidFill>
                  <a:srgbClr val="FF0000"/>
                </a:solidFill>
              </a:rPr>
              <a:t>For </a:t>
            </a:r>
            <a:r>
              <a:rPr lang="fr-FR" altLang="fr-FR" sz="2000" dirty="0" err="1">
                <a:solidFill>
                  <a:srgbClr val="FF0000"/>
                </a:solidFill>
              </a:rPr>
              <a:t>target</a:t>
            </a:r>
            <a:r>
              <a:rPr lang="fr-FR" altLang="fr-FR" sz="2000" dirty="0">
                <a:solidFill>
                  <a:srgbClr val="FF0000"/>
                </a:solidFill>
              </a:rPr>
              <a:t> </a:t>
            </a:r>
            <a:r>
              <a:rPr lang="fr-FR" altLang="fr-FR" sz="2000" dirty="0" err="1">
                <a:solidFill>
                  <a:srgbClr val="FF0000"/>
                </a:solidFill>
              </a:rPr>
              <a:t>pathogens</a:t>
            </a:r>
            <a:r>
              <a:rPr lang="fr-FR" altLang="fr-FR" sz="2000" dirty="0"/>
              <a:t>: </a:t>
            </a:r>
            <a:r>
              <a:rPr lang="fr-FR" altLang="fr-FR" sz="2000" dirty="0" err="1" smtClean="0"/>
              <a:t>efficacy</a:t>
            </a:r>
            <a:r>
              <a:rPr lang="fr-FR" altLang="fr-FR" sz="2000" dirty="0" smtClean="0"/>
              <a:t>/animal </a:t>
            </a:r>
            <a:r>
              <a:rPr lang="fr-FR" altLang="fr-FR" sz="2000" dirty="0" err="1"/>
              <a:t>health</a:t>
            </a:r>
            <a:r>
              <a:rPr lang="fr-FR" altLang="fr-FR" sz="2000" dirty="0"/>
              <a:t> issues</a:t>
            </a:r>
          </a:p>
        </p:txBody>
      </p:sp>
      <p:sp>
        <p:nvSpPr>
          <p:cNvPr id="17413"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F8468F15-3B3E-440A-84E8-13A89F9C55F4}" type="slidenum">
              <a:rPr lang="fr-FR" altLang="fr-FR" sz="1400" b="0">
                <a:solidFill>
                  <a:srgbClr val="000000"/>
                </a:solidFill>
              </a:rPr>
              <a:t>7</a:t>
            </a:fld>
            <a:endParaRPr lang="fr-FR" altLang="fr-FR" sz="1400" b="0">
              <a:solidFill>
                <a:srgbClr val="000000"/>
              </a:solidFill>
            </a:endParaRPr>
          </a:p>
        </p:txBody>
      </p:sp>
      <p:pic>
        <p:nvPicPr>
          <p:cNvPr id="17414"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51403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Ellipse 9"/>
          <p:cNvSpPr>
            <a:spLocks noChangeArrowheads="1"/>
          </p:cNvSpPr>
          <p:nvPr/>
        </p:nvSpPr>
        <p:spPr bwMode="auto">
          <a:xfrm>
            <a:off x="5378451" y="5730875"/>
            <a:ext cx="315913" cy="260350"/>
          </a:xfrm>
          <a:prstGeom prst="ellipse">
            <a:avLst/>
          </a:prstGeom>
          <a:noFill/>
          <a:ln w="381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17416" name="Ellipse 10"/>
          <p:cNvSpPr>
            <a:spLocks noChangeArrowheads="1"/>
          </p:cNvSpPr>
          <p:nvPr/>
        </p:nvSpPr>
        <p:spPr bwMode="auto">
          <a:xfrm>
            <a:off x="6154739" y="5738814"/>
            <a:ext cx="168275" cy="174625"/>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9" name="Rectangle 2"/>
          <p:cNvSpPr>
            <a:spLocks noChangeArrowheads="1"/>
          </p:cNvSpPr>
          <p:nvPr/>
        </p:nvSpPr>
        <p:spPr bwMode="invGray">
          <a:xfrm>
            <a:off x="413586" y="491206"/>
            <a:ext cx="9182100" cy="680699"/>
          </a:xfrm>
          <a:prstGeom prst="rect">
            <a:avLst/>
          </a:prstGeom>
          <a:solidFill>
            <a:schemeClr val="bg1"/>
          </a:solidFill>
          <a:ln w="12700">
            <a:solidFill>
              <a:srgbClr val="FE9B03"/>
            </a:solidFill>
            <a:miter lim="800000"/>
            <a:headEnd/>
            <a:tailEnd/>
          </a:ln>
          <a:effectLst>
            <a:outerShdw dist="71842" dir="2700000" algn="ctr" rotWithShape="0">
              <a:srgbClr val="FE9B03"/>
            </a:outerShdw>
          </a:effectLst>
        </p:spPr>
        <p:txBody>
          <a:bodyPr lIns="90488" tIns="44450" rIns="90488" bIns="44450">
            <a:spAutoFit/>
          </a:bodyPr>
          <a:lstStyle>
            <a:lvl1pPr defTabSz="762000">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a:lnSpc>
                <a:spcPct val="120000"/>
              </a:lnSpc>
              <a:spcBef>
                <a:spcPct val="0"/>
              </a:spcBef>
              <a:buFontTx/>
              <a:buNone/>
            </a:pPr>
            <a:r>
              <a:rPr lang="fi-FI" altLang="fr-FR" b="0" dirty="0" smtClean="0"/>
              <a:t>Optimized </a:t>
            </a:r>
            <a:r>
              <a:rPr lang="fi-FI" altLang="fr-FR" b="0" dirty="0"/>
              <a:t>antibiotic therapy: what objectives?</a:t>
            </a:r>
          </a:p>
        </p:txBody>
      </p:sp>
      <p:sp>
        <p:nvSpPr>
          <p:cNvPr id="10" name="ZoneTexte 1"/>
          <p:cNvSpPr txBox="1">
            <a:spLocks noChangeArrowheads="1"/>
          </p:cNvSpPr>
          <p:nvPr/>
        </p:nvSpPr>
        <p:spPr bwMode="auto">
          <a:xfrm>
            <a:off x="1055440" y="4365626"/>
            <a:ext cx="10062370" cy="5847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GB" altLang="fr-FR" dirty="0">
                <a:solidFill>
                  <a:srgbClr val="CC0099"/>
                </a:solidFill>
                <a:ea typeface="MS PGothic" panose="020B0600070205080204" pitchFamily="34" charset="-128"/>
              </a:rPr>
              <a:t>High bacterial loads (inoculum) are heterogeneous</a:t>
            </a:r>
          </a:p>
        </p:txBody>
      </p:sp>
    </p:spTree>
    <p:extLst>
      <p:ext uri="{BB962C8B-B14F-4D97-AF65-F5344CB8AC3E}">
        <p14:creationId xmlns:p14="http://schemas.microsoft.com/office/powerpoint/2010/main" val="161533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e 4"/>
          <p:cNvGrpSpPr>
            <a:grpSpLocks/>
          </p:cNvGrpSpPr>
          <p:nvPr/>
        </p:nvGrpSpPr>
        <p:grpSpPr bwMode="auto">
          <a:xfrm>
            <a:off x="2297114" y="1795464"/>
            <a:ext cx="1741487" cy="892175"/>
            <a:chOff x="1344613" y="1795072"/>
            <a:chExt cx="1741487" cy="892175"/>
          </a:xfrm>
        </p:grpSpPr>
        <p:sp>
          <p:nvSpPr>
            <p:cNvPr id="19522" name="Oval 2"/>
            <p:cNvSpPr>
              <a:spLocks noChangeArrowheads="1"/>
            </p:cNvSpPr>
            <p:nvPr/>
          </p:nvSpPr>
          <p:spPr bwMode="auto">
            <a:xfrm>
              <a:off x="1344613" y="210781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3" name="Oval 3"/>
            <p:cNvSpPr>
              <a:spLocks noChangeArrowheads="1"/>
            </p:cNvSpPr>
            <p:nvPr/>
          </p:nvSpPr>
          <p:spPr bwMode="auto">
            <a:xfrm>
              <a:off x="1995488" y="2130035"/>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4" name="Oval 4"/>
            <p:cNvSpPr>
              <a:spLocks noChangeArrowheads="1"/>
            </p:cNvSpPr>
            <p:nvPr/>
          </p:nvSpPr>
          <p:spPr bwMode="auto">
            <a:xfrm>
              <a:off x="1693863" y="2276085"/>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5" name="Oval 5"/>
            <p:cNvSpPr>
              <a:spLocks noChangeArrowheads="1"/>
            </p:cNvSpPr>
            <p:nvPr/>
          </p:nvSpPr>
          <p:spPr bwMode="auto">
            <a:xfrm>
              <a:off x="1885950" y="2520560"/>
              <a:ext cx="406400"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6" name="Oval 6"/>
            <p:cNvSpPr>
              <a:spLocks noChangeArrowheads="1"/>
            </p:cNvSpPr>
            <p:nvPr/>
          </p:nvSpPr>
          <p:spPr bwMode="auto">
            <a:xfrm>
              <a:off x="2006600" y="1795072"/>
              <a:ext cx="404813"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7" name="Oval 7"/>
            <p:cNvSpPr>
              <a:spLocks noChangeArrowheads="1"/>
            </p:cNvSpPr>
            <p:nvPr/>
          </p:nvSpPr>
          <p:spPr bwMode="auto">
            <a:xfrm>
              <a:off x="2392363" y="1955410"/>
              <a:ext cx="404812"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8" name="Oval 8"/>
            <p:cNvSpPr>
              <a:spLocks noChangeArrowheads="1"/>
            </p:cNvSpPr>
            <p:nvPr/>
          </p:nvSpPr>
          <p:spPr bwMode="auto">
            <a:xfrm>
              <a:off x="2368550" y="2199885"/>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9" name="Oval 9"/>
            <p:cNvSpPr>
              <a:spLocks noChangeArrowheads="1"/>
            </p:cNvSpPr>
            <p:nvPr/>
          </p:nvSpPr>
          <p:spPr bwMode="auto">
            <a:xfrm>
              <a:off x="2282825" y="2457060"/>
              <a:ext cx="404813"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30" name="Oval 10"/>
            <p:cNvSpPr>
              <a:spLocks noChangeArrowheads="1"/>
            </p:cNvSpPr>
            <p:nvPr/>
          </p:nvSpPr>
          <p:spPr bwMode="auto">
            <a:xfrm>
              <a:off x="2681288" y="2382447"/>
              <a:ext cx="404812" cy="166688"/>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31" name="Oval 11"/>
            <p:cNvSpPr>
              <a:spLocks noChangeArrowheads="1"/>
            </p:cNvSpPr>
            <p:nvPr/>
          </p:nvSpPr>
          <p:spPr bwMode="auto">
            <a:xfrm>
              <a:off x="1600200" y="1945885"/>
              <a:ext cx="403225" cy="166687"/>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19459" name="Rectangle 60"/>
          <p:cNvSpPr>
            <a:spLocks noChangeArrowheads="1"/>
          </p:cNvSpPr>
          <p:nvPr/>
        </p:nvSpPr>
        <p:spPr bwMode="auto">
          <a:xfrm>
            <a:off x="1044576" y="44450"/>
            <a:ext cx="9890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b="0">
                <a:solidFill>
                  <a:srgbClr val="0066FF"/>
                </a:solidFill>
                <a:latin typeface="Tahoma" panose="020B0604030504040204" pitchFamily="34" charset="0"/>
                <a:ea typeface="ＭＳ Ｐゴシック" panose="020B0600070205080204" pitchFamily="34" charset="-128"/>
              </a:rPr>
              <a:t>Large inocula are heterogeneous</a:t>
            </a:r>
          </a:p>
        </p:txBody>
      </p:sp>
      <p:sp>
        <p:nvSpPr>
          <p:cNvPr id="19460" name="AutoShape 73"/>
          <p:cNvSpPr>
            <a:spLocks noChangeArrowheads="1"/>
          </p:cNvSpPr>
          <p:nvPr/>
        </p:nvSpPr>
        <p:spPr bwMode="auto">
          <a:xfrm rot="-5400000">
            <a:off x="5035551" y="2076451"/>
            <a:ext cx="485775" cy="482600"/>
          </a:xfrm>
          <a:prstGeom prst="downArrow">
            <a:avLst>
              <a:gd name="adj1" fmla="val 50000"/>
              <a:gd name="adj2" fmla="val 25000"/>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nvGrpSpPr>
          <p:cNvPr id="19461" name="Group 22"/>
          <p:cNvGrpSpPr>
            <a:grpSpLocks/>
          </p:cNvGrpSpPr>
          <p:nvPr/>
        </p:nvGrpSpPr>
        <p:grpSpPr bwMode="auto">
          <a:xfrm>
            <a:off x="6778625" y="1495425"/>
            <a:ext cx="3925888" cy="1568450"/>
            <a:chOff x="2823" y="1630"/>
            <a:chExt cx="2198" cy="988"/>
          </a:xfrm>
        </p:grpSpPr>
        <p:sp>
          <p:nvSpPr>
            <p:cNvPr id="19478" name="Oval 23"/>
            <p:cNvSpPr>
              <a:spLocks noChangeArrowheads="1"/>
            </p:cNvSpPr>
            <p:nvPr/>
          </p:nvSpPr>
          <p:spPr bwMode="auto">
            <a:xfrm>
              <a:off x="3348" y="176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79" name="Oval 24"/>
            <p:cNvSpPr>
              <a:spLocks noChangeArrowheads="1"/>
            </p:cNvSpPr>
            <p:nvPr/>
          </p:nvSpPr>
          <p:spPr bwMode="auto">
            <a:xfrm>
              <a:off x="2999" y="2016"/>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0" name="Oval 25"/>
            <p:cNvSpPr>
              <a:spLocks noChangeArrowheads="1"/>
            </p:cNvSpPr>
            <p:nvPr/>
          </p:nvSpPr>
          <p:spPr bwMode="auto">
            <a:xfrm>
              <a:off x="3163" y="213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1" name="Oval 26"/>
            <p:cNvSpPr>
              <a:spLocks noChangeArrowheads="1"/>
            </p:cNvSpPr>
            <p:nvPr/>
          </p:nvSpPr>
          <p:spPr bwMode="auto">
            <a:xfrm>
              <a:off x="3170" y="2314"/>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2" name="Oval 27"/>
            <p:cNvSpPr>
              <a:spLocks noChangeArrowheads="1"/>
            </p:cNvSpPr>
            <p:nvPr/>
          </p:nvSpPr>
          <p:spPr bwMode="auto">
            <a:xfrm>
              <a:off x="3322" y="243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3" name="Oval 28"/>
            <p:cNvSpPr>
              <a:spLocks noChangeArrowheads="1"/>
            </p:cNvSpPr>
            <p:nvPr/>
          </p:nvSpPr>
          <p:spPr bwMode="auto">
            <a:xfrm>
              <a:off x="2994" y="183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4" name="Oval 29"/>
            <p:cNvSpPr>
              <a:spLocks noChangeArrowheads="1"/>
            </p:cNvSpPr>
            <p:nvPr/>
          </p:nvSpPr>
          <p:spPr bwMode="auto">
            <a:xfrm>
              <a:off x="3498" y="191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5" name="Oval 30"/>
            <p:cNvSpPr>
              <a:spLocks noChangeArrowheads="1"/>
            </p:cNvSpPr>
            <p:nvPr/>
          </p:nvSpPr>
          <p:spPr bwMode="auto">
            <a:xfrm>
              <a:off x="3762" y="1851"/>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6" name="Oval 31"/>
            <p:cNvSpPr>
              <a:spLocks noChangeArrowheads="1"/>
            </p:cNvSpPr>
            <p:nvPr/>
          </p:nvSpPr>
          <p:spPr bwMode="auto">
            <a:xfrm>
              <a:off x="3107" y="251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7" name="Oval 32"/>
            <p:cNvSpPr>
              <a:spLocks noChangeArrowheads="1"/>
            </p:cNvSpPr>
            <p:nvPr/>
          </p:nvSpPr>
          <p:spPr bwMode="auto">
            <a:xfrm>
              <a:off x="3866" y="1987"/>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8" name="Oval 33"/>
            <p:cNvSpPr>
              <a:spLocks noChangeArrowheads="1"/>
            </p:cNvSpPr>
            <p:nvPr/>
          </p:nvSpPr>
          <p:spPr bwMode="auto">
            <a:xfrm>
              <a:off x="3663" y="2241"/>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89" name="Oval 34"/>
            <p:cNvSpPr>
              <a:spLocks noChangeArrowheads="1"/>
            </p:cNvSpPr>
            <p:nvPr/>
          </p:nvSpPr>
          <p:spPr bwMode="auto">
            <a:xfrm>
              <a:off x="3839" y="2368"/>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0" name="Oval 35"/>
            <p:cNvSpPr>
              <a:spLocks noChangeArrowheads="1"/>
            </p:cNvSpPr>
            <p:nvPr/>
          </p:nvSpPr>
          <p:spPr bwMode="auto">
            <a:xfrm>
              <a:off x="3903" y="251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1" name="Oval 36"/>
            <p:cNvSpPr>
              <a:spLocks noChangeArrowheads="1"/>
            </p:cNvSpPr>
            <p:nvPr/>
          </p:nvSpPr>
          <p:spPr bwMode="auto">
            <a:xfrm>
              <a:off x="2823" y="210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2" name="Oval 37"/>
            <p:cNvSpPr>
              <a:spLocks noChangeArrowheads="1"/>
            </p:cNvSpPr>
            <p:nvPr/>
          </p:nvSpPr>
          <p:spPr bwMode="auto">
            <a:xfrm>
              <a:off x="4175" y="1790"/>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3" name="Oval 38"/>
            <p:cNvSpPr>
              <a:spLocks noChangeArrowheads="1"/>
            </p:cNvSpPr>
            <p:nvPr/>
          </p:nvSpPr>
          <p:spPr bwMode="auto">
            <a:xfrm>
              <a:off x="4311" y="192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4" name="Oval 39"/>
            <p:cNvSpPr>
              <a:spLocks noChangeArrowheads="1"/>
            </p:cNvSpPr>
            <p:nvPr/>
          </p:nvSpPr>
          <p:spPr bwMode="auto">
            <a:xfrm>
              <a:off x="4447" y="206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5" name="Oval 40"/>
            <p:cNvSpPr>
              <a:spLocks noChangeArrowheads="1"/>
            </p:cNvSpPr>
            <p:nvPr/>
          </p:nvSpPr>
          <p:spPr bwMode="auto">
            <a:xfrm>
              <a:off x="4093" y="2302"/>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6" name="Oval 41"/>
            <p:cNvSpPr>
              <a:spLocks noChangeArrowheads="1"/>
            </p:cNvSpPr>
            <p:nvPr/>
          </p:nvSpPr>
          <p:spPr bwMode="auto">
            <a:xfrm>
              <a:off x="4229" y="243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7" name="Oval 42"/>
            <p:cNvSpPr>
              <a:spLocks noChangeArrowheads="1"/>
            </p:cNvSpPr>
            <p:nvPr/>
          </p:nvSpPr>
          <p:spPr bwMode="auto">
            <a:xfrm>
              <a:off x="2908" y="2407"/>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8" name="Oval 43"/>
            <p:cNvSpPr>
              <a:spLocks noChangeArrowheads="1"/>
            </p:cNvSpPr>
            <p:nvPr/>
          </p:nvSpPr>
          <p:spPr bwMode="auto">
            <a:xfrm>
              <a:off x="3207" y="194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499" name="Oval 44"/>
            <p:cNvSpPr>
              <a:spLocks noChangeArrowheads="1"/>
            </p:cNvSpPr>
            <p:nvPr/>
          </p:nvSpPr>
          <p:spPr bwMode="auto">
            <a:xfrm>
              <a:off x="4474" y="242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0" name="Oval 45"/>
            <p:cNvSpPr>
              <a:spLocks noChangeArrowheads="1"/>
            </p:cNvSpPr>
            <p:nvPr/>
          </p:nvSpPr>
          <p:spPr bwMode="auto">
            <a:xfrm>
              <a:off x="4383" y="2286"/>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1" name="Oval 46"/>
            <p:cNvSpPr>
              <a:spLocks noChangeArrowheads="1"/>
            </p:cNvSpPr>
            <p:nvPr/>
          </p:nvSpPr>
          <p:spPr bwMode="auto">
            <a:xfrm>
              <a:off x="3355" y="1992"/>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2" name="Oval 47"/>
            <p:cNvSpPr>
              <a:spLocks noChangeArrowheads="1"/>
            </p:cNvSpPr>
            <p:nvPr/>
          </p:nvSpPr>
          <p:spPr bwMode="auto">
            <a:xfrm>
              <a:off x="2959" y="2224"/>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3" name="Oval 48"/>
            <p:cNvSpPr>
              <a:spLocks noChangeArrowheads="1"/>
            </p:cNvSpPr>
            <p:nvPr/>
          </p:nvSpPr>
          <p:spPr bwMode="auto">
            <a:xfrm>
              <a:off x="3988" y="208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4" name="Oval 49"/>
            <p:cNvSpPr>
              <a:spLocks noChangeArrowheads="1"/>
            </p:cNvSpPr>
            <p:nvPr/>
          </p:nvSpPr>
          <p:spPr bwMode="auto">
            <a:xfrm>
              <a:off x="4586" y="2196"/>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5" name="Oval 50"/>
            <p:cNvSpPr>
              <a:spLocks noChangeArrowheads="1"/>
            </p:cNvSpPr>
            <p:nvPr/>
          </p:nvSpPr>
          <p:spPr bwMode="auto">
            <a:xfrm>
              <a:off x="2829" y="1945"/>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6" name="Oval 51"/>
            <p:cNvSpPr>
              <a:spLocks noChangeArrowheads="1"/>
            </p:cNvSpPr>
            <p:nvPr/>
          </p:nvSpPr>
          <p:spPr bwMode="auto">
            <a:xfrm>
              <a:off x="4415" y="180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7" name="Oval 52"/>
            <p:cNvSpPr>
              <a:spLocks noChangeArrowheads="1"/>
            </p:cNvSpPr>
            <p:nvPr/>
          </p:nvSpPr>
          <p:spPr bwMode="auto">
            <a:xfrm>
              <a:off x="3735" y="1630"/>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8" name="Oval 53"/>
            <p:cNvSpPr>
              <a:spLocks noChangeArrowheads="1"/>
            </p:cNvSpPr>
            <p:nvPr/>
          </p:nvSpPr>
          <p:spPr bwMode="auto">
            <a:xfrm>
              <a:off x="3452" y="215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09" name="Oval 54"/>
            <p:cNvSpPr>
              <a:spLocks noChangeArrowheads="1"/>
            </p:cNvSpPr>
            <p:nvPr/>
          </p:nvSpPr>
          <p:spPr bwMode="auto">
            <a:xfrm>
              <a:off x="4151" y="167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0" name="Oval 55"/>
            <p:cNvSpPr>
              <a:spLocks noChangeArrowheads="1"/>
            </p:cNvSpPr>
            <p:nvPr/>
          </p:nvSpPr>
          <p:spPr bwMode="auto">
            <a:xfrm>
              <a:off x="3090" y="1652"/>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1" name="Oval 56"/>
            <p:cNvSpPr>
              <a:spLocks noChangeArrowheads="1"/>
            </p:cNvSpPr>
            <p:nvPr/>
          </p:nvSpPr>
          <p:spPr bwMode="auto">
            <a:xfrm>
              <a:off x="4658" y="1928"/>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2" name="Oval 57"/>
            <p:cNvSpPr>
              <a:spLocks noChangeArrowheads="1"/>
            </p:cNvSpPr>
            <p:nvPr/>
          </p:nvSpPr>
          <p:spPr bwMode="auto">
            <a:xfrm>
              <a:off x="4794" y="2073"/>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3" name="Oval 58"/>
            <p:cNvSpPr>
              <a:spLocks noChangeArrowheads="1"/>
            </p:cNvSpPr>
            <p:nvPr/>
          </p:nvSpPr>
          <p:spPr bwMode="auto">
            <a:xfrm>
              <a:off x="3847" y="2195"/>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4" name="Oval 59"/>
            <p:cNvSpPr>
              <a:spLocks noChangeArrowheads="1"/>
            </p:cNvSpPr>
            <p:nvPr/>
          </p:nvSpPr>
          <p:spPr bwMode="auto">
            <a:xfrm>
              <a:off x="4131" y="1990"/>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5" name="Oval 60"/>
            <p:cNvSpPr>
              <a:spLocks noChangeArrowheads="1"/>
            </p:cNvSpPr>
            <p:nvPr/>
          </p:nvSpPr>
          <p:spPr bwMode="auto">
            <a:xfrm>
              <a:off x="3585" y="1703"/>
              <a:ext cx="228"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6" name="Oval 61"/>
            <p:cNvSpPr>
              <a:spLocks noChangeArrowheads="1"/>
            </p:cNvSpPr>
            <p:nvPr/>
          </p:nvSpPr>
          <p:spPr bwMode="auto">
            <a:xfrm>
              <a:off x="3367" y="2284"/>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7" name="Oval 62"/>
            <p:cNvSpPr>
              <a:spLocks noChangeArrowheads="1"/>
            </p:cNvSpPr>
            <p:nvPr/>
          </p:nvSpPr>
          <p:spPr bwMode="auto">
            <a:xfrm>
              <a:off x="3661" y="208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8" name="Oval 63"/>
            <p:cNvSpPr>
              <a:spLocks noChangeArrowheads="1"/>
            </p:cNvSpPr>
            <p:nvPr/>
          </p:nvSpPr>
          <p:spPr bwMode="auto">
            <a:xfrm>
              <a:off x="3631" y="2460"/>
              <a:ext cx="227"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19" name="Oval 64"/>
            <p:cNvSpPr>
              <a:spLocks noChangeArrowheads="1"/>
            </p:cNvSpPr>
            <p:nvPr/>
          </p:nvSpPr>
          <p:spPr bwMode="auto">
            <a:xfrm>
              <a:off x="3921" y="1781"/>
              <a:ext cx="228" cy="10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0" name="Oval 65"/>
            <p:cNvSpPr>
              <a:spLocks noChangeArrowheads="1"/>
            </p:cNvSpPr>
            <p:nvPr/>
          </p:nvSpPr>
          <p:spPr bwMode="auto">
            <a:xfrm>
              <a:off x="4227" y="2148"/>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sp>
          <p:nvSpPr>
            <p:cNvPr id="19521" name="Oval 66"/>
            <p:cNvSpPr>
              <a:spLocks noChangeArrowheads="1"/>
            </p:cNvSpPr>
            <p:nvPr/>
          </p:nvSpPr>
          <p:spPr bwMode="auto">
            <a:xfrm>
              <a:off x="4706" y="2315"/>
              <a:ext cx="227" cy="105"/>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a typeface="ＭＳ Ｐゴシック" panose="020B0600070205080204" pitchFamily="34" charset="-128"/>
              </a:endParaRPr>
            </a:p>
          </p:txBody>
        </p:sp>
      </p:grpSp>
      <p:sp>
        <p:nvSpPr>
          <p:cNvPr id="19462" name="ZoneTexte 1"/>
          <p:cNvSpPr txBox="1">
            <a:spLocks noChangeArrowheads="1"/>
          </p:cNvSpPr>
          <p:nvPr/>
        </p:nvSpPr>
        <p:spPr bwMode="auto">
          <a:xfrm>
            <a:off x="3717926" y="1550988"/>
            <a:ext cx="3084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2400" b="0">
                <a:solidFill>
                  <a:srgbClr val="800000"/>
                </a:solidFill>
                <a:ea typeface="ＭＳ Ｐゴシック" panose="020B0600070205080204" pitchFamily="34" charset="-128"/>
              </a:rPr>
              <a:t>"Age of infection</a:t>
            </a:r>
          </a:p>
        </p:txBody>
      </p:sp>
      <p:grpSp>
        <p:nvGrpSpPr>
          <p:cNvPr id="19463" name="Groupe 1"/>
          <p:cNvGrpSpPr>
            <a:grpSpLocks/>
          </p:cNvGrpSpPr>
          <p:nvPr/>
        </p:nvGrpSpPr>
        <p:grpSpPr bwMode="auto">
          <a:xfrm>
            <a:off x="977900" y="3200401"/>
            <a:ext cx="3344584" cy="341313"/>
            <a:chOff x="25366" y="3200867"/>
            <a:chExt cx="3344410" cy="340142"/>
          </a:xfrm>
        </p:grpSpPr>
        <p:sp>
          <p:nvSpPr>
            <p:cNvPr id="19475" name="Oval 59"/>
            <p:cNvSpPr>
              <a:spLocks noChangeArrowheads="1"/>
            </p:cNvSpPr>
            <p:nvPr/>
          </p:nvSpPr>
          <p:spPr bwMode="auto">
            <a:xfrm>
              <a:off x="203167" y="3302467"/>
              <a:ext cx="360363" cy="166688"/>
            </a:xfrm>
            <a:prstGeom prst="ellipse">
              <a:avLst/>
            </a:prstGeom>
            <a:solidFill>
              <a:srgbClr val="00CC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19476" name="Text Box 61"/>
            <p:cNvSpPr txBox="1">
              <a:spLocks noChangeArrowheads="1"/>
            </p:cNvSpPr>
            <p:nvPr/>
          </p:nvSpPr>
          <p:spPr bwMode="auto">
            <a:xfrm>
              <a:off x="644492" y="3202455"/>
              <a:ext cx="2725284" cy="3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dirty="0" smtClean="0">
                  <a:solidFill>
                    <a:srgbClr val="000000"/>
                  </a:solidFill>
                  <a:ea typeface="ＭＳ Ｐゴシック" panose="020B0600070205080204" pitchFamily="34" charset="-128"/>
                </a:rPr>
                <a:t>Susceptible </a:t>
              </a:r>
              <a:r>
                <a:rPr lang="fr-FR" altLang="fr-FR" sz="1600" b="0" dirty="0" err="1" smtClean="0">
                  <a:solidFill>
                    <a:srgbClr val="000000"/>
                  </a:solidFill>
                  <a:ea typeface="ＭＳ Ｐゴシック" panose="020B0600070205080204" pitchFamily="34" charset="-128"/>
                </a:rPr>
                <a:t>wild</a:t>
              </a:r>
              <a:r>
                <a:rPr lang="fr-FR" altLang="fr-FR" sz="1600" b="0" dirty="0" smtClean="0">
                  <a:solidFill>
                    <a:srgbClr val="000000"/>
                  </a:solidFill>
                  <a:ea typeface="ＭＳ Ｐゴシック" panose="020B0600070205080204" pitchFamily="34" charset="-128"/>
                </a:rPr>
                <a:t>-type </a:t>
              </a:r>
              <a:r>
                <a:rPr lang="fr-FR" altLang="fr-FR" sz="1600" b="0" dirty="0" err="1">
                  <a:solidFill>
                    <a:srgbClr val="000000"/>
                  </a:solidFill>
                  <a:ea typeface="ＭＳ Ｐゴシック" panose="020B0600070205080204" pitchFamily="34" charset="-128"/>
                </a:rPr>
                <a:t>strain</a:t>
              </a:r>
              <a:r>
                <a:rPr lang="fr-FR" altLang="fr-FR" sz="1600" b="0" dirty="0">
                  <a:solidFill>
                    <a:srgbClr val="000000"/>
                  </a:solidFill>
                  <a:ea typeface="ＭＳ Ｐゴシック" panose="020B0600070205080204" pitchFamily="34" charset="-128"/>
                </a:rPr>
                <a:t> </a:t>
              </a:r>
            </a:p>
          </p:txBody>
        </p:sp>
        <p:sp>
          <p:nvSpPr>
            <p:cNvPr id="19477" name="AutoShape 69"/>
            <p:cNvSpPr>
              <a:spLocks noChangeArrowheads="1"/>
            </p:cNvSpPr>
            <p:nvPr/>
          </p:nvSpPr>
          <p:spPr bwMode="auto">
            <a:xfrm>
              <a:off x="25366" y="3200867"/>
              <a:ext cx="3195471" cy="340142"/>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grpSp>
        <p:nvGrpSpPr>
          <p:cNvPr id="19464" name="Groupe 2"/>
          <p:cNvGrpSpPr>
            <a:grpSpLocks/>
          </p:cNvGrpSpPr>
          <p:nvPr/>
        </p:nvGrpSpPr>
        <p:grpSpPr bwMode="auto">
          <a:xfrm>
            <a:off x="7194550" y="987426"/>
            <a:ext cx="2363788" cy="371475"/>
            <a:chOff x="6242292" y="988061"/>
            <a:chExt cx="2363034" cy="371475"/>
          </a:xfrm>
        </p:grpSpPr>
        <p:sp>
          <p:nvSpPr>
            <p:cNvPr id="19472" name="Oval 60"/>
            <p:cNvSpPr>
              <a:spLocks noChangeArrowheads="1"/>
            </p:cNvSpPr>
            <p:nvPr/>
          </p:nvSpPr>
          <p:spPr bwMode="auto">
            <a:xfrm>
              <a:off x="6423267" y="1091250"/>
              <a:ext cx="360363" cy="1666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sp>
          <p:nvSpPr>
            <p:cNvPr id="19473" name="Text Box 62"/>
            <p:cNvSpPr txBox="1">
              <a:spLocks noChangeArrowheads="1"/>
            </p:cNvSpPr>
            <p:nvPr/>
          </p:nvSpPr>
          <p:spPr bwMode="auto">
            <a:xfrm>
              <a:off x="6877292" y="988062"/>
              <a:ext cx="1646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600" b="0">
                  <a:solidFill>
                    <a:srgbClr val="000000"/>
                  </a:solidFill>
                  <a:ea typeface="ＭＳ Ｐゴシック" panose="020B0600070205080204" pitchFamily="34" charset="-128"/>
                </a:rPr>
                <a:t>Resistant mutant</a:t>
              </a:r>
            </a:p>
          </p:txBody>
        </p:sp>
        <p:sp>
          <p:nvSpPr>
            <p:cNvPr id="19474" name="AutoShape 69"/>
            <p:cNvSpPr>
              <a:spLocks noChangeArrowheads="1"/>
            </p:cNvSpPr>
            <p:nvPr/>
          </p:nvSpPr>
          <p:spPr bwMode="auto">
            <a:xfrm>
              <a:off x="6242292" y="988061"/>
              <a:ext cx="2363034" cy="371475"/>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fr-FR" altLang="fr-FR" sz="2400" b="0">
                <a:solidFill>
                  <a:srgbClr val="000000"/>
                </a:solidFill>
                <a:ea typeface="ＭＳ Ｐゴシック" panose="020B0600070205080204" pitchFamily="34" charset="-128"/>
              </a:endParaRPr>
            </a:p>
          </p:txBody>
        </p:sp>
      </p:grpSp>
      <p:pic>
        <p:nvPicPr>
          <p:cNvPr id="19465" name="Imag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51403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Ellipse 74"/>
          <p:cNvSpPr>
            <a:spLocks noChangeArrowheads="1"/>
          </p:cNvSpPr>
          <p:nvPr/>
        </p:nvSpPr>
        <p:spPr bwMode="auto">
          <a:xfrm>
            <a:off x="5378451" y="5730875"/>
            <a:ext cx="315913" cy="260350"/>
          </a:xfrm>
          <a:prstGeom prst="ellipse">
            <a:avLst/>
          </a:prstGeom>
          <a:noFill/>
          <a:ln w="381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19467" name="Ellipse 75"/>
          <p:cNvSpPr>
            <a:spLocks noChangeArrowheads="1"/>
          </p:cNvSpPr>
          <p:nvPr/>
        </p:nvSpPr>
        <p:spPr bwMode="auto">
          <a:xfrm>
            <a:off x="6154739" y="5738814"/>
            <a:ext cx="168275" cy="174625"/>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pic>
        <p:nvPicPr>
          <p:cNvPr id="77" name="Imag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4350" y="311626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38"/>
          <p:cNvSpPr txBox="1">
            <a:spLocks noChangeArrowheads="1"/>
          </p:cNvSpPr>
          <p:nvPr/>
        </p:nvSpPr>
        <p:spPr bwMode="auto">
          <a:xfrm>
            <a:off x="6115051" y="3575051"/>
            <a:ext cx="3192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fr-FR" sz="2800" dirty="0">
                <a:solidFill>
                  <a:srgbClr val="00CC00"/>
                </a:solidFill>
                <a:effectLst>
                  <a:outerShdw blurRad="38100" dist="38100" dir="2700000" algn="tl">
                    <a:srgbClr val="C0C0C0"/>
                  </a:outerShdw>
                </a:effectLst>
                <a:latin typeface="Arial" panose="020B0604020202020204" pitchFamily="34" charset="0"/>
                <a:cs typeface="Arial" panose="020B0604020202020204" pitchFamily="34" charset="0"/>
              </a:rPr>
              <a:t>Antibiogram: S</a:t>
            </a:r>
          </a:p>
        </p:txBody>
      </p:sp>
      <p:sp>
        <p:nvSpPr>
          <p:cNvPr id="79" name="Ellipse 78"/>
          <p:cNvSpPr>
            <a:spLocks noChangeArrowheads="1"/>
          </p:cNvSpPr>
          <p:nvPr/>
        </p:nvSpPr>
        <p:spPr bwMode="auto">
          <a:xfrm>
            <a:off x="9683750" y="3706813"/>
            <a:ext cx="317500" cy="260350"/>
          </a:xfrm>
          <a:prstGeom prst="ellipse">
            <a:avLst/>
          </a:prstGeom>
          <a:noFill/>
          <a:ln w="381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fr-FR" altLang="fr-FR" sz="1800" b="0">
              <a:solidFill>
                <a:srgbClr val="000000"/>
              </a:solidFill>
            </a:endParaRPr>
          </a:p>
        </p:txBody>
      </p:sp>
      <p:sp>
        <p:nvSpPr>
          <p:cNvPr id="19471"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400" b="0">
                <a:solidFill>
                  <a:srgbClr val="000000"/>
                </a:solidFill>
              </a:rPr>
              <a:t>8</a:t>
            </a:r>
          </a:p>
        </p:txBody>
      </p:sp>
    </p:spTree>
    <p:extLst>
      <p:ext uri="{BB962C8B-B14F-4D97-AF65-F5344CB8AC3E}">
        <p14:creationId xmlns:p14="http://schemas.microsoft.com/office/powerpoint/2010/main" val="2243875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t="-3413" b="40288"/>
          <a:stretch>
            <a:fillRect/>
          </a:stretch>
        </p:blipFill>
        <p:spPr bwMode="auto">
          <a:xfrm>
            <a:off x="1127126" y="1628775"/>
            <a:ext cx="5319713"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E9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692151"/>
            <a:ext cx="547370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E9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88"/>
          <p:cNvSpPr txBox="1">
            <a:spLocks noChangeArrowheads="1"/>
          </p:cNvSpPr>
          <p:nvPr/>
        </p:nvSpPr>
        <p:spPr bwMode="auto">
          <a:xfrm>
            <a:off x="1223964" y="120650"/>
            <a:ext cx="98250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fr-FR" sz="3000">
                <a:solidFill>
                  <a:srgbClr val="0066FF"/>
                </a:solidFill>
                <a:latin typeface="Tahoma" panose="020B0604030504040204" pitchFamily="34" charset="0"/>
                <a:ea typeface="ＭＳ Ｐゴシック" panose="020B0600070205080204" pitchFamily="34" charset="-128"/>
              </a:rPr>
              <a:t>Selection or prevention of resistance: the notion of a selection window</a:t>
            </a:r>
          </a:p>
        </p:txBody>
      </p:sp>
      <p:sp>
        <p:nvSpPr>
          <p:cNvPr id="21509" name="Rectangle 8"/>
          <p:cNvSpPr>
            <a:spLocks noChangeArrowheads="1"/>
          </p:cNvSpPr>
          <p:nvPr/>
        </p:nvSpPr>
        <p:spPr bwMode="auto">
          <a:xfrm>
            <a:off x="6378575" y="2949575"/>
            <a:ext cx="4567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sz="1800" b="0">
                <a:solidFill>
                  <a:srgbClr val="0000CC"/>
                </a:solidFill>
              </a:rPr>
              <a:t>Fluoroquinolones: </a:t>
            </a:r>
            <a:r>
              <a:rPr lang="fr-FR" altLang="fr-FR" sz="1800" b="0">
                <a:solidFill>
                  <a:srgbClr val="000000"/>
                </a:solidFill>
              </a:rPr>
              <a:t>Resistances appear by </a:t>
            </a:r>
            <a:r>
              <a:rPr lang="fr-FR" altLang="fr-FR" sz="1800" b="0">
                <a:solidFill>
                  <a:srgbClr val="FF6600"/>
                </a:solidFill>
              </a:rPr>
              <a:t>mutation </a:t>
            </a:r>
            <a:r>
              <a:rPr lang="fr-FR" altLang="fr-FR" sz="1800" b="0">
                <a:solidFill>
                  <a:srgbClr val="000000"/>
                </a:solidFill>
              </a:rPr>
              <a:t>(10-8 -10-9) on the genes coding for the targets of the antibiotics (gyrases, topoisomerases)</a:t>
            </a:r>
          </a:p>
        </p:txBody>
      </p:sp>
      <p:sp>
        <p:nvSpPr>
          <p:cNvPr id="21511" name="Espace réservé du numéro de diapositive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1A66E035-D657-49E4-8D51-3E65A2896B73}" type="slidenum">
              <a:rPr lang="fr-FR" altLang="fr-FR" sz="1400" b="0">
                <a:solidFill>
                  <a:srgbClr val="000000"/>
                </a:solidFill>
              </a:rPr>
              <a:t>9</a:t>
            </a:fld>
            <a:endParaRPr lang="fr-FR" altLang="fr-FR" sz="1400" b="0">
              <a:solidFill>
                <a:srgbClr val="000000"/>
              </a:solidFill>
            </a:endParaRPr>
          </a:p>
        </p:txBody>
      </p:sp>
      <p:sp>
        <p:nvSpPr>
          <p:cNvPr id="8" name="Text Box 4"/>
          <p:cNvSpPr txBox="1">
            <a:spLocks noChangeArrowheads="1"/>
          </p:cNvSpPr>
          <p:nvPr/>
        </p:nvSpPr>
        <p:spPr bwMode="auto">
          <a:xfrm>
            <a:off x="6550859" y="5890995"/>
            <a:ext cx="3704860" cy="646331"/>
          </a:xfrm>
          <a:prstGeom prst="rect">
            <a:avLst/>
          </a:prstGeom>
          <a:solidFill>
            <a:schemeClr val="bg1"/>
          </a:solidFill>
          <a:ln w="9525">
            <a:no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fr-FR" altLang="fr-FR" sz="1800" dirty="0">
                <a:solidFill>
                  <a:srgbClr val="800000"/>
                </a:solidFill>
                <a:latin typeface="Tahoma" panose="020B0604030504040204" pitchFamily="34" charset="0"/>
                <a:ea typeface="ＭＳ Ｐゴシック" panose="020B0600070205080204" pitchFamily="34" charset="-128"/>
                <a:cs typeface="Tahoma" panose="020B0604030504040204" pitchFamily="34" charset="0"/>
              </a:rPr>
              <a:t>ESPECIALLY WHEN</a:t>
            </a:r>
          </a:p>
          <a:p>
            <a:pPr algn="ctr" fontAlgn="base">
              <a:spcBef>
                <a:spcPct val="0"/>
              </a:spcBef>
              <a:spcAft>
                <a:spcPct val="0"/>
              </a:spcAft>
              <a:buNone/>
            </a:pPr>
            <a:r>
              <a:rPr lang="fr-FR" altLang="fr-FR" sz="1800" dirty="0">
                <a:solidFill>
                  <a:srgbClr val="800000"/>
                </a:solidFill>
                <a:latin typeface="Tahoma" panose="020B0604030504040204" pitchFamily="34" charset="0"/>
                <a:ea typeface="ＭＳ Ｐゴシック" panose="020B0600070205080204" pitchFamily="34" charset="-128"/>
                <a:cs typeface="Tahoma" panose="020B0604030504040204" pitchFamily="34" charset="0"/>
              </a:rPr>
              <a:t>deficits in host defences</a:t>
            </a:r>
          </a:p>
        </p:txBody>
      </p:sp>
      <p:sp>
        <p:nvSpPr>
          <p:cNvPr id="9" name="Text Box 4"/>
          <p:cNvSpPr txBox="1">
            <a:spLocks noChangeArrowheads="1"/>
          </p:cNvSpPr>
          <p:nvPr/>
        </p:nvSpPr>
        <p:spPr bwMode="auto">
          <a:xfrm>
            <a:off x="6966011" y="4862434"/>
            <a:ext cx="3073277" cy="707886"/>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fr-FR" sz="4000" dirty="0" smtClean="0">
                <a:solidFill>
                  <a:srgbClr val="800000"/>
                </a:solidFill>
                <a:latin typeface="Tahoma" panose="020B0604030504040204" pitchFamily="34" charset="0"/>
                <a:ea typeface="MS PGothic" panose="020B0600070205080204" pitchFamily="34" charset="-128"/>
                <a:cs typeface="Tahoma" panose="020B0604030504040204" pitchFamily="34" charset="0"/>
              </a:rPr>
              <a:t>High Doses</a:t>
            </a:r>
          </a:p>
        </p:txBody>
      </p:sp>
    </p:spTree>
    <p:extLst>
      <p:ext uri="{BB962C8B-B14F-4D97-AF65-F5344CB8AC3E}">
        <p14:creationId xmlns:p14="http://schemas.microsoft.com/office/powerpoint/2010/main" val="39013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Modèle par défaut">
  <a:themeElements>
    <a:clrScheme name="Modèle par défaut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66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1646</Words>
  <Application>Microsoft Office PowerPoint</Application>
  <PresentationFormat>Grand écran</PresentationFormat>
  <Paragraphs>404</Paragraphs>
  <Slides>35</Slides>
  <Notes>34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35</vt:i4>
      </vt:variant>
    </vt:vector>
  </HeadingPairs>
  <TitlesOfParts>
    <vt:vector size="45" baseType="lpstr">
      <vt:lpstr>MS PGothic</vt:lpstr>
      <vt:lpstr>MS PGothic</vt:lpstr>
      <vt:lpstr>Arial</vt:lpstr>
      <vt:lpstr>Arial Black</vt:lpstr>
      <vt:lpstr>Calibri</vt:lpstr>
      <vt:lpstr>Tahoma</vt:lpstr>
      <vt:lpstr>Times</vt:lpstr>
      <vt:lpstr>Times New Roman</vt:lpstr>
      <vt:lpstr>Wingdings</vt:lpstr>
      <vt:lpstr>Modèle par défaut</vt:lpstr>
      <vt:lpstr>PK/PD of antibiotics Dosage regimens and antimicrobial resistance</vt:lpstr>
      <vt:lpstr>Présentation PowerPoint</vt:lpstr>
      <vt:lpstr>Présentation PowerPoint</vt:lpstr>
      <vt:lpstr>Présentation PowerPoint</vt:lpstr>
      <vt:lpstr>A bacterial infection evolves over time</vt:lpstr>
      <vt:lpstr>Présentation PowerPoint</vt:lpstr>
      <vt:lpstr>Présentation PowerPoint</vt:lpstr>
      <vt:lpstr>Présentation PowerPoint</vt:lpstr>
      <vt:lpstr>Présentation PowerPoint</vt:lpstr>
      <vt:lpstr>Présentation PowerPoint</vt:lpstr>
      <vt:lpstr>Efficacy indices: clinical validation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ENVT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Antibiothérapie raisonnée.  La prévention des résistances bactériennes </dc:title>
  <dc:creator>Alain BOUSQUET-MELOU</dc:creator>
  <cp:lastModifiedBy>Alain BOUSQUET-MELOU</cp:lastModifiedBy>
  <cp:revision>11</cp:revision>
  <dcterms:created xsi:type="dcterms:W3CDTF">2021-08-18T15:18:55Z</dcterms:created>
  <dcterms:modified xsi:type="dcterms:W3CDTF">2021-08-25T16:50:12Z</dcterms:modified>
</cp:coreProperties>
</file>