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745" r:id="rId2"/>
    <p:sldId id="477" r:id="rId3"/>
    <p:sldId id="641" r:id="rId4"/>
    <p:sldId id="643" r:id="rId5"/>
    <p:sldId id="597" r:id="rId6"/>
    <p:sldId id="753" r:id="rId7"/>
    <p:sldId id="679" r:id="rId8"/>
    <p:sldId id="748" r:id="rId9"/>
    <p:sldId id="646" r:id="rId10"/>
    <p:sldId id="675" r:id="rId11"/>
    <p:sldId id="647" r:id="rId12"/>
    <p:sldId id="649" r:id="rId13"/>
    <p:sldId id="650" r:id="rId14"/>
    <p:sldId id="677" r:id="rId15"/>
    <p:sldId id="678" r:id="rId16"/>
    <p:sldId id="741" r:id="rId17"/>
    <p:sldId id="652" r:id="rId18"/>
    <p:sldId id="750" r:id="rId19"/>
    <p:sldId id="682" r:id="rId20"/>
    <p:sldId id="714" r:id="rId21"/>
    <p:sldId id="717" r:id="rId22"/>
    <p:sldId id="718" r:id="rId23"/>
    <p:sldId id="719" r:id="rId24"/>
    <p:sldId id="687" r:id="rId25"/>
    <p:sldId id="713" r:id="rId26"/>
    <p:sldId id="688" r:id="rId27"/>
    <p:sldId id="689" r:id="rId28"/>
    <p:sldId id="690" r:id="rId29"/>
    <p:sldId id="695" r:id="rId30"/>
    <p:sldId id="754" r:id="rId31"/>
    <p:sldId id="720" r:id="rId32"/>
    <p:sldId id="721" r:id="rId33"/>
    <p:sldId id="722" r:id="rId34"/>
    <p:sldId id="723" r:id="rId35"/>
    <p:sldId id="726" r:id="rId36"/>
    <p:sldId id="728" r:id="rId37"/>
    <p:sldId id="730" r:id="rId38"/>
    <p:sldId id="736" r:id="rId39"/>
    <p:sldId id="735" r:id="rId40"/>
    <p:sldId id="751" r:id="rId41"/>
    <p:sldId id="529" r:id="rId42"/>
    <p:sldId id="530" r:id="rId43"/>
    <p:sldId id="653" r:id="rId44"/>
    <p:sldId id="654" r:id="rId45"/>
    <p:sldId id="655" r:id="rId46"/>
    <p:sldId id="638" r:id="rId47"/>
    <p:sldId id="434" r:id="rId48"/>
    <p:sldId id="440" r:id="rId49"/>
    <p:sldId id="438" r:id="rId50"/>
    <p:sldId id="435" r:id="rId51"/>
    <p:sldId id="423" r:id="rId52"/>
    <p:sldId id="428" r:id="rId53"/>
    <p:sldId id="429" r:id="rId54"/>
    <p:sldId id="711" r:id="rId55"/>
    <p:sldId id="755" r:id="rId56"/>
    <p:sldId id="737" r:id="rId57"/>
    <p:sldId id="738" r:id="rId58"/>
    <p:sldId id="476" r:id="rId59"/>
  </p:sldIdLst>
  <p:sldSz cx="10287000" cy="6858000" type="35mm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333399"/>
    <a:srgbClr val="0033CC"/>
    <a:srgbClr val="CCECFF"/>
    <a:srgbClr val="33CC33"/>
    <a:srgbClr val="008000"/>
    <a:srgbClr val="000000"/>
    <a:srgbClr val="FF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78450" autoAdjust="0"/>
  </p:normalViewPr>
  <p:slideViewPr>
    <p:cSldViewPr snapToGrid="0">
      <p:cViewPr varScale="1">
        <p:scale>
          <a:sx n="57" d="100"/>
          <a:sy n="57" d="100"/>
        </p:scale>
        <p:origin x="1464" y="7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7830"/>
    </p:cViewPr>
  </p:sorterViewPr>
  <p:notesViewPr>
    <p:cSldViewPr snapToGrid="0">
      <p:cViewPr varScale="1">
        <p:scale>
          <a:sx n="51" d="100"/>
          <a:sy n="51" d="100"/>
        </p:scale>
        <p:origin x="-1056" y="-8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2E38F-950E-4CEE-8B35-700731EE02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16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change the mask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1AE261-6FE5-42E4-A2FE-D28465C8E49B}" type="slidenum">
              <a:rPr lang="fr-FR" altLang="fr-FR"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764CA-C488-4286-8419-F0BFE8C01F15}" type="slidenum">
              <a:rPr lang="fr-FR" altLang="fr-FR" smtClean="0"/>
              <a:t>2</a:t>
            </a:fld>
            <a:endParaRPr lang="fr-FR" altLang="fr-F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32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C53FD-421E-4D1A-8FD2-960BCAEA9718}" type="slidenum">
              <a:rPr lang="fr-FR" altLang="fr-FR" smtClean="0"/>
              <a:t>11</a:t>
            </a:fld>
            <a:endParaRPr lang="fr-FR" alt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2950"/>
            <a:ext cx="5583237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</p:spPr>
        <p:txBody>
          <a:bodyPr lIns="96640" tIns="48320" rIns="96640" bIns="48320"/>
          <a:lstStyle/>
          <a:p>
            <a:endParaRPr lang="en-GB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C2E66-6047-40B9-A107-6423DEABBE26}" type="slidenum">
              <a:rPr lang="fr-FR" altLang="fr-FR" smtClean="0"/>
              <a:t>12</a:t>
            </a:fld>
            <a:endParaRPr lang="fr-FR" alt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129E9-CB1A-491B-BBCB-AA338E54780E}" type="slidenum">
              <a:rPr lang="fr-FR" altLang="fr-FR" smtClean="0"/>
              <a:t>13</a:t>
            </a:fld>
            <a:endParaRPr lang="fr-FR" alt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0643A-B514-49CD-B0B4-196D735A4C10}" type="slidenum">
              <a:rPr lang="fr-FR" altLang="fr-FR" smtClean="0"/>
              <a:t>14</a:t>
            </a:fld>
            <a:endParaRPr lang="fr-FR" alt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CF35B-63EF-45CB-A5DE-C7CE8EF99366}" type="slidenum">
              <a:rPr lang="fr-FR" altLang="fr-FR" smtClean="0"/>
              <a:t>15</a:t>
            </a:fld>
            <a:endParaRPr lang="fr-FR" alt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64AEED-ECDC-48E1-803B-4913671D7206}" type="slidenum">
              <a:rPr lang="fr-FR" altLang="fr-FR" smtClean="0"/>
              <a:t>17</a:t>
            </a:fld>
            <a:endParaRPr lang="fr-FR" alt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03275"/>
            <a:ext cx="5387975" cy="35925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25488"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A2D7FD-3F13-44D8-8F80-1B449000803C}" type="slidenum">
              <a:rPr lang="fr-FR" altLang="fr-FR" smtClean="0"/>
              <a:t>3</a:t>
            </a:fld>
            <a:endParaRPr lang="fr-FR" altLang="fr-FR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38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4AE1DA-EE8F-4D1B-A2CE-B56C961BCE3A}" type="slidenum">
              <a:rPr lang="fr-FR" altLang="fr-FR" smtClean="0"/>
              <a:t>4</a:t>
            </a:fld>
            <a:endParaRPr lang="fr-FR" altLang="fr-FR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AE261-6FE5-42E4-A2FE-D28465C8E49B}" type="slidenum">
              <a:rPr lang="fr-FR" altLang="fr-FR" smtClean="0"/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3151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A7BA36-BA12-4E20-8D1D-5799BA2926C4}" type="slidenum">
              <a:rPr lang="fr-FR" altLang="fr-FR" smtClean="0"/>
              <a:t>41</a:t>
            </a:fld>
            <a:endParaRPr lang="fr-FR" altLang="fr-F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4825" cy="37226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4750" cy="4468812"/>
          </a:xfrm>
          <a:noFill/>
        </p:spPr>
        <p:txBody>
          <a:bodyPr/>
          <a:lstStyle/>
          <a:p>
            <a:pPr eaLnBrk="1" hangingPunct="1"/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6B6F7F-0200-41FD-8CB5-0DCD6699753C}" type="slidenum">
              <a:rPr lang="fr-FR" altLang="fr-FR" smtClean="0"/>
              <a:t>42</a:t>
            </a:fld>
            <a:endParaRPr lang="fr-FR" altLang="fr-F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4825" cy="37226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4750" cy="4468812"/>
          </a:xfrm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876C1-1599-4846-B1B1-40619735A990}" type="slidenum">
              <a:rPr lang="fr-FR" altLang="fr-FR" smtClean="0"/>
              <a:t>43</a:t>
            </a:fld>
            <a:endParaRPr lang="fr-FR" alt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945F9-2F25-4EA7-A4C6-FEBFB670B804}" type="slidenum">
              <a:rPr lang="fr-FR" altLang="fr-FR" smtClean="0"/>
              <a:t>44</a:t>
            </a:fld>
            <a:endParaRPr lang="fr-FR" alt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B73071-BB75-4720-9391-34EE343E0A18}" type="slidenum">
              <a:rPr lang="fr-FR" altLang="fr-FR" smtClean="0"/>
              <a:t>45</a:t>
            </a:fld>
            <a:endParaRPr lang="fr-FR" alt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344E17-20EB-4AEE-9DA6-B40B02970A37}" type="slidenum">
              <a:rPr lang="fr-FR" altLang="fr-FR" smtClean="0"/>
              <a:t>46</a:t>
            </a:fld>
            <a:endParaRPr lang="fr-FR" altLang="fr-FR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9E058-3B0B-4779-A3F6-4E4274CC09E6}" type="slidenum">
              <a:rPr lang="fr-FR" altLang="fr-FR" smtClean="0"/>
              <a:t>47</a:t>
            </a:fld>
            <a:endParaRPr lang="fr-FR" altLang="fr-FR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97314-2829-4876-99D1-502CBE4A1C26}" type="slidenum">
              <a:rPr lang="fr-FR" altLang="fr-FR" smtClean="0"/>
              <a:t>48</a:t>
            </a:fld>
            <a:endParaRPr lang="fr-FR" altLang="fr-F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865188"/>
            <a:ext cx="5210175" cy="3473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6D60D-1583-4D53-82DB-F9ED15149538}" type="slidenum">
              <a:rPr lang="fr-FR" altLang="fr-FR" smtClean="0"/>
              <a:t>5</a:t>
            </a:fld>
            <a:endParaRPr lang="fr-FR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BD066-5150-4171-B2B4-A21ED5D3E005}" type="slidenum">
              <a:rPr lang="fr-FR" altLang="fr-FR" smtClean="0"/>
              <a:t>49</a:t>
            </a:fld>
            <a:endParaRPr lang="fr-FR" altLang="fr-FR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DFFA55-F1E8-4D82-94A5-C09DC05B6FD0}" type="slidenum">
              <a:rPr lang="fr-FR" altLang="fr-FR" smtClean="0"/>
              <a:t>50</a:t>
            </a:fld>
            <a:endParaRPr lang="fr-FR" altLang="fr-FR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10E1C-9700-4F60-9815-347E9E13F1F0}" type="slidenum">
              <a:rPr lang="fr-FR" altLang="fr-FR" smtClean="0"/>
              <a:t>51</a:t>
            </a:fld>
            <a:endParaRPr lang="fr-FR" altLang="fr-FR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2F5B4-FBD3-4558-9118-903E532C4C0D}" type="slidenum">
              <a:rPr lang="fr-FR" altLang="fr-FR" smtClean="0"/>
              <a:t>52</a:t>
            </a:fld>
            <a:endParaRPr lang="fr-FR" alt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018D03-DA1E-482D-B2E4-E30D82C8B8B5}" type="slidenum">
              <a:rPr lang="fr-FR" altLang="fr-FR" smtClean="0"/>
              <a:t>53</a:t>
            </a:fld>
            <a:endParaRPr lang="fr-FR" altLang="fr-FR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744538"/>
            <a:ext cx="5588000" cy="3724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45901-96F3-47AA-8DE8-4FC2357D67AF}" type="slidenum">
              <a:rPr lang="fr-FR" altLang="fr-FR" smtClean="0"/>
              <a:t>55</a:t>
            </a:fld>
            <a:endParaRPr lang="fr-FR" altLang="fr-FR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283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EFA54-5787-44E5-BBBC-D20475B04C2E}" type="slidenum">
              <a:rPr lang="fr-FR" altLang="fr-FR" smtClean="0"/>
              <a:t>57</a:t>
            </a:fld>
            <a:endParaRPr lang="fr-FR" altLang="fr-FR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03275"/>
            <a:ext cx="5387975" cy="359251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25488"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3BFDD9-3127-480A-80F5-60524352A695}" type="slidenum">
              <a:rPr lang="fr-FR" altLang="fr-FR" smtClean="0"/>
              <a:t>58</a:t>
            </a:fld>
            <a:endParaRPr lang="fr-FR" altLang="fr-FR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750888"/>
            <a:ext cx="5559425" cy="370681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GB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4AD2E-D8C2-4747-A81E-330D782B0713}" type="slidenum">
              <a:rPr lang="fr-FR" altLang="fr-FR" smtClean="0"/>
              <a:t>6</a:t>
            </a:fld>
            <a:endParaRPr lang="fr-FR" alt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2813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4AD2E-D8C2-4747-A81E-330D782B0713}" type="slidenum">
              <a:rPr lang="fr-FR" altLang="fr-FR" smtClean="0"/>
              <a:t>7</a:t>
            </a:fld>
            <a:endParaRPr lang="fr-FR" alt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6D60D-1583-4D53-82DB-F9ED15149538}" type="slidenum">
              <a:rPr lang="fr-FR" altLang="fr-FR" smtClean="0"/>
              <a:t>8</a:t>
            </a:fld>
            <a:endParaRPr lang="fr-FR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759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B109F6-F543-471C-A198-35449460511C}" type="slidenum">
              <a:rPr lang="fr-FR" altLang="fr-FR" smtClean="0"/>
              <a:t>9</a:t>
            </a:fld>
            <a:endParaRPr lang="fr-FR" altLang="fr-F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63600"/>
            <a:ext cx="5211763" cy="3473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D8255-C2AC-4ADD-8A35-5F7BA7A188DE}" type="slidenum">
              <a:rPr lang="fr-FR" altLang="fr-FR" smtClean="0"/>
              <a:t>10</a:t>
            </a:fld>
            <a:endParaRPr lang="fr-FR" alt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865188"/>
            <a:ext cx="5207000" cy="34718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908FCC1-C15F-405A-8522-47409B562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30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39BC37F-67A3-4B26-B88F-A032582BF2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74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82600"/>
            <a:ext cx="2314575" cy="5643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82600"/>
            <a:ext cx="6791325" cy="56435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BEEC84C-9079-4692-8F12-ABE417A065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92583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3938588"/>
            <a:ext cx="92583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67D136DC-79FA-4659-A9A4-B5AA2034D5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68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FBFB484-B5AE-4E3E-8BDC-A177939680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808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46A9CDD5-1B9F-45C8-9CC2-1F7DFA1C2C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2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24038A6-A1FF-41BD-9CF9-51CE371602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186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7A8D2E12-6CF3-447C-996E-6720D19B73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50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A36A139-C2D4-40F5-8AB4-7B6DEA77D6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247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1CB376D-DEF8-4EF8-AAA3-1615A3F5F6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73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BD04D0E-6AF1-4E70-9DB9-01082A1E85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7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EE90552E-438A-463C-AD90-8CBAA3A5DF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57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0D2316E9-222E-4960-920E-04D8F8C63E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88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Click to change the style of the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Click to change the mask text styles</a:t>
            </a:r>
          </a:p>
          <a:p>
            <a:pPr lvl="1"/>
            <a:r>
              <a:rPr lang="fr-FR" altLang="fr-FR" smtClean="0"/>
              <a:t>Second level</a:t>
            </a:r>
          </a:p>
          <a:p>
            <a:pPr lvl="2"/>
            <a:r>
              <a:rPr lang="fr-FR" altLang="fr-FR" smtClean="0"/>
              <a:t>Third level</a:t>
            </a:r>
          </a:p>
          <a:p>
            <a:pPr lvl="3"/>
            <a:r>
              <a:rPr lang="fr-FR" altLang="fr-FR" smtClean="0"/>
              <a:t>Fourth level</a:t>
            </a:r>
          </a:p>
          <a:p>
            <a:pPr lvl="4"/>
            <a:r>
              <a:rPr lang="fr-FR" alt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Alfort CEAV 2012- </a:t>
            </a:r>
            <a:fld id="{B693C8C6-D943-49F2-B39C-390DE5B7EEEC}" type="slidenum">
              <a:rPr lang="fr-FR" altLang="fr-FR"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1988275"/>
            <a:ext cx="8743950" cy="1754326"/>
          </a:xfrm>
        </p:spPr>
        <p:txBody>
          <a:bodyPr/>
          <a:lstStyle/>
          <a:p>
            <a:r>
              <a:rPr lang="fr-FR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fr-FR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PK/PD</a:t>
            </a:r>
            <a:br>
              <a:rPr lang="fr-FR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pharmacokinetic</a:t>
            </a:r>
            <a:r>
              <a:rPr lang="fr-FR" altLang="fr-FR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600" b="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altLang="fr-FR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pharmacodynamic</a:t>
            </a:r>
            <a:r>
              <a:rPr lang="fr-FR" altLang="fr-FR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FR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alt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antimicrobial</a:t>
            </a:r>
            <a:r>
              <a:rPr lang="fr-FR" alt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5983126"/>
            <a:ext cx="7200900" cy="260684"/>
          </a:xfrm>
        </p:spPr>
        <p:txBody>
          <a:bodyPr/>
          <a:lstStyle/>
          <a:p>
            <a:r>
              <a:rPr lang="fr-FR" sz="2000" dirty="0" smtClean="0"/>
              <a:t>Aude </a:t>
            </a:r>
            <a:r>
              <a:rPr lang="fr-FR" sz="2000" dirty="0" err="1" smtClean="0"/>
              <a:t>Ferran</a:t>
            </a:r>
            <a:r>
              <a:rPr lang="fr-FR" sz="2000" dirty="0" smtClean="0"/>
              <a:t> </a:t>
            </a:r>
          </a:p>
          <a:p>
            <a:r>
              <a:rPr lang="fr-FR" sz="1600" b="0" dirty="0" err="1" smtClean="0"/>
              <a:t>Padova</a:t>
            </a:r>
            <a:r>
              <a:rPr lang="fr-FR" sz="1600" b="0" dirty="0" smtClean="0"/>
              <a:t>, August 2021</a:t>
            </a:r>
            <a:endParaRPr lang="fr-FR" sz="16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77272"/>
            <a:ext cx="2856148" cy="733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15" y="5709247"/>
            <a:ext cx="2278410" cy="10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500063" y="130175"/>
            <a:ext cx="9263062" cy="781050"/>
          </a:xfrm>
          <a:ln w="19050" cap="flat">
            <a:solidFill>
              <a:schemeClr val="folHlink"/>
            </a:solidFill>
          </a:ln>
        </p:spPr>
        <p:txBody>
          <a:bodyPr lIns="76200" tIns="76200" rIns="76200" bIns="76200"/>
          <a:lstStyle/>
          <a:p>
            <a:pPr marL="838200" indent="-838200" defTabSz="762000"/>
            <a:r>
              <a:rPr lang="fi-FI" altLang="fr-FR" sz="3600" smtClean="0">
                <a:solidFill>
                  <a:schemeClr val="tx1"/>
                </a:solidFill>
              </a:rPr>
              <a:t>Where are the pathogens located?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84280" y="1797838"/>
            <a:ext cx="4052888" cy="34137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i-FI" altLang="fr-FR" sz="2400" u="sng" dirty="0" smtClean="0">
                <a:solidFill>
                  <a:srgbClr val="FF0000"/>
                </a:solidFill>
              </a:rPr>
              <a:t>Most of pathogens are extracellular </a:t>
            </a:r>
            <a:endParaRPr lang="fi-FI" altLang="fr-FR" sz="2400" u="sng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2400" u="sng" dirty="0" smtClean="0">
                <a:solidFill>
                  <a:schemeClr val="tx2"/>
                </a:solidFill>
              </a:rPr>
              <a:t> </a:t>
            </a:r>
            <a:endParaRPr lang="fi-FI" altLang="fr-FR" sz="2400" b="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Streptococcus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Escherichia coli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Klebsiella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Mannheimia haemolytica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Pasteurella multocida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Actinobacillus pleuropneumoniae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Mycoplasma hyopneumoniae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 smtClean="0"/>
              <a:t>Bordetella bronchiseptica</a:t>
            </a:r>
            <a:endParaRPr lang="fi-FI" altLang="fr-FR" sz="1800" b="0" i="1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029325" y="3906703"/>
            <a:ext cx="3733800" cy="26443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000" dirty="0" smtClean="0">
                <a:solidFill>
                  <a:schemeClr val="tx2"/>
                </a:solidFill>
              </a:rPr>
              <a:t>Intracellular pathogens (</a:t>
            </a:r>
            <a:r>
              <a:rPr lang="fi-FI" altLang="fr-FR" sz="2000" dirty="0">
                <a:solidFill>
                  <a:schemeClr val="tx2"/>
                </a:solidFill>
              </a:rPr>
              <a:t>optional)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r-FR" sz="1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Staphylococcus aureus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Escherichia coli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Salmonella typhi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Listeria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Mycobacterium tuberculosis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Streptococcus suis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018214" y="1335088"/>
            <a:ext cx="3744912" cy="23980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000" dirty="0" smtClean="0">
                <a:solidFill>
                  <a:schemeClr val="tx2"/>
                </a:solidFill>
              </a:rPr>
              <a:t>Intracellular pathogens </a:t>
            </a:r>
            <a:r>
              <a:rPr lang="fi-FI" altLang="fr-FR" sz="2000" dirty="0">
                <a:solidFill>
                  <a:schemeClr val="tx2"/>
                </a:solidFill>
              </a:rPr>
              <a:t>(mandatory)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r-FR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Chlamydia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Rickettsia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Brucella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/>
              <a:t>Lawsonia intracellularis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b="0" i="1" dirty="0" smtClean="0"/>
              <a:t>Rhodococcus equi</a:t>
            </a:r>
            <a:endParaRPr lang="fi-FI" altLang="fr-FR" sz="1800" b="0" i="1" dirty="0"/>
          </a:p>
        </p:txBody>
      </p:sp>
      <p:sp>
        <p:nvSpPr>
          <p:cNvPr id="2663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AA77E-EAA4-4377-808D-C3118B73A217}" type="slidenum">
              <a:rPr lang="fr-FR" altLang="fr-FR" sz="1400" b="0" smtClean="0"/>
              <a:t>10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36171" y="6638995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D70302-09FF-4DAF-84FB-2C3373102D83}" type="slidenum">
              <a:rPr lang="fr-FR" altLang="fr-FR" sz="1400" b="0" smtClean="0"/>
              <a:t>11</a:t>
            </a:fld>
            <a:endParaRPr lang="fr-FR" altLang="fr-FR" sz="1400" b="0" smtClean="0"/>
          </a:p>
        </p:txBody>
      </p:sp>
      <p:sp>
        <p:nvSpPr>
          <p:cNvPr id="28677" name="Freeform 4"/>
          <p:cNvSpPr>
            <a:spLocks/>
          </p:cNvSpPr>
          <p:nvPr/>
        </p:nvSpPr>
        <p:spPr bwMode="invGray">
          <a:xfrm>
            <a:off x="3872370" y="1156749"/>
            <a:ext cx="4492625" cy="2732087"/>
          </a:xfrm>
          <a:custGeom>
            <a:avLst/>
            <a:gdLst>
              <a:gd name="T0" fmla="*/ 0 w 2831"/>
              <a:gd name="T1" fmla="*/ 2147483646 h 1568"/>
              <a:gd name="T2" fmla="*/ 2147483646 w 2831"/>
              <a:gd name="T3" fmla="*/ 0 h 1568"/>
              <a:gd name="T4" fmla="*/ 2147483646 w 2831"/>
              <a:gd name="T5" fmla="*/ 2147483646 h 1568"/>
              <a:gd name="T6" fmla="*/ 2147483646 w 2831"/>
              <a:gd name="T7" fmla="*/ 2147483646 h 1568"/>
              <a:gd name="T8" fmla="*/ 0 w 2831"/>
              <a:gd name="T9" fmla="*/ 2147483646 h 1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31" h="1568">
                <a:moveTo>
                  <a:pt x="0" y="12"/>
                </a:moveTo>
                <a:lnTo>
                  <a:pt x="2745" y="0"/>
                </a:lnTo>
                <a:lnTo>
                  <a:pt x="2831" y="1568"/>
                </a:lnTo>
                <a:lnTo>
                  <a:pt x="12" y="1434"/>
                </a:lnTo>
                <a:lnTo>
                  <a:pt x="0" y="12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fr-FR"/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invGray">
          <a:xfrm>
            <a:off x="1916570" y="1242474"/>
            <a:ext cx="1944688" cy="2157412"/>
          </a:xfrm>
          <a:prstGeom prst="can">
            <a:avLst>
              <a:gd name="adj" fmla="val 1497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890577" y="1830226"/>
            <a:ext cx="18530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ATB </a:t>
            </a:r>
            <a:r>
              <a:rPr lang="fr-FR" altLang="fr-FR" sz="2400" dirty="0" err="1" smtClean="0"/>
              <a:t>Bound</a:t>
            </a:r>
            <a:endParaRPr lang="fr-FR" altLang="fr-FR" sz="2400" dirty="0"/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 smtClean="0"/>
              <a:t>ATB </a:t>
            </a:r>
            <a:r>
              <a:rPr lang="fr-FR" altLang="fr-FR" sz="2400" dirty="0"/>
              <a:t>Free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3905707" y="3884867"/>
            <a:ext cx="395172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00B050"/>
                </a:solidFill>
              </a:rPr>
              <a:t>ECF </a:t>
            </a:r>
            <a:r>
              <a:rPr lang="fr-FR" altLang="fr-FR" sz="2400" dirty="0">
                <a:solidFill>
                  <a:srgbClr val="00B050"/>
                </a:solidFill>
              </a:rPr>
              <a:t>= Extra Cellular </a:t>
            </a:r>
            <a:r>
              <a:rPr lang="fr-FR" altLang="fr-FR" sz="2400" dirty="0" err="1">
                <a:solidFill>
                  <a:srgbClr val="00B050"/>
                </a:solidFill>
              </a:rPr>
              <a:t>Fluid</a:t>
            </a:r>
            <a:endParaRPr lang="fr-FR" altLang="fr-FR" sz="2400" dirty="0">
              <a:solidFill>
                <a:srgbClr val="00B050"/>
              </a:solidFill>
            </a:endParaRP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3001587" y="2380711"/>
            <a:ext cx="3017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</a:rPr>
              <a:t>Diffusion/</a:t>
            </a:r>
            <a:r>
              <a:rPr lang="fr-FR" altLang="fr-FR" sz="1800" dirty="0" err="1">
                <a:solidFill>
                  <a:schemeClr val="bg1"/>
                </a:solidFill>
              </a:rPr>
              <a:t>permeability</a:t>
            </a:r>
            <a:endParaRPr lang="fr-FR" altLang="fr-FR" sz="1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chemeClr val="bg1"/>
              </a:solidFill>
            </a:endParaRPr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V="1">
            <a:off x="6631445" y="2590261"/>
            <a:ext cx="398463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3429458" y="2885536"/>
            <a:ext cx="2087562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 flipV="1">
            <a:off x="3429458" y="3028411"/>
            <a:ext cx="2087562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 flipV="1">
            <a:off x="5998033" y="2090199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>
            <a:off x="6118683" y="2171161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 flipV="1">
            <a:off x="2623008" y="2334674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2799220" y="2334674"/>
            <a:ext cx="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700" name="Oval 27"/>
          <p:cNvSpPr>
            <a:spLocks noChangeArrowheads="1"/>
          </p:cNvSpPr>
          <p:nvPr/>
        </p:nvSpPr>
        <p:spPr bwMode="auto">
          <a:xfrm>
            <a:off x="7029908" y="1372649"/>
            <a:ext cx="636587" cy="14700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8701" name="Text Box 28"/>
          <p:cNvSpPr txBox="1">
            <a:spLocks noChangeArrowheads="1"/>
          </p:cNvSpPr>
          <p:nvPr/>
        </p:nvSpPr>
        <p:spPr bwMode="auto">
          <a:xfrm rot="-5400000">
            <a:off x="6635414" y="1835405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Bacteria</a:t>
            </a:r>
            <a:endParaRPr lang="fr-FR" altLang="fr-FR" sz="2400" dirty="0"/>
          </a:p>
        </p:txBody>
      </p:sp>
      <p:sp>
        <p:nvSpPr>
          <p:cNvPr id="28702" name="Text Box 29"/>
          <p:cNvSpPr txBox="1">
            <a:spLocks noChangeArrowheads="1"/>
          </p:cNvSpPr>
          <p:nvPr/>
        </p:nvSpPr>
        <p:spPr bwMode="auto">
          <a:xfrm>
            <a:off x="5186623" y="1563149"/>
            <a:ext cx="18530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chemeClr val="bg1"/>
                </a:solidFill>
              </a:rPr>
              <a:t>ATB 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Bound</a:t>
            </a:r>
            <a:endParaRPr lang="fr-FR" altLang="fr-FR" sz="24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chemeClr val="bg1"/>
                </a:solidFill>
              </a:rPr>
              <a:t>ATB </a:t>
            </a:r>
            <a:r>
              <a:rPr lang="fr-FR" altLang="fr-FR" sz="2400" dirty="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1374" y="4855022"/>
            <a:ext cx="7260795" cy="707886"/>
          </a:xfrm>
          <a:ln w="12700">
            <a:noFill/>
          </a:ln>
        </p:spPr>
        <p:txBody>
          <a:bodyPr/>
          <a:lstStyle/>
          <a:p>
            <a:pPr algn="l"/>
            <a:r>
              <a:rPr lang="fr-FR" altLang="fr-FR" sz="2000" dirty="0" smtClean="0">
                <a:solidFill>
                  <a:srgbClr val="FF0000"/>
                </a:solidFill>
              </a:rPr>
              <a:t>The </a:t>
            </a:r>
            <a:r>
              <a:rPr lang="fr-FR" altLang="fr-FR" sz="2000" u="sng" dirty="0" smtClean="0">
                <a:solidFill>
                  <a:srgbClr val="FF0000"/>
                </a:solidFill>
              </a:rPr>
              <a:t>free plasma concentrations </a:t>
            </a:r>
            <a:r>
              <a:rPr lang="fr-FR" altLang="fr-FR" sz="2000" dirty="0" smtClean="0">
                <a:solidFill>
                  <a:srgbClr val="FF0000"/>
                </a:solidFill>
              </a:rPr>
              <a:t>of the </a:t>
            </a:r>
            <a:r>
              <a:rPr lang="fr-FR" altLang="fr-FR" sz="2000" dirty="0" err="1" smtClean="0">
                <a:solidFill>
                  <a:srgbClr val="FF0000"/>
                </a:solidFill>
              </a:rPr>
              <a:t>antibiotic</a:t>
            </a:r>
            <a:r>
              <a:rPr lang="fr-FR" altLang="fr-FR" sz="2000" dirty="0" smtClean="0">
                <a:solidFill>
                  <a:srgbClr val="FF0000"/>
                </a:solidFill>
              </a:rPr>
              <a:t> control the concentrations of the </a:t>
            </a:r>
            <a:r>
              <a:rPr lang="fr-FR" altLang="fr-FR" sz="2000" dirty="0" err="1" smtClean="0">
                <a:solidFill>
                  <a:srgbClr val="FF0000"/>
                </a:solidFill>
              </a:rPr>
              <a:t>extracellular</a:t>
            </a:r>
            <a:r>
              <a:rPr lang="fr-FR" altLang="fr-FR" sz="2000" dirty="0" smtClean="0">
                <a:solidFill>
                  <a:srgbClr val="FF0000"/>
                </a:solidFill>
              </a:rPr>
              <a:t> </a:t>
            </a:r>
            <a:r>
              <a:rPr lang="fr-FR" altLang="fr-FR" sz="2000" dirty="0" err="1" smtClean="0">
                <a:solidFill>
                  <a:srgbClr val="FF0000"/>
                </a:solidFill>
              </a:rPr>
              <a:t>biophase</a:t>
            </a:r>
            <a:endParaRPr lang="fr-FR" altLang="fr-FR" sz="2000" dirty="0" smtClean="0">
              <a:solidFill>
                <a:srgbClr val="FF0000"/>
              </a:solidFill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1767543" y="5700966"/>
            <a:ext cx="6597452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00013" indent="-1000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FF0000"/>
                </a:solidFill>
              </a:rPr>
              <a:t> !!! EXCEPT </a:t>
            </a:r>
            <a:r>
              <a:rPr lang="fr-FR" altLang="fr-FR" sz="1800" dirty="0">
                <a:solidFill>
                  <a:srgbClr val="FF0000"/>
                </a:solidFill>
              </a:rPr>
              <a:t>if </a:t>
            </a:r>
            <a:r>
              <a:rPr lang="fr-FR" altLang="fr-FR" sz="1800" dirty="0" err="1" smtClean="0">
                <a:solidFill>
                  <a:srgbClr val="FF0000"/>
                </a:solidFill>
              </a:rPr>
              <a:t>barriers</a:t>
            </a:r>
            <a:r>
              <a:rPr lang="fr-FR" altLang="fr-FR" sz="1800" dirty="0" smtClean="0">
                <a:solidFill>
                  <a:srgbClr val="FF0000"/>
                </a:solidFill>
              </a:rPr>
              <a:t> !!!</a:t>
            </a:r>
            <a:endParaRPr lang="fr-FR" altLang="fr-FR" sz="1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800" dirty="0" err="1"/>
              <a:t>Physiological</a:t>
            </a:r>
            <a:r>
              <a:rPr lang="fr-FR" altLang="fr-FR" sz="1800" dirty="0"/>
              <a:t>: </a:t>
            </a:r>
            <a:r>
              <a:rPr lang="fr-FR" altLang="fr-FR" sz="1800" b="0" dirty="0" err="1"/>
              <a:t>brain</a:t>
            </a:r>
            <a:r>
              <a:rPr lang="fr-FR" altLang="fr-FR" sz="1800" b="0" dirty="0"/>
              <a:t>, prostate, </a:t>
            </a:r>
            <a:r>
              <a:rPr lang="fr-FR" altLang="fr-FR" sz="1800" b="0" dirty="0" err="1" smtClean="0"/>
              <a:t>eye</a:t>
            </a:r>
            <a:r>
              <a:rPr lang="fr-FR" altLang="fr-FR" sz="1800" b="0" dirty="0" smtClean="0"/>
              <a:t> (</a:t>
            </a:r>
            <a:r>
              <a:rPr lang="fr-FR" altLang="fr-FR" sz="1800" b="0" dirty="0" err="1" smtClean="0"/>
              <a:t>posterior</a:t>
            </a:r>
            <a:r>
              <a:rPr lang="fr-FR" altLang="fr-FR" sz="1800" b="0" dirty="0" smtClean="0"/>
              <a:t> </a:t>
            </a:r>
            <a:r>
              <a:rPr lang="fr-FR" altLang="fr-FR" sz="1800" b="0" dirty="0" err="1" smtClean="0"/>
              <a:t>chamber</a:t>
            </a:r>
            <a:r>
              <a:rPr lang="fr-FR" altLang="fr-FR" sz="1800" b="0" dirty="0" smtClean="0"/>
              <a:t>)</a:t>
            </a:r>
            <a:endParaRPr lang="fr-FR" altLang="fr-FR" sz="1800" b="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800" dirty="0" err="1"/>
              <a:t>Pathological</a:t>
            </a:r>
            <a:r>
              <a:rPr lang="fr-FR" altLang="fr-FR" sz="1800" dirty="0"/>
              <a:t> </a:t>
            </a:r>
            <a:r>
              <a:rPr lang="fr-FR" altLang="fr-FR" sz="1800" b="0" dirty="0"/>
              <a:t>: </a:t>
            </a:r>
            <a:r>
              <a:rPr lang="fr-FR" altLang="fr-FR" sz="1800" b="0" dirty="0" err="1"/>
              <a:t>clot</a:t>
            </a:r>
            <a:r>
              <a:rPr lang="fr-FR" altLang="fr-FR" sz="1800" b="0" dirty="0"/>
              <a:t>, </a:t>
            </a:r>
            <a:r>
              <a:rPr lang="fr-FR" altLang="fr-FR" sz="1800" b="0" dirty="0" err="1"/>
              <a:t>abscess</a:t>
            </a:r>
            <a:r>
              <a:rPr lang="fr-FR" altLang="fr-FR" sz="1800" b="0" dirty="0"/>
              <a:t>, ...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997281" y="4872054"/>
            <a:ext cx="706438" cy="52986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71671" y="3851421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Blood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hien couleur Baytr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82688"/>
            <a:ext cx="378618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ZACTRAN _Me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403350"/>
            <a:ext cx="369887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2772" name="Rectangle 6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Tissue concentrations: relevant ... ? </a:t>
            </a:r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7610475" y="3262313"/>
            <a:ext cx="2152650" cy="857250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27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DABCF-AA4B-40BE-AD21-4409F2B3E8DC}" type="slidenum">
              <a:rPr lang="fr-FR" altLang="fr-FR" sz="1400" b="0" smtClean="0"/>
              <a:t>12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0" name="Rectangle 4"/>
          <p:cNvSpPr>
            <a:spLocks noChangeArrowheads="1"/>
          </p:cNvSpPr>
          <p:nvPr/>
        </p:nvSpPr>
        <p:spPr bwMode="invGray">
          <a:xfrm>
            <a:off x="500063" y="166757"/>
            <a:ext cx="9263062" cy="707886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 dirty="0"/>
              <a:t>Tissue </a:t>
            </a:r>
            <a:r>
              <a:rPr lang="fi-FI" altLang="fr-FR" sz="3600" b="0" dirty="0" smtClean="0"/>
              <a:t>concentrations</a:t>
            </a:r>
            <a:endParaRPr lang="fi-FI" altLang="fr-FR" sz="4000" b="0" dirty="0">
              <a:solidFill>
                <a:schemeClr val="tx2"/>
              </a:solidFill>
            </a:endParaRPr>
          </a:p>
        </p:txBody>
      </p:sp>
      <p:pic>
        <p:nvPicPr>
          <p:cNvPr id="253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01750"/>
            <a:ext cx="8561388" cy="254158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239713" y="4032250"/>
            <a:ext cx="9944100" cy="87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400" b="0" dirty="0"/>
              <a:t> </a:t>
            </a:r>
            <a:r>
              <a:rPr lang="fr-FR" altLang="fr-FR" sz="2400" b="0" dirty="0" smtClean="0"/>
              <a:t>Tissue </a:t>
            </a:r>
            <a:r>
              <a:rPr lang="fr-FR" altLang="fr-FR" sz="2400" b="0" dirty="0"/>
              <a:t>concentrations are </a:t>
            </a:r>
            <a:r>
              <a:rPr lang="fr-FR" altLang="fr-FR" sz="2400" b="0" dirty="0" err="1"/>
              <a:t>derived</a:t>
            </a:r>
            <a:r>
              <a:rPr lang="fr-FR" altLang="fr-FR" sz="2400" b="0" dirty="0"/>
              <a:t> </a:t>
            </a:r>
            <a:r>
              <a:rPr lang="fr-FR" altLang="fr-FR" sz="2400" b="0" dirty="0" err="1"/>
              <a:t>from</a:t>
            </a:r>
            <a:r>
              <a:rPr lang="fr-FR" altLang="fr-FR" sz="2400" b="0" dirty="0"/>
              <a:t> </a:t>
            </a:r>
            <a:r>
              <a:rPr lang="fr-FR" altLang="fr-FR" sz="2400" b="0" dirty="0" err="1" smtClean="0"/>
              <a:t>grinding</a:t>
            </a:r>
            <a:r>
              <a:rPr lang="fr-FR" altLang="fr-FR" sz="2400" b="0" dirty="0" smtClean="0"/>
              <a:t> = </a:t>
            </a:r>
            <a:r>
              <a:rPr lang="fr-FR" altLang="fr-FR" sz="2400" b="0" dirty="0">
                <a:solidFill>
                  <a:srgbClr val="0033CC"/>
                </a:solidFill>
              </a:rPr>
              <a:t>do not </a:t>
            </a:r>
            <a:r>
              <a:rPr lang="fr-FR" altLang="fr-FR" sz="2400" b="0" dirty="0" err="1">
                <a:solidFill>
                  <a:srgbClr val="0033CC"/>
                </a:solidFill>
              </a:rPr>
              <a:t>reflect</a:t>
            </a:r>
            <a:r>
              <a:rPr lang="fr-FR" altLang="fr-FR" sz="2400" b="0" dirty="0">
                <a:solidFill>
                  <a:srgbClr val="0033CC"/>
                </a:solidFill>
              </a:rPr>
              <a:t> the </a:t>
            </a:r>
            <a:r>
              <a:rPr lang="fr-FR" altLang="fr-FR" sz="2400" b="0" dirty="0" err="1">
                <a:solidFill>
                  <a:srgbClr val="0033CC"/>
                </a:solidFill>
              </a:rPr>
              <a:t>heterogeneity</a:t>
            </a:r>
            <a:r>
              <a:rPr lang="fr-FR" altLang="fr-FR" sz="2400" b="0" dirty="0">
                <a:solidFill>
                  <a:srgbClr val="0033CC"/>
                </a:solidFill>
              </a:rPr>
              <a:t> of </a:t>
            </a:r>
            <a:r>
              <a:rPr lang="fr-FR" altLang="fr-FR" sz="2400" b="0" dirty="0" err="1"/>
              <a:t>extracellular</a:t>
            </a:r>
            <a:r>
              <a:rPr lang="fr-FR" altLang="fr-FR" sz="2400" b="0" dirty="0"/>
              <a:t> and </a:t>
            </a:r>
            <a:r>
              <a:rPr lang="fr-FR" altLang="fr-FR" sz="2400" b="0" dirty="0" err="1"/>
              <a:t>intracellular</a:t>
            </a:r>
            <a:r>
              <a:rPr lang="fr-FR" altLang="fr-FR" sz="2400" b="0" dirty="0"/>
              <a:t> </a:t>
            </a:r>
            <a:r>
              <a:rPr lang="fr-FR" altLang="fr-FR" sz="2400" b="0" dirty="0" err="1" smtClean="0"/>
              <a:t>compartments</a:t>
            </a:r>
            <a:endParaRPr lang="fr-FR" altLang="fr-FR" sz="2400" b="0" dirty="0"/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239713" y="5546725"/>
            <a:ext cx="95027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b="0" dirty="0"/>
              <a:t> Free concentrations </a:t>
            </a:r>
            <a:r>
              <a:rPr lang="fr-FR" altLang="fr-FR" sz="2400" b="0" dirty="0" smtClean="0"/>
              <a:t>ECF </a:t>
            </a:r>
            <a:r>
              <a:rPr lang="fr-FR" altLang="fr-FR" sz="2400" b="0" dirty="0"/>
              <a:t>= Free plasma concentrations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2000" b="0" dirty="0">
                <a:solidFill>
                  <a:srgbClr val="0033CC"/>
                </a:solidFill>
              </a:rPr>
              <a:t> </a:t>
            </a:r>
            <a:r>
              <a:rPr lang="fr-FR" altLang="fr-FR" sz="2000" b="0" dirty="0" err="1">
                <a:solidFill>
                  <a:srgbClr val="0033CC"/>
                </a:solidFill>
              </a:rPr>
              <a:t>Experimentally</a:t>
            </a:r>
            <a:r>
              <a:rPr lang="fr-FR" altLang="fr-FR" sz="2000" b="0" dirty="0">
                <a:solidFill>
                  <a:srgbClr val="0033CC"/>
                </a:solidFill>
              </a:rPr>
              <a:t> </a:t>
            </a:r>
            <a:r>
              <a:rPr lang="fr-FR" altLang="fr-FR" sz="2000" b="0" dirty="0" err="1">
                <a:solidFill>
                  <a:srgbClr val="0033CC"/>
                </a:solidFill>
              </a:rPr>
              <a:t>demonstrated</a:t>
            </a:r>
            <a:r>
              <a:rPr lang="fr-FR" altLang="fr-FR" sz="2000" b="0" dirty="0">
                <a:solidFill>
                  <a:srgbClr val="0033CC"/>
                </a:solidFill>
              </a:rPr>
              <a:t> </a:t>
            </a:r>
            <a:r>
              <a:rPr lang="fr-FR" altLang="fr-FR" sz="2000" b="0" dirty="0" err="1">
                <a:solidFill>
                  <a:srgbClr val="0033CC"/>
                </a:solidFill>
              </a:rPr>
              <a:t>with</a:t>
            </a:r>
            <a:r>
              <a:rPr lang="fr-FR" altLang="fr-FR" sz="2000" b="0" dirty="0">
                <a:solidFill>
                  <a:srgbClr val="0033CC"/>
                </a:solidFill>
              </a:rPr>
              <a:t> </a:t>
            </a:r>
            <a:r>
              <a:rPr lang="fr-FR" altLang="fr-FR" sz="2000" b="0" dirty="0" err="1">
                <a:solidFill>
                  <a:srgbClr val="0033CC"/>
                </a:solidFill>
              </a:rPr>
              <a:t>microdialysis</a:t>
            </a:r>
            <a:r>
              <a:rPr lang="fr-FR" altLang="fr-FR" sz="2000" b="0" dirty="0">
                <a:solidFill>
                  <a:srgbClr val="0033CC"/>
                </a:solidFill>
              </a:rPr>
              <a:t> </a:t>
            </a:r>
            <a:r>
              <a:rPr lang="fr-FR" altLang="fr-FR" sz="2000" b="0" dirty="0" err="1">
                <a:solidFill>
                  <a:srgbClr val="0033CC"/>
                </a:solidFill>
              </a:rPr>
              <a:t>studies</a:t>
            </a:r>
            <a:endParaRPr lang="fr-FR" altLang="fr-FR" sz="2000" b="0" dirty="0">
              <a:solidFill>
                <a:srgbClr val="0033CC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b="0" dirty="0">
                <a:solidFill>
                  <a:srgbClr val="0033CC"/>
                </a:solidFill>
              </a:rPr>
              <a:t> </a:t>
            </a:r>
            <a:r>
              <a:rPr lang="fr-FR" altLang="fr-FR" sz="2000" b="0" dirty="0" err="1">
                <a:solidFill>
                  <a:srgbClr val="0033CC"/>
                </a:solidFill>
              </a:rPr>
              <a:t>Little</a:t>
            </a:r>
            <a:r>
              <a:rPr lang="fr-FR" altLang="fr-FR" sz="2000" b="0" dirty="0">
                <a:solidFill>
                  <a:srgbClr val="0033CC"/>
                </a:solidFill>
              </a:rPr>
              <a:t> or no change </a:t>
            </a:r>
            <a:r>
              <a:rPr lang="fr-FR" altLang="fr-FR" sz="2000" b="0" dirty="0" err="1">
                <a:solidFill>
                  <a:srgbClr val="0033CC"/>
                </a:solidFill>
              </a:rPr>
              <a:t>during</a:t>
            </a:r>
            <a:r>
              <a:rPr lang="fr-FR" altLang="fr-FR" sz="2000" b="0" dirty="0">
                <a:solidFill>
                  <a:srgbClr val="0033CC"/>
                </a:solidFill>
              </a:rPr>
              <a:t> inflammation</a:t>
            </a:r>
          </a:p>
        </p:txBody>
      </p:sp>
      <p:sp>
        <p:nvSpPr>
          <p:cNvPr id="378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EBF6A-E7E1-41C3-AAA9-35774C84DEF1}" type="slidenum">
              <a:rPr lang="fr-FR" altLang="fr-FR" sz="1400" b="0" smtClean="0"/>
              <a:t>13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/>
      <p:bldP spid="2539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2" name="Rectangle 6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Tissue concentrations: relevant ... ? </a:t>
            </a:r>
          </a:p>
        </p:txBody>
      </p:sp>
      <p:pic>
        <p:nvPicPr>
          <p:cNvPr id="35843" name="Picture 4" descr="draxxin_injec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328863"/>
            <a:ext cx="4800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4" name="Connecteur droit 2"/>
          <p:cNvCxnSpPr>
            <a:cxnSpLocks noChangeShapeType="1"/>
          </p:cNvCxnSpPr>
          <p:nvPr/>
        </p:nvCxnSpPr>
        <p:spPr bwMode="auto">
          <a:xfrm>
            <a:off x="2124075" y="3155950"/>
            <a:ext cx="6015038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5" name="ZoneTexte 4"/>
          <p:cNvSpPr txBox="1">
            <a:spLocks noChangeArrowheads="1"/>
          </p:cNvSpPr>
          <p:nvPr/>
        </p:nvSpPr>
        <p:spPr bwMode="auto">
          <a:xfrm>
            <a:off x="8255000" y="3048000"/>
            <a:ext cx="77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0" dirty="0" smtClean="0"/>
              <a:t>MIC</a:t>
            </a:r>
            <a:r>
              <a:rPr lang="en-US" altLang="fr-FR" sz="1800" b="0" baseline="-25000" dirty="0" smtClean="0"/>
              <a:t>90</a:t>
            </a:r>
            <a:endParaRPr lang="en-US" altLang="fr-FR" sz="1800" b="0" baseline="-25000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9413" y="1252538"/>
            <a:ext cx="95027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400" b="0"/>
              <a:t> How to explain the following situation, for bacteria with extracellular localization?</a:t>
            </a:r>
            <a:endParaRPr lang="fr-FR" altLang="fr-FR" sz="2400" b="0">
              <a:solidFill>
                <a:srgbClr val="0033CC"/>
              </a:solidFill>
            </a:endParaRPr>
          </a:p>
        </p:txBody>
      </p:sp>
      <p:sp>
        <p:nvSpPr>
          <p:cNvPr id="358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9988C-D01C-4BE9-8D02-79907BB420F8}" type="slidenum">
              <a:rPr lang="fr-FR" altLang="fr-FR" sz="1400" b="0" smtClean="0"/>
              <a:t>14</a:t>
            </a:fld>
            <a:endParaRPr lang="fr-FR" altLang="fr-FR" sz="1400" b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draxxin_injec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328863"/>
            <a:ext cx="4800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1987" name="Rectangle 4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Tissue concentrations: ... </a:t>
            </a:r>
            <a:r>
              <a:rPr lang="fi-FI" altLang="fr-FR" sz="4000" b="0">
                <a:solidFill>
                  <a:schemeClr val="tx2"/>
                </a:solidFill>
              </a:rPr>
              <a:t>or not?</a:t>
            </a:r>
          </a:p>
        </p:txBody>
      </p:sp>
      <p:cxnSp>
        <p:nvCxnSpPr>
          <p:cNvPr id="41988" name="Connecteur droit 2"/>
          <p:cNvCxnSpPr>
            <a:cxnSpLocks noChangeShapeType="1"/>
          </p:cNvCxnSpPr>
          <p:nvPr/>
        </p:nvCxnSpPr>
        <p:spPr bwMode="auto">
          <a:xfrm>
            <a:off x="2124075" y="3155950"/>
            <a:ext cx="6015038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9" name="ZoneTexte 4"/>
          <p:cNvSpPr txBox="1">
            <a:spLocks noChangeArrowheads="1"/>
          </p:cNvSpPr>
          <p:nvPr/>
        </p:nvSpPr>
        <p:spPr bwMode="auto">
          <a:xfrm>
            <a:off x="8255000" y="3048000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0" dirty="0" smtClean="0"/>
              <a:t>MIC90</a:t>
            </a:r>
            <a:endParaRPr lang="en-US" altLang="fr-FR" sz="1800" b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6538" y="4997450"/>
            <a:ext cx="950277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400" b="0" dirty="0"/>
              <a:t> If only plasma concentrations are relevant, why does it work?</a:t>
            </a:r>
            <a:endParaRPr lang="fr-FR" altLang="fr-FR" sz="2400" b="0" dirty="0">
              <a:solidFill>
                <a:srgbClr val="0033C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7650" y="5910263"/>
            <a:ext cx="10039350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400" b="0" dirty="0">
                <a:solidFill>
                  <a:srgbClr val="C00000"/>
                </a:solidFill>
              </a:rPr>
              <a:t> </a:t>
            </a:r>
            <a:r>
              <a:rPr lang="fr-FR" altLang="fr-FR" sz="2400" b="0" dirty="0" err="1">
                <a:solidFill>
                  <a:srgbClr val="C00000"/>
                </a:solidFill>
              </a:rPr>
              <a:t>Because</a:t>
            </a:r>
            <a:r>
              <a:rPr lang="fr-FR" altLang="fr-FR" sz="2400" b="0" dirty="0">
                <a:solidFill>
                  <a:srgbClr val="C00000"/>
                </a:solidFill>
              </a:rPr>
              <a:t> </a:t>
            </a:r>
            <a:r>
              <a:rPr lang="fr-FR" altLang="fr-FR" sz="2400" b="0" dirty="0" err="1" smtClean="0">
                <a:solidFill>
                  <a:srgbClr val="C00000"/>
                </a:solidFill>
              </a:rPr>
              <a:t>susceptibility</a:t>
            </a:r>
            <a:r>
              <a:rPr lang="fr-FR" altLang="fr-FR" sz="2400" b="0" dirty="0" smtClean="0">
                <a:solidFill>
                  <a:srgbClr val="C00000"/>
                </a:solidFill>
              </a:rPr>
              <a:t> </a:t>
            </a:r>
            <a:r>
              <a:rPr lang="fr-FR" altLang="fr-FR" sz="2400" b="0" dirty="0" err="1">
                <a:solidFill>
                  <a:srgbClr val="C00000"/>
                </a:solidFill>
              </a:rPr>
              <a:t>measured</a:t>
            </a:r>
            <a:r>
              <a:rPr lang="fr-FR" altLang="fr-FR" sz="2400" b="0" dirty="0">
                <a:solidFill>
                  <a:srgbClr val="C00000"/>
                </a:solidFill>
              </a:rPr>
              <a:t> </a:t>
            </a:r>
            <a:r>
              <a:rPr lang="fr-FR" altLang="fr-FR" sz="2400" b="0" i="1" dirty="0">
                <a:solidFill>
                  <a:srgbClr val="C00000"/>
                </a:solidFill>
              </a:rPr>
              <a:t>in vitro </a:t>
            </a:r>
            <a:r>
              <a:rPr lang="fr-FR" altLang="fr-FR" sz="2400" b="0" dirty="0" err="1">
                <a:solidFill>
                  <a:srgbClr val="C00000"/>
                </a:solidFill>
              </a:rPr>
              <a:t>does</a:t>
            </a:r>
            <a:r>
              <a:rPr lang="fr-FR" altLang="fr-FR" sz="2400" b="0" i="1" dirty="0">
                <a:solidFill>
                  <a:srgbClr val="C00000"/>
                </a:solidFill>
              </a:rPr>
              <a:t> </a:t>
            </a:r>
            <a:r>
              <a:rPr lang="fr-FR" altLang="fr-FR" sz="2400" b="0" dirty="0">
                <a:solidFill>
                  <a:srgbClr val="C00000"/>
                </a:solidFill>
              </a:rPr>
              <a:t>not </a:t>
            </a:r>
            <a:r>
              <a:rPr lang="fr-FR" altLang="fr-FR" sz="2400" b="0" dirty="0" err="1">
                <a:solidFill>
                  <a:srgbClr val="C00000"/>
                </a:solidFill>
              </a:rPr>
              <a:t>reflect</a:t>
            </a:r>
            <a:r>
              <a:rPr lang="fr-FR" altLang="fr-FR" sz="2400" b="0" dirty="0">
                <a:solidFill>
                  <a:srgbClr val="C00000"/>
                </a:solidFill>
              </a:rPr>
              <a:t> </a:t>
            </a:r>
            <a:r>
              <a:rPr lang="fr-FR" altLang="fr-FR" sz="2400" b="0" i="1" dirty="0">
                <a:solidFill>
                  <a:srgbClr val="C00000"/>
                </a:solidFill>
              </a:rPr>
              <a:t>in vivo </a:t>
            </a:r>
            <a:r>
              <a:rPr lang="fr-FR" altLang="fr-FR" sz="2400" b="0" dirty="0" err="1">
                <a:solidFill>
                  <a:srgbClr val="C00000"/>
                </a:solidFill>
              </a:rPr>
              <a:t>activity</a:t>
            </a:r>
            <a:endParaRPr lang="fr-FR" altLang="fr-FR" sz="2400" b="0" dirty="0">
              <a:solidFill>
                <a:srgbClr val="C00000"/>
              </a:solidFill>
            </a:endParaRPr>
          </a:p>
        </p:txBody>
      </p:sp>
      <p:sp>
        <p:nvSpPr>
          <p:cNvPr id="419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148013-1F03-4771-B96D-BEBC52C99E15}" type="slidenum">
              <a:rPr lang="fr-FR" altLang="fr-FR" sz="1400" b="0" smtClean="0"/>
              <a:t>15</a:t>
            </a:fld>
            <a:endParaRPr lang="fr-FR" altLang="fr-FR" sz="1400" b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027488"/>
            <a:ext cx="7443788" cy="183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 smtClean="0"/>
              <a:t>21</a:t>
            </a:r>
          </a:p>
        </p:txBody>
      </p:sp>
      <p:pic>
        <p:nvPicPr>
          <p:cNvPr id="4403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893888"/>
            <a:ext cx="5565775" cy="146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4037" name="Rectangle 4"/>
          <p:cNvSpPr>
            <a:spLocks noChangeArrowheads="1"/>
          </p:cNvSpPr>
          <p:nvPr/>
        </p:nvSpPr>
        <p:spPr bwMode="invGray">
          <a:xfrm>
            <a:off x="373063" y="360363"/>
            <a:ext cx="9263062" cy="101600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Tulathromycin has anti-inflammatory and immunomodulatory properties</a:t>
            </a:r>
            <a:endParaRPr lang="fi-FI" altLang="fr-FR" b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924814" y="5707062"/>
            <a:ext cx="32416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dirty="0" err="1">
                <a:solidFill>
                  <a:srgbClr val="003399"/>
                </a:solidFill>
              </a:rPr>
              <a:t>Knowledge</a:t>
            </a:r>
            <a:r>
              <a:rPr lang="fr-BE" altLang="fr-FR" sz="2400" dirty="0">
                <a:solidFill>
                  <a:srgbClr val="003399"/>
                </a:solidFill>
              </a:rPr>
              <a:t> of </a:t>
            </a:r>
            <a:r>
              <a:rPr lang="fr-BE" altLang="fr-FR" sz="2400" u="sng" dirty="0" err="1">
                <a:solidFill>
                  <a:srgbClr val="003399"/>
                </a:solidFill>
              </a:rPr>
              <a:t>pharmacodynamics</a:t>
            </a:r>
            <a:endParaRPr lang="fr-BE" altLang="fr-FR" sz="2400" u="sng" dirty="0">
              <a:solidFill>
                <a:srgbClr val="003399"/>
              </a:solidFill>
            </a:endParaRP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097415" y="5614988"/>
            <a:ext cx="6235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u="sng" dirty="0" err="1">
                <a:solidFill>
                  <a:srgbClr val="FF0000"/>
                </a:solidFill>
              </a:rPr>
              <a:t>Pharmacokinetic</a:t>
            </a:r>
            <a:r>
              <a:rPr lang="fr-BE" altLang="fr-FR" sz="2400" dirty="0">
                <a:solidFill>
                  <a:srgbClr val="FF0000"/>
                </a:solidFill>
              </a:rPr>
              <a:t> </a:t>
            </a:r>
            <a:r>
              <a:rPr lang="fr-BE" altLang="fr-FR" sz="2400" dirty="0" err="1">
                <a:solidFill>
                  <a:srgbClr val="FF0000"/>
                </a:solidFill>
              </a:rPr>
              <a:t>parameters</a:t>
            </a:r>
            <a:endParaRPr lang="fr-BE" altLang="fr-FR" sz="24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dirty="0" err="1" smtClean="0">
                <a:solidFill>
                  <a:srgbClr val="FF0000"/>
                </a:solidFill>
              </a:rPr>
              <a:t>which</a:t>
            </a:r>
            <a:r>
              <a:rPr lang="fr-BE" altLang="fr-FR" sz="2400" dirty="0" smtClean="0">
                <a:solidFill>
                  <a:srgbClr val="FF0000"/>
                </a:solidFill>
              </a:rPr>
              <a:t> </a:t>
            </a:r>
            <a:r>
              <a:rPr lang="fr-BE" altLang="fr-FR" sz="2400" dirty="0">
                <a:solidFill>
                  <a:srgbClr val="FF0000"/>
                </a:solidFill>
              </a:rPr>
              <a:t>control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dirty="0" smtClean="0">
                <a:solidFill>
                  <a:srgbClr val="FF0000"/>
                </a:solidFill>
              </a:rPr>
              <a:t>plasma </a:t>
            </a:r>
            <a:r>
              <a:rPr lang="fr-BE" altLang="fr-FR" sz="2400" dirty="0">
                <a:solidFill>
                  <a:srgbClr val="FF0000"/>
                </a:solidFill>
              </a:rPr>
              <a:t>concentrations</a:t>
            </a:r>
          </a:p>
        </p:txBody>
      </p:sp>
      <p:sp>
        <p:nvSpPr>
          <p:cNvPr id="45062" name="AutoShape 8"/>
          <p:cNvSpPr>
            <a:spLocks noChangeArrowheads="1"/>
          </p:cNvSpPr>
          <p:nvPr/>
        </p:nvSpPr>
        <p:spPr bwMode="auto">
          <a:xfrm>
            <a:off x="2841952" y="2871788"/>
            <a:ext cx="4443413" cy="2079625"/>
          </a:xfrm>
          <a:prstGeom prst="wedgeEllipseCallout">
            <a:avLst>
              <a:gd name="adj1" fmla="val 2019"/>
              <a:gd name="adj2" fmla="val 77556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492452" y="1289050"/>
            <a:ext cx="2051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dirty="0" smtClean="0">
                <a:solidFill>
                  <a:srgbClr val="00CC00"/>
                </a:solidFill>
              </a:rPr>
              <a:t>Daily </a:t>
            </a:r>
            <a:endParaRPr lang="fr-BE" altLang="fr-FR" sz="2400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dirty="0" smtClean="0">
                <a:solidFill>
                  <a:srgbClr val="00CC00"/>
                </a:solidFill>
              </a:rPr>
              <a:t>dose</a:t>
            </a:r>
            <a:endParaRPr lang="fr-BE" altLang="fr-FR" sz="2400" dirty="0">
              <a:solidFill>
                <a:srgbClr val="00CC00"/>
              </a:solidFill>
            </a:endParaRPr>
          </a:p>
        </p:txBody>
      </p:sp>
      <p:sp>
        <p:nvSpPr>
          <p:cNvPr id="45064" name="AutoShape 10"/>
          <p:cNvSpPr>
            <a:spLocks noChangeArrowheads="1"/>
          </p:cNvSpPr>
          <p:nvPr/>
        </p:nvSpPr>
        <p:spPr bwMode="auto">
          <a:xfrm>
            <a:off x="687715" y="2749550"/>
            <a:ext cx="1722437" cy="2016125"/>
          </a:xfrm>
          <a:prstGeom prst="wedgeEllipseCallout">
            <a:avLst>
              <a:gd name="adj1" fmla="val -1704"/>
              <a:gd name="adj2" fmla="val -79449"/>
            </a:avLst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312738" y="414061"/>
            <a:ext cx="978058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0" dirty="0" smtClean="0">
                <a:solidFill>
                  <a:srgbClr val="FF6600"/>
                </a:solidFill>
              </a:rPr>
              <a:t>PK/PD </a:t>
            </a:r>
            <a:r>
              <a:rPr lang="fr-FR" altLang="fr-FR" sz="3600" b="0" dirty="0" err="1" smtClean="0">
                <a:solidFill>
                  <a:srgbClr val="FF6600"/>
                </a:solidFill>
              </a:rPr>
              <a:t>approach</a:t>
            </a:r>
            <a:endParaRPr lang="fr-FR" altLang="fr-FR" sz="3600" b="0" dirty="0" smtClean="0">
              <a:solidFill>
                <a:srgbClr val="FF66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 dirty="0" err="1">
                <a:solidFill>
                  <a:schemeClr val="tx2"/>
                </a:solidFill>
              </a:rPr>
              <a:t>C</a:t>
            </a:r>
            <a:r>
              <a:rPr lang="fr-FR" altLang="fr-FR" b="0" dirty="0" err="1" smtClean="0">
                <a:solidFill>
                  <a:schemeClr val="tx2"/>
                </a:solidFill>
              </a:rPr>
              <a:t>alculation</a:t>
            </a:r>
            <a:r>
              <a:rPr lang="fr-FR" altLang="fr-FR" b="0" dirty="0" smtClean="0">
                <a:solidFill>
                  <a:schemeClr val="tx2"/>
                </a:solidFill>
              </a:rPr>
              <a:t> </a:t>
            </a:r>
            <a:r>
              <a:rPr lang="fr-FR" altLang="fr-FR" b="0" dirty="0">
                <a:solidFill>
                  <a:schemeClr val="tx2"/>
                </a:solidFill>
              </a:rPr>
              <a:t>of a dose</a:t>
            </a:r>
          </a:p>
        </p:txBody>
      </p:sp>
      <p:sp>
        <p:nvSpPr>
          <p:cNvPr id="45066" name="Text Box 5"/>
          <p:cNvSpPr txBox="1">
            <a:spLocks noChangeArrowheads="1"/>
          </p:cNvSpPr>
          <p:nvPr/>
        </p:nvSpPr>
        <p:spPr bwMode="auto">
          <a:xfrm>
            <a:off x="6836102" y="4787900"/>
            <a:ext cx="3241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 dirty="0" err="1" smtClean="0">
                <a:solidFill>
                  <a:srgbClr val="003399"/>
                </a:solidFill>
              </a:rPr>
              <a:t>Efficacious</a:t>
            </a:r>
            <a:r>
              <a:rPr lang="fr-BE" altLang="fr-FR" sz="2400" dirty="0" smtClean="0">
                <a:solidFill>
                  <a:srgbClr val="003399"/>
                </a:solidFill>
              </a:rPr>
              <a:t> concentration</a:t>
            </a:r>
            <a:endParaRPr lang="fr-BE" altLang="fr-FR" sz="2400" dirty="0">
              <a:solidFill>
                <a:srgbClr val="003399"/>
              </a:solidFill>
            </a:endParaRPr>
          </a:p>
        </p:txBody>
      </p:sp>
      <p:sp>
        <p:nvSpPr>
          <p:cNvPr id="45067" name="AutoShape 6"/>
          <p:cNvSpPr>
            <a:spLocks noChangeArrowheads="1"/>
          </p:cNvSpPr>
          <p:nvPr/>
        </p:nvSpPr>
        <p:spPr bwMode="auto">
          <a:xfrm flipV="1">
            <a:off x="7420302" y="3082924"/>
            <a:ext cx="1595438" cy="1177925"/>
          </a:xfrm>
          <a:prstGeom prst="wedgeEllipseCallout">
            <a:avLst>
              <a:gd name="adj1" fmla="val 1093"/>
              <a:gd name="adj2" fmla="val -9380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9525" y="6578747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014387-AF9C-46C6-BC3E-C26B48F6F91F}" type="slidenum">
              <a:rPr lang="fr-FR" altLang="fr-FR" sz="1400" b="0" smtClean="0"/>
              <a:t>17</a:t>
            </a:fld>
            <a:endParaRPr lang="fr-FR" altLang="fr-FR" sz="1400" b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87715" y="3054279"/>
                <a:ext cx="8821697" cy="1401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𝐷𝑜𝑠𝑒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𝐶𝑙𝑒𝑎𝑟𝑎𝑛𝑐𝑒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𝐵𝑖𝑜𝑎𝑣𝑎𝑖𝑙𝑎𝑏𝑖𝑙𝑖𝑡𝑦</m:t>
                          </m:r>
                        </m:den>
                      </m:f>
                      <m:r>
                        <a:rPr lang="fr-FR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15" y="3054279"/>
                <a:ext cx="8821697" cy="1401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45066" grpId="0"/>
      <p:bldP spid="450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6562" y="1628102"/>
            <a:ext cx="8743950" cy="1500187"/>
          </a:xfrm>
        </p:spPr>
        <p:txBody>
          <a:bodyPr/>
          <a:lstStyle/>
          <a:p>
            <a:r>
              <a:rPr lang="fr-FR" altLang="fr-FR" sz="3200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altLang="fr-FR" sz="3200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harmacodynamic</a:t>
            </a:r>
            <a:r>
              <a:rPr lang="fr-FR" altLang="fr-FR" sz="3200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200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FR" altLang="fr-FR" sz="3200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PK/PD </a:t>
            </a:r>
            <a:r>
              <a:rPr lang="fr-FR" altLang="fr-FR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FR" altLang="fr-FR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altLang="fr-FR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</a:t>
            </a:r>
            <a:r>
              <a:rPr lang="fr-FR" altLang="fr-FR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fr-FR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4925"/>
            <a:ext cx="9499600" cy="120015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/>
          <a:lstStyle/>
          <a:p>
            <a:pPr eaLnBrk="1" hangingPunct="1"/>
            <a:r>
              <a:rPr lang="fi-FI" altLang="fr-FR" sz="3600" b="0" dirty="0" smtClean="0">
                <a:solidFill>
                  <a:schemeClr val="tx1"/>
                </a:solidFill>
              </a:rPr>
              <a:t>Indicators of the effect of antibiotics on bacteria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552575"/>
            <a:ext cx="9985375" cy="45402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r-FR" sz="2800" b="0" i="1" dirty="0" smtClean="0">
                <a:solidFill>
                  <a:srgbClr val="C00000"/>
                </a:solidFill>
              </a:rPr>
              <a:t>In vitro</a:t>
            </a:r>
            <a:endParaRPr lang="fi-FI" altLang="fr-FR" sz="2800" b="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 smtClean="0">
                <a:solidFill>
                  <a:srgbClr val="0000CC"/>
                </a:solidFill>
              </a:rPr>
              <a:t>MIC, MBC</a:t>
            </a:r>
            <a:endParaRPr lang="fi-FI" altLang="fr-FR" sz="2400" b="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 smtClean="0">
                <a:solidFill>
                  <a:srgbClr val="0000CC"/>
                </a:solidFill>
              </a:rPr>
              <a:t>rate of bacterial killing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 smtClean="0">
                <a:solidFill>
                  <a:srgbClr val="0000CC"/>
                </a:solidFill>
              </a:rPr>
              <a:t>post-antibiotic effect (PAE)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fi-FI" altLang="fr-FR" sz="3200" b="0" i="1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r-FR" sz="2800" b="0" i="1" dirty="0" smtClean="0">
                <a:solidFill>
                  <a:srgbClr val="C00000"/>
                </a:solidFill>
              </a:rPr>
              <a:t>In vivo</a:t>
            </a:r>
            <a:endParaRPr lang="fi-FI" altLang="fr-FR" sz="2800" b="0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b="0" dirty="0" smtClean="0"/>
              <a:t>Clinical outcomes: </a:t>
            </a:r>
            <a:r>
              <a:rPr lang="fi-FI" altLang="fr-FR" sz="2000" b="0" dirty="0" smtClean="0"/>
              <a:t>bacteremia, hyperthermia, leukocytosis, survival/death,...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i-FI" altLang="fr-FR" sz="2400" b="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b="0" dirty="0" smtClean="0"/>
              <a:t>PK/PD indices associated to a given outcome (eg: survival): </a:t>
            </a:r>
            <a:r>
              <a:rPr lang="fi-FI" altLang="fr-FR" sz="2400" dirty="0" smtClean="0">
                <a:solidFill>
                  <a:srgbClr val="0000CC"/>
                </a:solidFill>
              </a:rPr>
              <a:t>AUC/MIC, C</a:t>
            </a:r>
            <a:r>
              <a:rPr lang="fi-FI" altLang="fr-FR" sz="2400" baseline="-25000" dirty="0" smtClean="0">
                <a:solidFill>
                  <a:srgbClr val="0000CC"/>
                </a:solidFill>
              </a:rPr>
              <a:t>max</a:t>
            </a:r>
            <a:r>
              <a:rPr lang="fi-FI" altLang="fr-FR" sz="2400" dirty="0" smtClean="0">
                <a:solidFill>
                  <a:srgbClr val="0000CC"/>
                </a:solidFill>
              </a:rPr>
              <a:t>/MIC, T&gt;MIC</a:t>
            </a:r>
          </a:p>
        </p:txBody>
      </p:sp>
      <p:sp>
        <p:nvSpPr>
          <p:cNvPr id="491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90954-BD26-41DE-A503-1417C86F224A}" type="slidenum">
              <a:rPr lang="fr-FR" altLang="fr-FR" sz="1400" b="0" smtClean="0"/>
              <a:t>19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906292"/>
            <a:ext cx="9982200" cy="4057946"/>
          </a:xfrm>
        </p:spPr>
        <p:txBody>
          <a:bodyPr/>
          <a:lstStyle/>
          <a:p>
            <a:pPr marL="457200" indent="-457200" eaLnBrk="1" hangingPunct="1">
              <a:spcBef>
                <a:spcPct val="60000"/>
              </a:spcBef>
              <a:buFont typeface="+mj-lt"/>
              <a:buAutoNum type="arabicPeriod"/>
            </a:pPr>
            <a:r>
              <a:rPr lang="fr-FR" altLang="fr-FR" sz="2400" dirty="0" smtClean="0">
                <a:solidFill>
                  <a:srgbClr val="0000CC"/>
                </a:solidFill>
              </a:rPr>
              <a:t>Maximum efficiency against </a:t>
            </a:r>
            <a:r>
              <a:rPr lang="fr-FR" altLang="fr-FR" sz="2400" dirty="0" err="1" smtClean="0">
                <a:solidFill>
                  <a:srgbClr val="0000CC"/>
                </a:solidFill>
              </a:rPr>
              <a:t>pathogenic</a:t>
            </a:r>
            <a:r>
              <a:rPr lang="fr-FR" altLang="fr-FR" sz="2400" dirty="0" smtClean="0">
                <a:solidFill>
                  <a:srgbClr val="0000CC"/>
                </a:solidFill>
              </a:rPr>
              <a:t> </a:t>
            </a:r>
            <a:r>
              <a:rPr lang="fr-FR" altLang="fr-FR" sz="2400" dirty="0" err="1" smtClean="0">
                <a:solidFill>
                  <a:srgbClr val="0000CC"/>
                </a:solidFill>
              </a:rPr>
              <a:t>bacteria</a:t>
            </a:r>
            <a:endParaRPr lang="fr-FR" altLang="fr-FR" sz="2400" dirty="0" smtClean="0">
              <a:solidFill>
                <a:srgbClr val="0000CC"/>
              </a:solidFill>
            </a:endParaRPr>
          </a:p>
          <a:p>
            <a:pPr marL="457200" indent="-457200" eaLnBrk="1" hangingPunct="1">
              <a:spcBef>
                <a:spcPct val="60000"/>
              </a:spcBef>
              <a:buFont typeface="+mj-lt"/>
              <a:buAutoNum type="arabicPeriod"/>
            </a:pPr>
            <a:endParaRPr lang="fr-FR" altLang="fr-FR" sz="2400" dirty="0" smtClean="0">
              <a:solidFill>
                <a:srgbClr val="0000CC"/>
              </a:solidFill>
            </a:endParaRPr>
          </a:p>
          <a:p>
            <a:pPr marL="457200" indent="-457200" eaLnBrk="1" hangingPunct="1">
              <a:spcBef>
                <a:spcPct val="60000"/>
              </a:spcBef>
              <a:buFont typeface="+mj-lt"/>
              <a:buAutoNum type="arabicPeriod"/>
            </a:pPr>
            <a:r>
              <a:rPr lang="fr-FR" altLang="fr-FR" sz="2400" dirty="0" smtClean="0">
                <a:solidFill>
                  <a:srgbClr val="0000CC"/>
                </a:solidFill>
              </a:rPr>
              <a:t>Minimize the emergence and selection of bacterial resistance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 dirty="0" smtClean="0">
                <a:solidFill>
                  <a:srgbClr val="0000CC"/>
                </a:solidFill>
              </a:rPr>
              <a:t>For </a:t>
            </a:r>
            <a:r>
              <a:rPr lang="fr-FR" altLang="fr-FR" sz="2000" dirty="0" smtClean="0">
                <a:solidFill>
                  <a:srgbClr val="C00000"/>
                </a:solidFill>
              </a:rPr>
              <a:t>target pathogens</a:t>
            </a:r>
            <a:r>
              <a:rPr lang="fr-FR" altLang="fr-FR" sz="2000" dirty="0" smtClean="0"/>
              <a:t>: efficacy/animal health issues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 dirty="0" smtClean="0">
                <a:solidFill>
                  <a:srgbClr val="0000CC"/>
                </a:solidFill>
              </a:rPr>
              <a:t>For </a:t>
            </a:r>
            <a:r>
              <a:rPr lang="fr-FR" altLang="fr-FR" sz="2000" dirty="0" smtClean="0">
                <a:solidFill>
                  <a:srgbClr val="C00000"/>
                </a:solidFill>
              </a:rPr>
              <a:t>non-target bacteria</a:t>
            </a:r>
            <a:r>
              <a:rPr lang="fr-FR" altLang="fr-FR" sz="2000" dirty="0" smtClean="0"/>
              <a:t>: human </a:t>
            </a:r>
            <a:r>
              <a:rPr lang="fr-FR" altLang="fr-FR" sz="2000" dirty="0" err="1" smtClean="0"/>
              <a:t>health</a:t>
            </a:r>
            <a:r>
              <a:rPr lang="fr-FR" altLang="fr-FR" sz="2000" dirty="0" smtClean="0"/>
              <a:t> issues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invGray">
          <a:xfrm>
            <a:off x="413586" y="491206"/>
            <a:ext cx="9182100" cy="680699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b="0" dirty="0" smtClean="0"/>
              <a:t>Optimized </a:t>
            </a:r>
            <a:r>
              <a:rPr lang="fi-FI" altLang="fr-FR" b="0" dirty="0"/>
              <a:t>antibiotic therapy: what objectives?</a:t>
            </a:r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76F284-FBEB-4229-9E82-309153B8EB4C}" type="slidenum">
              <a:rPr lang="fr-FR" altLang="fr-FR" sz="1400" b="0" smtClean="0"/>
              <a:t>2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342900" y="1595438"/>
            <a:ext cx="9566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solidFill>
                  <a:srgbClr val="0000CC"/>
                </a:solidFill>
              </a:rPr>
              <a:t>MIC = minimum inhibitory concentration: </a:t>
            </a:r>
            <a:r>
              <a:rPr lang="fr-FR" altLang="fr-FR" sz="2400" b="0"/>
              <a:t>smallest concentration of antibiotic that inhibits all visible growth of a bacterial strain after 18-24 hours of culture at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b="0"/>
              <a:t>This value characterizes the </a:t>
            </a:r>
            <a:r>
              <a:rPr lang="fr-FR" altLang="fr-FR" sz="2400">
                <a:solidFill>
                  <a:srgbClr val="0000CC"/>
                </a:solidFill>
              </a:rPr>
              <a:t>bacteriostatic </a:t>
            </a:r>
            <a:r>
              <a:rPr lang="fr-FR" altLang="fr-FR" sz="2400" b="0"/>
              <a:t>effect of an antibiotic</a:t>
            </a:r>
          </a:p>
        </p:txBody>
      </p:sp>
      <p:sp>
        <p:nvSpPr>
          <p:cNvPr id="51203" name="ZoneTexte 3"/>
          <p:cNvSpPr txBox="1">
            <a:spLocks noChangeArrowheads="1"/>
          </p:cNvSpPr>
          <p:nvPr/>
        </p:nvSpPr>
        <p:spPr bwMode="auto">
          <a:xfrm>
            <a:off x="342900" y="4070350"/>
            <a:ext cx="9663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dirty="0" smtClean="0">
                <a:solidFill>
                  <a:srgbClr val="0000CC"/>
                </a:solidFill>
              </a:rPr>
              <a:t>MBC </a:t>
            </a:r>
            <a:r>
              <a:rPr lang="fr-FR" altLang="fr-FR" sz="2400" b="0" dirty="0">
                <a:solidFill>
                  <a:srgbClr val="0000CC"/>
                </a:solidFill>
              </a:rPr>
              <a:t>= </a:t>
            </a:r>
            <a:r>
              <a:rPr lang="fr-FR" altLang="fr-FR" sz="2400" dirty="0" err="1">
                <a:solidFill>
                  <a:srgbClr val="0000CC"/>
                </a:solidFill>
              </a:rPr>
              <a:t>lowest</a:t>
            </a:r>
            <a:r>
              <a:rPr lang="fr-FR" altLang="fr-FR" sz="2400" dirty="0">
                <a:solidFill>
                  <a:srgbClr val="0000CC"/>
                </a:solidFill>
              </a:rPr>
              <a:t> concentration of </a:t>
            </a:r>
            <a:r>
              <a:rPr lang="fr-FR" altLang="fr-FR" sz="2400" dirty="0" err="1">
                <a:solidFill>
                  <a:srgbClr val="0000CC"/>
                </a:solidFill>
              </a:rPr>
              <a:t>antibiotic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dirty="0" err="1">
                <a:solidFill>
                  <a:srgbClr val="0000CC"/>
                </a:solidFill>
              </a:rPr>
              <a:t>leaving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dirty="0" err="1">
                <a:solidFill>
                  <a:srgbClr val="0000CC"/>
                </a:solidFill>
              </a:rPr>
              <a:t>only</a:t>
            </a:r>
            <a:r>
              <a:rPr lang="fr-FR" altLang="fr-FR" sz="2400" dirty="0">
                <a:solidFill>
                  <a:srgbClr val="0000CC"/>
                </a:solidFill>
              </a:rPr>
              <a:t> 0.01% or </a:t>
            </a:r>
            <a:r>
              <a:rPr lang="fr-FR" altLang="fr-FR" sz="2400" dirty="0" err="1">
                <a:solidFill>
                  <a:srgbClr val="0000CC"/>
                </a:solidFill>
              </a:rPr>
              <a:t>less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dirty="0" err="1">
                <a:solidFill>
                  <a:srgbClr val="0000CC"/>
                </a:solidFill>
              </a:rPr>
              <a:t>survivors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b="0" dirty="0"/>
              <a:t>of the initial inoculum </a:t>
            </a:r>
            <a:r>
              <a:rPr lang="fr-FR" altLang="fr-FR" sz="2400" b="0" dirty="0" err="1"/>
              <a:t>after</a:t>
            </a:r>
            <a:r>
              <a:rPr lang="fr-FR" altLang="fr-FR" sz="2400" b="0" dirty="0"/>
              <a:t> 18-24 </a:t>
            </a:r>
            <a:r>
              <a:rPr lang="fr-FR" altLang="fr-FR" sz="2400" b="0" dirty="0" err="1"/>
              <a:t>hours</a:t>
            </a:r>
            <a:r>
              <a:rPr lang="fr-FR" altLang="fr-FR" sz="2400" b="0" dirty="0"/>
              <a:t> of culture at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b="0" dirty="0"/>
              <a:t>This value </a:t>
            </a:r>
            <a:r>
              <a:rPr lang="fr-FR" altLang="fr-FR" sz="2400" b="0" dirty="0" err="1"/>
              <a:t>characterizes</a:t>
            </a:r>
            <a:r>
              <a:rPr lang="fr-FR" altLang="fr-FR" sz="2400" b="0" dirty="0"/>
              <a:t> the </a:t>
            </a:r>
            <a:r>
              <a:rPr lang="fr-FR" altLang="fr-FR" sz="2400" dirty="0" err="1">
                <a:solidFill>
                  <a:srgbClr val="0000CC"/>
                </a:solidFill>
              </a:rPr>
              <a:t>bactericidal</a:t>
            </a:r>
            <a:r>
              <a:rPr lang="fr-FR" altLang="fr-FR" sz="2400" dirty="0">
                <a:solidFill>
                  <a:srgbClr val="0000CC"/>
                </a:solidFill>
              </a:rPr>
              <a:t> </a:t>
            </a:r>
            <a:r>
              <a:rPr lang="fr-FR" altLang="fr-FR" sz="2400" b="0" dirty="0" err="1"/>
              <a:t>effect</a:t>
            </a:r>
            <a:r>
              <a:rPr lang="fr-FR" altLang="fr-FR" sz="2400" b="0" dirty="0"/>
              <a:t> of an </a:t>
            </a:r>
            <a:r>
              <a:rPr lang="fr-FR" altLang="fr-FR" sz="2400" b="0" dirty="0" err="1"/>
              <a:t>antibiotic</a:t>
            </a:r>
            <a:endParaRPr lang="fr-FR" altLang="fr-FR" sz="2400" b="0" dirty="0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MIC </a:t>
            </a:r>
            <a:r>
              <a:rPr lang="fi-FI" altLang="fr-FR" sz="3600" dirty="0">
                <a:solidFill>
                  <a:srgbClr val="C00000"/>
                </a:solidFill>
              </a:rPr>
              <a:t>and </a:t>
            </a:r>
            <a:r>
              <a:rPr lang="fi-FI" altLang="fr-FR" sz="3600" dirty="0" smtClean="0">
                <a:solidFill>
                  <a:srgbClr val="C00000"/>
                </a:solidFill>
              </a:rPr>
              <a:t>MBC</a:t>
            </a:r>
            <a:endParaRPr lang="fi-FI" altLang="fr-FR" sz="3600" dirty="0">
              <a:solidFill>
                <a:srgbClr val="C00000"/>
              </a:solidFill>
            </a:endParaRPr>
          </a:p>
        </p:txBody>
      </p:sp>
      <p:sp>
        <p:nvSpPr>
          <p:cNvPr id="512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398F0-8BC7-4DA4-B131-1709F425779F}" type="slidenum">
              <a:rPr lang="fr-FR" altLang="fr-FR" sz="1400" b="0" smtClean="0"/>
              <a:t>20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43429"/>
            <a:ext cx="71008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ZoneTexte 2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According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IUD Mal Inf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9875" y="5603875"/>
            <a:ext cx="7141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dirty="0" err="1"/>
              <a:t>Starting</a:t>
            </a:r>
            <a:r>
              <a:rPr lang="fr-FR" altLang="fr-FR" sz="1800" b="0" dirty="0"/>
              <a:t> inoculum = 10</a:t>
            </a:r>
            <a:r>
              <a:rPr lang="fr-FR" altLang="fr-FR" sz="1800" b="0" baseline="30000" dirty="0"/>
              <a:t>6 </a:t>
            </a:r>
            <a:r>
              <a:rPr lang="fr-FR" altLang="fr-FR" sz="1800" b="0" dirty="0" err="1"/>
              <a:t>Colony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Forming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Units</a:t>
            </a:r>
            <a:r>
              <a:rPr lang="fr-FR" altLang="fr-FR" sz="1800" b="0" dirty="0"/>
              <a:t> per </a:t>
            </a:r>
            <a:r>
              <a:rPr lang="fr-FR" altLang="fr-FR" sz="1800" b="0" dirty="0" err="1"/>
              <a:t>milliliter</a:t>
            </a:r>
            <a:r>
              <a:rPr lang="fr-FR" altLang="fr-FR" sz="1800" b="0" dirty="0"/>
              <a:t> (CFU/</a:t>
            </a:r>
            <a:r>
              <a:rPr lang="fr-FR" altLang="fr-FR" sz="1800" b="0" dirty="0" err="1"/>
              <a:t>mL</a:t>
            </a:r>
            <a:r>
              <a:rPr lang="fr-FR" altLang="fr-FR" sz="1800" b="0" dirty="0"/>
              <a:t>)</a:t>
            </a:r>
          </a:p>
        </p:txBody>
      </p:sp>
      <p:sp>
        <p:nvSpPr>
          <p:cNvPr id="522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31E716-7D78-4D26-92C4-7B514B77BDF8}" type="slidenum">
              <a:rPr lang="fr-FR" altLang="fr-FR" sz="1400" b="0" smtClean="0"/>
              <a:t>21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23850"/>
            <a:ext cx="7258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ZoneTexte 4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According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IUD Mal Inf</a:t>
            </a: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4694238" y="4041775"/>
            <a:ext cx="2476500" cy="581025"/>
            <a:chOff x="4694378" y="4042064"/>
            <a:chExt cx="2475810" cy="580705"/>
          </a:xfrm>
        </p:grpSpPr>
        <p:sp>
          <p:nvSpPr>
            <p:cNvPr id="3" name="ZoneTexte 2"/>
            <p:cNvSpPr txBox="1"/>
            <p:nvPr/>
          </p:nvSpPr>
          <p:spPr>
            <a:xfrm>
              <a:off x="5081620" y="4161061"/>
              <a:ext cx="2088568" cy="4617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MIC = 2 mg/L</a:t>
              </a:r>
            </a:p>
          </p:txBody>
        </p:sp>
        <p:sp>
          <p:nvSpPr>
            <p:cNvPr id="53271" name="Flèche vers le bas 3"/>
            <p:cNvSpPr>
              <a:spLocks noChangeArrowheads="1"/>
            </p:cNvSpPr>
            <p:nvPr/>
          </p:nvSpPr>
          <p:spPr bwMode="auto">
            <a:xfrm flipV="1">
              <a:off x="4694378" y="4042064"/>
              <a:ext cx="272477" cy="488372"/>
            </a:xfrm>
            <a:prstGeom prst="down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</p:grp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9875" y="6149975"/>
            <a:ext cx="222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Bacteria (CFU/mL)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44813" y="6149975"/>
            <a:ext cx="52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baseline="30000"/>
              <a:t>106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08313" y="56038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2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636963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baseline="30000"/>
              <a:t>105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702050" y="560387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4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430713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baseline="30000"/>
              <a:t>104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495800" y="560387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8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189538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baseline="30000"/>
              <a:t>103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254625" y="5603875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16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007100" y="6149975"/>
            <a:ext cx="52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baseline="30000"/>
              <a:t>102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070600" y="5603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32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927850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baseline="30000"/>
              <a:t>101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992938" y="5603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64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269875" y="5603875"/>
            <a:ext cx="201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Conc. AB (µg/mL)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7893050" y="4986338"/>
            <a:ext cx="2398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00000"/>
                </a:solidFill>
              </a:rPr>
              <a:t>MBC </a:t>
            </a:r>
            <a:r>
              <a:rPr lang="fr-FR" altLang="fr-FR" sz="2400" dirty="0">
                <a:solidFill>
                  <a:srgbClr val="C00000"/>
                </a:solidFill>
              </a:rPr>
              <a:t>= 32 mg/L</a:t>
            </a:r>
          </a:p>
        </p:txBody>
      </p:sp>
      <p:sp>
        <p:nvSpPr>
          <p:cNvPr id="8" name="Virage 7"/>
          <p:cNvSpPr/>
          <p:nvPr/>
        </p:nvSpPr>
        <p:spPr bwMode="auto">
          <a:xfrm rot="16200000" flipH="1">
            <a:off x="6740525" y="4583113"/>
            <a:ext cx="441325" cy="1609725"/>
          </a:xfrm>
          <a:prstGeom prst="ben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532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24380-A5A9-4117-9150-E4833EE7A491}" type="slidenum">
              <a:rPr lang="fr-FR" altLang="fr-FR" sz="1400" b="0" smtClean="0"/>
              <a:t>22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504421" y="775230"/>
            <a:ext cx="7991475" cy="7635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ATB </a:t>
            </a:r>
            <a:r>
              <a:rPr lang="fi-FI" altLang="fr-FR" sz="3600" dirty="0">
                <a:solidFill>
                  <a:srgbClr val="C00000"/>
                </a:solidFill>
              </a:rPr>
              <a:t>bactericidal or bacteriostatic</a:t>
            </a:r>
          </a:p>
        </p:txBody>
      </p:sp>
      <p:sp>
        <p:nvSpPr>
          <p:cNvPr id="54278" name="ZoneTexte 2"/>
          <p:cNvSpPr txBox="1">
            <a:spLocks noChangeArrowheads="1"/>
          </p:cNvSpPr>
          <p:nvPr/>
        </p:nvSpPr>
        <p:spPr bwMode="auto">
          <a:xfrm>
            <a:off x="715433" y="1834092"/>
            <a:ext cx="9112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 dirty="0" smtClean="0"/>
              <a:t>ATB </a:t>
            </a:r>
            <a:r>
              <a:rPr lang="fr-FR" altLang="fr-FR" sz="2400" dirty="0" err="1"/>
              <a:t>bacteriostatic</a:t>
            </a:r>
            <a:r>
              <a:rPr lang="fr-FR" altLang="fr-FR" sz="2400" dirty="0"/>
              <a:t>: </a:t>
            </a:r>
            <a:r>
              <a:rPr lang="fr-FR" altLang="fr-FR" sz="2400" b="0" dirty="0" err="1"/>
              <a:t>when</a:t>
            </a:r>
            <a:r>
              <a:rPr lang="fr-FR" altLang="fr-FR" sz="2400" b="0" dirty="0"/>
              <a:t> </a:t>
            </a:r>
            <a:r>
              <a:rPr lang="fr-FR" altLang="fr-FR" sz="2400" b="0" dirty="0" smtClean="0"/>
              <a:t>MBC </a:t>
            </a:r>
            <a:r>
              <a:rPr lang="fr-FR" altLang="fr-FR" sz="2400" b="0" dirty="0"/>
              <a:t>&gt;&gt; MIC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dirty="0" smtClean="0"/>
              <a:t>ATB </a:t>
            </a:r>
            <a:r>
              <a:rPr lang="fr-FR" altLang="fr-FR" sz="2400" dirty="0" err="1" smtClean="0"/>
              <a:t>bactericidal</a:t>
            </a:r>
            <a:r>
              <a:rPr lang="fr-FR" altLang="fr-FR" sz="2400" dirty="0" smtClean="0"/>
              <a:t>: </a:t>
            </a:r>
            <a:r>
              <a:rPr lang="fr-FR" altLang="fr-FR" sz="2400" b="0" dirty="0" err="1"/>
              <a:t>when</a:t>
            </a:r>
            <a:r>
              <a:rPr lang="fr-FR" altLang="fr-FR" sz="2400" b="0" dirty="0"/>
              <a:t> </a:t>
            </a:r>
            <a:r>
              <a:rPr lang="fr-FR" altLang="fr-FR" sz="2400" b="0" dirty="0" smtClean="0"/>
              <a:t>MBC </a:t>
            </a:r>
            <a:r>
              <a:rPr lang="fr-FR" altLang="fr-FR" sz="2400" b="0" dirty="0"/>
              <a:t>≥ MIC</a:t>
            </a:r>
          </a:p>
        </p:txBody>
      </p:sp>
      <p:sp>
        <p:nvSpPr>
          <p:cNvPr id="5427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75524" y="6266392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 smtClean="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30200" y="2105025"/>
            <a:ext cx="9682163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184150" indent="-18415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i-FI" altLang="fr-FR" sz="2600" b="0"/>
              <a:t>- Obtained by monitoring the size of a bacterial population over time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i-FI" altLang="fr-FR" sz="2600" b="0"/>
              <a:t>- </a:t>
            </a:r>
            <a:r>
              <a:rPr lang="fi-FI" altLang="fr-FR" sz="2600" b="0">
                <a:solidFill>
                  <a:schemeClr val="tx2"/>
                </a:solidFill>
              </a:rPr>
              <a:t>Early phase (6-8 h)</a:t>
            </a:r>
            <a:r>
              <a:rPr lang="fi-FI" altLang="fr-FR" sz="2600" b="0"/>
              <a:t>: allows to observe the influence of time and concentration on the size of the inoculum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408113" y="198589"/>
            <a:ext cx="7142162" cy="76328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Speed of bactericidal </a:t>
            </a:r>
            <a:r>
              <a:rPr lang="fi-FI" altLang="fr-FR" sz="3600" dirty="0" smtClean="0">
                <a:solidFill>
                  <a:srgbClr val="C00000"/>
                </a:solidFill>
              </a:rPr>
              <a:t>activity  </a:t>
            </a:r>
            <a:endParaRPr lang="fi-FI" altLang="fr-FR" sz="3600" dirty="0">
              <a:solidFill>
                <a:srgbClr val="C00000"/>
              </a:solidFill>
            </a:endParaRPr>
          </a:p>
        </p:txBody>
      </p:sp>
      <p:sp>
        <p:nvSpPr>
          <p:cNvPr id="553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C099C-791B-4ABB-9407-D4DB7DE32F67}" type="slidenum">
              <a:rPr lang="fr-FR" altLang="fr-FR" sz="1400" b="0" smtClean="0"/>
              <a:t>24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408113" y="198588"/>
            <a:ext cx="7142162" cy="763286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 smtClean="0">
                <a:solidFill>
                  <a:srgbClr val="C00000"/>
                </a:solidFill>
              </a:rPr>
              <a:t>Rate of bacterial killing  </a:t>
            </a:r>
            <a:endParaRPr lang="fi-FI" altLang="fr-FR" sz="3600" dirty="0">
              <a:solidFill>
                <a:srgbClr val="C00000"/>
              </a:solidFill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330200" y="1158875"/>
            <a:ext cx="9682163" cy="4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184150" indent="-18415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fi-FI" altLang="fr-FR" sz="2400" b="0" dirty="0"/>
              <a:t>Obtained </a:t>
            </a:r>
            <a:r>
              <a:rPr lang="fi-FI" altLang="fr-FR" sz="2400" b="0" dirty="0" smtClean="0"/>
              <a:t>by performing time-kill (or killing) curves</a:t>
            </a:r>
            <a:endParaRPr lang="fi-FI" altLang="fr-FR" sz="2400" b="0" dirty="0"/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211138" y="5368925"/>
            <a:ext cx="9682162" cy="10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184150" indent="-18415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fi-FI" altLang="fr-FR" sz="2600" b="0" dirty="0"/>
              <a:t>Allows to observe </a:t>
            </a:r>
            <a:r>
              <a:rPr lang="fi-FI" altLang="fr-FR" sz="2600" dirty="0"/>
              <a:t>the influence of </a:t>
            </a:r>
            <a:r>
              <a:rPr lang="fi-FI" altLang="fr-FR" sz="2600" dirty="0" smtClean="0"/>
              <a:t>concentrations and </a:t>
            </a:r>
            <a:r>
              <a:rPr lang="fi-FI" altLang="fr-FR" sz="2600" dirty="0"/>
              <a:t>time </a:t>
            </a:r>
            <a:r>
              <a:rPr lang="fi-FI" altLang="fr-FR" sz="2600" b="0" dirty="0" smtClean="0"/>
              <a:t>on </a:t>
            </a:r>
            <a:r>
              <a:rPr lang="fi-FI" altLang="fr-FR" sz="2600" b="0" dirty="0"/>
              <a:t>the size of the </a:t>
            </a:r>
            <a:r>
              <a:rPr lang="fi-FI" altLang="fr-FR" sz="2600" b="0" dirty="0" smtClean="0"/>
              <a:t>bacterial population</a:t>
            </a:r>
            <a:endParaRPr lang="fi-FI" altLang="fr-FR" sz="2600" b="0" dirty="0"/>
          </a:p>
        </p:txBody>
      </p:sp>
      <p:grpSp>
        <p:nvGrpSpPr>
          <p:cNvPr id="57349" name="Groupe 2"/>
          <p:cNvGrpSpPr>
            <a:grpSpLocks/>
          </p:cNvGrpSpPr>
          <p:nvPr/>
        </p:nvGrpSpPr>
        <p:grpSpPr bwMode="auto">
          <a:xfrm>
            <a:off x="2700338" y="2341563"/>
            <a:ext cx="4238625" cy="2952750"/>
            <a:chOff x="2700338" y="2341563"/>
            <a:chExt cx="4238625" cy="2952750"/>
          </a:xfrm>
        </p:grpSpPr>
        <p:grpSp>
          <p:nvGrpSpPr>
            <p:cNvPr id="57357" name="Groupe 2"/>
            <p:cNvGrpSpPr>
              <a:grpSpLocks/>
            </p:cNvGrpSpPr>
            <p:nvPr/>
          </p:nvGrpSpPr>
          <p:grpSpPr bwMode="auto">
            <a:xfrm>
              <a:off x="2700338" y="2341563"/>
              <a:ext cx="4238625" cy="2952750"/>
              <a:chOff x="2700770" y="2415958"/>
              <a:chExt cx="4238625" cy="2952750"/>
            </a:xfrm>
          </p:grpSpPr>
          <p:pic>
            <p:nvPicPr>
              <p:cNvPr id="57359" name="Picture 2" descr="http://bacterioweb.univ-fcomte.fr/cours_dcem1/Images/04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770" y="2415958"/>
                <a:ext cx="4238625" cy="2952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60" name="Rectangle 1"/>
              <p:cNvSpPr>
                <a:spLocks noChangeArrowheads="1"/>
              </p:cNvSpPr>
              <p:nvPr/>
            </p:nvSpPr>
            <p:spPr bwMode="auto">
              <a:xfrm>
                <a:off x="4436918" y="4052455"/>
                <a:ext cx="904009" cy="24938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57361" name="Rectangle 7"/>
              <p:cNvSpPr>
                <a:spLocks noChangeArrowheads="1"/>
              </p:cNvSpPr>
              <p:nvPr/>
            </p:nvSpPr>
            <p:spPr bwMode="auto">
              <a:xfrm>
                <a:off x="4368077" y="4586322"/>
                <a:ext cx="904009" cy="24938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</p:grpSp>
        <p:sp>
          <p:nvSpPr>
            <p:cNvPr id="57358" name="Rectangle 1"/>
            <p:cNvSpPr>
              <a:spLocks noChangeArrowheads="1"/>
            </p:cNvSpPr>
            <p:nvPr/>
          </p:nvSpPr>
          <p:spPr bwMode="auto">
            <a:xfrm>
              <a:off x="6251944" y="2341563"/>
              <a:ext cx="687019" cy="3059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</p:grp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6145213" y="3243263"/>
            <a:ext cx="1627187" cy="1116012"/>
            <a:chOff x="6145619" y="3242930"/>
            <a:chExt cx="1626781" cy="1116419"/>
          </a:xfrm>
        </p:grpSpPr>
        <p:sp>
          <p:nvSpPr>
            <p:cNvPr id="57355" name="Ellipse 3"/>
            <p:cNvSpPr>
              <a:spLocks noChangeArrowheads="1"/>
            </p:cNvSpPr>
            <p:nvPr/>
          </p:nvSpPr>
          <p:spPr bwMode="auto">
            <a:xfrm>
              <a:off x="6145619" y="3242930"/>
              <a:ext cx="871869" cy="111641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57356" name="ZoneTexte 4"/>
            <p:cNvSpPr txBox="1">
              <a:spLocks noChangeArrowheads="1"/>
            </p:cNvSpPr>
            <p:nvPr/>
          </p:nvSpPr>
          <p:spPr bwMode="auto">
            <a:xfrm>
              <a:off x="7164541" y="3621869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0" dirty="0" smtClean="0"/>
                <a:t>MIC</a:t>
              </a:r>
              <a:endParaRPr lang="fr-FR" altLang="fr-FR" sz="1800" b="0" dirty="0"/>
            </a:p>
          </p:txBody>
        </p:sp>
      </p:grpSp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6148388" y="4533900"/>
            <a:ext cx="1717675" cy="558800"/>
            <a:chOff x="6145619" y="3360615"/>
            <a:chExt cx="1716549" cy="558210"/>
          </a:xfrm>
        </p:grpSpPr>
        <p:sp>
          <p:nvSpPr>
            <p:cNvPr id="57353" name="Ellipse 15"/>
            <p:cNvSpPr>
              <a:spLocks noChangeArrowheads="1"/>
            </p:cNvSpPr>
            <p:nvPr/>
          </p:nvSpPr>
          <p:spPr bwMode="auto">
            <a:xfrm>
              <a:off x="6145619" y="3360615"/>
              <a:ext cx="871869" cy="55821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57354" name="ZoneTexte 16"/>
            <p:cNvSpPr txBox="1">
              <a:spLocks noChangeArrowheads="1"/>
            </p:cNvSpPr>
            <p:nvPr/>
          </p:nvSpPr>
          <p:spPr bwMode="auto">
            <a:xfrm>
              <a:off x="7164541" y="3455054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0" dirty="0" smtClean="0"/>
                <a:t>MBC</a:t>
              </a:r>
              <a:endParaRPr lang="fr-FR" altLang="fr-FR" sz="1800" b="0" dirty="0"/>
            </a:p>
          </p:txBody>
        </p:sp>
      </p:grpSp>
      <p:sp>
        <p:nvSpPr>
          <p:cNvPr id="573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E4C40-BED2-44EA-8D60-4C24B82735A7}" type="slidenum">
              <a:rPr lang="fr-FR" altLang="fr-FR" sz="1400" b="0" smtClean="0"/>
              <a:t>25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07963" y="1276350"/>
            <a:ext cx="991393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fi-FI" altLang="fr-FR" sz="2400" b="0" dirty="0"/>
              <a:t>Allows the detection of bacterial inoculum </a:t>
            </a:r>
            <a:r>
              <a:rPr lang="fi-FI" altLang="fr-FR" sz="2400" dirty="0"/>
              <a:t>decay/re-growth phases </a:t>
            </a:r>
            <a:r>
              <a:rPr lang="fi-FI" altLang="fr-FR" sz="2400" b="0" dirty="0"/>
              <a:t>as a function of time and antibiotic concentrations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2286000" y="3346450"/>
            <a:ext cx="0" cy="275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2279650" y="6134100"/>
            <a:ext cx="76930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3486150" y="58928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5562600" y="58928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514600" y="3733800"/>
            <a:ext cx="92075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435350" y="3740150"/>
            <a:ext cx="2054225" cy="187325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5486400" y="3787775"/>
            <a:ext cx="4157663" cy="18256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68363" y="3524250"/>
            <a:ext cx="10795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/>
              <a:t>CFU/ml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2443163" y="3787775"/>
            <a:ext cx="10556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rgbClr val="FE9B03"/>
                </a:solidFill>
              </a:rPr>
              <a:t>latency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3071813" y="4835525"/>
            <a:ext cx="2587248" cy="705321"/>
          </a:xfrm>
          <a:prstGeom prst="rect">
            <a:avLst/>
          </a:prstGeom>
          <a:solidFill>
            <a:srgbClr val="CCFF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 dirty="0">
                <a:solidFill>
                  <a:schemeClr val="tx2"/>
                </a:solidFill>
              </a:rPr>
              <a:t>phase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 dirty="0" smtClean="0">
                <a:solidFill>
                  <a:schemeClr val="tx2"/>
                </a:solidFill>
              </a:rPr>
              <a:t>Bactericidal activity</a:t>
            </a:r>
            <a:endParaRPr lang="fi-FI" altLang="fr-FR" sz="2000" dirty="0">
              <a:solidFill>
                <a:schemeClr val="tx2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6884988" y="4835525"/>
            <a:ext cx="1798637" cy="68897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phase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regrowth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2119313" y="6167438"/>
            <a:ext cx="3508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/>
              <a:t>0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3338513" y="6167438"/>
            <a:ext cx="3508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/>
              <a:t>2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5376863" y="6167438"/>
            <a:ext cx="3508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/>
              <a:t>6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8569325" y="6167438"/>
            <a:ext cx="155257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400"/>
              <a:t>time (h)</a:t>
            </a:r>
          </a:p>
        </p:txBody>
      </p:sp>
      <p:sp>
        <p:nvSpPr>
          <p:cNvPr id="58386" name="AutoShape 20"/>
          <p:cNvSpPr>
            <a:spLocks noChangeArrowheads="1"/>
          </p:cNvSpPr>
          <p:nvPr/>
        </p:nvSpPr>
        <p:spPr bwMode="auto">
          <a:xfrm>
            <a:off x="6594475" y="4271963"/>
            <a:ext cx="244475" cy="614362"/>
          </a:xfrm>
          <a:prstGeom prst="curvedRightArrow">
            <a:avLst>
              <a:gd name="adj1" fmla="val 50260"/>
              <a:gd name="adj2" fmla="val 100519"/>
              <a:gd name="adj3" fmla="val 3333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58387" name="AutoShape 21"/>
          <p:cNvSpPr>
            <a:spLocks noChangeArrowheads="1"/>
          </p:cNvSpPr>
          <p:nvPr/>
        </p:nvSpPr>
        <p:spPr bwMode="auto">
          <a:xfrm>
            <a:off x="4829175" y="4306888"/>
            <a:ext cx="150813" cy="546100"/>
          </a:xfrm>
          <a:prstGeom prst="curvedLeftArrow">
            <a:avLst>
              <a:gd name="adj1" fmla="val 72421"/>
              <a:gd name="adj2" fmla="val 144842"/>
              <a:gd name="adj3" fmla="val 3333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58388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Rate of bacterial killing  </a:t>
            </a:r>
          </a:p>
        </p:txBody>
      </p:sp>
      <p:sp>
        <p:nvSpPr>
          <p:cNvPr id="58389" name="Line 7"/>
          <p:cNvSpPr>
            <a:spLocks noChangeShapeType="1"/>
          </p:cNvSpPr>
          <p:nvPr/>
        </p:nvSpPr>
        <p:spPr bwMode="auto">
          <a:xfrm>
            <a:off x="2509838" y="3706813"/>
            <a:ext cx="7134225" cy="33337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90" name="ZoneTexte 1"/>
          <p:cNvSpPr txBox="1">
            <a:spLocks noChangeArrowheads="1"/>
          </p:cNvSpPr>
          <p:nvPr/>
        </p:nvSpPr>
        <p:spPr bwMode="auto">
          <a:xfrm>
            <a:off x="8856663" y="31623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CC"/>
                </a:solidFill>
              </a:rPr>
              <a:t>Conc 1</a:t>
            </a:r>
          </a:p>
        </p:txBody>
      </p:sp>
      <p:sp>
        <p:nvSpPr>
          <p:cNvPr id="58391" name="ZoneTexte 25"/>
          <p:cNvSpPr txBox="1">
            <a:spLocks noChangeArrowheads="1"/>
          </p:cNvSpPr>
          <p:nvPr/>
        </p:nvSpPr>
        <p:spPr bwMode="auto">
          <a:xfrm>
            <a:off x="8856663" y="4187825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6600"/>
                </a:solidFill>
              </a:rPr>
              <a:t>Conc 2</a:t>
            </a:r>
          </a:p>
        </p:txBody>
      </p:sp>
      <p:sp>
        <p:nvSpPr>
          <p:cNvPr id="583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FDF07-0A9A-4783-BB9F-02C45533B224}" type="slidenum">
              <a:rPr lang="fr-FR" altLang="fr-FR" sz="1400" b="0" smtClean="0"/>
              <a:t>26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0988" y="1752600"/>
            <a:ext cx="9659937" cy="440848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r-FR" dirty="0" smtClean="0">
                <a:solidFill>
                  <a:srgbClr val="C00000"/>
                </a:solidFill>
              </a:rPr>
              <a:t>Early phase: 0.5 h to 6-8 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informs about the </a:t>
            </a:r>
            <a:r>
              <a:rPr lang="fi-FI" altLang="fr-FR" dirty="0" smtClean="0"/>
              <a:t>mode of action </a:t>
            </a:r>
            <a:r>
              <a:rPr lang="fi-FI" altLang="fr-FR" b="0" dirty="0" smtClean="0"/>
              <a:t>of the antibiotic, by the temporal dynamics of the bacterial killing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fi-FI" altLang="fr-FR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r-FR" dirty="0" smtClean="0">
                <a:solidFill>
                  <a:srgbClr val="C00000"/>
                </a:solidFill>
              </a:rPr>
              <a:t>Late phase: &gt; 6-8 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bacterial regrowth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degradation of the antibiotic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adaptive tolerance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b="0" dirty="0" smtClean="0"/>
              <a:t>selection of resistant mutants</a:t>
            </a: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r-FR" b="0" dirty="0" smtClean="0"/>
              <a:t>...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Rate of bacterial killing  </a:t>
            </a:r>
          </a:p>
        </p:txBody>
      </p:sp>
      <p:sp>
        <p:nvSpPr>
          <p:cNvPr id="604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031D12-18FA-4C0E-9C73-D59C0604A5B8}" type="slidenum">
              <a:rPr lang="fr-FR" altLang="fr-FR" sz="1400" b="0" smtClean="0"/>
              <a:t>27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60363" y="1350963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 rot="-5400000">
            <a:off x="-89694" y="3999336"/>
            <a:ext cx="2497138" cy="3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Surviving bacteria</a:t>
            </a:r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 rot="-5400000">
            <a:off x="4203700" y="3892180"/>
            <a:ext cx="2987675" cy="3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fi-FI" altLang="fr-FR" sz="1800"/>
              <a:t>Surviving bacteria</a:t>
            </a:r>
          </a:p>
        </p:txBody>
      </p:sp>
      <p:sp>
        <p:nvSpPr>
          <p:cNvPr id="62472" name="Line 6"/>
          <p:cNvSpPr>
            <a:spLocks noChangeShapeType="1"/>
          </p:cNvSpPr>
          <p:nvPr/>
        </p:nvSpPr>
        <p:spPr bwMode="auto">
          <a:xfrm>
            <a:off x="6426200" y="3214688"/>
            <a:ext cx="2403475" cy="272097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3" name="Line 7"/>
          <p:cNvSpPr>
            <a:spLocks noChangeShapeType="1"/>
          </p:cNvSpPr>
          <p:nvPr/>
        </p:nvSpPr>
        <p:spPr bwMode="auto">
          <a:xfrm>
            <a:off x="6413500" y="5997575"/>
            <a:ext cx="3201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4" name="Line 8"/>
          <p:cNvSpPr>
            <a:spLocks noChangeShapeType="1"/>
          </p:cNvSpPr>
          <p:nvPr/>
        </p:nvSpPr>
        <p:spPr bwMode="auto">
          <a:xfrm flipV="1">
            <a:off x="6388100" y="2020888"/>
            <a:ext cx="0" cy="3989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9006283" y="5916236"/>
            <a:ext cx="866379" cy="40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1900" dirty="0"/>
              <a:t>Time</a:t>
            </a:r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7739913" y="5953145"/>
            <a:ext cx="59792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2000"/>
              </a:lnSpc>
              <a:spcBef>
                <a:spcPct val="0"/>
              </a:spcBef>
              <a:buFontTx/>
              <a:buNone/>
            </a:pPr>
            <a:r>
              <a:rPr lang="fi-FI" altLang="fr-FR" sz="2500"/>
              <a:t>6 h</a:t>
            </a:r>
          </a:p>
        </p:txBody>
      </p:sp>
      <p:sp>
        <p:nvSpPr>
          <p:cNvPr id="62477" name="Line 11"/>
          <p:cNvSpPr>
            <a:spLocks noChangeShapeType="1"/>
          </p:cNvSpPr>
          <p:nvPr/>
        </p:nvSpPr>
        <p:spPr bwMode="auto">
          <a:xfrm>
            <a:off x="1789113" y="3328988"/>
            <a:ext cx="1011237" cy="2627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Oval 12"/>
          <p:cNvSpPr>
            <a:spLocks noChangeArrowheads="1"/>
          </p:cNvSpPr>
          <p:nvPr/>
        </p:nvSpPr>
        <p:spPr bwMode="auto">
          <a:xfrm>
            <a:off x="1730375" y="3286125"/>
            <a:ext cx="77788" cy="55563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62479" name="Rectangle 13"/>
          <p:cNvSpPr>
            <a:spLocks noChangeArrowheads="1"/>
          </p:cNvSpPr>
          <p:nvPr/>
        </p:nvSpPr>
        <p:spPr bwMode="auto">
          <a:xfrm>
            <a:off x="4514056" y="5955197"/>
            <a:ext cx="699294" cy="40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1900" dirty="0"/>
              <a:t>Time</a:t>
            </a:r>
          </a:p>
        </p:txBody>
      </p:sp>
      <p:sp>
        <p:nvSpPr>
          <p:cNvPr id="62480" name="Rectangle 14"/>
          <p:cNvSpPr>
            <a:spLocks noChangeArrowheads="1"/>
          </p:cNvSpPr>
          <p:nvPr/>
        </p:nvSpPr>
        <p:spPr bwMode="auto">
          <a:xfrm>
            <a:off x="3027333" y="5980668"/>
            <a:ext cx="59792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2000"/>
              </a:lnSpc>
              <a:spcBef>
                <a:spcPct val="0"/>
              </a:spcBef>
              <a:buFontTx/>
              <a:buNone/>
            </a:pPr>
            <a:r>
              <a:rPr lang="fi-FI" altLang="fr-FR" sz="2500"/>
              <a:t>6 h</a:t>
            </a:r>
          </a:p>
        </p:txBody>
      </p:sp>
      <p:sp>
        <p:nvSpPr>
          <p:cNvPr id="62481" name="Line 15"/>
          <p:cNvSpPr>
            <a:spLocks noChangeShapeType="1"/>
          </p:cNvSpPr>
          <p:nvPr/>
        </p:nvSpPr>
        <p:spPr bwMode="auto">
          <a:xfrm flipV="1">
            <a:off x="1763713" y="2236788"/>
            <a:ext cx="0" cy="375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>
            <a:off x="1754188" y="5997575"/>
            <a:ext cx="3449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3" name="Freeform 20"/>
          <p:cNvSpPr>
            <a:spLocks/>
          </p:cNvSpPr>
          <p:nvPr/>
        </p:nvSpPr>
        <p:spPr bwMode="auto">
          <a:xfrm>
            <a:off x="1754188" y="2209800"/>
            <a:ext cx="2479675" cy="1111250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Freeform 21"/>
          <p:cNvSpPr>
            <a:spLocks/>
          </p:cNvSpPr>
          <p:nvPr/>
        </p:nvSpPr>
        <p:spPr bwMode="auto">
          <a:xfrm>
            <a:off x="1785938" y="2281238"/>
            <a:ext cx="2460625" cy="105251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Freeform 22"/>
          <p:cNvSpPr>
            <a:spLocks/>
          </p:cNvSpPr>
          <p:nvPr/>
        </p:nvSpPr>
        <p:spPr bwMode="auto">
          <a:xfrm>
            <a:off x="1785938" y="2262188"/>
            <a:ext cx="2579687" cy="1566862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Freeform 23"/>
          <p:cNvSpPr>
            <a:spLocks/>
          </p:cNvSpPr>
          <p:nvPr/>
        </p:nvSpPr>
        <p:spPr bwMode="auto">
          <a:xfrm>
            <a:off x="1766888" y="2976563"/>
            <a:ext cx="2698750" cy="1646237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Freeform 24"/>
          <p:cNvSpPr>
            <a:spLocks/>
          </p:cNvSpPr>
          <p:nvPr/>
        </p:nvSpPr>
        <p:spPr bwMode="auto">
          <a:xfrm>
            <a:off x="1766888" y="3313113"/>
            <a:ext cx="2916237" cy="2301875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8" name="Freeform 25"/>
          <p:cNvSpPr>
            <a:spLocks/>
          </p:cNvSpPr>
          <p:nvPr/>
        </p:nvSpPr>
        <p:spPr bwMode="auto">
          <a:xfrm>
            <a:off x="6413500" y="2273300"/>
            <a:ext cx="2679700" cy="965200"/>
          </a:xfrm>
          <a:custGeom>
            <a:avLst/>
            <a:gdLst>
              <a:gd name="T0" fmla="*/ 0 w 1688"/>
              <a:gd name="T1" fmla="*/ 2147483646 h 608"/>
              <a:gd name="T2" fmla="*/ 2147483646 w 1688"/>
              <a:gd name="T3" fmla="*/ 2147483646 h 608"/>
              <a:gd name="T4" fmla="*/ 2147483646 w 1688"/>
              <a:gd name="T5" fmla="*/ 0 h 6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8" h="608">
                <a:moveTo>
                  <a:pt x="0" y="608"/>
                </a:moveTo>
                <a:lnTo>
                  <a:pt x="616" y="128"/>
                </a:lnTo>
                <a:lnTo>
                  <a:pt x="1688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9" name="Freeform 26"/>
          <p:cNvSpPr>
            <a:spLocks/>
          </p:cNvSpPr>
          <p:nvPr/>
        </p:nvSpPr>
        <p:spPr bwMode="auto">
          <a:xfrm>
            <a:off x="6400800" y="3238500"/>
            <a:ext cx="2870200" cy="1282700"/>
          </a:xfrm>
          <a:custGeom>
            <a:avLst/>
            <a:gdLst>
              <a:gd name="T0" fmla="*/ 0 w 1808"/>
              <a:gd name="T1" fmla="*/ 0 h 808"/>
              <a:gd name="T2" fmla="*/ 2147483646 w 1808"/>
              <a:gd name="T3" fmla="*/ 2147483646 h 808"/>
              <a:gd name="T4" fmla="*/ 2147483646 w 1808"/>
              <a:gd name="T5" fmla="*/ 2147483646 h 8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8" h="808">
                <a:moveTo>
                  <a:pt x="0" y="0"/>
                </a:moveTo>
                <a:lnTo>
                  <a:pt x="1096" y="808"/>
                </a:lnTo>
                <a:lnTo>
                  <a:pt x="1808" y="1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90" name="Freeform 27"/>
          <p:cNvSpPr>
            <a:spLocks/>
          </p:cNvSpPr>
          <p:nvPr/>
        </p:nvSpPr>
        <p:spPr bwMode="auto">
          <a:xfrm>
            <a:off x="6388100" y="3225800"/>
            <a:ext cx="2717800" cy="1524000"/>
          </a:xfrm>
          <a:custGeom>
            <a:avLst/>
            <a:gdLst>
              <a:gd name="T0" fmla="*/ 0 w 1712"/>
              <a:gd name="T1" fmla="*/ 0 h 960"/>
              <a:gd name="T2" fmla="*/ 2147483646 w 1712"/>
              <a:gd name="T3" fmla="*/ 2147483646 h 960"/>
              <a:gd name="T4" fmla="*/ 2147483646 w 1712"/>
              <a:gd name="T5" fmla="*/ 2147483646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2" h="960">
                <a:moveTo>
                  <a:pt x="0" y="0"/>
                </a:moveTo>
                <a:lnTo>
                  <a:pt x="1056" y="960"/>
                </a:lnTo>
                <a:lnTo>
                  <a:pt x="1712" y="656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 dirty="0">
                <a:solidFill>
                  <a:srgbClr val="C00000"/>
                </a:solidFill>
              </a:rPr>
              <a:t>Rate of bacterial killing  </a:t>
            </a:r>
          </a:p>
        </p:txBody>
      </p:sp>
      <p:sp>
        <p:nvSpPr>
          <p:cNvPr id="62492" name="Espace réservé du numéro de diapositive 5"/>
          <p:cNvSpPr txBox="1">
            <a:spLocks/>
          </p:cNvSpPr>
          <p:nvPr/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356109-CD3B-4814-866B-A1B157549778}" type="slidenum">
              <a:rPr lang="fr-FR" altLang="fr-FR" sz="1400" b="0"/>
              <a:t>28</a:t>
            </a:fld>
            <a:endParaRPr lang="fr-FR" altLang="fr-FR" sz="1400" b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166090" y="1385908"/>
            <a:ext cx="4015523" cy="8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500" dirty="0" smtClean="0">
                <a:solidFill>
                  <a:srgbClr val="FF0000"/>
                </a:solidFill>
              </a:rPr>
              <a:t>Concentration dependent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i-FI" altLang="fr-FR" sz="2000" dirty="0" smtClean="0"/>
              <a:t>(and Time dependent)</a:t>
            </a:r>
            <a:endParaRPr lang="fi-FI" altLang="fr-FR" sz="2000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238219" y="1335895"/>
            <a:ext cx="3940182" cy="89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000" dirty="0" smtClean="0"/>
              <a:t>(Non concentration dependent)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i-FI" altLang="fr-FR" sz="2500" dirty="0" smtClean="0"/>
              <a:t>that are </a:t>
            </a:r>
            <a:r>
              <a:rPr lang="fi-FI" altLang="fr-FR" sz="2500" dirty="0" smtClean="0">
                <a:solidFill>
                  <a:srgbClr val="FF0000"/>
                </a:solidFill>
              </a:rPr>
              <a:t>time-dependent</a:t>
            </a:r>
            <a:endParaRPr lang="fi-FI" altLang="fr-FR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182" y="1966913"/>
            <a:ext cx="9581155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Concentration-dependent antibiotics</a:t>
            </a:r>
          </a:p>
          <a:p>
            <a:pPr lvl="1" eaLnBrk="1" hangingPunct="1"/>
            <a:r>
              <a:rPr lang="fi-FI" altLang="fr-FR" sz="2400" b="0" dirty="0" smtClean="0"/>
              <a:t>their bactericidal rate increases with the concentration of the antibiotic</a:t>
            </a:r>
          </a:p>
          <a:p>
            <a:pPr lvl="4" eaLnBrk="1" hangingPunct="1"/>
            <a:endParaRPr lang="fi-FI" altLang="fr-FR" dirty="0" smtClean="0"/>
          </a:p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Time-dependent antibiotics </a:t>
            </a:r>
          </a:p>
          <a:p>
            <a:pPr marL="0" indent="0" eaLnBrk="1" hangingPunct="1">
              <a:buNone/>
            </a:pPr>
            <a:r>
              <a:rPr lang="fi-FI" altLang="fr-FR" sz="1600" dirty="0" smtClean="0"/>
              <a:t>(also called non concentration-independent)</a:t>
            </a:r>
          </a:p>
          <a:p>
            <a:pPr lvl="1" eaLnBrk="1" hangingPunct="1"/>
            <a:r>
              <a:rPr lang="fi-FI" altLang="fr-FR" sz="2400" b="0" dirty="0" smtClean="0"/>
              <a:t>as soon as they are bactericidal, the time-dependents act </a:t>
            </a:r>
            <a:r>
              <a:rPr lang="fi-FI" altLang="fr-FR" sz="2400" dirty="0" smtClean="0"/>
              <a:t>at their maximum speed </a:t>
            </a:r>
            <a:r>
              <a:rPr lang="fi-FI" altLang="fr-FR" sz="2400" b="0" dirty="0" smtClean="0"/>
              <a:t>(which is slow)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525907"/>
            <a:ext cx="8953500" cy="702373"/>
          </a:xfrm>
          <a:noFill/>
          <a:ln w="25400" cap="flat">
            <a:solidFill>
              <a:srgbClr val="FE9B03"/>
            </a:solidFill>
            <a:miter lim="800000"/>
            <a:headEnd/>
            <a:tailEnd/>
          </a:ln>
          <a:extLst/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dirty="0" smtClean="0">
                <a:solidFill>
                  <a:srgbClr val="C00000"/>
                </a:solidFill>
              </a:rPr>
              <a:t>Classification of antibiotics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t>29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38263" y="123825"/>
            <a:ext cx="7715250" cy="946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chemeClr val="bg1"/>
                </a:solidFill>
              </a:rPr>
              <a:t>The objectives of a dosage regimen for a veterinary antibiotic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6050" y="2482850"/>
            <a:ext cx="4779963" cy="181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u="sng" dirty="0" smtClean="0">
                <a:solidFill>
                  <a:srgbClr val="0000FF"/>
                </a:solidFill>
              </a:rPr>
              <a:t>Animal </a:t>
            </a:r>
            <a:r>
              <a:rPr lang="fr-FR" altLang="fr-FR" sz="2800" u="sng" dirty="0" err="1" smtClean="0">
                <a:solidFill>
                  <a:srgbClr val="0000FF"/>
                </a:solidFill>
              </a:rPr>
              <a:t>health</a:t>
            </a:r>
            <a:r>
              <a:rPr lang="fr-FR" altLang="fr-FR" sz="2800" u="sng" dirty="0" smtClean="0">
                <a:solidFill>
                  <a:srgbClr val="0000FF"/>
                </a:solidFill>
              </a:rPr>
              <a:t> </a:t>
            </a:r>
            <a:r>
              <a:rPr lang="fr-FR" altLang="fr-FR" sz="2800" u="sng" dirty="0">
                <a:solidFill>
                  <a:srgbClr val="0000FF"/>
                </a:solidFill>
              </a:rPr>
              <a:t>issues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0" dirty="0" smtClean="0">
                <a:solidFill>
                  <a:srgbClr val="0000FF"/>
                </a:solidFill>
              </a:rPr>
              <a:t>To </a:t>
            </a:r>
            <a:r>
              <a:rPr lang="fr-FR" altLang="fr-FR" sz="2800" b="0" dirty="0" err="1" smtClean="0">
                <a:solidFill>
                  <a:srgbClr val="0000FF"/>
                </a:solidFill>
              </a:rPr>
              <a:t>achieve</a:t>
            </a:r>
            <a:r>
              <a:rPr lang="fr-FR" altLang="fr-FR" sz="2800" b="0" dirty="0" smtClean="0">
                <a:solidFill>
                  <a:srgbClr val="0000FF"/>
                </a:solidFill>
              </a:rPr>
              <a:t> </a:t>
            </a:r>
            <a:r>
              <a:rPr lang="fr-FR" altLang="fr-FR" sz="2800" b="0" dirty="0">
                <a:solidFill>
                  <a:srgbClr val="0000FF"/>
                </a:solidFill>
              </a:rPr>
              <a:t>a </a:t>
            </a:r>
            <a:r>
              <a:rPr lang="fr-FR" altLang="fr-FR" sz="2800" dirty="0">
                <a:solidFill>
                  <a:srgbClr val="0000FF"/>
                </a:solidFill>
              </a:rPr>
              <a:t>cure </a:t>
            </a:r>
            <a:r>
              <a:rPr lang="fr-FR" altLang="fr-FR" sz="2800" dirty="0" err="1">
                <a:solidFill>
                  <a:srgbClr val="0000FF"/>
                </a:solidFill>
              </a:rPr>
              <a:t>without</a:t>
            </a:r>
            <a:r>
              <a:rPr lang="fr-FR" altLang="fr-FR" sz="2800" dirty="0">
                <a:solidFill>
                  <a:srgbClr val="0000FF"/>
                </a:solidFill>
              </a:rPr>
              <a:t> adverse </a:t>
            </a:r>
            <a:r>
              <a:rPr lang="fr-FR" altLang="fr-FR" sz="2800" dirty="0" err="1">
                <a:solidFill>
                  <a:srgbClr val="0000FF"/>
                </a:solidFill>
              </a:rPr>
              <a:t>effects</a:t>
            </a:r>
            <a:endParaRPr lang="fr-FR" altLang="fr-FR" sz="2800" dirty="0">
              <a:solidFill>
                <a:srgbClr val="0000FF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48263" y="2483068"/>
            <a:ext cx="5138737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u="sng" dirty="0">
                <a:solidFill>
                  <a:srgbClr val="FF0000"/>
                </a:solidFill>
              </a:rPr>
              <a:t>Public </a:t>
            </a:r>
            <a:r>
              <a:rPr lang="fr-FR" altLang="fr-FR" sz="2800" u="sng" dirty="0" err="1">
                <a:solidFill>
                  <a:srgbClr val="FF0000"/>
                </a:solidFill>
              </a:rPr>
              <a:t>health</a:t>
            </a:r>
            <a:r>
              <a:rPr lang="fr-FR" altLang="fr-FR" sz="2800" u="sng" dirty="0">
                <a:solidFill>
                  <a:srgbClr val="FF0000"/>
                </a:solidFill>
              </a:rPr>
              <a:t> issues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0" dirty="0" smtClean="0">
                <a:solidFill>
                  <a:srgbClr val="FF0000"/>
                </a:solidFill>
              </a:rPr>
              <a:t>To </a:t>
            </a:r>
            <a:r>
              <a:rPr lang="fr-FR" altLang="fr-FR" sz="2800" b="0" dirty="0" err="1" smtClean="0">
                <a:solidFill>
                  <a:srgbClr val="FF0000"/>
                </a:solidFill>
              </a:rPr>
              <a:t>avoid</a:t>
            </a:r>
            <a:r>
              <a:rPr lang="fr-FR" altLang="fr-FR" sz="2800" b="0" dirty="0" smtClean="0">
                <a:solidFill>
                  <a:srgbClr val="FF0000"/>
                </a:solidFill>
              </a:rPr>
              <a:t> the </a:t>
            </a:r>
            <a:r>
              <a:rPr lang="fr-FR" altLang="fr-FR" sz="2800" dirty="0" err="1" smtClean="0">
                <a:solidFill>
                  <a:srgbClr val="FF0000"/>
                </a:solidFill>
              </a:rPr>
              <a:t>selection</a:t>
            </a:r>
            <a:r>
              <a:rPr lang="fr-FR" altLang="fr-FR" sz="2800" dirty="0" smtClean="0">
                <a:solidFill>
                  <a:srgbClr val="FF0000"/>
                </a:solidFill>
              </a:rPr>
              <a:t> and amplification of </a:t>
            </a:r>
            <a:r>
              <a:rPr lang="fr-FR" altLang="fr-FR" sz="2800" dirty="0" err="1">
                <a:solidFill>
                  <a:srgbClr val="FF0000"/>
                </a:solidFill>
              </a:rPr>
              <a:t>resistance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 smtClean="0">
                <a:solidFill>
                  <a:srgbClr val="FF0000"/>
                </a:solidFill>
              </a:rPr>
              <a:t>genes</a:t>
            </a:r>
            <a:endParaRPr lang="fr-FR" altLang="fr-FR" sz="2800" dirty="0">
              <a:solidFill>
                <a:srgbClr val="FF0000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8065964">
            <a:off x="2653506" y="1586707"/>
            <a:ext cx="1547813" cy="342900"/>
          </a:xfrm>
          <a:prstGeom prst="rightArrow">
            <a:avLst>
              <a:gd name="adj1" fmla="val 50000"/>
              <a:gd name="adj2" fmla="val 11284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3534036" flipH="1">
            <a:off x="5602288" y="1635125"/>
            <a:ext cx="1752600" cy="342900"/>
          </a:xfrm>
          <a:prstGeom prst="rightArrow">
            <a:avLst>
              <a:gd name="adj1" fmla="val 50000"/>
              <a:gd name="adj2" fmla="val 12777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19894" y="5165929"/>
            <a:ext cx="9551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400" b="0" dirty="0" smtClean="0">
                <a:ea typeface="SimSun" panose="02010600030101010101" pitchFamily="2" charset="-122"/>
              </a:rPr>
              <a:t>Note: </a:t>
            </a:r>
            <a:r>
              <a:rPr lang="fr-FR" altLang="zh-CN" sz="2400" b="0" dirty="0" err="1" smtClean="0">
                <a:ea typeface="SimSun" panose="02010600030101010101" pitchFamily="2" charset="-122"/>
              </a:rPr>
              <a:t>there</a:t>
            </a:r>
            <a:r>
              <a:rPr lang="fr-FR" altLang="zh-CN" sz="2400" b="0" dirty="0" smtClean="0">
                <a:ea typeface="SimSun" panose="02010600030101010101" pitchFamily="2" charset="-122"/>
              </a:rPr>
              <a:t> </a:t>
            </a:r>
            <a:r>
              <a:rPr lang="fr-FR" altLang="zh-CN" sz="2400" b="0" dirty="0" err="1" smtClean="0">
                <a:ea typeface="SimSun" panose="02010600030101010101" pitchFamily="2" charset="-122"/>
              </a:rPr>
              <a:t>can</a:t>
            </a:r>
            <a:r>
              <a:rPr lang="fr-FR" altLang="zh-CN" sz="2400" b="0" dirty="0" smtClean="0">
                <a:ea typeface="SimSun" panose="02010600030101010101" pitchFamily="2" charset="-122"/>
              </a:rPr>
              <a:t> </a:t>
            </a:r>
            <a:r>
              <a:rPr lang="fr-FR" altLang="zh-CN" sz="2400" b="0" dirty="0" err="1" smtClean="0">
                <a:ea typeface="SimSun" panose="02010600030101010101" pitchFamily="2" charset="-122"/>
              </a:rPr>
              <a:t>be</a:t>
            </a:r>
            <a:r>
              <a:rPr lang="fr-FR" altLang="zh-CN" sz="2400" b="0" dirty="0" smtClean="0">
                <a:ea typeface="SimSun" panose="02010600030101010101" pitchFamily="2" charset="-122"/>
              </a:rPr>
              <a:t> a </a:t>
            </a:r>
            <a:r>
              <a:rPr lang="fr-FR" altLang="zh-CN" sz="2400" b="0" dirty="0" err="1" smtClean="0">
                <a:ea typeface="SimSun" panose="02010600030101010101" pitchFamily="2" charset="-122"/>
              </a:rPr>
              <a:t>potential</a:t>
            </a:r>
            <a:r>
              <a:rPr lang="fr-FR" altLang="zh-CN" sz="2400" b="0" dirty="0" smtClean="0">
                <a:ea typeface="SimSun" panose="02010600030101010101" pitchFamily="2" charset="-122"/>
              </a:rPr>
              <a:t> </a:t>
            </a:r>
            <a:r>
              <a:rPr lang="fr-FR" altLang="zh-CN" sz="2400" b="0" dirty="0" err="1" smtClean="0">
                <a:ea typeface="SimSun" panose="02010600030101010101" pitchFamily="2" charset="-122"/>
              </a:rPr>
              <a:t>conflict</a:t>
            </a:r>
            <a:r>
              <a:rPr lang="fr-FR" altLang="zh-CN" sz="2400" b="0" dirty="0" smtClean="0">
                <a:ea typeface="SimSun" panose="02010600030101010101" pitchFamily="2" charset="-122"/>
              </a:rPr>
              <a:t> </a:t>
            </a:r>
            <a:r>
              <a:rPr lang="fr-FR" altLang="zh-CN" sz="2400" b="0" dirty="0" err="1">
                <a:ea typeface="SimSun" panose="02010600030101010101" pitchFamily="2" charset="-122"/>
              </a:rPr>
              <a:t>between</a:t>
            </a:r>
            <a:r>
              <a:rPr lang="fr-FR" altLang="zh-CN" sz="2400" b="0" dirty="0">
                <a:ea typeface="SimSun" panose="02010600030101010101" pitchFamily="2" charset="-122"/>
              </a:rPr>
              <a:t> the </a:t>
            </a:r>
            <a:r>
              <a:rPr lang="fr-FR" altLang="zh-CN" sz="2400" b="0" dirty="0" err="1">
                <a:ea typeface="SimSun" panose="02010600030101010101" pitchFamily="2" charset="-122"/>
              </a:rPr>
              <a:t>two</a:t>
            </a:r>
            <a:r>
              <a:rPr lang="fr-FR" altLang="zh-CN" sz="2400" b="0" dirty="0">
                <a:ea typeface="SimSun" panose="02010600030101010101" pitchFamily="2" charset="-122"/>
              </a:rPr>
              <a:t> objectives</a:t>
            </a:r>
            <a:endParaRPr lang="fr-FR" altLang="fr-FR" sz="2400" b="0" dirty="0">
              <a:ea typeface="SimSun" panose="02010600030101010101" pitchFamily="2" charset="-122"/>
            </a:endParaRPr>
          </a:p>
        </p:txBody>
      </p:sp>
      <p:sp>
        <p:nvSpPr>
          <p:cNvPr id="82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D24ED-4064-4271-BA49-4F47D9213696}" type="slidenum">
              <a:rPr lang="fr-FR" altLang="fr-FR" sz="1400" b="0" smtClean="0"/>
              <a:t>3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182" y="1966913"/>
            <a:ext cx="9581155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Concentration-dependent antibiotics</a:t>
            </a:r>
          </a:p>
          <a:p>
            <a:pPr lvl="1" eaLnBrk="1" hangingPunct="1">
              <a:spcBef>
                <a:spcPct val="0"/>
              </a:spcBef>
            </a:pPr>
            <a:r>
              <a:rPr lang="fi-FI" altLang="fr-FR" sz="2000" b="0" dirty="0"/>
              <a:t>Aminosides</a:t>
            </a:r>
          </a:p>
          <a:p>
            <a:pPr lvl="1" eaLnBrk="1" hangingPunct="1">
              <a:spcBef>
                <a:spcPct val="0"/>
              </a:spcBef>
            </a:pPr>
            <a:r>
              <a:rPr lang="fi-FI" altLang="fr-FR" sz="2000" b="0" dirty="0" smtClean="0"/>
              <a:t>Quinolones </a:t>
            </a:r>
            <a:r>
              <a:rPr lang="fi-FI" altLang="fr-FR" sz="2000" b="0" dirty="0"/>
              <a:t>(except on some gram-positive)</a:t>
            </a:r>
          </a:p>
          <a:p>
            <a:pPr lvl="4" eaLnBrk="1" hangingPunct="1"/>
            <a:endParaRPr lang="fi-FI" altLang="fr-FR" dirty="0" smtClean="0"/>
          </a:p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Time-dependent antibiotics </a:t>
            </a:r>
          </a:p>
          <a:p>
            <a:pPr marL="0" indent="0" eaLnBrk="1" hangingPunct="1">
              <a:buNone/>
            </a:pPr>
            <a:r>
              <a:rPr lang="fi-FI" altLang="fr-FR" sz="1600" dirty="0" smtClean="0"/>
              <a:t>(also called non concentration-independent)</a:t>
            </a:r>
          </a:p>
          <a:p>
            <a:pPr lvl="1" eaLnBrk="1" hangingPunct="1"/>
            <a:r>
              <a:rPr lang="fi-FI" altLang="fr-FR" sz="2000" b="0" dirty="0"/>
              <a:t>Beta-lactams (except on some gram-negative)</a:t>
            </a:r>
          </a:p>
          <a:p>
            <a:pPr lvl="1" eaLnBrk="1" hangingPunct="1"/>
            <a:r>
              <a:rPr lang="fi-FI" altLang="fr-FR" sz="2000" b="0" dirty="0"/>
              <a:t>Cephalosporins</a:t>
            </a:r>
          </a:p>
          <a:p>
            <a:pPr lvl="1" eaLnBrk="1" hangingPunct="1"/>
            <a:r>
              <a:rPr lang="fi-FI" altLang="fr-FR" sz="2000" b="0" dirty="0"/>
              <a:t>Macrolides</a:t>
            </a:r>
          </a:p>
          <a:p>
            <a:pPr lvl="1" eaLnBrk="1" hangingPunct="1"/>
            <a:r>
              <a:rPr lang="fi-FI" altLang="fr-FR" sz="2000" b="0" dirty="0"/>
              <a:t>Tetracyclines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525907"/>
            <a:ext cx="8953500" cy="702373"/>
          </a:xfrm>
          <a:noFill/>
          <a:ln w="25400" cap="flat">
            <a:solidFill>
              <a:srgbClr val="FE9B03"/>
            </a:solidFill>
            <a:miter lim="800000"/>
            <a:headEnd/>
            <a:tailEnd/>
          </a:ln>
          <a:extLst/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dirty="0" smtClean="0">
                <a:solidFill>
                  <a:srgbClr val="C00000"/>
                </a:solidFill>
              </a:rPr>
              <a:t>Classification of antibiotics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t>30</a:t>
            </a:fld>
            <a:endParaRPr lang="fr-FR" altLang="fr-FR" sz="1400" b="0" smtClean="0"/>
          </a:p>
        </p:txBody>
      </p:sp>
    </p:spTree>
    <p:extLst>
      <p:ext uri="{BB962C8B-B14F-4D97-AF65-F5344CB8AC3E}">
        <p14:creationId xmlns:p14="http://schemas.microsoft.com/office/powerpoint/2010/main" val="396864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87325" y="1901825"/>
            <a:ext cx="9953625" cy="41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77813" indent="-277813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fi-FI" altLang="fr-FR" sz="2400" u="sng" dirty="0" smtClean="0"/>
              <a:t>Period of time without regrowth </a:t>
            </a:r>
            <a:r>
              <a:rPr lang="fi-FI" altLang="fr-FR" sz="2400" dirty="0"/>
              <a:t>after removal of the antibiotic</a:t>
            </a:r>
            <a:r>
              <a:rPr lang="fi-FI" altLang="fr-FR" sz="2800" b="0" dirty="0"/>
              <a:t> </a:t>
            </a:r>
            <a:r>
              <a:rPr lang="fi-FI" altLang="fr-FR" sz="2400" b="0" dirty="0"/>
              <a:t>from the </a:t>
            </a:r>
            <a:r>
              <a:rPr lang="fi-FI" altLang="fr-FR" sz="2400" b="0" dirty="0" smtClean="0"/>
              <a:t>medium</a:t>
            </a:r>
          </a:p>
          <a:p>
            <a:pPr eaLnBrk="1" hangingPunct="1">
              <a:spcBef>
                <a:spcPct val="30000"/>
              </a:spcBef>
            </a:pPr>
            <a:endParaRPr lang="fi-FI" altLang="fr-FR" sz="2400" b="0" dirty="0"/>
          </a:p>
          <a:p>
            <a:pPr eaLnBrk="1" hangingPunct="1">
              <a:spcBef>
                <a:spcPct val="30000"/>
              </a:spcBef>
            </a:pPr>
            <a:r>
              <a:rPr lang="fi-FI" altLang="fr-FR" sz="2400" b="0" dirty="0" smtClean="0"/>
              <a:t>PAE </a:t>
            </a:r>
            <a:r>
              <a:rPr lang="fi-FI" altLang="fr-FR" sz="2400" b="0" dirty="0"/>
              <a:t>= </a:t>
            </a:r>
            <a:r>
              <a:rPr lang="fi-FI" altLang="fr-FR" sz="2400" b="0" dirty="0" smtClean="0"/>
              <a:t>time </a:t>
            </a:r>
            <a:r>
              <a:rPr lang="fi-FI" altLang="fr-FR" sz="2400" b="0" dirty="0"/>
              <a:t>required for 1 log</a:t>
            </a:r>
            <a:r>
              <a:rPr lang="fi-FI" altLang="fr-FR" sz="2400" b="0" baseline="-25000" dirty="0"/>
              <a:t>10</a:t>
            </a:r>
            <a:r>
              <a:rPr lang="fi-FI" altLang="fr-FR" sz="2400" b="0" dirty="0"/>
              <a:t> growth after 1/100</a:t>
            </a:r>
            <a:r>
              <a:rPr lang="fi-FI" altLang="fr-FR" sz="2400" b="0" baseline="30000" dirty="0"/>
              <a:t>th</a:t>
            </a:r>
            <a:r>
              <a:rPr lang="fi-FI" altLang="fr-FR" sz="2400" b="0" dirty="0"/>
              <a:t> dilution of the </a:t>
            </a:r>
            <a:r>
              <a:rPr lang="fi-FI" altLang="fr-FR" sz="2400" b="0" dirty="0" smtClean="0"/>
              <a:t>inoculum (compared to control)</a:t>
            </a:r>
            <a:endParaRPr lang="fi-FI" altLang="fr-FR" sz="2400" b="0" dirty="0"/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400" b="0" dirty="0">
                <a:solidFill>
                  <a:srgbClr val="C00000"/>
                </a:solidFill>
              </a:rPr>
              <a:t>                         </a:t>
            </a:r>
            <a:r>
              <a:rPr lang="fi-FI" altLang="fr-FR" sz="2400" b="0" dirty="0" smtClean="0">
                <a:solidFill>
                  <a:srgbClr val="C00000"/>
                </a:solidFill>
              </a:rPr>
              <a:t>PAE </a:t>
            </a:r>
            <a:r>
              <a:rPr lang="fi-FI" altLang="fr-FR" sz="2400" b="0" dirty="0">
                <a:solidFill>
                  <a:srgbClr val="C00000"/>
                </a:solidFill>
              </a:rPr>
              <a:t>= </a:t>
            </a:r>
            <a:r>
              <a:rPr lang="fi-FI" altLang="fr-FR" sz="2400" b="0" dirty="0" smtClean="0">
                <a:solidFill>
                  <a:srgbClr val="C00000"/>
                </a:solidFill>
              </a:rPr>
              <a:t>T</a:t>
            </a:r>
            <a:r>
              <a:rPr lang="fi-FI" altLang="fr-FR" sz="2400" b="0" baseline="-25000" dirty="0" smtClean="0">
                <a:solidFill>
                  <a:srgbClr val="C00000"/>
                </a:solidFill>
              </a:rPr>
              <a:t>x10,ATB </a:t>
            </a:r>
            <a:r>
              <a:rPr lang="fi-FI" altLang="fr-FR" sz="2400" b="0" dirty="0">
                <a:solidFill>
                  <a:srgbClr val="C00000"/>
                </a:solidFill>
              </a:rPr>
              <a:t>- T</a:t>
            </a:r>
            <a:r>
              <a:rPr lang="fi-FI" altLang="fr-FR" sz="2400" b="0" baseline="-25000" dirty="0">
                <a:solidFill>
                  <a:srgbClr val="C00000"/>
                </a:solidFill>
              </a:rPr>
              <a:t>x10,C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r-FR" sz="2400" b="0" dirty="0">
              <a:solidFill>
                <a:srgbClr val="C00000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400" b="0" dirty="0"/>
              <a:t>           </a:t>
            </a:r>
            <a:r>
              <a:rPr lang="fi-FI" altLang="fr-FR" sz="2400" b="0" dirty="0" smtClean="0"/>
              <a:t>  with T</a:t>
            </a:r>
            <a:r>
              <a:rPr lang="fi-FI" altLang="fr-FR" sz="2400" b="0" baseline="-25000" dirty="0" smtClean="0"/>
              <a:t>x10,ATB </a:t>
            </a:r>
            <a:r>
              <a:rPr lang="fi-FI" altLang="fr-FR" sz="2400" b="0" dirty="0"/>
              <a:t>= </a:t>
            </a:r>
            <a:r>
              <a:rPr lang="fi-FI" altLang="fr-FR" sz="2400" b="0" dirty="0" smtClean="0"/>
              <a:t>time without regrowth with ATB</a:t>
            </a:r>
            <a:endParaRPr lang="fi-FI" altLang="fr-FR" sz="2400" b="0" dirty="0"/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400" b="0" dirty="0"/>
              <a:t>            </a:t>
            </a:r>
            <a:r>
              <a:rPr lang="fi-FI" altLang="fr-FR" sz="2400" b="0" dirty="0" smtClean="0"/>
              <a:t> </a:t>
            </a:r>
            <a:r>
              <a:rPr lang="fi-FI" altLang="fr-FR" sz="2400" b="0" dirty="0"/>
              <a:t>with </a:t>
            </a:r>
            <a:r>
              <a:rPr lang="fi-FI" altLang="fr-FR" sz="2400" b="0" dirty="0" smtClean="0"/>
              <a:t>T</a:t>
            </a:r>
            <a:r>
              <a:rPr lang="fi-FI" altLang="fr-FR" sz="2400" b="0" baseline="-25000" dirty="0" smtClean="0"/>
              <a:t>x10,C </a:t>
            </a:r>
            <a:r>
              <a:rPr lang="fi-FI" altLang="fr-FR" sz="2400" b="0" dirty="0"/>
              <a:t>= time without </a:t>
            </a:r>
            <a:r>
              <a:rPr lang="fi-FI" altLang="fr-FR" sz="2400" b="0" dirty="0" smtClean="0"/>
              <a:t>regrowth in control </a:t>
            </a:r>
            <a:r>
              <a:rPr lang="fi-FI" altLang="fr-FR" sz="2400" b="0" dirty="0"/>
              <a:t>culture without </a:t>
            </a:r>
            <a:r>
              <a:rPr lang="fi-FI" altLang="fr-FR" sz="2400" b="0" dirty="0" smtClean="0"/>
              <a:t>ATB</a:t>
            </a:r>
            <a:endParaRPr lang="fi-FI" altLang="fr-FR" sz="2400" b="0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686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E9EF2-D8BA-42F6-A490-3C17052E1F73}" type="slidenum">
              <a:rPr lang="fr-FR" altLang="fr-FR" sz="1400" b="0" smtClean="0"/>
              <a:t>31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3276600" y="2438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3200400" y="5448300"/>
            <a:ext cx="4562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Freeform 5"/>
          <p:cNvSpPr>
            <a:spLocks/>
          </p:cNvSpPr>
          <p:nvPr/>
        </p:nvSpPr>
        <p:spPr bwMode="auto">
          <a:xfrm>
            <a:off x="3248025" y="2317750"/>
            <a:ext cx="1978025" cy="1152525"/>
          </a:xfrm>
          <a:custGeom>
            <a:avLst/>
            <a:gdLst>
              <a:gd name="T0" fmla="*/ 0 w 9407"/>
              <a:gd name="T1" fmla="*/ 2147483646 h 11038"/>
              <a:gd name="T2" fmla="*/ 2147483646 w 9407"/>
              <a:gd name="T3" fmla="*/ 2147483646 h 11038"/>
              <a:gd name="T4" fmla="*/ 2147483646 w 9407"/>
              <a:gd name="T5" fmla="*/ 2147483646 h 11038"/>
              <a:gd name="T6" fmla="*/ 2147483646 w 9407"/>
              <a:gd name="T7" fmla="*/ 2147483646 h 11038"/>
              <a:gd name="T8" fmla="*/ 2147483646 w 9407"/>
              <a:gd name="T9" fmla="*/ 2147483646 h 11038"/>
              <a:gd name="T10" fmla="*/ 2147483646 w 9407"/>
              <a:gd name="T11" fmla="*/ 2147483646 h 11038"/>
              <a:gd name="T12" fmla="*/ 2147483646 w 9407"/>
              <a:gd name="T13" fmla="*/ 0 h 110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07" h="11038">
                <a:moveTo>
                  <a:pt x="0" y="5553"/>
                </a:moveTo>
                <a:lnTo>
                  <a:pt x="3483" y="1038"/>
                </a:lnTo>
                <a:cubicBezTo>
                  <a:pt x="3515" y="6460"/>
                  <a:pt x="3445" y="5616"/>
                  <a:pt x="3478" y="11038"/>
                </a:cubicBezTo>
                <a:cubicBezTo>
                  <a:pt x="4249" y="10354"/>
                  <a:pt x="5088" y="9926"/>
                  <a:pt x="5791" y="8984"/>
                </a:cubicBezTo>
                <a:cubicBezTo>
                  <a:pt x="6494" y="8042"/>
                  <a:pt x="7217" y="6370"/>
                  <a:pt x="7698" y="5385"/>
                </a:cubicBezTo>
                <a:cubicBezTo>
                  <a:pt x="8179" y="4401"/>
                  <a:pt x="8220" y="3814"/>
                  <a:pt x="8678" y="3077"/>
                </a:cubicBezTo>
                <a:cubicBezTo>
                  <a:pt x="8741" y="3047"/>
                  <a:pt x="9345" y="30"/>
                  <a:pt x="9407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3248025" y="2932113"/>
            <a:ext cx="3179763" cy="1544637"/>
          </a:xfrm>
          <a:custGeom>
            <a:avLst/>
            <a:gdLst>
              <a:gd name="T0" fmla="*/ 0 w 11849"/>
              <a:gd name="T1" fmla="*/ 0 h 10000"/>
              <a:gd name="T2" fmla="*/ 2147483646 w 11849"/>
              <a:gd name="T3" fmla="*/ 2147483646 h 10000"/>
              <a:gd name="T4" fmla="*/ 2147483646 w 11849"/>
              <a:gd name="T5" fmla="*/ 2147483646 h 10000"/>
              <a:gd name="T6" fmla="*/ 2147483646 w 11849"/>
              <a:gd name="T7" fmla="*/ 2147483646 h 10000"/>
              <a:gd name="T8" fmla="*/ 2147483646 w 11849"/>
              <a:gd name="T9" fmla="*/ 2147483646 h 10000"/>
              <a:gd name="T10" fmla="*/ 2147483646 w 11849"/>
              <a:gd name="T11" fmla="*/ 2147483646 h 10000"/>
              <a:gd name="T12" fmla="*/ 2147483646 w 11849"/>
              <a:gd name="T13" fmla="*/ 2147483646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849" h="10000">
                <a:moveTo>
                  <a:pt x="0" y="0"/>
                </a:moveTo>
                <a:lnTo>
                  <a:pt x="2795" y="3712"/>
                </a:lnTo>
                <a:cubicBezTo>
                  <a:pt x="2860" y="6749"/>
                  <a:pt x="2773" y="8240"/>
                  <a:pt x="2840" y="10000"/>
                </a:cubicBezTo>
                <a:lnTo>
                  <a:pt x="5615" y="9317"/>
                </a:lnTo>
                <a:cubicBezTo>
                  <a:pt x="5584" y="8833"/>
                  <a:pt x="8417" y="7944"/>
                  <a:pt x="8386" y="7462"/>
                </a:cubicBezTo>
                <a:lnTo>
                  <a:pt x="10000" y="4731"/>
                </a:lnTo>
                <a:lnTo>
                  <a:pt x="11849" y="1295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2" name="Text Box 27"/>
          <p:cNvSpPr txBox="1">
            <a:spLocks noChangeArrowheads="1"/>
          </p:cNvSpPr>
          <p:nvPr/>
        </p:nvSpPr>
        <p:spPr bwMode="auto">
          <a:xfrm>
            <a:off x="7335838" y="1804988"/>
            <a:ext cx="2432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/>
              <a:t>Culture </a:t>
            </a:r>
            <a:r>
              <a:rPr lang="fr-FR" altLang="fr-FR" sz="2000" b="0" dirty="0" err="1"/>
              <a:t>without</a:t>
            </a:r>
            <a:r>
              <a:rPr lang="fr-FR" altLang="fr-FR" sz="2000" b="0" dirty="0"/>
              <a:t> </a:t>
            </a:r>
            <a:r>
              <a:rPr lang="fr-FR" altLang="fr-FR" sz="2000" b="0" dirty="0" smtClean="0"/>
              <a:t>ATB</a:t>
            </a:r>
            <a:endParaRPr lang="fr-FR" altLang="fr-FR" sz="20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 dirty="0">
                <a:solidFill>
                  <a:srgbClr val="C00000"/>
                </a:solidFill>
              </a:rPr>
              <a:t>Culture </a:t>
            </a:r>
            <a:r>
              <a:rPr lang="fr-FR" altLang="fr-FR" sz="2000" b="0" dirty="0" err="1">
                <a:solidFill>
                  <a:srgbClr val="C00000"/>
                </a:solidFill>
              </a:rPr>
              <a:t>with</a:t>
            </a:r>
            <a:r>
              <a:rPr lang="fr-FR" altLang="fr-FR" sz="2000" b="0" dirty="0">
                <a:solidFill>
                  <a:srgbClr val="C00000"/>
                </a:solidFill>
              </a:rPr>
              <a:t> </a:t>
            </a:r>
            <a:r>
              <a:rPr lang="fr-FR" altLang="fr-FR" sz="2000" b="0" dirty="0" smtClean="0">
                <a:solidFill>
                  <a:srgbClr val="C00000"/>
                </a:solidFill>
              </a:rPr>
              <a:t>ATB</a:t>
            </a:r>
            <a:endParaRPr lang="fr-FR" altLang="fr-FR" sz="2000" b="0" dirty="0">
              <a:solidFill>
                <a:srgbClr val="C00000"/>
              </a:solidFill>
            </a:endParaRPr>
          </a:p>
        </p:txBody>
      </p:sp>
      <p:sp>
        <p:nvSpPr>
          <p:cNvPr id="70663" name="Line 29"/>
          <p:cNvSpPr>
            <a:spLocks noChangeShapeType="1"/>
          </p:cNvSpPr>
          <p:nvPr/>
        </p:nvSpPr>
        <p:spPr bwMode="auto">
          <a:xfrm>
            <a:off x="4000500" y="54737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4" name="Line 30"/>
          <p:cNvSpPr>
            <a:spLocks noChangeShapeType="1"/>
          </p:cNvSpPr>
          <p:nvPr/>
        </p:nvSpPr>
        <p:spPr bwMode="auto">
          <a:xfrm>
            <a:off x="4762500" y="54483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5" name="Line 31"/>
          <p:cNvSpPr>
            <a:spLocks noChangeShapeType="1"/>
          </p:cNvSpPr>
          <p:nvPr/>
        </p:nvSpPr>
        <p:spPr bwMode="auto">
          <a:xfrm>
            <a:off x="5505450" y="545465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6" name="Line 32"/>
          <p:cNvSpPr>
            <a:spLocks noChangeShapeType="1"/>
          </p:cNvSpPr>
          <p:nvPr/>
        </p:nvSpPr>
        <p:spPr bwMode="auto">
          <a:xfrm>
            <a:off x="6248400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7" name="Line 33"/>
          <p:cNvSpPr>
            <a:spLocks noChangeShapeType="1"/>
          </p:cNvSpPr>
          <p:nvPr/>
        </p:nvSpPr>
        <p:spPr bwMode="auto">
          <a:xfrm>
            <a:off x="7010400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8" name="Line 34"/>
          <p:cNvSpPr>
            <a:spLocks noChangeShapeType="1"/>
          </p:cNvSpPr>
          <p:nvPr/>
        </p:nvSpPr>
        <p:spPr bwMode="auto">
          <a:xfrm>
            <a:off x="7751763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9" name="Line 35"/>
          <p:cNvSpPr>
            <a:spLocks noChangeShapeType="1"/>
          </p:cNvSpPr>
          <p:nvPr/>
        </p:nvSpPr>
        <p:spPr bwMode="auto">
          <a:xfrm>
            <a:off x="3194050" y="4946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0" name="Line 36"/>
          <p:cNvSpPr>
            <a:spLocks noChangeShapeType="1"/>
          </p:cNvSpPr>
          <p:nvPr/>
        </p:nvSpPr>
        <p:spPr bwMode="auto">
          <a:xfrm>
            <a:off x="3187700" y="4438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1" name="Line 37"/>
          <p:cNvSpPr>
            <a:spLocks noChangeShapeType="1"/>
          </p:cNvSpPr>
          <p:nvPr/>
        </p:nvSpPr>
        <p:spPr bwMode="auto">
          <a:xfrm>
            <a:off x="3181350" y="3930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2" name="Line 38"/>
          <p:cNvSpPr>
            <a:spLocks noChangeShapeType="1"/>
          </p:cNvSpPr>
          <p:nvPr/>
        </p:nvSpPr>
        <p:spPr bwMode="auto">
          <a:xfrm>
            <a:off x="3175000" y="3422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3" name="Line 39"/>
          <p:cNvSpPr>
            <a:spLocks noChangeShapeType="1"/>
          </p:cNvSpPr>
          <p:nvPr/>
        </p:nvSpPr>
        <p:spPr bwMode="auto">
          <a:xfrm>
            <a:off x="3168650" y="2914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4" name="Line 40"/>
          <p:cNvSpPr>
            <a:spLocks noChangeShapeType="1"/>
          </p:cNvSpPr>
          <p:nvPr/>
        </p:nvSpPr>
        <p:spPr bwMode="auto">
          <a:xfrm>
            <a:off x="3181350" y="2406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5" name="Text Box 41"/>
          <p:cNvSpPr txBox="1">
            <a:spLocks noChangeArrowheads="1"/>
          </p:cNvSpPr>
          <p:nvPr/>
        </p:nvSpPr>
        <p:spPr bwMode="auto">
          <a:xfrm>
            <a:off x="2684463" y="26336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7</a:t>
            </a:r>
          </a:p>
        </p:txBody>
      </p:sp>
      <p:sp>
        <p:nvSpPr>
          <p:cNvPr id="70676" name="Text Box 42"/>
          <p:cNvSpPr txBox="1">
            <a:spLocks noChangeArrowheads="1"/>
          </p:cNvSpPr>
          <p:nvPr/>
        </p:nvSpPr>
        <p:spPr bwMode="auto">
          <a:xfrm>
            <a:off x="2684463" y="319881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6</a:t>
            </a:r>
          </a:p>
        </p:txBody>
      </p:sp>
      <p:sp>
        <p:nvSpPr>
          <p:cNvPr id="70677" name="Text Box 43"/>
          <p:cNvSpPr txBox="1">
            <a:spLocks noChangeArrowheads="1"/>
          </p:cNvSpPr>
          <p:nvPr/>
        </p:nvSpPr>
        <p:spPr bwMode="auto">
          <a:xfrm>
            <a:off x="2684463" y="37639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5</a:t>
            </a:r>
          </a:p>
        </p:txBody>
      </p:sp>
      <p:sp>
        <p:nvSpPr>
          <p:cNvPr id="70678" name="Text Box 44"/>
          <p:cNvSpPr txBox="1">
            <a:spLocks noChangeArrowheads="1"/>
          </p:cNvSpPr>
          <p:nvPr/>
        </p:nvSpPr>
        <p:spPr bwMode="auto">
          <a:xfrm>
            <a:off x="2684463" y="42211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4</a:t>
            </a:r>
          </a:p>
        </p:txBody>
      </p:sp>
      <p:sp>
        <p:nvSpPr>
          <p:cNvPr id="70679" name="Text Box 45"/>
          <p:cNvSpPr txBox="1">
            <a:spLocks noChangeArrowheads="1"/>
          </p:cNvSpPr>
          <p:nvPr/>
        </p:nvSpPr>
        <p:spPr bwMode="auto">
          <a:xfrm>
            <a:off x="2684463" y="47164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3</a:t>
            </a:r>
          </a:p>
        </p:txBody>
      </p:sp>
      <p:sp>
        <p:nvSpPr>
          <p:cNvPr id="70680" name="Text Box 46"/>
          <p:cNvSpPr txBox="1">
            <a:spLocks noChangeArrowheads="1"/>
          </p:cNvSpPr>
          <p:nvPr/>
        </p:nvSpPr>
        <p:spPr bwMode="auto">
          <a:xfrm>
            <a:off x="2684463" y="52244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2</a:t>
            </a:r>
          </a:p>
        </p:txBody>
      </p:sp>
      <p:sp>
        <p:nvSpPr>
          <p:cNvPr id="70681" name="Text Box 47"/>
          <p:cNvSpPr txBox="1">
            <a:spLocks noChangeArrowheads="1"/>
          </p:cNvSpPr>
          <p:nvPr/>
        </p:nvSpPr>
        <p:spPr bwMode="auto">
          <a:xfrm>
            <a:off x="3079750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0</a:t>
            </a:r>
          </a:p>
        </p:txBody>
      </p:sp>
      <p:sp>
        <p:nvSpPr>
          <p:cNvPr id="70682" name="Text Box 48"/>
          <p:cNvSpPr txBox="1">
            <a:spLocks noChangeArrowheads="1"/>
          </p:cNvSpPr>
          <p:nvPr/>
        </p:nvSpPr>
        <p:spPr bwMode="auto">
          <a:xfrm>
            <a:off x="3811588" y="5532438"/>
            <a:ext cx="325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2</a:t>
            </a:r>
          </a:p>
        </p:txBody>
      </p:sp>
      <p:sp>
        <p:nvSpPr>
          <p:cNvPr id="70683" name="Text Box 49"/>
          <p:cNvSpPr txBox="1">
            <a:spLocks noChangeArrowheads="1"/>
          </p:cNvSpPr>
          <p:nvPr/>
        </p:nvSpPr>
        <p:spPr bwMode="auto">
          <a:xfrm>
            <a:off x="4543425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4</a:t>
            </a:r>
          </a:p>
        </p:txBody>
      </p:sp>
      <p:sp>
        <p:nvSpPr>
          <p:cNvPr id="70684" name="Text Box 50"/>
          <p:cNvSpPr txBox="1">
            <a:spLocks noChangeArrowheads="1"/>
          </p:cNvSpPr>
          <p:nvPr/>
        </p:nvSpPr>
        <p:spPr bwMode="auto">
          <a:xfrm>
            <a:off x="5275263" y="5532438"/>
            <a:ext cx="325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6</a:t>
            </a:r>
          </a:p>
        </p:txBody>
      </p:sp>
      <p:sp>
        <p:nvSpPr>
          <p:cNvPr id="70685" name="Text Box 51"/>
          <p:cNvSpPr txBox="1">
            <a:spLocks noChangeArrowheads="1"/>
          </p:cNvSpPr>
          <p:nvPr/>
        </p:nvSpPr>
        <p:spPr bwMode="auto">
          <a:xfrm>
            <a:off x="6007100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8</a:t>
            </a:r>
          </a:p>
        </p:txBody>
      </p:sp>
      <p:sp>
        <p:nvSpPr>
          <p:cNvPr id="70686" name="Text Box 52"/>
          <p:cNvSpPr txBox="1">
            <a:spLocks noChangeArrowheads="1"/>
          </p:cNvSpPr>
          <p:nvPr/>
        </p:nvSpPr>
        <p:spPr bwMode="auto">
          <a:xfrm>
            <a:off x="6738938" y="55324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10</a:t>
            </a:r>
          </a:p>
        </p:txBody>
      </p:sp>
      <p:sp>
        <p:nvSpPr>
          <p:cNvPr id="70687" name="Text Box 53"/>
          <p:cNvSpPr txBox="1">
            <a:spLocks noChangeArrowheads="1"/>
          </p:cNvSpPr>
          <p:nvPr/>
        </p:nvSpPr>
        <p:spPr bwMode="auto">
          <a:xfrm>
            <a:off x="7613650" y="55324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12</a:t>
            </a:r>
          </a:p>
        </p:txBody>
      </p:sp>
      <p:sp>
        <p:nvSpPr>
          <p:cNvPr id="70688" name="Text Box 54"/>
          <p:cNvSpPr txBox="1">
            <a:spLocks noChangeArrowheads="1"/>
          </p:cNvSpPr>
          <p:nvPr/>
        </p:nvSpPr>
        <p:spPr bwMode="auto">
          <a:xfrm>
            <a:off x="8131175" y="5453063"/>
            <a:ext cx="1046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Hours</a:t>
            </a:r>
          </a:p>
        </p:txBody>
      </p:sp>
      <p:sp>
        <p:nvSpPr>
          <p:cNvPr id="70689" name="Text Box 55"/>
          <p:cNvSpPr txBox="1">
            <a:spLocks noChangeArrowheads="1"/>
          </p:cNvSpPr>
          <p:nvPr/>
        </p:nvSpPr>
        <p:spPr bwMode="auto">
          <a:xfrm>
            <a:off x="2684463" y="21129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8</a:t>
            </a:r>
          </a:p>
        </p:txBody>
      </p:sp>
      <p:sp>
        <p:nvSpPr>
          <p:cNvPr id="70690" name="Text Box 56"/>
          <p:cNvSpPr txBox="1">
            <a:spLocks noChangeArrowheads="1"/>
          </p:cNvSpPr>
          <p:nvPr/>
        </p:nvSpPr>
        <p:spPr bwMode="auto">
          <a:xfrm rot="-5400000">
            <a:off x="293688" y="3573462"/>
            <a:ext cx="2787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800" b="0" dirty="0"/>
              <a:t>Log</a:t>
            </a:r>
            <a:r>
              <a:rPr lang="en-US" altLang="fr-FR" sz="2800" b="0" baseline="-25000" dirty="0"/>
              <a:t>10</a:t>
            </a:r>
            <a:r>
              <a:rPr lang="en-US" altLang="fr-FR" sz="2800" b="0" dirty="0"/>
              <a:t> [CFU/mL]</a:t>
            </a:r>
          </a:p>
        </p:txBody>
      </p:sp>
      <p:sp>
        <p:nvSpPr>
          <p:cNvPr id="38947" name="Double flèche horizontale 4"/>
          <p:cNvSpPr>
            <a:spLocks noChangeArrowheads="1"/>
          </p:cNvSpPr>
          <p:nvPr/>
        </p:nvSpPr>
        <p:spPr bwMode="auto">
          <a:xfrm>
            <a:off x="4010025" y="2790825"/>
            <a:ext cx="809625" cy="246063"/>
          </a:xfrm>
          <a:prstGeom prst="leftRightArrow">
            <a:avLst>
              <a:gd name="adj1" fmla="val 50000"/>
              <a:gd name="adj2" fmla="val 497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48" name="Double flèche horizontale 62"/>
          <p:cNvSpPr>
            <a:spLocks noChangeArrowheads="1"/>
          </p:cNvSpPr>
          <p:nvPr/>
        </p:nvSpPr>
        <p:spPr bwMode="auto">
          <a:xfrm>
            <a:off x="4038600" y="3816350"/>
            <a:ext cx="1562100" cy="244475"/>
          </a:xfrm>
          <a:prstGeom prst="leftRightArrow">
            <a:avLst>
              <a:gd name="adj1" fmla="val 50000"/>
              <a:gd name="adj2" fmla="val 500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49" name="ZoneTexte 5"/>
          <p:cNvSpPr txBox="1">
            <a:spLocks noChangeArrowheads="1"/>
          </p:cNvSpPr>
          <p:nvPr/>
        </p:nvSpPr>
        <p:spPr bwMode="auto">
          <a:xfrm>
            <a:off x="4405313" y="3398838"/>
            <a:ext cx="904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800" b="0" dirty="0" smtClean="0">
                <a:solidFill>
                  <a:srgbClr val="C00000"/>
                </a:solidFill>
              </a:rPr>
              <a:t>T</a:t>
            </a:r>
            <a:r>
              <a:rPr lang="fi-FI" altLang="fr-FR" sz="1800" b="0" baseline="-25000" dirty="0" smtClean="0">
                <a:solidFill>
                  <a:srgbClr val="C00000"/>
                </a:solidFill>
              </a:rPr>
              <a:t>x10,ATB</a:t>
            </a:r>
            <a:endParaRPr lang="fr-FR" altLang="fr-FR" sz="1800" b="0" dirty="0">
              <a:solidFill>
                <a:srgbClr val="C00000"/>
              </a:solidFill>
            </a:endParaRPr>
          </a:p>
        </p:txBody>
      </p:sp>
      <p:sp>
        <p:nvSpPr>
          <p:cNvPr id="38950" name="ZoneTexte 6"/>
          <p:cNvSpPr txBox="1">
            <a:spLocks noChangeArrowheads="1"/>
          </p:cNvSpPr>
          <p:nvPr/>
        </p:nvSpPr>
        <p:spPr bwMode="auto">
          <a:xfrm>
            <a:off x="4038600" y="2354263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800" b="0" dirty="0" smtClean="0"/>
              <a:t>T</a:t>
            </a:r>
            <a:r>
              <a:rPr lang="fi-FI" altLang="fr-FR" sz="1800" b="0" baseline="-25000" dirty="0" smtClean="0"/>
              <a:t>x10,C </a:t>
            </a:r>
            <a:endParaRPr lang="fr-FR" altLang="fr-FR" sz="1800" b="0" dirty="0"/>
          </a:p>
        </p:txBody>
      </p:sp>
      <p:sp>
        <p:nvSpPr>
          <p:cNvPr id="38951" name="Double flèche horizontale 65"/>
          <p:cNvSpPr>
            <a:spLocks noChangeArrowheads="1"/>
          </p:cNvSpPr>
          <p:nvPr/>
        </p:nvSpPr>
        <p:spPr bwMode="auto">
          <a:xfrm>
            <a:off x="4838700" y="2798763"/>
            <a:ext cx="808038" cy="244475"/>
          </a:xfrm>
          <a:prstGeom prst="leftRightArrow">
            <a:avLst>
              <a:gd name="adj1" fmla="val 50000"/>
              <a:gd name="adj2" fmla="val 4997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52" name="ZoneTexte 7"/>
          <p:cNvSpPr txBox="1">
            <a:spLocks noChangeArrowheads="1"/>
          </p:cNvSpPr>
          <p:nvPr/>
        </p:nvSpPr>
        <p:spPr bwMode="auto">
          <a:xfrm>
            <a:off x="5675313" y="2740025"/>
            <a:ext cx="62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dirty="0" smtClean="0">
                <a:solidFill>
                  <a:srgbClr val="C00000"/>
                </a:solidFill>
              </a:rPr>
              <a:t>PAE</a:t>
            </a:r>
            <a:endParaRPr lang="fr-FR" altLang="fr-FR" sz="1800" b="0" dirty="0">
              <a:solidFill>
                <a:srgbClr val="C00000"/>
              </a:solidFill>
            </a:endParaRPr>
          </a:p>
        </p:txBody>
      </p:sp>
      <p:sp>
        <p:nvSpPr>
          <p:cNvPr id="70697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06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8CD629-6BE1-4EFD-81B8-799F11637928}" type="slidenum">
              <a:rPr lang="fr-FR" altLang="fr-FR" sz="1400" b="0" smtClean="0"/>
              <a:t>32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7" grpId="0" animBg="1"/>
      <p:bldP spid="38948" grpId="0" animBg="1"/>
      <p:bldP spid="38949" grpId="0"/>
      <p:bldP spid="38950" grpId="0"/>
      <p:bldP spid="38951" grpId="0" animBg="1"/>
      <p:bldP spid="389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24063"/>
            <a:ext cx="9485312" cy="3348037"/>
          </a:xfrm>
        </p:spPr>
        <p:txBody>
          <a:bodyPr/>
          <a:lstStyle/>
          <a:p>
            <a:r>
              <a:rPr lang="fr-FR" altLang="fr-FR" sz="2800" b="0" dirty="0" smtClean="0"/>
              <a:t>PAE </a:t>
            </a:r>
            <a:r>
              <a:rPr lang="fr-FR" altLang="fr-FR" sz="2800" b="0" dirty="0" err="1" smtClean="0"/>
              <a:t>is</a:t>
            </a:r>
            <a:r>
              <a:rPr lang="fr-FR" altLang="fr-FR" sz="2800" b="0" dirty="0" smtClean="0"/>
              <a:t> </a:t>
            </a:r>
            <a:r>
              <a:rPr lang="fr-FR" altLang="fr-FR" sz="2800" b="0" dirty="0" err="1" smtClean="0"/>
              <a:t>influenced</a:t>
            </a:r>
            <a:r>
              <a:rPr lang="fr-FR" altLang="fr-FR" sz="2800" b="0" dirty="0" smtClean="0"/>
              <a:t> by the </a:t>
            </a:r>
            <a:r>
              <a:rPr lang="fr-FR" altLang="fr-FR" sz="2800" b="0" dirty="0" err="1" smtClean="0"/>
              <a:t>following</a:t>
            </a:r>
            <a:r>
              <a:rPr lang="fr-FR" altLang="fr-FR" sz="2800" b="0" dirty="0" smtClean="0"/>
              <a:t> </a:t>
            </a:r>
            <a:r>
              <a:rPr lang="fr-FR" altLang="fr-FR" sz="2800" b="0" dirty="0" err="1" smtClean="0"/>
              <a:t>factors</a:t>
            </a:r>
            <a:r>
              <a:rPr lang="fr-FR" altLang="fr-FR" sz="2800" b="0" dirty="0" smtClean="0"/>
              <a:t>:</a:t>
            </a:r>
          </a:p>
          <a:p>
            <a:pPr lvl="1"/>
            <a:r>
              <a:rPr lang="fr-FR" altLang="fr-FR" sz="2400" b="0" dirty="0" err="1" smtClean="0"/>
              <a:t>Bacteria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species</a:t>
            </a:r>
            <a:endParaRPr lang="fr-FR" altLang="fr-FR" sz="2400" b="0" dirty="0" smtClean="0"/>
          </a:p>
          <a:p>
            <a:pPr lvl="1"/>
            <a:r>
              <a:rPr lang="fr-FR" altLang="fr-FR" sz="2400" b="0" dirty="0" smtClean="0"/>
              <a:t>Type of </a:t>
            </a:r>
            <a:r>
              <a:rPr lang="fr-FR" altLang="fr-FR" sz="2400" b="0" dirty="0" err="1" smtClean="0"/>
              <a:t>antibiotic</a:t>
            </a:r>
            <a:endParaRPr lang="fr-FR" altLang="fr-FR" sz="2400" b="0" dirty="0" smtClean="0"/>
          </a:p>
          <a:p>
            <a:pPr lvl="1"/>
            <a:r>
              <a:rPr lang="fr-FR" altLang="fr-FR" sz="2400" b="0" dirty="0" smtClean="0"/>
              <a:t>Concentration of the </a:t>
            </a:r>
            <a:r>
              <a:rPr lang="fr-FR" altLang="fr-FR" sz="2400" b="0" dirty="0" err="1" smtClean="0"/>
              <a:t>antibiotic</a:t>
            </a:r>
            <a:endParaRPr lang="fr-FR" altLang="fr-FR" sz="2400" b="0" dirty="0" smtClean="0"/>
          </a:p>
          <a:p>
            <a:pPr lvl="1"/>
            <a:r>
              <a:rPr lang="fr-FR" altLang="fr-FR" sz="2400" b="0" dirty="0" smtClean="0"/>
              <a:t>Duration of </a:t>
            </a:r>
            <a:r>
              <a:rPr lang="fr-FR" altLang="fr-FR" sz="2400" b="0" dirty="0" err="1" smtClean="0"/>
              <a:t>exposure</a:t>
            </a:r>
            <a:r>
              <a:rPr lang="fr-FR" altLang="fr-FR" sz="2400" b="0" dirty="0" smtClean="0"/>
              <a:t> to the </a:t>
            </a:r>
            <a:r>
              <a:rPr lang="fr-FR" altLang="fr-FR" sz="2400" b="0" dirty="0" err="1" smtClean="0"/>
              <a:t>antibiotic</a:t>
            </a:r>
            <a:endParaRPr lang="fr-FR" altLang="fr-FR" sz="2400" b="0" dirty="0" smtClean="0"/>
          </a:p>
          <a:p>
            <a:pPr lvl="1"/>
            <a:r>
              <a:rPr lang="fr-FR" altLang="fr-FR" sz="2400" b="0" dirty="0" smtClean="0"/>
              <a:t>Size of the inoculum</a:t>
            </a:r>
          </a:p>
          <a:p>
            <a:pPr lvl="1"/>
            <a:r>
              <a:rPr lang="fr-FR" altLang="fr-FR" sz="2400" b="0" dirty="0" err="1" smtClean="0"/>
              <a:t>Growth</a:t>
            </a:r>
            <a:r>
              <a:rPr lang="fr-FR" altLang="fr-FR" sz="2400" b="0" dirty="0" smtClean="0"/>
              <a:t> phase of the </a:t>
            </a:r>
            <a:r>
              <a:rPr lang="fr-FR" altLang="fr-FR" sz="2400" b="0" dirty="0" err="1" smtClean="0"/>
              <a:t>bacteria</a:t>
            </a:r>
            <a:endParaRPr lang="fr-FR" altLang="fr-FR" sz="2400" b="0" dirty="0" smtClean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27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B1DCAF-AEF4-47DF-A9D7-69CA9EAA5C9B}" type="slidenum">
              <a:rPr lang="fr-FR" altLang="fr-FR" sz="1400" b="0" smtClean="0"/>
              <a:t>33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490663"/>
            <a:ext cx="8910933" cy="4276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altLang="fr-FR" sz="2400" b="0" dirty="0" smtClean="0"/>
              <a:t>The PAE </a:t>
            </a:r>
            <a:r>
              <a:rPr lang="fr-FR" altLang="fr-FR" sz="2400" b="0" dirty="0" err="1" smtClean="0"/>
              <a:t>reflects</a:t>
            </a:r>
            <a:r>
              <a:rPr lang="fr-FR" altLang="fr-FR" sz="2400" b="0" dirty="0" smtClean="0"/>
              <a:t> the </a:t>
            </a:r>
            <a:r>
              <a:rPr lang="fr-FR" altLang="fr-FR" sz="2400" b="0" dirty="0" err="1" smtClean="0"/>
              <a:t>persistence</a:t>
            </a:r>
            <a:r>
              <a:rPr lang="fr-FR" altLang="fr-FR" sz="2400" b="0" dirty="0" smtClean="0"/>
              <a:t> of the </a:t>
            </a:r>
            <a:r>
              <a:rPr lang="fr-FR" altLang="fr-FR" sz="2400" b="0" dirty="0" err="1" smtClean="0"/>
              <a:t>antibiotic</a:t>
            </a:r>
            <a:r>
              <a:rPr lang="fr-FR" altLang="fr-FR" sz="2400" b="0" dirty="0" smtClean="0"/>
              <a:t> action and </a:t>
            </a:r>
            <a:r>
              <a:rPr lang="fr-FR" altLang="fr-FR" sz="2400" b="0" dirty="0" err="1" smtClean="0"/>
              <a:t>is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typically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observed</a:t>
            </a:r>
            <a:r>
              <a:rPr lang="fr-FR" altLang="fr-FR" sz="2400" b="0" dirty="0" smtClean="0"/>
              <a:t> for </a:t>
            </a:r>
            <a:r>
              <a:rPr lang="fr-FR" altLang="fr-FR" sz="2400" b="0" dirty="0" err="1" smtClean="0"/>
              <a:t>antibiotics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with</a:t>
            </a:r>
            <a:r>
              <a:rPr lang="fr-FR" altLang="fr-FR" sz="2400" b="0" dirty="0" smtClean="0"/>
              <a:t> an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irreversible</a:t>
            </a:r>
            <a:r>
              <a:rPr lang="fr-FR" altLang="fr-FR" sz="2400" dirty="0" smtClean="0">
                <a:solidFill>
                  <a:srgbClr val="C00000"/>
                </a:solidFill>
              </a:rPr>
              <a:t> or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slowly</a:t>
            </a:r>
            <a:r>
              <a:rPr lang="fr-FR" altLang="fr-FR" sz="2400" dirty="0" smtClean="0">
                <a:solidFill>
                  <a:srgbClr val="C00000"/>
                </a:solidFill>
              </a:rPr>
              <a:t>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reversible</a:t>
            </a:r>
            <a:r>
              <a:rPr lang="fr-FR" altLang="fr-FR" sz="2400" dirty="0" smtClean="0">
                <a:solidFill>
                  <a:srgbClr val="C00000"/>
                </a:solidFill>
              </a:rPr>
              <a:t> action </a:t>
            </a:r>
            <a:r>
              <a:rPr lang="fr-FR" altLang="fr-FR" sz="2400" b="0" dirty="0" smtClean="0"/>
              <a:t>on </a:t>
            </a:r>
            <a:r>
              <a:rPr lang="fr-FR" altLang="fr-FR" sz="2400" b="0" dirty="0" err="1" smtClean="0"/>
              <a:t>bacterial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syntheses</a:t>
            </a:r>
            <a:endParaRPr lang="fr-FR" altLang="fr-FR" sz="2400" b="0" dirty="0" smtClean="0"/>
          </a:p>
          <a:p>
            <a:pPr algn="just">
              <a:lnSpc>
                <a:spcPct val="90000"/>
              </a:lnSpc>
            </a:pPr>
            <a:endParaRPr lang="fr-FR" altLang="fr-FR" sz="2400" b="0" dirty="0" smtClean="0"/>
          </a:p>
          <a:p>
            <a:pPr algn="just">
              <a:lnSpc>
                <a:spcPct val="90000"/>
              </a:lnSpc>
            </a:pPr>
            <a:endParaRPr lang="fr-FR" altLang="fr-FR" sz="2000" b="0" dirty="0" smtClean="0"/>
          </a:p>
          <a:p>
            <a:pPr algn="just"/>
            <a:r>
              <a:rPr lang="fi-FI" altLang="fr-FR" sz="2400" b="0" dirty="0" smtClean="0"/>
              <a:t>Mechanisms</a:t>
            </a:r>
          </a:p>
          <a:p>
            <a:pPr lvl="1" algn="just"/>
            <a:r>
              <a:rPr lang="fi-FI" altLang="fr-FR" sz="2000" b="0" dirty="0" smtClean="0"/>
              <a:t>Persistence of the antibiotic at its binding sites</a:t>
            </a:r>
          </a:p>
          <a:p>
            <a:pPr lvl="1" algn="just"/>
            <a:r>
              <a:rPr lang="fi-FI" altLang="fr-FR" sz="2000" b="0" dirty="0" smtClean="0"/>
              <a:t>Diffusion time outside the bacterium eg. </a:t>
            </a:r>
            <a:r>
              <a:rPr lang="fi-FI" altLang="fr-FR" sz="2000" dirty="0" smtClean="0">
                <a:solidFill>
                  <a:srgbClr val="C00000"/>
                </a:solidFill>
              </a:rPr>
              <a:t>Quinolones</a:t>
            </a:r>
          </a:p>
          <a:p>
            <a:pPr lvl="1" algn="just"/>
            <a:r>
              <a:rPr lang="fi-FI" altLang="fr-FR" sz="2000" b="0" dirty="0" smtClean="0"/>
              <a:t>Regeneration time of the bacterial enzymes</a:t>
            </a:r>
          </a:p>
          <a:p>
            <a:pPr lvl="1" algn="just"/>
            <a:r>
              <a:rPr lang="fi-FI" altLang="fr-FR" sz="2000" b="0" dirty="0" smtClean="0"/>
              <a:t>Regeneration time of ribosomes eg. </a:t>
            </a:r>
            <a:r>
              <a:rPr lang="fi-FI" altLang="fr-FR" sz="2000" dirty="0" smtClean="0">
                <a:solidFill>
                  <a:srgbClr val="C00000"/>
                </a:solidFill>
              </a:rPr>
              <a:t>Aminogycosides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400" b="0" dirty="0" smtClean="0"/>
              <a:t>…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47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300D7-03C7-4F60-B6A3-19A353DE79E0}" type="slidenum">
              <a:rPr lang="fr-FR" altLang="fr-FR" sz="1400" b="0" smtClean="0"/>
              <a:t>34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781050" y="1728788"/>
            <a:ext cx="2885406" cy="35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 smtClean="0">
                <a:solidFill>
                  <a:srgbClr val="FF0000"/>
                </a:solidFill>
              </a:rPr>
              <a:t>Effect</a:t>
            </a:r>
            <a:endParaRPr lang="fi-FI" altLang="fr-FR" sz="2800" b="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Betalactams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Tetracyclines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Chloramphenicol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Macrolides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Trimethoprim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Aminosides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Rifampicin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4489865" y="1728788"/>
            <a:ext cx="1391408" cy="35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>
                <a:solidFill>
                  <a:srgbClr val="FF0000"/>
                </a:solidFill>
              </a:rPr>
              <a:t>Gram </a:t>
            </a:r>
            <a:r>
              <a:rPr lang="fi-FI" altLang="fr-FR" sz="2800" b="0" dirty="0" smtClean="0">
                <a:solidFill>
                  <a:srgbClr val="FF0000"/>
                </a:solidFill>
              </a:rPr>
              <a:t>+</a:t>
            </a:r>
            <a:endParaRPr lang="fi-FI" altLang="fr-FR" sz="2800" b="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++++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7392249" y="1766888"/>
            <a:ext cx="1301639" cy="35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 smtClean="0">
                <a:solidFill>
                  <a:srgbClr val="FF0000"/>
                </a:solidFill>
              </a:rPr>
              <a:t>Gram -</a:t>
            </a:r>
            <a:endParaRPr lang="fi-FI" altLang="fr-FR" sz="2800" b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 dirty="0"/>
              <a:t>++++</a:t>
            </a:r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4421053" y="5869230"/>
            <a:ext cx="5269128" cy="82843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600" b="0" i="1" dirty="0"/>
              <a:t>0 = less than 0.5h </a:t>
            </a:r>
            <a:r>
              <a:rPr lang="fi-FI" altLang="fr-FR" sz="1600" b="0" i="1" dirty="0" smtClean="0"/>
              <a:t>	+ </a:t>
            </a:r>
            <a:r>
              <a:rPr lang="fi-FI" altLang="fr-FR" sz="1600" b="0" i="1" dirty="0"/>
              <a:t>= 0.5 to 1.5h </a:t>
            </a:r>
            <a:endParaRPr lang="fi-FI" altLang="fr-FR" sz="1600" b="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600" b="0" i="1" dirty="0" smtClean="0"/>
              <a:t>++ </a:t>
            </a:r>
            <a:r>
              <a:rPr lang="fi-FI" altLang="fr-FR" sz="1600" b="0" i="1" dirty="0"/>
              <a:t>= 1.5 to </a:t>
            </a:r>
            <a:r>
              <a:rPr lang="fi-FI" altLang="fr-FR" sz="1600" b="0" i="1" dirty="0" smtClean="0"/>
              <a:t>2.5h		+++ </a:t>
            </a:r>
            <a:r>
              <a:rPr lang="fi-FI" altLang="fr-FR" sz="1600" b="0" i="1" dirty="0"/>
              <a:t>= 2.5h to 4h </a:t>
            </a:r>
            <a:endParaRPr lang="fi-FI" altLang="fr-FR" sz="1600" b="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600" b="0" i="1" dirty="0" smtClean="0"/>
              <a:t>++++ </a:t>
            </a:r>
            <a:r>
              <a:rPr lang="fi-FI" altLang="fr-FR" sz="1600" b="0" i="1" dirty="0"/>
              <a:t>&gt; 4h </a:t>
            </a:r>
            <a:r>
              <a:rPr lang="fi-FI" altLang="fr-FR" sz="1600" b="0" i="1" dirty="0" smtClean="0"/>
              <a:t>		ND </a:t>
            </a:r>
            <a:r>
              <a:rPr lang="fi-FI" altLang="fr-FR" sz="1600" b="0" i="1" dirty="0"/>
              <a:t>= not determined</a:t>
            </a:r>
          </a:p>
        </p:txBody>
      </p:sp>
      <p:sp>
        <p:nvSpPr>
          <p:cNvPr id="76807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68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45DA62-53E9-420D-971A-18E3240836E8}" type="slidenum">
              <a:rPr lang="fr-FR" altLang="fr-FR" sz="1400" b="0" smtClean="0"/>
              <a:t>35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545203"/>
            <a:ext cx="9195635" cy="4710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b="0" dirty="0" smtClean="0"/>
              <a:t>In a </a:t>
            </a:r>
            <a:r>
              <a:rPr lang="fr-FR" altLang="fr-FR" sz="2400" b="0" dirty="0" err="1" smtClean="0"/>
              <a:t>treated</a:t>
            </a:r>
            <a:r>
              <a:rPr lang="fr-FR" altLang="fr-FR" sz="2400" b="0" dirty="0" smtClean="0"/>
              <a:t> animal, PAE </a:t>
            </a:r>
            <a:r>
              <a:rPr lang="fr-FR" altLang="fr-FR" sz="2400" b="0" dirty="0" err="1" smtClean="0"/>
              <a:t>is</a:t>
            </a:r>
            <a:r>
              <a:rPr lang="fr-FR" altLang="fr-FR" sz="2400" b="0" dirty="0" smtClean="0"/>
              <a:t> the </a:t>
            </a:r>
            <a:r>
              <a:rPr lang="fr-FR" altLang="fr-FR" sz="2400" b="0" dirty="0" err="1" smtClean="0"/>
              <a:t>period</a:t>
            </a:r>
            <a:r>
              <a:rPr lang="fr-FR" altLang="fr-FR" sz="2400" b="0" dirty="0" smtClean="0"/>
              <a:t> of time (h) </a:t>
            </a:r>
            <a:r>
              <a:rPr lang="fr-FR" altLang="fr-FR" sz="2400" b="0" dirty="0" err="1" smtClean="0"/>
              <a:t>required</a:t>
            </a:r>
            <a:r>
              <a:rPr lang="fr-FR" altLang="fr-FR" sz="2400" b="0" dirty="0" smtClean="0"/>
              <a:t> for the </a:t>
            </a:r>
            <a:r>
              <a:rPr lang="fr-FR" altLang="fr-FR" sz="2400" b="0" dirty="0" err="1" smtClean="0"/>
              <a:t>increase</a:t>
            </a:r>
            <a:r>
              <a:rPr lang="fr-FR" altLang="fr-FR" sz="2400" b="0" dirty="0"/>
              <a:t> of </a:t>
            </a:r>
            <a:r>
              <a:rPr lang="fr-FR" altLang="fr-FR" sz="2400" b="0" dirty="0" err="1"/>
              <a:t>bacteria</a:t>
            </a:r>
            <a:r>
              <a:rPr lang="fr-FR" altLang="fr-FR" sz="2400" b="0" dirty="0"/>
              <a:t> by </a:t>
            </a:r>
            <a:r>
              <a:rPr lang="fr-FR" altLang="fr-FR" sz="2400" b="0" dirty="0" smtClean="0"/>
              <a:t>1 log</a:t>
            </a:r>
            <a:r>
              <a:rPr lang="fr-FR" altLang="fr-FR" sz="2400" b="0" baseline="-25000" dirty="0" smtClean="0"/>
              <a:t>10</a:t>
            </a:r>
            <a:r>
              <a:rPr lang="fr-FR" altLang="fr-FR" sz="2400" b="0" dirty="0" smtClean="0"/>
              <a:t> at </a:t>
            </a:r>
            <a:r>
              <a:rPr lang="fr-FR" altLang="fr-FR" sz="2400" b="0" dirty="0"/>
              <a:t>the infection site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when</a:t>
            </a:r>
            <a:r>
              <a:rPr lang="fr-FR" altLang="fr-FR" sz="2400" dirty="0" smtClean="0">
                <a:solidFill>
                  <a:srgbClr val="C00000"/>
                </a:solidFill>
              </a:rPr>
              <a:t> plasma concentrations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fall</a:t>
            </a:r>
            <a:r>
              <a:rPr lang="fr-FR" altLang="fr-FR" sz="2400" dirty="0" smtClean="0">
                <a:solidFill>
                  <a:srgbClr val="C00000"/>
                </a:solidFill>
              </a:rPr>
              <a:t> </a:t>
            </a:r>
            <a:r>
              <a:rPr lang="fr-FR" altLang="fr-FR" sz="2400" dirty="0" err="1" smtClean="0">
                <a:solidFill>
                  <a:srgbClr val="C00000"/>
                </a:solidFill>
              </a:rPr>
              <a:t>below</a:t>
            </a:r>
            <a:r>
              <a:rPr lang="fr-FR" altLang="fr-FR" sz="2400" dirty="0" smtClean="0">
                <a:solidFill>
                  <a:srgbClr val="C00000"/>
                </a:solidFill>
              </a:rPr>
              <a:t> the MIC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fr-FR" sz="2800" b="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2400" b="0" dirty="0" smtClean="0"/>
              <a:t>= The </a:t>
            </a:r>
            <a:r>
              <a:rPr lang="fr-FR" altLang="fr-FR" sz="2400" i="1" dirty="0" smtClean="0">
                <a:solidFill>
                  <a:srgbClr val="FF0000"/>
                </a:solidFill>
              </a:rPr>
              <a:t>in vivo </a:t>
            </a:r>
            <a:r>
              <a:rPr lang="fr-FR" altLang="fr-FR" sz="2400" dirty="0" smtClean="0">
                <a:solidFill>
                  <a:srgbClr val="FF0000"/>
                </a:solidFill>
              </a:rPr>
              <a:t>PAE </a:t>
            </a:r>
            <a:r>
              <a:rPr lang="fr-FR" altLang="fr-FR" sz="2400" b="0" dirty="0" err="1" smtClean="0"/>
              <a:t>is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totally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confounded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with</a:t>
            </a:r>
            <a:r>
              <a:rPr lang="fr-FR" altLang="fr-FR" sz="2400" b="0" dirty="0" smtClean="0"/>
              <a:t> the </a:t>
            </a:r>
            <a:r>
              <a:rPr lang="fr-FR" altLang="fr-FR" sz="2400" b="0" dirty="0" err="1" smtClean="0">
                <a:solidFill>
                  <a:srgbClr val="C00000"/>
                </a:solidFill>
              </a:rPr>
              <a:t>sub-inhibitory</a:t>
            </a:r>
            <a:r>
              <a:rPr lang="fr-FR" altLang="fr-FR" sz="2400" b="0" dirty="0" smtClean="0">
                <a:solidFill>
                  <a:srgbClr val="C00000"/>
                </a:solidFill>
              </a:rPr>
              <a:t> </a:t>
            </a:r>
            <a:r>
              <a:rPr lang="fr-FR" altLang="fr-FR" sz="2400" b="0" dirty="0" err="1" smtClean="0">
                <a:solidFill>
                  <a:srgbClr val="C00000"/>
                </a:solidFill>
              </a:rPr>
              <a:t>effects</a:t>
            </a:r>
            <a:r>
              <a:rPr lang="fr-FR" altLang="fr-FR" sz="2400" b="0" dirty="0" smtClean="0">
                <a:solidFill>
                  <a:srgbClr val="C00000"/>
                </a:solidFill>
              </a:rPr>
              <a:t> </a:t>
            </a:r>
            <a:r>
              <a:rPr lang="fr-FR" altLang="fr-FR" sz="2400" b="0" dirty="0" smtClean="0"/>
              <a:t>of the </a:t>
            </a:r>
            <a:r>
              <a:rPr lang="fr-FR" altLang="fr-FR" sz="2400" b="0" dirty="0" err="1" smtClean="0"/>
              <a:t>antibiotic</a:t>
            </a:r>
            <a:r>
              <a:rPr lang="fr-FR" altLang="fr-FR" sz="2400" b="0" dirty="0" smtClean="0"/>
              <a:t> </a:t>
            </a:r>
            <a:r>
              <a:rPr lang="fr-FR" altLang="fr-FR" sz="1800" b="0" dirty="0" smtClean="0"/>
              <a:t>(i.e. the </a:t>
            </a:r>
            <a:r>
              <a:rPr lang="fr-FR" altLang="fr-FR" sz="1800" b="0" dirty="0" err="1" smtClean="0"/>
              <a:t>effects</a:t>
            </a:r>
            <a:r>
              <a:rPr lang="fr-FR" altLang="fr-FR" sz="1800" b="0" dirty="0" smtClean="0"/>
              <a:t> of the </a:t>
            </a:r>
            <a:r>
              <a:rPr lang="fr-FR" altLang="fr-FR" sz="1800" b="0" dirty="0" err="1" smtClean="0"/>
              <a:t>antibiotic</a:t>
            </a:r>
            <a:r>
              <a:rPr lang="fr-FR" altLang="fr-FR" sz="1800" b="0" dirty="0" smtClean="0"/>
              <a:t> </a:t>
            </a:r>
            <a:r>
              <a:rPr lang="fr-FR" altLang="fr-FR" sz="1800" b="0" dirty="0" err="1" smtClean="0"/>
              <a:t>when</a:t>
            </a:r>
            <a:r>
              <a:rPr lang="fr-FR" altLang="fr-FR" sz="1800" b="0" dirty="0" smtClean="0"/>
              <a:t> the concentrations are </a:t>
            </a:r>
            <a:r>
              <a:rPr lang="fr-FR" altLang="fr-FR" sz="1800" b="0" dirty="0" err="1" smtClean="0"/>
              <a:t>still</a:t>
            </a:r>
            <a:r>
              <a:rPr lang="fr-FR" altLang="fr-FR" sz="1800" b="0" dirty="0" smtClean="0"/>
              <a:t> </a:t>
            </a:r>
            <a:r>
              <a:rPr lang="fr-FR" altLang="fr-FR" sz="1800" b="0" dirty="0" err="1" smtClean="0"/>
              <a:t>below</a:t>
            </a:r>
            <a:r>
              <a:rPr lang="fr-FR" altLang="fr-FR" sz="1800" b="0" dirty="0" smtClean="0"/>
              <a:t> </a:t>
            </a:r>
            <a:r>
              <a:rPr lang="fr-FR" altLang="fr-FR" sz="1800" b="0" dirty="0" err="1" smtClean="0"/>
              <a:t>its</a:t>
            </a:r>
            <a:r>
              <a:rPr lang="fr-FR" altLang="fr-FR" sz="1800" b="0" dirty="0" smtClean="0"/>
              <a:t> MIC)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63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FF0000"/>
                </a:solidFill>
              </a:rPr>
              <a:t>in vivo</a:t>
            </a:r>
          </a:p>
        </p:txBody>
      </p:sp>
      <p:sp>
        <p:nvSpPr>
          <p:cNvPr id="788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E3501-2941-4A93-A628-15CE2A16B56E}" type="slidenum">
              <a:rPr lang="fr-FR" altLang="fr-FR" sz="1400" b="0" smtClean="0"/>
              <a:t>36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487488"/>
            <a:ext cx="9871075" cy="47466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z="2400" b="0" i="1" dirty="0" smtClean="0">
                <a:solidFill>
                  <a:srgbClr val="C00000"/>
                </a:solidFill>
              </a:rPr>
              <a:t>In vivo </a:t>
            </a:r>
            <a:r>
              <a:rPr lang="fr-FR" altLang="fr-FR" sz="2400" b="0" dirty="0" smtClean="0">
                <a:solidFill>
                  <a:srgbClr val="C00000"/>
                </a:solidFill>
              </a:rPr>
              <a:t>PAE </a:t>
            </a:r>
            <a:r>
              <a:rPr lang="fr-FR" altLang="fr-FR" sz="2400" b="0" dirty="0" err="1" smtClean="0"/>
              <a:t>is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quantified</a:t>
            </a:r>
            <a:r>
              <a:rPr lang="fr-FR" altLang="fr-FR" sz="2400" b="0" dirty="0" smtClean="0"/>
              <a:t> in animal </a:t>
            </a:r>
            <a:r>
              <a:rPr lang="fr-FR" altLang="fr-FR" sz="2400" b="0" dirty="0" err="1" smtClean="0"/>
              <a:t>models</a:t>
            </a:r>
            <a:r>
              <a:rPr lang="fr-FR" altLang="fr-FR" sz="2400" b="0" dirty="0" smtClean="0"/>
              <a:t> of </a:t>
            </a:r>
            <a:r>
              <a:rPr lang="fr-FR" altLang="fr-FR" sz="2400" b="0" dirty="0" err="1" smtClean="0"/>
              <a:t>experimental</a:t>
            </a:r>
            <a:r>
              <a:rPr lang="fr-FR" altLang="fr-FR" sz="2400" b="0" dirty="0" smtClean="0"/>
              <a:t> infections</a:t>
            </a:r>
          </a:p>
          <a:p>
            <a:pPr>
              <a:spcBef>
                <a:spcPct val="0"/>
              </a:spcBef>
            </a:pPr>
            <a:endParaRPr lang="fr-FR" altLang="fr-FR" sz="2400" b="0" dirty="0" smtClean="0"/>
          </a:p>
          <a:p>
            <a:pPr>
              <a:spcBef>
                <a:spcPct val="0"/>
              </a:spcBef>
            </a:pPr>
            <a:r>
              <a:rPr lang="fr-FR" altLang="fr-FR" sz="2400" b="0" dirty="0" smtClean="0"/>
              <a:t>The </a:t>
            </a:r>
            <a:r>
              <a:rPr lang="fr-FR" altLang="fr-FR" sz="2400" b="0" i="1" dirty="0" smtClean="0">
                <a:solidFill>
                  <a:srgbClr val="C00000"/>
                </a:solidFill>
              </a:rPr>
              <a:t>in vivo </a:t>
            </a:r>
            <a:r>
              <a:rPr lang="fr-FR" altLang="fr-FR" sz="2400" b="0" dirty="0" smtClean="0">
                <a:solidFill>
                  <a:srgbClr val="C00000"/>
                </a:solidFill>
              </a:rPr>
              <a:t>PAE </a:t>
            </a:r>
            <a:r>
              <a:rPr lang="fr-FR" altLang="fr-FR" sz="2400" b="0" dirty="0" err="1" smtClean="0"/>
              <a:t>is</a:t>
            </a:r>
            <a:r>
              <a:rPr lang="fr-FR" altLang="fr-FR" sz="2400" b="0" dirty="0" smtClean="0"/>
              <a:t>:</a:t>
            </a:r>
          </a:p>
          <a:p>
            <a:pPr>
              <a:spcBef>
                <a:spcPct val="0"/>
              </a:spcBef>
            </a:pPr>
            <a:endParaRPr lang="fr-FR" altLang="fr-FR" sz="2400" b="0" dirty="0" smtClean="0"/>
          </a:p>
          <a:p>
            <a:pPr lvl="1">
              <a:spcBef>
                <a:spcPct val="0"/>
              </a:spcBef>
            </a:pPr>
            <a:r>
              <a:rPr lang="fr-FR" altLang="fr-FR" sz="2400" b="0" dirty="0" err="1" smtClean="0"/>
              <a:t>Correlated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with</a:t>
            </a:r>
            <a:r>
              <a:rPr lang="fr-FR" altLang="fr-FR" sz="2400" b="0" dirty="0" smtClean="0"/>
              <a:t> PAE </a:t>
            </a:r>
            <a:r>
              <a:rPr lang="fr-FR" altLang="fr-FR" sz="2400" b="0" i="1" dirty="0" smtClean="0"/>
              <a:t>in vitro </a:t>
            </a:r>
          </a:p>
          <a:p>
            <a:pPr lvl="1">
              <a:spcBef>
                <a:spcPct val="0"/>
              </a:spcBef>
            </a:pPr>
            <a:endParaRPr lang="fr-FR" altLang="fr-FR" sz="2400" b="0" dirty="0" smtClean="0"/>
          </a:p>
          <a:p>
            <a:pPr lvl="1">
              <a:spcBef>
                <a:spcPct val="0"/>
              </a:spcBef>
            </a:pPr>
            <a:r>
              <a:rPr lang="fr-FR" altLang="fr-FR" sz="2400" u="sng" dirty="0" smtClean="0">
                <a:solidFill>
                  <a:srgbClr val="C00000"/>
                </a:solidFill>
              </a:rPr>
              <a:t>Longer </a:t>
            </a:r>
            <a:r>
              <a:rPr lang="fr-FR" altLang="fr-FR" sz="2400" u="sng" dirty="0" err="1" smtClean="0">
                <a:solidFill>
                  <a:srgbClr val="C00000"/>
                </a:solidFill>
              </a:rPr>
              <a:t>than</a:t>
            </a:r>
            <a:r>
              <a:rPr lang="fr-FR" altLang="fr-FR" sz="2400" u="sng" dirty="0" smtClean="0">
                <a:solidFill>
                  <a:srgbClr val="C00000"/>
                </a:solidFill>
              </a:rPr>
              <a:t> </a:t>
            </a:r>
            <a:r>
              <a:rPr lang="fr-FR" altLang="fr-FR" sz="2400" i="1" u="sng" dirty="0" smtClean="0">
                <a:solidFill>
                  <a:srgbClr val="C00000"/>
                </a:solidFill>
              </a:rPr>
              <a:t>in vitro </a:t>
            </a:r>
            <a:r>
              <a:rPr lang="fr-FR" altLang="fr-FR" sz="2400" b="0" dirty="0" err="1" smtClean="0"/>
              <a:t>because</a:t>
            </a:r>
            <a:r>
              <a:rPr lang="fr-FR" altLang="fr-FR" sz="2400" b="0" dirty="0" smtClean="0"/>
              <a:t> of:</a:t>
            </a:r>
          </a:p>
          <a:p>
            <a:pPr lvl="4">
              <a:spcBef>
                <a:spcPct val="0"/>
              </a:spcBef>
            </a:pPr>
            <a:endParaRPr lang="fr-FR" altLang="fr-FR" sz="1600" b="0" dirty="0" smtClean="0"/>
          </a:p>
          <a:p>
            <a:pPr lvl="2">
              <a:spcBef>
                <a:spcPct val="0"/>
              </a:spcBef>
            </a:pPr>
            <a:r>
              <a:rPr lang="fr-FR" altLang="fr-FR" sz="1800" b="0" u="sng" dirty="0" err="1" smtClean="0"/>
              <a:t>Sub-inhibitory</a:t>
            </a:r>
            <a:r>
              <a:rPr lang="fr-FR" altLang="fr-FR" sz="1800" b="0" u="sng" dirty="0" smtClean="0"/>
              <a:t> </a:t>
            </a:r>
            <a:r>
              <a:rPr lang="fr-FR" altLang="fr-FR" sz="1800" b="0" u="sng" dirty="0" err="1" smtClean="0"/>
              <a:t>effects</a:t>
            </a:r>
            <a:r>
              <a:rPr lang="fr-FR" altLang="fr-FR" sz="1800" b="0" u="sng" dirty="0" smtClean="0"/>
              <a:t> </a:t>
            </a:r>
            <a:r>
              <a:rPr lang="fr-FR" altLang="fr-FR" sz="1800" b="0" dirty="0" smtClean="0"/>
              <a:t>of the </a:t>
            </a:r>
            <a:r>
              <a:rPr lang="fr-FR" altLang="fr-FR" sz="1800" b="0" dirty="0" err="1" smtClean="0"/>
              <a:t>antibiotic</a:t>
            </a:r>
            <a:r>
              <a:rPr lang="fr-FR" altLang="fr-FR" sz="1800" b="0" dirty="0" smtClean="0"/>
              <a:t> at concentrations &lt; MIC</a:t>
            </a:r>
          </a:p>
          <a:p>
            <a:pPr lvl="4">
              <a:spcBef>
                <a:spcPct val="0"/>
              </a:spcBef>
            </a:pPr>
            <a:endParaRPr lang="fr-FR" altLang="fr-FR" sz="1600" b="0" dirty="0" smtClean="0"/>
          </a:p>
          <a:p>
            <a:pPr lvl="2">
              <a:spcBef>
                <a:spcPct val="0"/>
              </a:spcBef>
            </a:pPr>
            <a:r>
              <a:rPr lang="fr-FR" altLang="fr-FR" sz="1800" b="0" dirty="0" smtClean="0"/>
              <a:t>Interactions </a:t>
            </a:r>
            <a:r>
              <a:rPr lang="fr-FR" altLang="fr-FR" sz="1800" b="0" dirty="0" err="1" smtClean="0"/>
              <a:t>with</a:t>
            </a:r>
            <a:r>
              <a:rPr lang="fr-FR" altLang="fr-FR" sz="1800" b="0" dirty="0" smtClean="0"/>
              <a:t> </a:t>
            </a:r>
            <a:r>
              <a:rPr lang="fr-FR" altLang="fr-FR" sz="1800" b="0" u="sng" dirty="0" smtClean="0"/>
              <a:t>the immune system</a:t>
            </a:r>
          </a:p>
          <a:p>
            <a:pPr lvl="1">
              <a:spcBef>
                <a:spcPct val="100000"/>
              </a:spcBef>
            </a:pPr>
            <a:endParaRPr lang="fr-FR" altLang="fr-FR" b="0" dirty="0" smtClean="0"/>
          </a:p>
          <a:p>
            <a:pPr>
              <a:spcBef>
                <a:spcPct val="100000"/>
              </a:spcBef>
            </a:pPr>
            <a:endParaRPr lang="fr-FR" altLang="fr-FR" sz="2800" b="0" dirty="0" smtClean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877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809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5F11A-3C62-4864-8899-2B346E542441}" type="slidenum">
              <a:rPr lang="fr-FR" altLang="fr-FR" sz="1400" b="0" smtClean="0"/>
              <a:t>37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671638"/>
            <a:ext cx="79946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ZoneTexte 2"/>
          <p:cNvSpPr txBox="1">
            <a:spLocks noChangeArrowheads="1"/>
          </p:cNvSpPr>
          <p:nvPr/>
        </p:nvSpPr>
        <p:spPr bwMode="auto">
          <a:xfrm>
            <a:off x="7283450" y="1693863"/>
            <a:ext cx="1728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According to C. Padoin IUD Infection and Tropical Diseases</a:t>
            </a: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877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829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33DD71-4019-4A7B-AC8B-932DF16BE965}" type="slidenum">
              <a:rPr lang="fr-FR" altLang="fr-FR" sz="1400" b="0" smtClean="0"/>
              <a:t>38</a:t>
            </a:fld>
            <a:endParaRPr lang="fr-FR" altLang="fr-FR" sz="1400" b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2416175"/>
            <a:ext cx="9604375" cy="3910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50000"/>
              </a:spcBef>
            </a:pPr>
            <a:r>
              <a:rPr lang="fi-FI" altLang="fr-FR" sz="2800" u="sng" dirty="0" smtClean="0">
                <a:solidFill>
                  <a:srgbClr val="C00000"/>
                </a:solidFill>
              </a:rPr>
              <a:t>The role of PAE in therapeutic efficacy is discussed</a:t>
            </a:r>
          </a:p>
          <a:p>
            <a:pPr lvl="1">
              <a:spcBef>
                <a:spcPct val="50000"/>
              </a:spcBef>
            </a:pPr>
            <a:r>
              <a:rPr lang="fi-FI" altLang="fr-FR" sz="2000" b="0" dirty="0" smtClean="0"/>
              <a:t>If the half-life of ATB is short (1 h), PAE can significantly prolong the effect</a:t>
            </a:r>
          </a:p>
          <a:p>
            <a:pPr lvl="1">
              <a:spcBef>
                <a:spcPct val="50000"/>
              </a:spcBef>
            </a:pPr>
            <a:r>
              <a:rPr lang="fi-FI" altLang="fr-FR" sz="2000" b="0" dirty="0" smtClean="0"/>
              <a:t>If the half-life of AB is long (&gt;5 h), the contribution of PAE is probably negligible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877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>
                <a:solidFill>
                  <a:srgbClr val="C00000"/>
                </a:solidFill>
              </a:rPr>
              <a:t>The post-antibiotic effect </a:t>
            </a:r>
            <a:r>
              <a:rPr lang="fi-FI" altLang="fr-FR" sz="4000" b="0" dirty="0" smtClean="0">
                <a:solidFill>
                  <a:srgbClr val="C00000"/>
                </a:solidFill>
              </a:rPr>
              <a:t>(PAE) </a:t>
            </a:r>
            <a:r>
              <a:rPr lang="fi-FI" altLang="fr-FR" sz="4000" b="0" i="1" dirty="0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839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575EDF-4EF3-4AD8-9067-EAE0961A6BCB}" type="slidenum">
              <a:rPr lang="fr-FR" altLang="fr-FR" sz="1400" b="0" smtClean="0"/>
              <a:t>39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44488"/>
            <a:ext cx="9499600" cy="647700"/>
          </a:xfrm>
          <a:ln w="25400">
            <a:solidFill>
              <a:srgbClr val="FF6600"/>
            </a:solidFill>
            <a:miter lim="800000"/>
            <a:headEnd/>
            <a:tailEnd/>
          </a:ln>
          <a:extLst/>
        </p:spPr>
        <p:txBody>
          <a:bodyPr/>
          <a:lstStyle/>
          <a:p>
            <a:r>
              <a:rPr lang="fr-FR" altLang="fr-FR" sz="3600" b="0" dirty="0" smtClean="0"/>
              <a:t>How to </a:t>
            </a:r>
            <a:r>
              <a:rPr lang="fr-FR" altLang="fr-FR" sz="3600" b="0" dirty="0" err="1" smtClean="0"/>
              <a:t>determine</a:t>
            </a:r>
            <a:r>
              <a:rPr lang="fr-FR" altLang="fr-FR" sz="3600" b="0" dirty="0" smtClean="0"/>
              <a:t> a dosage </a:t>
            </a:r>
            <a:r>
              <a:rPr lang="fr-FR" altLang="fr-FR" sz="3600" b="0" dirty="0" err="1" smtClean="0"/>
              <a:t>regimen</a:t>
            </a:r>
            <a:r>
              <a:rPr lang="fr-FR" altLang="fr-FR" sz="3600" b="0" dirty="0" smtClean="0"/>
              <a:t> 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2501900"/>
            <a:ext cx="8918575" cy="35560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sz="2000" b="0" dirty="0" smtClean="0"/>
              <a:t>Animal infection </a:t>
            </a:r>
            <a:r>
              <a:rPr lang="fr-FR" altLang="fr-FR" sz="2000" b="0" dirty="0" err="1" smtClean="0"/>
              <a:t>models</a:t>
            </a:r>
            <a:endParaRPr lang="fr-FR" altLang="fr-FR" sz="1400" b="0" dirty="0" smtClean="0"/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sz="2000" b="0" dirty="0" err="1" smtClean="0"/>
              <a:t>Clinical</a:t>
            </a:r>
            <a:r>
              <a:rPr lang="fr-FR" altLang="fr-FR" sz="2000" b="0" dirty="0" smtClean="0"/>
              <a:t> trials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sz="2000" b="0" dirty="0" smtClean="0"/>
              <a:t>PK/PD </a:t>
            </a:r>
            <a:r>
              <a:rPr lang="fr-FR" altLang="fr-FR" sz="2000" b="0" dirty="0" err="1" smtClean="0"/>
              <a:t>approach</a:t>
            </a:r>
            <a:r>
              <a:rPr lang="fr-FR" altLang="fr-FR" sz="2000" b="0" dirty="0" smtClean="0"/>
              <a:t> </a:t>
            </a:r>
            <a:endParaRPr lang="fr-FR" altLang="fr-FR" sz="1600" b="0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50191" y="1341521"/>
            <a:ext cx="9362160" cy="10467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0" dirty="0">
                <a:solidFill>
                  <a:srgbClr val="0000FF"/>
                </a:solidFill>
                <a:latin typeface="Tahoma" panose="020B0604030504040204" pitchFamily="34" charset="0"/>
              </a:rPr>
              <a:t>b</a:t>
            </a:r>
            <a:r>
              <a:rPr lang="fr-FR" altLang="fr-FR" sz="2800" b="0" dirty="0" smtClean="0">
                <a:solidFill>
                  <a:srgbClr val="0000FF"/>
                </a:solidFill>
                <a:latin typeface="Tahoma" panose="020B0604030504040204" pitchFamily="34" charset="0"/>
              </a:rPr>
              <a:t>y </a:t>
            </a:r>
            <a:r>
              <a:rPr lang="fr-FR" altLang="fr-FR" sz="2800" b="0" dirty="0" err="1">
                <a:solidFill>
                  <a:srgbClr val="0000FF"/>
                </a:solidFill>
                <a:latin typeface="Tahoma" panose="020B0604030504040204" pitchFamily="34" charset="0"/>
              </a:rPr>
              <a:t>establishing</a:t>
            </a:r>
            <a:r>
              <a:rPr lang="fr-FR" altLang="fr-FR" sz="2800" b="0" dirty="0">
                <a:solidFill>
                  <a:srgbClr val="0000FF"/>
                </a:solidFill>
                <a:latin typeface="Tahoma" panose="020B0604030504040204" pitchFamily="34" charset="0"/>
              </a:rPr>
              <a:t> the </a:t>
            </a:r>
            <a:r>
              <a:rPr lang="fr-FR" altLang="fr-FR" sz="2800" b="0" u="sng" dirty="0" err="1" smtClean="0">
                <a:solidFill>
                  <a:srgbClr val="0000FF"/>
                </a:solidFill>
                <a:latin typeface="Tahoma" panose="020B0604030504040204" pitchFamily="34" charset="0"/>
              </a:rPr>
              <a:t>relationship</a:t>
            </a:r>
            <a:r>
              <a:rPr lang="fr-FR" altLang="fr-FR" sz="2800" b="0" u="sng" dirty="0" smtClean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800" b="0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between</a:t>
            </a:r>
            <a:r>
              <a:rPr lang="fr-FR" altLang="fr-FR" sz="2800" b="0" u="sng" dirty="0">
                <a:solidFill>
                  <a:srgbClr val="0000FF"/>
                </a:solidFill>
                <a:latin typeface="Tahoma" panose="020B0604030504040204" pitchFamily="34" charset="0"/>
              </a:rPr>
              <a:t> doses and </a:t>
            </a:r>
            <a:r>
              <a:rPr lang="fr-FR" altLang="fr-FR" sz="2800" b="0" u="sng" dirty="0" err="1">
                <a:solidFill>
                  <a:srgbClr val="0000FF"/>
                </a:solidFill>
                <a:latin typeface="Tahoma" panose="020B0604030504040204" pitchFamily="34" charset="0"/>
              </a:rPr>
              <a:t>effects</a:t>
            </a:r>
            <a:endParaRPr lang="fr-FR" altLang="fr-FR" sz="2800" b="0" u="sng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024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BF30C5-CE53-4941-8F48-8B905C2C2438}" type="slidenum">
              <a:rPr lang="fr-FR" altLang="fr-FR" sz="1400" b="0" smtClean="0"/>
              <a:t>4</a:t>
            </a:fld>
            <a:endParaRPr lang="fr-FR" altLang="fr-FR" sz="1400" b="0" smtClean="0"/>
          </a:p>
        </p:txBody>
      </p:sp>
      <p:sp>
        <p:nvSpPr>
          <p:cNvPr id="2" name="Flèche droite 1"/>
          <p:cNvSpPr/>
          <p:nvPr/>
        </p:nvSpPr>
        <p:spPr bwMode="auto">
          <a:xfrm>
            <a:off x="231355" y="1691607"/>
            <a:ext cx="318836" cy="330868"/>
          </a:xfrm>
          <a:prstGeom prst="rightArrow">
            <a:avLst/>
          </a:prstGeom>
          <a:solidFill>
            <a:srgbClr val="0000CC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8298" y="1411126"/>
            <a:ext cx="8743950" cy="1500187"/>
          </a:xfrm>
        </p:spPr>
        <p:txBody>
          <a:bodyPr/>
          <a:lstStyle/>
          <a:p>
            <a:r>
              <a:rPr lang="fr-FR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PK/PD indices</a:t>
            </a:r>
            <a:endParaRPr lang="fr-FR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8"/>
          <p:cNvSpPr>
            <a:spLocks noChangeArrowheads="1"/>
          </p:cNvSpPr>
          <p:nvPr/>
        </p:nvSpPr>
        <p:spPr bwMode="auto">
          <a:xfrm>
            <a:off x="1146968" y="423728"/>
            <a:ext cx="7939087" cy="600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 dirty="0" smtClean="0">
                <a:solidFill>
                  <a:srgbClr val="C00000"/>
                </a:solidFill>
                <a:latin typeface="Tahoma" panose="020B0604030504040204" pitchFamily="34" charset="0"/>
              </a:rPr>
              <a:t>PK/PD indices (or </a:t>
            </a:r>
            <a:r>
              <a:rPr lang="fr-FR" altLang="fr-FR" b="0" dirty="0" err="1" smtClean="0">
                <a:solidFill>
                  <a:srgbClr val="C00000"/>
                </a:solidFill>
                <a:latin typeface="Tahoma" panose="020B0604030504040204" pitchFamily="34" charset="0"/>
              </a:rPr>
              <a:t>efficacy</a:t>
            </a:r>
            <a:r>
              <a:rPr lang="fr-FR" altLang="fr-FR" b="0" dirty="0" smtClean="0">
                <a:solidFill>
                  <a:srgbClr val="C00000"/>
                </a:solidFill>
                <a:latin typeface="Tahoma" panose="020B0604030504040204" pitchFamily="34" charset="0"/>
              </a:rPr>
              <a:t> indices)</a:t>
            </a:r>
            <a:endParaRPr lang="fr-FR" altLang="fr-FR" b="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8806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19193" y="1833563"/>
            <a:ext cx="9542382" cy="4479925"/>
          </a:xfrm>
        </p:spPr>
        <p:txBody>
          <a:bodyPr/>
          <a:lstStyle/>
          <a:p>
            <a:pPr lvl="4" eaLnBrk="1" hangingPunct="1"/>
            <a:endParaRPr lang="fr-FR" altLang="fr-FR" sz="1600" dirty="0" smtClean="0"/>
          </a:p>
          <a:p>
            <a:pPr eaLnBrk="1" hangingPunct="1"/>
            <a:r>
              <a:rPr lang="fr-FR" altLang="fr-FR" sz="2800" dirty="0" err="1" smtClean="0"/>
              <a:t>Way</a:t>
            </a:r>
            <a:r>
              <a:rPr lang="fr-FR" altLang="fr-FR" sz="2800" dirty="0" smtClean="0"/>
              <a:t> to </a:t>
            </a:r>
            <a:r>
              <a:rPr lang="fr-FR" altLang="fr-FR" sz="2800" dirty="0" err="1" smtClean="0">
                <a:solidFill>
                  <a:srgbClr val="0033CC"/>
                </a:solidFill>
              </a:rPr>
              <a:t>standardize</a:t>
            </a:r>
            <a:r>
              <a:rPr lang="fr-FR" altLang="fr-FR" sz="2800" dirty="0" smtClean="0">
                <a:solidFill>
                  <a:srgbClr val="0033CC"/>
                </a:solidFill>
              </a:rPr>
              <a:t> plasma </a:t>
            </a:r>
            <a:r>
              <a:rPr lang="fr-FR" altLang="fr-FR" sz="2800" dirty="0" err="1" smtClean="0">
                <a:solidFill>
                  <a:srgbClr val="0033CC"/>
                </a:solidFill>
              </a:rPr>
              <a:t>exposure</a:t>
            </a:r>
            <a:r>
              <a:rPr lang="fr-FR" altLang="fr-FR" sz="2800" dirty="0" smtClean="0"/>
              <a:t>, relative to </a:t>
            </a:r>
            <a:r>
              <a:rPr lang="fr-FR" altLang="fr-FR" sz="2800" dirty="0" err="1" smtClean="0"/>
              <a:t>pathogen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susceptibility</a:t>
            </a:r>
            <a:r>
              <a:rPr lang="fr-FR" altLang="fr-FR" sz="2800" dirty="0" smtClean="0"/>
              <a:t> (MIC)</a:t>
            </a:r>
          </a:p>
          <a:p>
            <a:pPr lvl="1" eaLnBrk="1" hangingPunct="1"/>
            <a:r>
              <a:rPr lang="fr-FR" altLang="fr-FR" sz="2400" dirty="0" err="1" smtClean="0"/>
              <a:t>Exposure</a:t>
            </a:r>
            <a:r>
              <a:rPr lang="fr-FR" altLang="fr-FR" sz="2400" dirty="0" smtClean="0"/>
              <a:t> in </a:t>
            </a:r>
            <a:r>
              <a:rPr lang="fr-FR" altLang="fr-FR" sz="2400" dirty="0" err="1" smtClean="0"/>
              <a:t>terms</a:t>
            </a:r>
            <a:r>
              <a:rPr lang="fr-FR" altLang="fr-FR" sz="2400" dirty="0" smtClean="0"/>
              <a:t> of </a:t>
            </a:r>
            <a:r>
              <a:rPr lang="fr-FR" altLang="fr-FR" i="1" dirty="0" err="1" smtClean="0">
                <a:solidFill>
                  <a:srgbClr val="C00000"/>
                </a:solidFill>
              </a:rPr>
              <a:t>Intensity</a:t>
            </a:r>
            <a:r>
              <a:rPr lang="fr-FR" altLang="fr-FR" i="1" dirty="0" smtClean="0">
                <a:solidFill>
                  <a:srgbClr val="C00000"/>
                </a:solidFill>
              </a:rPr>
              <a:t> </a:t>
            </a:r>
            <a:r>
              <a:rPr lang="fr-FR" altLang="fr-FR" sz="2400" dirty="0" smtClean="0"/>
              <a:t>and/or </a:t>
            </a:r>
            <a:r>
              <a:rPr lang="fr-FR" altLang="fr-FR" i="1" dirty="0" smtClean="0">
                <a:solidFill>
                  <a:srgbClr val="C00000"/>
                </a:solidFill>
              </a:rPr>
              <a:t>Duration</a:t>
            </a:r>
          </a:p>
          <a:p>
            <a:pPr lvl="4" eaLnBrk="1" hangingPunct="1"/>
            <a:endParaRPr lang="fr-FR" altLang="fr-FR" sz="1600" i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fr-FR" altLang="fr-FR" sz="2800" dirty="0" err="1" smtClean="0">
                <a:solidFill>
                  <a:srgbClr val="0033CC"/>
                </a:solidFill>
              </a:rPr>
              <a:t>Threshold</a:t>
            </a:r>
            <a:r>
              <a:rPr lang="fr-FR" altLang="fr-FR" sz="2800" dirty="0" smtClean="0">
                <a:solidFill>
                  <a:srgbClr val="0033CC"/>
                </a:solidFill>
              </a:rPr>
              <a:t> values of </a:t>
            </a:r>
            <a:r>
              <a:rPr lang="fr-FR" altLang="fr-FR" sz="2800" dirty="0" err="1" smtClean="0">
                <a:solidFill>
                  <a:srgbClr val="0033CC"/>
                </a:solidFill>
              </a:rPr>
              <a:t>these</a:t>
            </a:r>
            <a:r>
              <a:rPr lang="fr-FR" altLang="fr-FR" sz="2800" dirty="0" smtClean="0">
                <a:solidFill>
                  <a:srgbClr val="0033CC"/>
                </a:solidFill>
              </a:rPr>
              <a:t> indices </a:t>
            </a:r>
            <a:r>
              <a:rPr lang="fr-FR" altLang="fr-FR" sz="2800" dirty="0" smtClean="0"/>
              <a:t>"</a:t>
            </a:r>
            <a:r>
              <a:rPr lang="fr-FR" altLang="fr-FR" sz="2800" dirty="0" err="1" smtClean="0"/>
              <a:t>guarantee</a:t>
            </a:r>
            <a:r>
              <a:rPr lang="fr-FR" altLang="fr-FR" sz="2800" dirty="0" smtClean="0"/>
              <a:t>" the cure </a:t>
            </a:r>
            <a:r>
              <a:rPr lang="fr-FR" altLang="fr-FR" sz="2800" dirty="0" err="1" smtClean="0"/>
              <a:t>with</a:t>
            </a:r>
            <a:r>
              <a:rPr lang="fr-FR" altLang="fr-FR" sz="2800" dirty="0" smtClean="0"/>
              <a:t> a certain </a:t>
            </a:r>
            <a:r>
              <a:rPr lang="fr-FR" altLang="fr-FR" sz="2800" dirty="0" err="1" smtClean="0">
                <a:solidFill>
                  <a:srgbClr val="0033CC"/>
                </a:solidFill>
              </a:rPr>
              <a:t>probability</a:t>
            </a:r>
            <a:r>
              <a:rPr lang="fr-FR" altLang="fr-FR" sz="2800" dirty="0" smtClean="0">
                <a:solidFill>
                  <a:srgbClr val="0033CC"/>
                </a:solidFill>
              </a:rPr>
              <a:t> </a:t>
            </a:r>
            <a:r>
              <a:rPr lang="fr-FR" altLang="fr-FR" sz="2800" dirty="0" smtClean="0"/>
              <a:t>(</a:t>
            </a:r>
            <a:r>
              <a:rPr lang="fr-FR" altLang="fr-FR" sz="2800" dirty="0" err="1" smtClean="0"/>
              <a:t>usually</a:t>
            </a:r>
            <a:r>
              <a:rPr lang="fr-FR" altLang="fr-FR" sz="2800" dirty="0" smtClean="0"/>
              <a:t> 80-90%).</a:t>
            </a:r>
          </a:p>
        </p:txBody>
      </p:sp>
      <p:sp>
        <p:nvSpPr>
          <p:cNvPr id="880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DDD799-8B83-4124-8B62-407BC8CF9149}" type="slidenum">
              <a:rPr lang="fr-FR" altLang="fr-FR" sz="1400" b="0" smtClean="0"/>
              <a:t>41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1746250" y="2244725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>
            <a:off x="1746250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6" name="Freeform 6"/>
          <p:cNvSpPr>
            <a:spLocks/>
          </p:cNvSpPr>
          <p:nvPr/>
        </p:nvSpPr>
        <p:spPr bwMode="auto">
          <a:xfrm>
            <a:off x="1746250" y="2652713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7" name="Text Box 15"/>
          <p:cNvSpPr txBox="1">
            <a:spLocks noChangeArrowheads="1"/>
          </p:cNvSpPr>
          <p:nvPr/>
        </p:nvSpPr>
        <p:spPr bwMode="auto">
          <a:xfrm rot="-5400000">
            <a:off x="344487" y="3625851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0"/>
              <a:t>concentrations</a:t>
            </a:r>
          </a:p>
        </p:txBody>
      </p:sp>
      <p:sp>
        <p:nvSpPr>
          <p:cNvPr id="90118" name="Text Box 18"/>
          <p:cNvSpPr txBox="1">
            <a:spLocks noChangeArrowheads="1"/>
          </p:cNvSpPr>
          <p:nvPr/>
        </p:nvSpPr>
        <p:spPr bwMode="auto">
          <a:xfrm>
            <a:off x="7931150" y="5697538"/>
            <a:ext cx="1036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/>
              <a:t>Time</a:t>
            </a:r>
          </a:p>
        </p:txBody>
      </p: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2016125" y="4697413"/>
            <a:ext cx="4297363" cy="731837"/>
            <a:chOff x="1270" y="2959"/>
            <a:chExt cx="2707" cy="461"/>
          </a:xfrm>
        </p:grpSpPr>
        <p:sp>
          <p:nvSpPr>
            <p:cNvPr id="90136" name="Line 26"/>
            <p:cNvSpPr>
              <a:spLocks noChangeShapeType="1"/>
            </p:cNvSpPr>
            <p:nvPr/>
          </p:nvSpPr>
          <p:spPr bwMode="auto">
            <a:xfrm>
              <a:off x="1270" y="2959"/>
              <a:ext cx="2707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7" name="Rectangle 27"/>
            <p:cNvSpPr>
              <a:spLocks noChangeArrowheads="1"/>
            </p:cNvSpPr>
            <p:nvPr/>
          </p:nvSpPr>
          <p:spPr bwMode="auto">
            <a:xfrm>
              <a:off x="1373" y="3132"/>
              <a:ext cx="2430" cy="28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800" dirty="0">
                  <a:solidFill>
                    <a:srgbClr val="F8F8F8"/>
                  </a:solidFill>
                </a:rPr>
                <a:t>Time &gt; MIC (T </a:t>
              </a:r>
              <a:r>
                <a:rPr lang="en-US" altLang="fr-FR" sz="1800" i="1" dirty="0">
                  <a:solidFill>
                    <a:srgbClr val="FFFF00"/>
                  </a:solidFill>
                </a:rPr>
                <a:t>&gt; MIC)</a:t>
              </a:r>
              <a:endParaRPr lang="en-US" altLang="fr-FR" sz="1800" b="0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7788" name="Group 28"/>
          <p:cNvGrpSpPr>
            <a:grpSpLocks/>
          </p:cNvGrpSpPr>
          <p:nvPr/>
        </p:nvGrpSpPr>
        <p:grpSpPr bwMode="auto">
          <a:xfrm>
            <a:off x="2890838" y="2800350"/>
            <a:ext cx="6682978" cy="1752600"/>
            <a:chOff x="1680" y="1632"/>
            <a:chExt cx="3742" cy="1104"/>
          </a:xfrm>
        </p:grpSpPr>
        <p:sp>
          <p:nvSpPr>
            <p:cNvPr id="90133" name="Line 29"/>
            <p:cNvSpPr>
              <a:spLocks noChangeShapeType="1"/>
            </p:cNvSpPr>
            <p:nvPr/>
          </p:nvSpPr>
          <p:spPr bwMode="auto">
            <a:xfrm>
              <a:off x="4560" y="1680"/>
              <a:ext cx="0" cy="105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4" name="Text Box 30"/>
            <p:cNvSpPr txBox="1">
              <a:spLocks noChangeArrowheads="1"/>
            </p:cNvSpPr>
            <p:nvPr/>
          </p:nvSpPr>
          <p:spPr bwMode="auto">
            <a:xfrm>
              <a:off x="4635" y="2062"/>
              <a:ext cx="787" cy="407"/>
            </a:xfrm>
            <a:prstGeom prst="rect">
              <a:avLst/>
            </a:prstGeom>
            <a:solidFill>
              <a:srgbClr val="000099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800" dirty="0">
                  <a:solidFill>
                    <a:srgbClr val="F8F8F8"/>
                  </a:solidFill>
                </a:rPr>
                <a:t>Peak / MIC</a:t>
              </a:r>
              <a:br>
                <a:rPr lang="en-US" altLang="fr-FR" sz="1800" dirty="0">
                  <a:solidFill>
                    <a:srgbClr val="F8F8F8"/>
                  </a:solidFill>
                </a:rPr>
              </a:br>
              <a:r>
                <a:rPr lang="en-US" altLang="fr-FR" sz="1800" i="1" dirty="0">
                  <a:solidFill>
                    <a:srgbClr val="FFFF00"/>
                  </a:solidFill>
                </a:rPr>
                <a:t> (</a:t>
              </a:r>
              <a:r>
                <a:rPr lang="en-US" altLang="fr-FR" sz="1800" i="1" dirty="0" err="1">
                  <a:solidFill>
                    <a:srgbClr val="FFFF00"/>
                  </a:solidFill>
                </a:rPr>
                <a:t>C</a:t>
              </a:r>
              <a:r>
                <a:rPr lang="en-US" altLang="fr-FR" sz="1800" i="1" baseline="-25000" dirty="0" err="1">
                  <a:solidFill>
                    <a:srgbClr val="FFFF00"/>
                  </a:solidFill>
                </a:rPr>
                <a:t>max</a:t>
              </a:r>
              <a:r>
                <a:rPr lang="en-US" altLang="fr-FR" sz="1800" i="1" baseline="-25000" dirty="0">
                  <a:solidFill>
                    <a:srgbClr val="FFFF00"/>
                  </a:solidFill>
                </a:rPr>
                <a:t> </a:t>
              </a:r>
              <a:r>
                <a:rPr lang="en-US" altLang="fr-FR" sz="1800" i="1" dirty="0" smtClean="0">
                  <a:solidFill>
                    <a:srgbClr val="FFFF00"/>
                  </a:solidFill>
                </a:rPr>
                <a:t>/MIC)</a:t>
              </a:r>
              <a:endParaRPr lang="en-US" altLang="fr-FR" sz="1800" i="1" dirty="0">
                <a:solidFill>
                  <a:srgbClr val="FFFF00"/>
                </a:solidFill>
              </a:endParaRPr>
            </a:p>
          </p:txBody>
        </p:sp>
        <p:sp>
          <p:nvSpPr>
            <p:cNvPr id="90135" name="Line 31"/>
            <p:cNvSpPr>
              <a:spLocks noChangeShapeType="1"/>
            </p:cNvSpPr>
            <p:nvPr/>
          </p:nvSpPr>
          <p:spPr bwMode="auto">
            <a:xfrm flipV="1">
              <a:off x="1680" y="1632"/>
              <a:ext cx="2880" cy="0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2239963" y="3586163"/>
            <a:ext cx="2073275" cy="8556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F8F8F8"/>
                </a:solidFill>
              </a:rPr>
              <a:t>Area24h under </a:t>
            </a:r>
            <a:br>
              <a:rPr lang="en-US" altLang="fr-FR" sz="1800" dirty="0">
                <a:solidFill>
                  <a:srgbClr val="F8F8F8"/>
                </a:solidFill>
              </a:rPr>
            </a:br>
            <a:r>
              <a:rPr lang="en-US" altLang="fr-FR" sz="1800" dirty="0">
                <a:solidFill>
                  <a:srgbClr val="F8F8F8"/>
                </a:solidFill>
              </a:rPr>
              <a:t>the curve / MIC</a:t>
            </a:r>
            <a:br>
              <a:rPr lang="en-US" altLang="fr-FR" sz="1800" dirty="0">
                <a:solidFill>
                  <a:srgbClr val="F8F8F8"/>
                </a:solidFill>
              </a:rPr>
            </a:br>
            <a:r>
              <a:rPr lang="en-US" altLang="fr-FR" sz="1800" i="1" dirty="0">
                <a:solidFill>
                  <a:srgbClr val="FFFF00"/>
                </a:solidFill>
              </a:rPr>
              <a:t>(AUC</a:t>
            </a:r>
            <a:r>
              <a:rPr lang="en-US" altLang="fr-FR" sz="1800" i="1" baseline="-25000" dirty="0">
                <a:solidFill>
                  <a:srgbClr val="FFFF00"/>
                </a:solidFill>
              </a:rPr>
              <a:t>24h</a:t>
            </a:r>
            <a:r>
              <a:rPr lang="en-US" altLang="fr-FR" sz="1800" i="1" dirty="0">
                <a:solidFill>
                  <a:srgbClr val="FFFF00"/>
                </a:solidFill>
              </a:rPr>
              <a:t> / MIC)</a:t>
            </a:r>
            <a:endParaRPr lang="en-US" altLang="fr-FR" sz="1800" b="0" i="1" dirty="0">
              <a:solidFill>
                <a:srgbClr val="FFFF00"/>
              </a:solidFill>
            </a:endParaRPr>
          </a:p>
        </p:txBody>
      </p:sp>
      <p:grpSp>
        <p:nvGrpSpPr>
          <p:cNvPr id="117800" name="Group 40"/>
          <p:cNvGrpSpPr>
            <a:grpSpLocks/>
          </p:cNvGrpSpPr>
          <p:nvPr/>
        </p:nvGrpSpPr>
        <p:grpSpPr bwMode="auto">
          <a:xfrm>
            <a:off x="1746250" y="4403725"/>
            <a:ext cx="7980363" cy="1293813"/>
            <a:chOff x="1100" y="2774"/>
            <a:chExt cx="5027" cy="815"/>
          </a:xfrm>
        </p:grpSpPr>
        <p:sp>
          <p:nvSpPr>
            <p:cNvPr id="90129" name="Line 8"/>
            <p:cNvSpPr>
              <a:spLocks noChangeShapeType="1"/>
            </p:cNvSpPr>
            <p:nvPr/>
          </p:nvSpPr>
          <p:spPr bwMode="auto">
            <a:xfrm>
              <a:off x="1100" y="2865"/>
              <a:ext cx="491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0" name="Line 10"/>
            <p:cNvSpPr>
              <a:spLocks noChangeShapeType="1"/>
            </p:cNvSpPr>
            <p:nvPr/>
          </p:nvSpPr>
          <p:spPr bwMode="auto">
            <a:xfrm>
              <a:off x="4076" y="2844"/>
              <a:ext cx="0" cy="7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1" name="Oval 12"/>
            <p:cNvSpPr>
              <a:spLocks noChangeArrowheads="1"/>
            </p:cNvSpPr>
            <p:nvPr/>
          </p:nvSpPr>
          <p:spPr bwMode="auto">
            <a:xfrm>
              <a:off x="4011" y="2774"/>
              <a:ext cx="142" cy="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0"/>
            </a:p>
          </p:txBody>
        </p:sp>
        <p:sp>
          <p:nvSpPr>
            <p:cNvPr id="117798" name="Text Box 38"/>
            <p:cNvSpPr txBox="1">
              <a:spLocks noChangeArrowheads="1"/>
            </p:cNvSpPr>
            <p:nvPr/>
          </p:nvSpPr>
          <p:spPr bwMode="auto">
            <a:xfrm>
              <a:off x="5554" y="2969"/>
              <a:ext cx="5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2800" b="1" dirty="0" smtClean="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MIC</a:t>
              </a:r>
              <a:endParaRPr lang="fr-FR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90123" name="Rectangle 18"/>
          <p:cNvSpPr>
            <a:spLocks noChangeArrowheads="1"/>
          </p:cNvSpPr>
          <p:nvPr/>
        </p:nvSpPr>
        <p:spPr bwMode="auto">
          <a:xfrm>
            <a:off x="1147763" y="222250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 dirty="0" smtClean="0">
                <a:solidFill>
                  <a:srgbClr val="0000FF"/>
                </a:solidFill>
                <a:latin typeface="Tahoma" panose="020B0604030504040204" pitchFamily="34" charset="0"/>
              </a:rPr>
              <a:t>PK/PD </a:t>
            </a:r>
            <a:r>
              <a:rPr lang="fr-FR" altLang="fr-FR" b="0" dirty="0">
                <a:solidFill>
                  <a:srgbClr val="0000FF"/>
                </a:solidFill>
                <a:latin typeface="Tahoma" panose="020B0604030504040204" pitchFamily="34" charset="0"/>
              </a:rPr>
              <a:t>indices</a:t>
            </a:r>
          </a:p>
        </p:txBody>
      </p:sp>
      <p:sp>
        <p:nvSpPr>
          <p:cNvPr id="90124" name="Flèche droite 1"/>
          <p:cNvSpPr>
            <a:spLocks noChangeArrowheads="1"/>
          </p:cNvSpPr>
          <p:nvPr/>
        </p:nvSpPr>
        <p:spPr bwMode="auto">
          <a:xfrm rot="-5400000">
            <a:off x="-852488" y="3867414"/>
            <a:ext cx="3117850" cy="404813"/>
          </a:xfrm>
          <a:prstGeom prst="rightArrow">
            <a:avLst>
              <a:gd name="adj1" fmla="val 50000"/>
              <a:gd name="adj2" fmla="val 499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0125" name="ZoneTexte 2"/>
          <p:cNvSpPr txBox="1">
            <a:spLocks noChangeArrowheads="1"/>
          </p:cNvSpPr>
          <p:nvPr/>
        </p:nvSpPr>
        <p:spPr bwMode="auto">
          <a:xfrm>
            <a:off x="136525" y="1623482"/>
            <a:ext cx="1236663" cy="4000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accent1"/>
                </a:solidFill>
              </a:rPr>
              <a:t>Intensity</a:t>
            </a:r>
          </a:p>
        </p:txBody>
      </p:sp>
      <p:sp>
        <p:nvSpPr>
          <p:cNvPr id="90126" name="Flèche droite 23"/>
          <p:cNvSpPr>
            <a:spLocks noChangeArrowheads="1"/>
          </p:cNvSpPr>
          <p:nvPr/>
        </p:nvSpPr>
        <p:spPr bwMode="auto">
          <a:xfrm>
            <a:off x="2605088" y="6075363"/>
            <a:ext cx="3119437" cy="403225"/>
          </a:xfrm>
          <a:prstGeom prst="rightArrow">
            <a:avLst>
              <a:gd name="adj1" fmla="val 50000"/>
              <a:gd name="adj2" fmla="val 501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0127" name="ZoneTexte 24"/>
          <p:cNvSpPr txBox="1">
            <a:spLocks noChangeArrowheads="1"/>
          </p:cNvSpPr>
          <p:nvPr/>
        </p:nvSpPr>
        <p:spPr bwMode="auto">
          <a:xfrm>
            <a:off x="6470650" y="6076950"/>
            <a:ext cx="1294001" cy="4000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accent1"/>
                </a:solidFill>
              </a:rPr>
              <a:t>Duration</a:t>
            </a:r>
          </a:p>
        </p:txBody>
      </p:sp>
      <p:sp>
        <p:nvSpPr>
          <p:cNvPr id="901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8462AD-5822-49F0-B7AA-107DAB9F582D}" type="slidenum">
              <a:rPr lang="fr-FR" altLang="fr-FR" sz="1400" b="0" smtClean="0"/>
              <a:t>42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3" grpId="0" animBg="1" autoUpdateAnimBg="0"/>
      <p:bldP spid="90124" grpId="0" animBg="1"/>
      <p:bldP spid="90125" grpId="0" animBg="1"/>
      <p:bldP spid="90126" grpId="0" animBg="1"/>
      <p:bldP spid="901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2427634"/>
            <a:ext cx="9301163" cy="1077218"/>
          </a:xfrm>
        </p:spPr>
        <p:txBody>
          <a:bodyPr/>
          <a:lstStyle/>
          <a:p>
            <a:pPr defTabSz="762000" eaLnBrk="1" hangingPunct="1"/>
            <a:r>
              <a:rPr lang="fr-FR" altLang="fr-FR" sz="3200" dirty="0" smtClean="0"/>
              <a:t>The </a:t>
            </a:r>
            <a:r>
              <a:rPr lang="fr-FR" altLang="fr-FR" sz="3200" u="sng" dirty="0" smtClean="0">
                <a:solidFill>
                  <a:srgbClr val="C00000"/>
                </a:solidFill>
              </a:rPr>
              <a:t>PK/PD index </a:t>
            </a:r>
            <a:r>
              <a:rPr lang="fr-FR" altLang="fr-FR" sz="3200" dirty="0" smtClean="0"/>
              <a:t>best </a:t>
            </a:r>
            <a:r>
              <a:rPr lang="fr-FR" altLang="fr-FR" sz="3200" dirty="0" err="1" smtClean="0"/>
              <a:t>correlated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with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efficacy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>
                <a:solidFill>
                  <a:srgbClr val="C00000"/>
                </a:solidFill>
              </a:rPr>
              <a:t>depends</a:t>
            </a:r>
            <a:r>
              <a:rPr lang="fr-FR" altLang="fr-FR" sz="3200" dirty="0" smtClean="0">
                <a:solidFill>
                  <a:srgbClr val="C00000"/>
                </a:solidFill>
              </a:rPr>
              <a:t> on the </a:t>
            </a:r>
            <a:r>
              <a:rPr lang="fr-FR" altLang="fr-FR" sz="3200" u="sng" dirty="0" err="1" smtClean="0">
                <a:solidFill>
                  <a:srgbClr val="C00000"/>
                </a:solidFill>
              </a:rPr>
              <a:t>antibiotic</a:t>
            </a:r>
            <a:r>
              <a:rPr lang="fr-FR" altLang="fr-FR" sz="3200" u="sng" dirty="0" smtClean="0">
                <a:solidFill>
                  <a:srgbClr val="C00000"/>
                </a:solidFill>
              </a:rPr>
              <a:t> class</a:t>
            </a:r>
            <a:endParaRPr lang="fr-FR" altLang="fr-FR" sz="4400" u="sng" dirty="0" smtClean="0">
              <a:solidFill>
                <a:srgbClr val="C00000"/>
              </a:solidFill>
            </a:endParaRPr>
          </a:p>
        </p:txBody>
      </p:sp>
      <p:sp>
        <p:nvSpPr>
          <p:cNvPr id="9216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DCC60-77CA-4BC7-9189-4ABD44E69C88}" type="slidenum">
              <a:rPr lang="fr-FR" altLang="fr-FR" sz="1400" b="0" smtClean="0"/>
              <a:t>43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947863"/>
            <a:ext cx="5822950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Rectangle 5"/>
          <p:cNvSpPr>
            <a:spLocks noChangeAspect="1" noChangeArrowheads="1"/>
          </p:cNvSpPr>
          <p:nvPr/>
        </p:nvSpPr>
        <p:spPr bwMode="auto">
          <a:xfrm>
            <a:off x="585788" y="516364"/>
            <a:ext cx="91154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chemeClr val="tx2"/>
                </a:solidFill>
              </a:rPr>
              <a:t>Relationship between 3 PK/PD indices and </a:t>
            </a:r>
            <a:r>
              <a:rPr lang="en-US" altLang="fr-FR" sz="2400" i="1" dirty="0">
                <a:solidFill>
                  <a:srgbClr val="6666FF"/>
                </a:solidFill>
              </a:rPr>
              <a:t>Streptococcus </a:t>
            </a:r>
            <a:r>
              <a:rPr lang="en-US" altLang="fr-FR" sz="2400" i="1" dirty="0" err="1">
                <a:solidFill>
                  <a:srgbClr val="6666FF"/>
                </a:solidFill>
              </a:rPr>
              <a:t>pneumoniae</a:t>
            </a:r>
            <a:r>
              <a:rPr lang="en-US" altLang="fr-FR" sz="2400" i="1" dirty="0">
                <a:solidFill>
                  <a:srgbClr val="6666FF"/>
                </a:solidFill>
              </a:rPr>
              <a:t> </a:t>
            </a:r>
            <a:r>
              <a:rPr lang="en-US" altLang="fr-FR" sz="2400" dirty="0" smtClean="0">
                <a:solidFill>
                  <a:schemeClr val="tx2"/>
                </a:solidFill>
              </a:rPr>
              <a:t>counts </a:t>
            </a:r>
            <a:r>
              <a:rPr lang="en-US" altLang="fr-FR" sz="2400" dirty="0">
                <a:solidFill>
                  <a:schemeClr val="tx2"/>
                </a:solidFill>
              </a:rPr>
              <a:t>after 24 h of treatment with </a:t>
            </a:r>
            <a:r>
              <a:rPr lang="en-US" altLang="fr-FR" sz="2400" dirty="0" err="1">
                <a:solidFill>
                  <a:srgbClr val="6666FF"/>
                </a:solidFill>
              </a:rPr>
              <a:t>temafloxacin</a:t>
            </a:r>
            <a:endParaRPr lang="en-US" altLang="fr-FR" sz="2400" dirty="0">
              <a:solidFill>
                <a:srgbClr val="6666FF"/>
              </a:solidFill>
            </a:endParaRP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3524250" y="6353175"/>
            <a:ext cx="3854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Andes &amp; Craig, Int J Antimicrob Agents, 2002</a:t>
            </a:r>
          </a:p>
        </p:txBody>
      </p:sp>
      <p:sp>
        <p:nvSpPr>
          <p:cNvPr id="1025031" name="Rectangle 7"/>
          <p:cNvSpPr>
            <a:spLocks noChangeArrowheads="1"/>
          </p:cNvSpPr>
          <p:nvPr/>
        </p:nvSpPr>
        <p:spPr bwMode="auto">
          <a:xfrm>
            <a:off x="2887663" y="2201863"/>
            <a:ext cx="1697037" cy="2190750"/>
          </a:xfrm>
          <a:prstGeom prst="rect">
            <a:avLst/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4214" name="Rectangle 5"/>
          <p:cNvSpPr>
            <a:spLocks noChangeAspect="1" noChangeArrowheads="1"/>
          </p:cNvSpPr>
          <p:nvPr/>
        </p:nvSpPr>
        <p:spPr bwMode="auto">
          <a:xfrm>
            <a:off x="255588" y="5645150"/>
            <a:ext cx="3136900" cy="10160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Mouse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Thigh infection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C00000"/>
                </a:solidFill>
              </a:rPr>
              <a:t>Neutropenic </a:t>
            </a:r>
            <a:r>
              <a:rPr lang="en-US" altLang="fr-FR" sz="2000" b="0">
                <a:solidFill>
                  <a:schemeClr val="tx2"/>
                </a:solidFill>
              </a:rPr>
              <a:t>animals</a:t>
            </a:r>
          </a:p>
        </p:txBody>
      </p:sp>
      <p:sp>
        <p:nvSpPr>
          <p:cNvPr id="94215" name="ZoneTexte 1"/>
          <p:cNvSpPr txBox="1">
            <a:spLocks noChangeArrowheads="1"/>
          </p:cNvSpPr>
          <p:nvPr/>
        </p:nvSpPr>
        <p:spPr bwMode="auto">
          <a:xfrm>
            <a:off x="4448969" y="1495360"/>
            <a:ext cx="200501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C00000"/>
                </a:solidFill>
              </a:rPr>
              <a:t>Fluoroquinolone</a:t>
            </a:r>
          </a:p>
        </p:txBody>
      </p:sp>
      <p:sp>
        <p:nvSpPr>
          <p:cNvPr id="942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9BE13C-84E4-419F-B01D-733105A54F73}" type="slidenum">
              <a:rPr lang="fr-FR" altLang="fr-FR" sz="1400" b="0" smtClean="0"/>
              <a:t>44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206625"/>
            <a:ext cx="5786437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6029325" y="2355850"/>
            <a:ext cx="1698625" cy="2190750"/>
          </a:xfrm>
          <a:prstGeom prst="rect">
            <a:avLst/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6260" name="Rectangle 5"/>
          <p:cNvSpPr>
            <a:spLocks noChangeAspect="1" noChangeArrowheads="1"/>
          </p:cNvSpPr>
          <p:nvPr/>
        </p:nvSpPr>
        <p:spPr bwMode="auto">
          <a:xfrm>
            <a:off x="585788" y="517525"/>
            <a:ext cx="9115425" cy="830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chemeClr val="tx2"/>
                </a:solidFill>
              </a:rPr>
              <a:t>Relationship between 3 PK/PD indices and </a:t>
            </a:r>
            <a:r>
              <a:rPr lang="en-US" altLang="fr-FR" sz="2400" i="1" dirty="0" err="1">
                <a:solidFill>
                  <a:srgbClr val="6666FF"/>
                </a:solidFill>
              </a:rPr>
              <a:t>Klebsiella</a:t>
            </a:r>
            <a:r>
              <a:rPr lang="en-US" altLang="fr-FR" sz="2400" i="1" dirty="0">
                <a:solidFill>
                  <a:srgbClr val="6666FF"/>
                </a:solidFill>
              </a:rPr>
              <a:t> </a:t>
            </a:r>
            <a:r>
              <a:rPr lang="en-US" altLang="fr-FR" sz="2400" i="1" dirty="0" err="1">
                <a:solidFill>
                  <a:srgbClr val="6666FF"/>
                </a:solidFill>
              </a:rPr>
              <a:t>pneumoniae</a:t>
            </a:r>
            <a:r>
              <a:rPr lang="en-US" altLang="fr-FR" sz="2400" i="1" dirty="0">
                <a:solidFill>
                  <a:srgbClr val="6666FF"/>
                </a:solidFill>
              </a:rPr>
              <a:t> </a:t>
            </a:r>
            <a:r>
              <a:rPr lang="en-US" altLang="fr-FR" sz="2400" dirty="0" smtClean="0">
                <a:solidFill>
                  <a:schemeClr val="tx2"/>
                </a:solidFill>
              </a:rPr>
              <a:t>counts </a:t>
            </a:r>
            <a:r>
              <a:rPr lang="en-US" altLang="fr-FR" sz="2400" dirty="0">
                <a:solidFill>
                  <a:schemeClr val="tx2"/>
                </a:solidFill>
              </a:rPr>
              <a:t>after 24 h of treatment with </a:t>
            </a:r>
            <a:r>
              <a:rPr lang="en-US" altLang="fr-FR" sz="2400" dirty="0" err="1">
                <a:solidFill>
                  <a:srgbClr val="6666FF"/>
                </a:solidFill>
              </a:rPr>
              <a:t>ceftazidime</a:t>
            </a:r>
            <a:endParaRPr lang="en-US" altLang="fr-FR" sz="2400" dirty="0">
              <a:solidFill>
                <a:srgbClr val="6666FF"/>
              </a:solidFill>
            </a:endParaRP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3524250" y="6353175"/>
            <a:ext cx="3854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Andes &amp; Craig, Int J Antimicrob Agents, 2002</a:t>
            </a:r>
          </a:p>
        </p:txBody>
      </p:sp>
      <p:sp>
        <p:nvSpPr>
          <p:cNvPr id="96262" name="Rectangle 5"/>
          <p:cNvSpPr>
            <a:spLocks noChangeAspect="1" noChangeArrowheads="1"/>
          </p:cNvSpPr>
          <p:nvPr/>
        </p:nvSpPr>
        <p:spPr bwMode="auto">
          <a:xfrm>
            <a:off x="255588" y="5645150"/>
            <a:ext cx="3136900" cy="10160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Mouse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Thigh infection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C00000"/>
                </a:solidFill>
              </a:rPr>
              <a:t>Neutropenic </a:t>
            </a:r>
            <a:r>
              <a:rPr lang="en-US" altLang="fr-FR" sz="2000" b="0">
                <a:solidFill>
                  <a:schemeClr val="tx2"/>
                </a:solidFill>
              </a:rPr>
              <a:t>animals</a:t>
            </a:r>
          </a:p>
        </p:txBody>
      </p:sp>
      <p:sp>
        <p:nvSpPr>
          <p:cNvPr id="96263" name="ZoneTexte 10"/>
          <p:cNvSpPr txBox="1">
            <a:spLocks noChangeArrowheads="1"/>
          </p:cNvSpPr>
          <p:nvPr/>
        </p:nvSpPr>
        <p:spPr bwMode="auto">
          <a:xfrm>
            <a:off x="4203700" y="1762125"/>
            <a:ext cx="1825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C00000"/>
                </a:solidFill>
              </a:rPr>
              <a:t>Beta-lactam</a:t>
            </a:r>
          </a:p>
        </p:txBody>
      </p:sp>
      <p:sp>
        <p:nvSpPr>
          <p:cNvPr id="962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A8265F-F3FF-487E-B29A-B3FD216795DA}" type="slidenum">
              <a:rPr lang="fr-FR" altLang="fr-FR" sz="1400" b="0" smtClean="0"/>
              <a:t>45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702" name="Group 4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04281"/>
              </p:ext>
            </p:extLst>
          </p:nvPr>
        </p:nvGraphicFramePr>
        <p:xfrm>
          <a:off x="225425" y="258763"/>
          <a:ext cx="6871402" cy="6230937"/>
        </p:xfrm>
        <a:graphic>
          <a:graphicData uri="http://schemas.openxmlformats.org/drawingml/2006/table">
            <a:tbl>
              <a:tblPr/>
              <a:tblGrid>
                <a:gridCol w="24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Antibacterial action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Antibiotic family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PK-PD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index correlated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antibacterial action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Concentration-dependent,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 significant PAE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Aminoglycosides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Cmax/MIC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Fluoroquinolones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Cmax/MIC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Nitroimidazoles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Cmax/MIC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Polymixins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2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Time-dependent,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 or without PAE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Penicillins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Cephalosporins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Macrolides &amp; triamilides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 or (AUC/MIC)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Lincosamides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Phenicols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Sulfonamides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Diaminopyrimidines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99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Both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Time- and Concentration-dependent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Tetracyclines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Ketolides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Glycopeptides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04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05D5B-2BE8-44A2-B018-9B9B0A9A599D}" type="slidenum">
              <a:rPr lang="fr-FR" altLang="fr-FR" sz="1400" b="0" smtClean="0"/>
              <a:t>46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79463" y="2524125"/>
            <a:ext cx="8766175" cy="1200150"/>
          </a:xfrm>
        </p:spPr>
        <p:txBody>
          <a:bodyPr/>
          <a:lstStyle/>
          <a:p>
            <a:pPr defTabSz="762000" eaLnBrk="1" hangingPunct="1"/>
            <a:r>
              <a:rPr lang="fr-FR" altLang="fr-FR" sz="3600" smtClean="0"/>
              <a:t>PK/PD index </a:t>
            </a:r>
            <a:r>
              <a:rPr lang="fr-FR" altLang="fr-FR" sz="3600" smtClean="0">
                <a:solidFill>
                  <a:srgbClr val="C00000"/>
                </a:solidFill>
              </a:rPr>
              <a:t>values </a:t>
            </a:r>
            <a:r>
              <a:rPr lang="fr-FR" altLang="fr-FR" sz="3600" dirty="0" err="1" smtClean="0"/>
              <a:t>required</a:t>
            </a:r>
            <a:r>
              <a:rPr lang="fr-FR" altLang="fr-FR" sz="3600" dirty="0" smtClean="0"/>
              <a:t> to </a:t>
            </a:r>
            <a:r>
              <a:rPr lang="fr-FR" altLang="fr-FR" sz="3600" dirty="0" err="1" smtClean="0"/>
              <a:t>ensure</a:t>
            </a:r>
            <a:r>
              <a:rPr lang="fr-FR" altLang="fr-FR" sz="3600" dirty="0" smtClean="0"/>
              <a:t> maximum </a:t>
            </a:r>
            <a:r>
              <a:rPr lang="fr-FR" altLang="fr-FR" sz="3600" dirty="0" err="1" smtClean="0"/>
              <a:t>efficiency</a:t>
            </a:r>
            <a:endParaRPr lang="fr-FR" altLang="fr-FR" sz="3600" dirty="0" smtClean="0"/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1162095" y="4675484"/>
            <a:ext cx="80009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0" dirty="0" err="1" smtClean="0">
                <a:solidFill>
                  <a:srgbClr val="0066FF"/>
                </a:solidFill>
              </a:rPr>
              <a:t>Determination</a:t>
            </a:r>
            <a:r>
              <a:rPr lang="fr-FR" altLang="fr-FR" sz="4000" b="0" dirty="0" smtClean="0">
                <a:solidFill>
                  <a:srgbClr val="0066FF"/>
                </a:solidFill>
              </a:rPr>
              <a:t> </a:t>
            </a:r>
            <a:r>
              <a:rPr lang="fr-FR" altLang="fr-FR" sz="4000" b="0" dirty="0" err="1" smtClean="0">
                <a:solidFill>
                  <a:srgbClr val="0066FF"/>
                </a:solidFill>
              </a:rPr>
              <a:t>from</a:t>
            </a:r>
            <a:r>
              <a:rPr lang="fr-FR" altLang="fr-FR" sz="4000" b="0" dirty="0" smtClean="0">
                <a:solidFill>
                  <a:srgbClr val="0066FF"/>
                </a:solidFill>
              </a:rPr>
              <a:t> animal </a:t>
            </a:r>
            <a:r>
              <a:rPr lang="fr-FR" altLang="fr-FR" sz="4000" b="0" dirty="0" err="1">
                <a:solidFill>
                  <a:srgbClr val="0066FF"/>
                </a:solidFill>
              </a:rPr>
              <a:t>models</a:t>
            </a:r>
            <a:endParaRPr lang="fr-FR" altLang="fr-FR" sz="4000" b="0" dirty="0">
              <a:solidFill>
                <a:srgbClr val="0066FF"/>
              </a:solidFill>
            </a:endParaRPr>
          </a:p>
        </p:txBody>
      </p:sp>
      <p:sp>
        <p:nvSpPr>
          <p:cNvPr id="1024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16B9B4-3F78-4747-866A-3C9625DE90B2}" type="slidenum">
              <a:rPr lang="fr-FR" altLang="fr-FR" sz="1400" b="0" smtClean="0"/>
              <a:t>47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4692" y="515293"/>
            <a:ext cx="8639471" cy="461665"/>
          </a:xfrm>
        </p:spPr>
        <p:txBody>
          <a:bodyPr/>
          <a:lstStyle/>
          <a:p>
            <a:pPr defTabSz="762000" eaLnBrk="1" hangingPunct="1"/>
            <a:r>
              <a:rPr lang="fr-FR" altLang="fr-FR" sz="2400" dirty="0" smtClean="0"/>
              <a:t>Influence of the </a:t>
            </a:r>
            <a:r>
              <a:rPr lang="fr-FR" altLang="fr-FR" sz="2400" dirty="0" err="1" smtClean="0"/>
              <a:t>bacteria</a:t>
            </a:r>
            <a:r>
              <a:rPr lang="fr-FR" altLang="fr-FR" sz="2400" dirty="0" smtClean="0"/>
              <a:t> </a:t>
            </a:r>
            <a:r>
              <a:rPr lang="fr-FR" altLang="fr-FR" sz="2400" b="0" dirty="0" smtClean="0"/>
              <a:t>on the value of the PK/PD index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42319"/>
            <a:ext cx="5089525" cy="2942431"/>
          </a:xfrm>
        </p:spPr>
        <p:txBody>
          <a:bodyPr/>
          <a:lstStyle/>
          <a:p>
            <a:pPr marL="285750" indent="-285750" defTabSz="762000" eaLnBrk="1" hangingPunct="1"/>
            <a:r>
              <a:rPr lang="fr-FR" altLang="fr-FR" sz="1800" dirty="0"/>
              <a:t>For </a:t>
            </a:r>
            <a:r>
              <a:rPr lang="fr-FR" altLang="fr-FR" sz="1800" i="1" dirty="0">
                <a:solidFill>
                  <a:schemeClr val="hlink"/>
                </a:solidFill>
              </a:rPr>
              <a:t>E. coli</a:t>
            </a:r>
            <a:r>
              <a:rPr lang="fr-FR" altLang="fr-FR" sz="1800" dirty="0"/>
              <a:t>, no PAE </a:t>
            </a:r>
            <a:endParaRPr lang="fr-FR" altLang="fr-FR" sz="1800" dirty="0" smtClean="0"/>
          </a:p>
          <a:p>
            <a:pPr marL="0" indent="0" defTabSz="762000" eaLnBrk="1" hangingPunct="1">
              <a:buNone/>
            </a:pPr>
            <a:r>
              <a:rPr lang="fr-FR" altLang="fr-FR" sz="1800" dirty="0" smtClean="0"/>
              <a:t>=&gt;</a:t>
            </a:r>
            <a:r>
              <a:rPr lang="fr-FR" altLang="fr-FR" sz="1800" dirty="0" err="1"/>
              <a:t>efficacy</a:t>
            </a:r>
            <a:r>
              <a:rPr lang="fr-FR" altLang="fr-FR" sz="1800" dirty="0"/>
              <a:t> </a:t>
            </a:r>
            <a:r>
              <a:rPr lang="fr-FR" altLang="fr-FR" sz="1800" dirty="0" err="1"/>
              <a:t>is</a:t>
            </a:r>
            <a:r>
              <a:rPr lang="fr-FR" altLang="fr-FR" sz="1800" dirty="0"/>
              <a:t> maximal </a:t>
            </a:r>
            <a:r>
              <a:rPr lang="fr-FR" altLang="fr-FR" sz="1800" dirty="0" err="1"/>
              <a:t>when</a:t>
            </a:r>
            <a:r>
              <a:rPr lang="fr-FR" altLang="fr-FR" sz="1800" dirty="0"/>
              <a:t> T</a:t>
            </a:r>
            <a:r>
              <a:rPr lang="fr-FR" altLang="fr-FR" sz="1800" baseline="-25000" dirty="0"/>
              <a:t>&gt;MIC</a:t>
            </a:r>
            <a:r>
              <a:rPr lang="fr-FR" altLang="fr-FR" sz="1800" dirty="0"/>
              <a:t> </a:t>
            </a:r>
            <a:r>
              <a:rPr lang="fr-FR" altLang="fr-FR" sz="1800" dirty="0" smtClean="0"/>
              <a:t>&gt; </a:t>
            </a:r>
            <a:r>
              <a:rPr lang="fr-FR" altLang="fr-FR" sz="1800" dirty="0" smtClean="0">
                <a:solidFill>
                  <a:schemeClr val="hlink"/>
                </a:solidFill>
              </a:rPr>
              <a:t>80</a:t>
            </a:r>
            <a:r>
              <a:rPr lang="fr-FR" altLang="fr-FR" sz="1800" dirty="0">
                <a:solidFill>
                  <a:schemeClr val="hlink"/>
                </a:solidFill>
              </a:rPr>
              <a:t>% of the </a:t>
            </a:r>
            <a:r>
              <a:rPr lang="fr-FR" altLang="fr-FR" sz="1800" dirty="0" err="1">
                <a:solidFill>
                  <a:schemeClr val="hlink"/>
                </a:solidFill>
              </a:rPr>
              <a:t>dosing</a:t>
            </a:r>
            <a:r>
              <a:rPr lang="fr-FR" altLang="fr-FR" sz="1800" dirty="0">
                <a:solidFill>
                  <a:schemeClr val="hlink"/>
                </a:solidFill>
              </a:rPr>
              <a:t> </a:t>
            </a:r>
            <a:r>
              <a:rPr lang="fr-FR" altLang="fr-FR" sz="1800" dirty="0" err="1" smtClean="0">
                <a:solidFill>
                  <a:schemeClr val="hlink"/>
                </a:solidFill>
              </a:rPr>
              <a:t>interval</a:t>
            </a:r>
            <a:endParaRPr lang="fr-FR" altLang="fr-FR" sz="1800" dirty="0" smtClean="0">
              <a:solidFill>
                <a:schemeClr val="hlink"/>
              </a:solidFill>
            </a:endParaRPr>
          </a:p>
          <a:p>
            <a:pPr marL="285750" indent="-285750" defTabSz="762000" eaLnBrk="1" hangingPunct="1"/>
            <a:endParaRPr lang="fr-FR" altLang="fr-FR" sz="1800" dirty="0">
              <a:solidFill>
                <a:schemeClr val="hlink"/>
              </a:solidFill>
            </a:endParaRPr>
          </a:p>
          <a:p>
            <a:pPr marL="285750" indent="-285750" defTabSz="762000" eaLnBrk="1" hangingPunct="1"/>
            <a:r>
              <a:rPr lang="fr-FR" altLang="fr-FR" sz="1800" dirty="0" smtClean="0"/>
              <a:t>For </a:t>
            </a:r>
            <a:r>
              <a:rPr lang="fr-FR" altLang="fr-FR" sz="1800" i="1" dirty="0" smtClean="0">
                <a:solidFill>
                  <a:srgbClr val="0066FF"/>
                </a:solidFill>
              </a:rPr>
              <a:t>S. aureus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there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is</a:t>
            </a:r>
            <a:r>
              <a:rPr lang="fr-FR" altLang="fr-FR" sz="1800" dirty="0" smtClean="0"/>
              <a:t> a PAE </a:t>
            </a:r>
          </a:p>
          <a:p>
            <a:pPr marL="0" indent="0" defTabSz="762000" eaLnBrk="1" hangingPunct="1">
              <a:buNone/>
            </a:pPr>
            <a:r>
              <a:rPr lang="fr-FR" altLang="fr-FR" sz="1800" dirty="0" smtClean="0"/>
              <a:t>=&gt;</a:t>
            </a:r>
            <a:r>
              <a:rPr lang="fr-FR" altLang="fr-FR" sz="1800" dirty="0" err="1" smtClean="0"/>
              <a:t>efficacy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is</a:t>
            </a:r>
            <a:r>
              <a:rPr lang="fr-FR" altLang="fr-FR" sz="1800" dirty="0" smtClean="0"/>
              <a:t> maximal </a:t>
            </a:r>
            <a:r>
              <a:rPr lang="fr-FR" altLang="fr-FR" sz="1800" dirty="0" err="1" smtClean="0"/>
              <a:t>when</a:t>
            </a:r>
            <a:r>
              <a:rPr lang="fr-FR" altLang="fr-FR" sz="1800" dirty="0" smtClean="0"/>
              <a:t> T</a:t>
            </a:r>
            <a:r>
              <a:rPr lang="fr-FR" altLang="fr-FR" sz="1800" baseline="-25000" dirty="0" smtClean="0"/>
              <a:t>&gt;MIC</a:t>
            </a:r>
            <a:r>
              <a:rPr lang="fr-FR" altLang="fr-FR" sz="1800" dirty="0" smtClean="0"/>
              <a:t> &gt;</a:t>
            </a:r>
            <a:r>
              <a:rPr lang="fr-FR" altLang="fr-FR" sz="1800" dirty="0" smtClean="0">
                <a:solidFill>
                  <a:srgbClr val="0066FF"/>
                </a:solidFill>
              </a:rPr>
              <a:t>50% of the </a:t>
            </a:r>
            <a:r>
              <a:rPr lang="fr-FR" altLang="fr-FR" sz="1800" dirty="0" err="1" smtClean="0">
                <a:solidFill>
                  <a:srgbClr val="0066FF"/>
                </a:solidFill>
              </a:rPr>
              <a:t>dosing</a:t>
            </a:r>
            <a:r>
              <a:rPr lang="fr-FR" altLang="fr-FR" sz="1800" dirty="0" smtClean="0">
                <a:solidFill>
                  <a:srgbClr val="0066FF"/>
                </a:solidFill>
              </a:rPr>
              <a:t> </a:t>
            </a:r>
            <a:r>
              <a:rPr lang="fr-FR" altLang="fr-FR" sz="1800" dirty="0" err="1" smtClean="0">
                <a:solidFill>
                  <a:srgbClr val="0066FF"/>
                </a:solidFill>
              </a:rPr>
              <a:t>interval</a:t>
            </a:r>
            <a:endParaRPr lang="fr-FR" altLang="fr-FR" sz="1800" dirty="0" smtClean="0">
              <a:solidFill>
                <a:srgbClr val="0066FF"/>
              </a:solidFill>
            </a:endParaRPr>
          </a:p>
          <a:p>
            <a:pPr marL="285750" indent="-285750" defTabSz="762000" eaLnBrk="1" hangingPunct="1"/>
            <a:endParaRPr lang="fr-FR" altLang="fr-FR" sz="1800" dirty="0" smtClean="0">
              <a:solidFill>
                <a:srgbClr val="0066FF"/>
              </a:solidFill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034673" y="6330950"/>
            <a:ext cx="31420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 b="0" dirty="0" err="1"/>
              <a:t>Vogelman</a:t>
            </a:r>
            <a:r>
              <a:rPr lang="en-US" altLang="fr-FR" sz="1600" b="0" dirty="0"/>
              <a:t> et al. 1988, J. Inf. Dis.</a:t>
            </a: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5848350" y="511810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6654800" y="5118100"/>
            <a:ext cx="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7531100" y="511810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7804150" y="5111859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8666163" y="5121384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9512300" y="5111859"/>
            <a:ext cx="127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7795567" y="5111859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V="1">
            <a:off x="7723188" y="2755900"/>
            <a:ext cx="0" cy="238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H="1" flipV="1">
            <a:off x="6089650" y="2717800"/>
            <a:ext cx="1441450" cy="1517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6140450" y="2732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3" name="Oval 15"/>
          <p:cNvSpPr>
            <a:spLocks noChangeArrowheads="1"/>
          </p:cNvSpPr>
          <p:nvPr/>
        </p:nvSpPr>
        <p:spPr bwMode="auto">
          <a:xfrm>
            <a:off x="6089650" y="27701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4" name="Oval 16"/>
          <p:cNvSpPr>
            <a:spLocks noChangeArrowheads="1"/>
          </p:cNvSpPr>
          <p:nvPr/>
        </p:nvSpPr>
        <p:spPr bwMode="auto">
          <a:xfrm>
            <a:off x="6089650" y="28273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6280150" y="2859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6223000" y="3005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6305550" y="3024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6362700" y="2941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9" name="Oval 21"/>
          <p:cNvSpPr>
            <a:spLocks noChangeArrowheads="1"/>
          </p:cNvSpPr>
          <p:nvPr/>
        </p:nvSpPr>
        <p:spPr bwMode="auto">
          <a:xfrm>
            <a:off x="6375400" y="3005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0" name="Oval 22"/>
          <p:cNvSpPr>
            <a:spLocks noChangeArrowheads="1"/>
          </p:cNvSpPr>
          <p:nvPr/>
        </p:nvSpPr>
        <p:spPr bwMode="auto">
          <a:xfrm>
            <a:off x="6388100" y="2865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1" name="Oval 23"/>
          <p:cNvSpPr>
            <a:spLocks noChangeArrowheads="1"/>
          </p:cNvSpPr>
          <p:nvPr/>
        </p:nvSpPr>
        <p:spPr bwMode="auto">
          <a:xfrm>
            <a:off x="6172200" y="2820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6165850" y="2865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3" name="Oval 25"/>
          <p:cNvSpPr>
            <a:spLocks noChangeArrowheads="1"/>
          </p:cNvSpPr>
          <p:nvPr/>
        </p:nvSpPr>
        <p:spPr bwMode="auto">
          <a:xfrm>
            <a:off x="6267450" y="280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4" name="Oval 26"/>
          <p:cNvSpPr>
            <a:spLocks noChangeArrowheads="1"/>
          </p:cNvSpPr>
          <p:nvPr/>
        </p:nvSpPr>
        <p:spPr bwMode="auto">
          <a:xfrm>
            <a:off x="6242050" y="2903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6273800" y="296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6191250" y="2935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7" name="Oval 29"/>
          <p:cNvSpPr>
            <a:spLocks noChangeArrowheads="1"/>
          </p:cNvSpPr>
          <p:nvPr/>
        </p:nvSpPr>
        <p:spPr bwMode="auto">
          <a:xfrm>
            <a:off x="6294438" y="30686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6523038" y="28527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9" name="Oval 31"/>
          <p:cNvSpPr>
            <a:spLocks noChangeArrowheads="1"/>
          </p:cNvSpPr>
          <p:nvPr/>
        </p:nvSpPr>
        <p:spPr bwMode="auto">
          <a:xfrm>
            <a:off x="6572250" y="2909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0" name="Oval 32"/>
          <p:cNvSpPr>
            <a:spLocks noChangeArrowheads="1"/>
          </p:cNvSpPr>
          <p:nvPr/>
        </p:nvSpPr>
        <p:spPr bwMode="auto">
          <a:xfrm>
            <a:off x="6515100" y="2916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1" name="Oval 33"/>
          <p:cNvSpPr>
            <a:spLocks noChangeArrowheads="1"/>
          </p:cNvSpPr>
          <p:nvPr/>
        </p:nvSpPr>
        <p:spPr bwMode="auto">
          <a:xfrm>
            <a:off x="6508750" y="296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6623050" y="2941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3" name="Oval 35"/>
          <p:cNvSpPr>
            <a:spLocks noChangeArrowheads="1"/>
          </p:cNvSpPr>
          <p:nvPr/>
        </p:nvSpPr>
        <p:spPr bwMode="auto">
          <a:xfrm>
            <a:off x="6654800" y="3043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4" name="Oval 36"/>
          <p:cNvSpPr>
            <a:spLocks noChangeArrowheads="1"/>
          </p:cNvSpPr>
          <p:nvPr/>
        </p:nvSpPr>
        <p:spPr bwMode="auto">
          <a:xfrm>
            <a:off x="6711950" y="3157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5" name="Oval 37"/>
          <p:cNvSpPr>
            <a:spLocks noChangeArrowheads="1"/>
          </p:cNvSpPr>
          <p:nvPr/>
        </p:nvSpPr>
        <p:spPr bwMode="auto">
          <a:xfrm>
            <a:off x="6724650" y="3094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6781800" y="3132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6775450" y="31765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8" name="Oval 40"/>
          <p:cNvSpPr>
            <a:spLocks noChangeArrowheads="1"/>
          </p:cNvSpPr>
          <p:nvPr/>
        </p:nvSpPr>
        <p:spPr bwMode="auto">
          <a:xfrm>
            <a:off x="6489700" y="3259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6438900" y="3176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6527800" y="3151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1" name="Oval 43"/>
          <p:cNvSpPr>
            <a:spLocks noChangeArrowheads="1"/>
          </p:cNvSpPr>
          <p:nvPr/>
        </p:nvSpPr>
        <p:spPr bwMode="auto">
          <a:xfrm>
            <a:off x="6457950" y="3144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2" name="Oval 44"/>
          <p:cNvSpPr>
            <a:spLocks noChangeArrowheads="1"/>
          </p:cNvSpPr>
          <p:nvPr/>
        </p:nvSpPr>
        <p:spPr bwMode="auto">
          <a:xfrm>
            <a:off x="6419850" y="3113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6483350" y="3297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6667500" y="3227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6680200" y="3284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6838950" y="3252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7" name="Oval 49"/>
          <p:cNvSpPr>
            <a:spLocks noChangeArrowheads="1"/>
          </p:cNvSpPr>
          <p:nvPr/>
        </p:nvSpPr>
        <p:spPr bwMode="auto">
          <a:xfrm>
            <a:off x="6826250" y="3297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8" name="Oval 50"/>
          <p:cNvSpPr>
            <a:spLocks noChangeArrowheads="1"/>
          </p:cNvSpPr>
          <p:nvPr/>
        </p:nvSpPr>
        <p:spPr bwMode="auto">
          <a:xfrm>
            <a:off x="6870700" y="3278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9" name="Oval 51"/>
          <p:cNvSpPr>
            <a:spLocks noChangeArrowheads="1"/>
          </p:cNvSpPr>
          <p:nvPr/>
        </p:nvSpPr>
        <p:spPr bwMode="auto">
          <a:xfrm>
            <a:off x="6769100" y="3348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0" name="Oval 52"/>
          <p:cNvSpPr>
            <a:spLocks noChangeArrowheads="1"/>
          </p:cNvSpPr>
          <p:nvPr/>
        </p:nvSpPr>
        <p:spPr bwMode="auto">
          <a:xfrm>
            <a:off x="6865938" y="33797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1" name="Oval 53"/>
          <p:cNvSpPr>
            <a:spLocks noChangeArrowheads="1"/>
          </p:cNvSpPr>
          <p:nvPr/>
        </p:nvSpPr>
        <p:spPr bwMode="auto">
          <a:xfrm>
            <a:off x="6616700" y="3443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2" name="Oval 54"/>
          <p:cNvSpPr>
            <a:spLocks noChangeArrowheads="1"/>
          </p:cNvSpPr>
          <p:nvPr/>
        </p:nvSpPr>
        <p:spPr bwMode="auto">
          <a:xfrm>
            <a:off x="6616700" y="3506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3" name="Oval 55"/>
          <p:cNvSpPr>
            <a:spLocks noChangeArrowheads="1"/>
          </p:cNvSpPr>
          <p:nvPr/>
        </p:nvSpPr>
        <p:spPr bwMode="auto">
          <a:xfrm>
            <a:off x="6604000" y="37036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4" name="Oval 56"/>
          <p:cNvSpPr>
            <a:spLocks noChangeArrowheads="1"/>
          </p:cNvSpPr>
          <p:nvPr/>
        </p:nvSpPr>
        <p:spPr bwMode="auto">
          <a:xfrm>
            <a:off x="6902450" y="3652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5" name="Oval 57"/>
          <p:cNvSpPr>
            <a:spLocks noChangeArrowheads="1"/>
          </p:cNvSpPr>
          <p:nvPr/>
        </p:nvSpPr>
        <p:spPr bwMode="auto">
          <a:xfrm>
            <a:off x="6826250" y="3697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6" name="Oval 58"/>
          <p:cNvSpPr>
            <a:spLocks noChangeArrowheads="1"/>
          </p:cNvSpPr>
          <p:nvPr/>
        </p:nvSpPr>
        <p:spPr bwMode="auto">
          <a:xfrm>
            <a:off x="6896100" y="3748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7" name="Oval 59"/>
          <p:cNvSpPr>
            <a:spLocks noChangeArrowheads="1"/>
          </p:cNvSpPr>
          <p:nvPr/>
        </p:nvSpPr>
        <p:spPr bwMode="auto">
          <a:xfrm>
            <a:off x="7029450" y="3792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8" name="Oval 60"/>
          <p:cNvSpPr>
            <a:spLocks noChangeArrowheads="1"/>
          </p:cNvSpPr>
          <p:nvPr/>
        </p:nvSpPr>
        <p:spPr bwMode="auto">
          <a:xfrm>
            <a:off x="6826250" y="4014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9" name="Oval 61"/>
          <p:cNvSpPr>
            <a:spLocks noChangeArrowheads="1"/>
          </p:cNvSpPr>
          <p:nvPr/>
        </p:nvSpPr>
        <p:spPr bwMode="auto">
          <a:xfrm>
            <a:off x="7042150" y="39703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0" name="Oval 62"/>
          <p:cNvSpPr>
            <a:spLocks noChangeArrowheads="1"/>
          </p:cNvSpPr>
          <p:nvPr/>
        </p:nvSpPr>
        <p:spPr bwMode="auto">
          <a:xfrm>
            <a:off x="6980238" y="40465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1" name="Oval 63"/>
          <p:cNvSpPr>
            <a:spLocks noChangeArrowheads="1"/>
          </p:cNvSpPr>
          <p:nvPr/>
        </p:nvSpPr>
        <p:spPr bwMode="auto">
          <a:xfrm>
            <a:off x="7048500" y="4040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2" name="Oval 64"/>
          <p:cNvSpPr>
            <a:spLocks noChangeArrowheads="1"/>
          </p:cNvSpPr>
          <p:nvPr/>
        </p:nvSpPr>
        <p:spPr bwMode="auto">
          <a:xfrm>
            <a:off x="7137400" y="407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3" name="Oval 65"/>
          <p:cNvSpPr>
            <a:spLocks noChangeArrowheads="1"/>
          </p:cNvSpPr>
          <p:nvPr/>
        </p:nvSpPr>
        <p:spPr bwMode="auto">
          <a:xfrm>
            <a:off x="7200900" y="4046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4" name="Oval 66"/>
          <p:cNvSpPr>
            <a:spLocks noChangeArrowheads="1"/>
          </p:cNvSpPr>
          <p:nvPr/>
        </p:nvSpPr>
        <p:spPr bwMode="auto">
          <a:xfrm>
            <a:off x="7181850" y="4116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5" name="Oval 67"/>
          <p:cNvSpPr>
            <a:spLocks noChangeArrowheads="1"/>
          </p:cNvSpPr>
          <p:nvPr/>
        </p:nvSpPr>
        <p:spPr bwMode="auto">
          <a:xfrm>
            <a:off x="6959600" y="4179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6" name="Oval 68"/>
          <p:cNvSpPr>
            <a:spLocks noChangeArrowheads="1"/>
          </p:cNvSpPr>
          <p:nvPr/>
        </p:nvSpPr>
        <p:spPr bwMode="auto">
          <a:xfrm>
            <a:off x="7042150" y="423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7" name="Oval 69"/>
          <p:cNvSpPr>
            <a:spLocks noChangeArrowheads="1"/>
          </p:cNvSpPr>
          <p:nvPr/>
        </p:nvSpPr>
        <p:spPr bwMode="auto">
          <a:xfrm>
            <a:off x="7143750" y="4198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8" name="Oval 70"/>
          <p:cNvSpPr>
            <a:spLocks noChangeArrowheads="1"/>
          </p:cNvSpPr>
          <p:nvPr/>
        </p:nvSpPr>
        <p:spPr bwMode="auto">
          <a:xfrm>
            <a:off x="7410450" y="3995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9" name="Oval 71"/>
          <p:cNvSpPr>
            <a:spLocks noChangeArrowheads="1"/>
          </p:cNvSpPr>
          <p:nvPr/>
        </p:nvSpPr>
        <p:spPr bwMode="auto">
          <a:xfrm>
            <a:off x="7410450" y="4052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0" name="Oval 72"/>
          <p:cNvSpPr>
            <a:spLocks noChangeArrowheads="1"/>
          </p:cNvSpPr>
          <p:nvPr/>
        </p:nvSpPr>
        <p:spPr bwMode="auto">
          <a:xfrm>
            <a:off x="7543800" y="3944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1" name="Oval 73"/>
          <p:cNvSpPr>
            <a:spLocks noChangeArrowheads="1"/>
          </p:cNvSpPr>
          <p:nvPr/>
        </p:nvSpPr>
        <p:spPr bwMode="auto">
          <a:xfrm>
            <a:off x="7543800" y="4002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2" name="Oval 74"/>
          <p:cNvSpPr>
            <a:spLocks noChangeArrowheads="1"/>
          </p:cNvSpPr>
          <p:nvPr/>
        </p:nvSpPr>
        <p:spPr bwMode="auto">
          <a:xfrm>
            <a:off x="7531100" y="4059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3" name="Oval 75"/>
          <p:cNvSpPr>
            <a:spLocks noChangeArrowheads="1"/>
          </p:cNvSpPr>
          <p:nvPr/>
        </p:nvSpPr>
        <p:spPr bwMode="auto">
          <a:xfrm>
            <a:off x="8032750" y="30178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4" name="Oval 76"/>
          <p:cNvSpPr>
            <a:spLocks noChangeArrowheads="1"/>
          </p:cNvSpPr>
          <p:nvPr/>
        </p:nvSpPr>
        <p:spPr bwMode="auto">
          <a:xfrm>
            <a:off x="7551738" y="4179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5" name="Oval 77"/>
          <p:cNvSpPr>
            <a:spLocks noChangeArrowheads="1"/>
          </p:cNvSpPr>
          <p:nvPr/>
        </p:nvSpPr>
        <p:spPr bwMode="auto">
          <a:xfrm>
            <a:off x="7543800" y="4230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6" name="Oval 78"/>
          <p:cNvSpPr>
            <a:spLocks noChangeArrowheads="1"/>
          </p:cNvSpPr>
          <p:nvPr/>
        </p:nvSpPr>
        <p:spPr bwMode="auto">
          <a:xfrm>
            <a:off x="7543800" y="4287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7" name="Oval 79"/>
          <p:cNvSpPr>
            <a:spLocks noChangeArrowheads="1"/>
          </p:cNvSpPr>
          <p:nvPr/>
        </p:nvSpPr>
        <p:spPr bwMode="auto">
          <a:xfrm>
            <a:off x="7543800" y="4344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8" name="Oval 80"/>
          <p:cNvSpPr>
            <a:spLocks noChangeArrowheads="1"/>
          </p:cNvSpPr>
          <p:nvPr/>
        </p:nvSpPr>
        <p:spPr bwMode="auto">
          <a:xfrm>
            <a:off x="7543800" y="4402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9" name="Oval 81"/>
          <p:cNvSpPr>
            <a:spLocks noChangeArrowheads="1"/>
          </p:cNvSpPr>
          <p:nvPr/>
        </p:nvSpPr>
        <p:spPr bwMode="auto">
          <a:xfrm>
            <a:off x="8020050" y="3176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0" name="Oval 82"/>
          <p:cNvSpPr>
            <a:spLocks noChangeArrowheads="1"/>
          </p:cNvSpPr>
          <p:nvPr/>
        </p:nvSpPr>
        <p:spPr bwMode="auto">
          <a:xfrm>
            <a:off x="8066088" y="31702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1" name="Oval 83"/>
          <p:cNvSpPr>
            <a:spLocks noChangeArrowheads="1"/>
          </p:cNvSpPr>
          <p:nvPr/>
        </p:nvSpPr>
        <p:spPr bwMode="auto">
          <a:xfrm>
            <a:off x="8058150" y="3303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2" name="Oval 84"/>
          <p:cNvSpPr>
            <a:spLocks noChangeArrowheads="1"/>
          </p:cNvSpPr>
          <p:nvPr/>
        </p:nvSpPr>
        <p:spPr bwMode="auto">
          <a:xfrm>
            <a:off x="8115300" y="3290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3" name="Oval 85"/>
          <p:cNvSpPr>
            <a:spLocks noChangeArrowheads="1"/>
          </p:cNvSpPr>
          <p:nvPr/>
        </p:nvSpPr>
        <p:spPr bwMode="auto">
          <a:xfrm>
            <a:off x="8140700" y="3386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4" name="Oval 86"/>
          <p:cNvSpPr>
            <a:spLocks noChangeArrowheads="1"/>
          </p:cNvSpPr>
          <p:nvPr/>
        </p:nvSpPr>
        <p:spPr bwMode="auto">
          <a:xfrm>
            <a:off x="8180388" y="33480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5" name="Oval 87"/>
          <p:cNvSpPr>
            <a:spLocks noChangeArrowheads="1"/>
          </p:cNvSpPr>
          <p:nvPr/>
        </p:nvSpPr>
        <p:spPr bwMode="auto">
          <a:xfrm>
            <a:off x="8180388" y="33162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6" name="Oval 88"/>
          <p:cNvSpPr>
            <a:spLocks noChangeArrowheads="1"/>
          </p:cNvSpPr>
          <p:nvPr/>
        </p:nvSpPr>
        <p:spPr bwMode="auto">
          <a:xfrm>
            <a:off x="8229600" y="3379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7" name="Oval 89"/>
          <p:cNvSpPr>
            <a:spLocks noChangeArrowheads="1"/>
          </p:cNvSpPr>
          <p:nvPr/>
        </p:nvSpPr>
        <p:spPr bwMode="auto">
          <a:xfrm>
            <a:off x="8267700" y="3506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8" name="Oval 90"/>
          <p:cNvSpPr>
            <a:spLocks noChangeArrowheads="1"/>
          </p:cNvSpPr>
          <p:nvPr/>
        </p:nvSpPr>
        <p:spPr bwMode="auto">
          <a:xfrm>
            <a:off x="8216900" y="3621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9" name="Oval 91"/>
          <p:cNvSpPr>
            <a:spLocks noChangeArrowheads="1"/>
          </p:cNvSpPr>
          <p:nvPr/>
        </p:nvSpPr>
        <p:spPr bwMode="auto">
          <a:xfrm>
            <a:off x="8343900" y="3836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0" name="Oval 92"/>
          <p:cNvSpPr>
            <a:spLocks noChangeArrowheads="1"/>
          </p:cNvSpPr>
          <p:nvPr/>
        </p:nvSpPr>
        <p:spPr bwMode="auto">
          <a:xfrm>
            <a:off x="8261350" y="41163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1" name="Oval 93"/>
          <p:cNvSpPr>
            <a:spLocks noChangeArrowheads="1"/>
          </p:cNvSpPr>
          <p:nvPr/>
        </p:nvSpPr>
        <p:spPr bwMode="auto">
          <a:xfrm>
            <a:off x="8312150" y="4027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2" name="Oval 94"/>
          <p:cNvSpPr>
            <a:spLocks noChangeArrowheads="1"/>
          </p:cNvSpPr>
          <p:nvPr/>
        </p:nvSpPr>
        <p:spPr bwMode="auto">
          <a:xfrm>
            <a:off x="8382000" y="407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3" name="Oval 95"/>
          <p:cNvSpPr>
            <a:spLocks noChangeArrowheads="1"/>
          </p:cNvSpPr>
          <p:nvPr/>
        </p:nvSpPr>
        <p:spPr bwMode="auto">
          <a:xfrm>
            <a:off x="8356600" y="4116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4" name="Oval 96"/>
          <p:cNvSpPr>
            <a:spLocks noChangeArrowheads="1"/>
          </p:cNvSpPr>
          <p:nvPr/>
        </p:nvSpPr>
        <p:spPr bwMode="auto">
          <a:xfrm>
            <a:off x="8351838" y="4179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8362950" y="4262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8439150" y="4103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7" name="Oval 99"/>
          <p:cNvSpPr>
            <a:spLocks noChangeArrowheads="1"/>
          </p:cNvSpPr>
          <p:nvPr/>
        </p:nvSpPr>
        <p:spPr bwMode="auto">
          <a:xfrm>
            <a:off x="8432800" y="4402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8" name="Oval 100"/>
          <p:cNvSpPr>
            <a:spLocks noChangeArrowheads="1"/>
          </p:cNvSpPr>
          <p:nvPr/>
        </p:nvSpPr>
        <p:spPr bwMode="auto">
          <a:xfrm>
            <a:off x="8489950" y="44846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9" name="Oval 101"/>
          <p:cNvSpPr>
            <a:spLocks noChangeArrowheads="1"/>
          </p:cNvSpPr>
          <p:nvPr/>
        </p:nvSpPr>
        <p:spPr bwMode="auto">
          <a:xfrm>
            <a:off x="8580438" y="45481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0" name="Oval 102"/>
          <p:cNvSpPr>
            <a:spLocks noChangeArrowheads="1"/>
          </p:cNvSpPr>
          <p:nvPr/>
        </p:nvSpPr>
        <p:spPr bwMode="auto">
          <a:xfrm>
            <a:off x="8694738" y="4560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1" name="Oval 103"/>
          <p:cNvSpPr>
            <a:spLocks noChangeArrowheads="1"/>
          </p:cNvSpPr>
          <p:nvPr/>
        </p:nvSpPr>
        <p:spPr bwMode="auto">
          <a:xfrm>
            <a:off x="8686800" y="4503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2" name="Oval 104"/>
          <p:cNvSpPr>
            <a:spLocks noChangeArrowheads="1"/>
          </p:cNvSpPr>
          <p:nvPr/>
        </p:nvSpPr>
        <p:spPr bwMode="auto">
          <a:xfrm>
            <a:off x="8585200" y="4611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3" name="Oval 105"/>
          <p:cNvSpPr>
            <a:spLocks noChangeArrowheads="1"/>
          </p:cNvSpPr>
          <p:nvPr/>
        </p:nvSpPr>
        <p:spPr bwMode="auto">
          <a:xfrm>
            <a:off x="8694738" y="47386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4" name="Oval 106"/>
          <p:cNvSpPr>
            <a:spLocks noChangeArrowheads="1"/>
          </p:cNvSpPr>
          <p:nvPr/>
        </p:nvSpPr>
        <p:spPr bwMode="auto">
          <a:xfrm>
            <a:off x="8667750" y="4827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5" name="Oval 107"/>
          <p:cNvSpPr>
            <a:spLocks noChangeArrowheads="1"/>
          </p:cNvSpPr>
          <p:nvPr/>
        </p:nvSpPr>
        <p:spPr bwMode="auto">
          <a:xfrm>
            <a:off x="8909050" y="4706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6" name="Oval 108"/>
          <p:cNvSpPr>
            <a:spLocks noChangeArrowheads="1"/>
          </p:cNvSpPr>
          <p:nvPr/>
        </p:nvSpPr>
        <p:spPr bwMode="auto">
          <a:xfrm>
            <a:off x="8809038" y="48275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7" name="Oval 109"/>
          <p:cNvSpPr>
            <a:spLocks noChangeArrowheads="1"/>
          </p:cNvSpPr>
          <p:nvPr/>
        </p:nvSpPr>
        <p:spPr bwMode="auto">
          <a:xfrm>
            <a:off x="8909050" y="4802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8" name="Oval 110"/>
          <p:cNvSpPr>
            <a:spLocks noChangeArrowheads="1"/>
          </p:cNvSpPr>
          <p:nvPr/>
        </p:nvSpPr>
        <p:spPr bwMode="auto">
          <a:xfrm>
            <a:off x="9209088" y="47640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9" name="Oval 111"/>
          <p:cNvSpPr>
            <a:spLocks noChangeArrowheads="1"/>
          </p:cNvSpPr>
          <p:nvPr/>
        </p:nvSpPr>
        <p:spPr bwMode="auto">
          <a:xfrm>
            <a:off x="9042400" y="4808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0" name="Oval 112"/>
          <p:cNvSpPr>
            <a:spLocks noChangeArrowheads="1"/>
          </p:cNvSpPr>
          <p:nvPr/>
        </p:nvSpPr>
        <p:spPr bwMode="auto">
          <a:xfrm>
            <a:off x="9194800" y="4960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1" name="Oval 113"/>
          <p:cNvSpPr>
            <a:spLocks noChangeArrowheads="1"/>
          </p:cNvSpPr>
          <p:nvPr/>
        </p:nvSpPr>
        <p:spPr bwMode="auto">
          <a:xfrm>
            <a:off x="9029700" y="4897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2" name="Oval 114"/>
          <p:cNvSpPr>
            <a:spLocks noChangeArrowheads="1"/>
          </p:cNvSpPr>
          <p:nvPr/>
        </p:nvSpPr>
        <p:spPr bwMode="auto">
          <a:xfrm>
            <a:off x="9380538" y="47640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3" name="Line 115"/>
          <p:cNvSpPr>
            <a:spLocks noChangeShapeType="1"/>
          </p:cNvSpPr>
          <p:nvPr/>
        </p:nvSpPr>
        <p:spPr bwMode="auto">
          <a:xfrm flipH="1" flipV="1">
            <a:off x="7912100" y="2762250"/>
            <a:ext cx="882650" cy="2266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4" name="Line 116"/>
          <p:cNvSpPr>
            <a:spLocks noChangeShapeType="1"/>
          </p:cNvSpPr>
          <p:nvPr/>
        </p:nvSpPr>
        <p:spPr bwMode="auto">
          <a:xfrm flipH="1">
            <a:off x="5645150" y="3570288"/>
            <a:ext cx="4006850" cy="238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5" name="Line 117"/>
          <p:cNvSpPr>
            <a:spLocks noChangeShapeType="1"/>
          </p:cNvSpPr>
          <p:nvPr/>
        </p:nvSpPr>
        <p:spPr bwMode="auto">
          <a:xfrm flipV="1">
            <a:off x="5715000" y="2673350"/>
            <a:ext cx="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6" name="Line 118"/>
          <p:cNvSpPr>
            <a:spLocks noChangeShapeType="1"/>
          </p:cNvSpPr>
          <p:nvPr/>
        </p:nvSpPr>
        <p:spPr bwMode="auto">
          <a:xfrm>
            <a:off x="5619750" y="28829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7" name="Line 119"/>
          <p:cNvSpPr>
            <a:spLocks noChangeShapeType="1"/>
          </p:cNvSpPr>
          <p:nvPr/>
        </p:nvSpPr>
        <p:spPr bwMode="auto">
          <a:xfrm>
            <a:off x="5588000" y="498475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8" name="Line 120"/>
          <p:cNvSpPr>
            <a:spLocks noChangeShapeType="1"/>
          </p:cNvSpPr>
          <p:nvPr/>
        </p:nvSpPr>
        <p:spPr bwMode="auto">
          <a:xfrm>
            <a:off x="5608638" y="46228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9" name="Line 121"/>
          <p:cNvSpPr>
            <a:spLocks noChangeShapeType="1"/>
          </p:cNvSpPr>
          <p:nvPr/>
        </p:nvSpPr>
        <p:spPr bwMode="auto">
          <a:xfrm>
            <a:off x="5608638" y="42799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0" name="Line 122"/>
          <p:cNvSpPr>
            <a:spLocks noChangeShapeType="1"/>
          </p:cNvSpPr>
          <p:nvPr/>
        </p:nvSpPr>
        <p:spPr bwMode="auto">
          <a:xfrm>
            <a:off x="5608638" y="39370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1" name="Line 123"/>
          <p:cNvSpPr>
            <a:spLocks noChangeShapeType="1"/>
          </p:cNvSpPr>
          <p:nvPr/>
        </p:nvSpPr>
        <p:spPr bwMode="auto">
          <a:xfrm>
            <a:off x="5581650" y="35941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2" name="Line 124"/>
          <p:cNvSpPr>
            <a:spLocks noChangeShapeType="1"/>
          </p:cNvSpPr>
          <p:nvPr/>
        </p:nvSpPr>
        <p:spPr bwMode="auto">
          <a:xfrm>
            <a:off x="5608638" y="32512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3" name="Line 125"/>
          <p:cNvSpPr>
            <a:spLocks noChangeShapeType="1"/>
          </p:cNvSpPr>
          <p:nvPr/>
        </p:nvSpPr>
        <p:spPr bwMode="auto">
          <a:xfrm>
            <a:off x="5854700" y="51181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4" name="Text Box 126"/>
          <p:cNvSpPr txBox="1">
            <a:spLocks noChangeArrowheads="1"/>
          </p:cNvSpPr>
          <p:nvPr/>
        </p:nvSpPr>
        <p:spPr bwMode="auto">
          <a:xfrm>
            <a:off x="6159500" y="227488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 i="1" dirty="0">
                <a:solidFill>
                  <a:schemeClr val="hlink"/>
                </a:solidFill>
              </a:rPr>
              <a:t>E. coli</a:t>
            </a:r>
          </a:p>
        </p:txBody>
      </p:sp>
      <p:sp>
        <p:nvSpPr>
          <p:cNvPr id="104575" name="Text Box 127"/>
          <p:cNvSpPr txBox="1">
            <a:spLocks noChangeArrowheads="1"/>
          </p:cNvSpPr>
          <p:nvPr/>
        </p:nvSpPr>
        <p:spPr bwMode="auto">
          <a:xfrm>
            <a:off x="8223250" y="2274888"/>
            <a:ext cx="1569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 i="1" dirty="0">
                <a:solidFill>
                  <a:srgbClr val="0070C0"/>
                </a:solidFill>
              </a:rPr>
              <a:t>S</a:t>
            </a:r>
            <a:r>
              <a:rPr lang="en-US" altLang="fr-FR" sz="2400" i="1" dirty="0" smtClean="0">
                <a:solidFill>
                  <a:srgbClr val="0070C0"/>
                </a:solidFill>
              </a:rPr>
              <a:t>. aureus</a:t>
            </a:r>
            <a:endParaRPr lang="en-US" altLang="fr-FR" sz="2400" i="1" dirty="0">
              <a:solidFill>
                <a:srgbClr val="0070C0"/>
              </a:solidFill>
            </a:endParaRPr>
          </a:p>
        </p:txBody>
      </p:sp>
      <p:sp>
        <p:nvSpPr>
          <p:cNvPr id="104576" name="Text Box 128"/>
          <p:cNvSpPr txBox="1">
            <a:spLocks noChangeArrowheads="1"/>
          </p:cNvSpPr>
          <p:nvPr/>
        </p:nvSpPr>
        <p:spPr bwMode="auto">
          <a:xfrm>
            <a:off x="6246813" y="5492750"/>
            <a:ext cx="22156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400" dirty="0"/>
              <a:t>T </a:t>
            </a:r>
            <a:r>
              <a:rPr lang="en-US" altLang="fr-FR" sz="2000" baseline="-25000" dirty="0"/>
              <a:t>&gt; MIC </a:t>
            </a:r>
            <a:r>
              <a:rPr lang="en-US" altLang="fr-FR" sz="1400" dirty="0"/>
              <a:t>(% assay range)</a:t>
            </a:r>
          </a:p>
        </p:txBody>
      </p:sp>
      <p:sp>
        <p:nvSpPr>
          <p:cNvPr id="104577" name="Text Box 129"/>
          <p:cNvSpPr txBox="1">
            <a:spLocks noChangeArrowheads="1"/>
          </p:cNvSpPr>
          <p:nvPr/>
        </p:nvSpPr>
        <p:spPr bwMode="auto">
          <a:xfrm rot="-5400000">
            <a:off x="3175794" y="3836194"/>
            <a:ext cx="430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/>
              <a:t>Mean </a:t>
            </a:r>
            <a:r>
              <a:rPr lang="en-US" altLang="fr-FR" sz="1800" dirty="0">
                <a:latin typeface="Symbol" panose="05050102010706020507" pitchFamily="18" charset="2"/>
              </a:rPr>
              <a:t>D </a:t>
            </a:r>
            <a:r>
              <a:rPr lang="en-US" altLang="fr-FR" sz="1800" dirty="0"/>
              <a:t>log</a:t>
            </a:r>
            <a:r>
              <a:rPr lang="en-US" altLang="fr-FR" sz="1800" baseline="-25000" dirty="0"/>
              <a:t>10</a:t>
            </a:r>
            <a:r>
              <a:rPr lang="en-US" altLang="fr-FR" sz="1800" dirty="0"/>
              <a:t> CFU per mouse over 24h</a:t>
            </a:r>
          </a:p>
        </p:txBody>
      </p:sp>
      <p:sp>
        <p:nvSpPr>
          <p:cNvPr id="104578" name="Text Box 130"/>
          <p:cNvSpPr txBox="1">
            <a:spLocks noChangeArrowheads="1"/>
          </p:cNvSpPr>
          <p:nvPr/>
        </p:nvSpPr>
        <p:spPr bwMode="auto">
          <a:xfrm>
            <a:off x="5762625" y="51181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0</a:t>
            </a:r>
          </a:p>
        </p:txBody>
      </p:sp>
      <p:sp>
        <p:nvSpPr>
          <p:cNvPr id="104579" name="Text Box 131"/>
          <p:cNvSpPr txBox="1">
            <a:spLocks noChangeArrowheads="1"/>
          </p:cNvSpPr>
          <p:nvPr/>
        </p:nvSpPr>
        <p:spPr bwMode="auto">
          <a:xfrm>
            <a:off x="6413500" y="51181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50</a:t>
            </a:r>
          </a:p>
        </p:txBody>
      </p:sp>
      <p:sp>
        <p:nvSpPr>
          <p:cNvPr id="104580" name="Text Box 132"/>
          <p:cNvSpPr txBox="1">
            <a:spLocks noChangeArrowheads="1"/>
          </p:cNvSpPr>
          <p:nvPr/>
        </p:nvSpPr>
        <p:spPr bwMode="auto">
          <a:xfrm>
            <a:off x="7156450" y="51181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100</a:t>
            </a:r>
          </a:p>
        </p:txBody>
      </p:sp>
      <p:sp>
        <p:nvSpPr>
          <p:cNvPr id="104581" name="Text Box 133"/>
          <p:cNvSpPr txBox="1">
            <a:spLocks noChangeArrowheads="1"/>
          </p:cNvSpPr>
          <p:nvPr/>
        </p:nvSpPr>
        <p:spPr bwMode="auto">
          <a:xfrm>
            <a:off x="7648575" y="5172184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0</a:t>
            </a:r>
          </a:p>
        </p:txBody>
      </p:sp>
      <p:sp>
        <p:nvSpPr>
          <p:cNvPr id="104582" name="Text Box 134"/>
          <p:cNvSpPr txBox="1">
            <a:spLocks noChangeArrowheads="1"/>
          </p:cNvSpPr>
          <p:nvPr/>
        </p:nvSpPr>
        <p:spPr bwMode="auto">
          <a:xfrm>
            <a:off x="8432800" y="5105509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50</a:t>
            </a:r>
          </a:p>
        </p:txBody>
      </p:sp>
      <p:sp>
        <p:nvSpPr>
          <p:cNvPr id="104583" name="Text Box 135"/>
          <p:cNvSpPr txBox="1">
            <a:spLocks noChangeArrowheads="1"/>
          </p:cNvSpPr>
          <p:nvPr/>
        </p:nvSpPr>
        <p:spPr bwMode="auto">
          <a:xfrm>
            <a:off x="9128125" y="5086459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100</a:t>
            </a:r>
          </a:p>
        </p:txBody>
      </p:sp>
      <p:sp>
        <p:nvSpPr>
          <p:cNvPr id="104584" name="Freeform 136"/>
          <p:cNvSpPr>
            <a:spLocks/>
          </p:cNvSpPr>
          <p:nvPr/>
        </p:nvSpPr>
        <p:spPr bwMode="invGray">
          <a:xfrm>
            <a:off x="9194800" y="1817688"/>
            <a:ext cx="666750" cy="404812"/>
          </a:xfrm>
          <a:custGeom>
            <a:avLst/>
            <a:gdLst>
              <a:gd name="T0" fmla="*/ 2147483646 w 421"/>
              <a:gd name="T1" fmla="*/ 2147483646 h 255"/>
              <a:gd name="T2" fmla="*/ 2147483646 w 421"/>
              <a:gd name="T3" fmla="*/ 2147483646 h 255"/>
              <a:gd name="T4" fmla="*/ 2147483646 w 421"/>
              <a:gd name="T5" fmla="*/ 2147483646 h 255"/>
              <a:gd name="T6" fmla="*/ 2147483646 w 421"/>
              <a:gd name="T7" fmla="*/ 2147483646 h 255"/>
              <a:gd name="T8" fmla="*/ 2147483646 w 421"/>
              <a:gd name="T9" fmla="*/ 2147483646 h 255"/>
              <a:gd name="T10" fmla="*/ 2147483646 w 421"/>
              <a:gd name="T11" fmla="*/ 2147483646 h 255"/>
              <a:gd name="T12" fmla="*/ 2147483646 w 421"/>
              <a:gd name="T13" fmla="*/ 0 h 255"/>
              <a:gd name="T14" fmla="*/ 2147483646 w 421"/>
              <a:gd name="T15" fmla="*/ 2147483646 h 255"/>
              <a:gd name="T16" fmla="*/ 2147483646 w 421"/>
              <a:gd name="T17" fmla="*/ 2147483646 h 255"/>
              <a:gd name="T18" fmla="*/ 2147483646 w 421"/>
              <a:gd name="T19" fmla="*/ 2147483646 h 255"/>
              <a:gd name="T20" fmla="*/ 2147483646 w 421"/>
              <a:gd name="T21" fmla="*/ 2147483646 h 255"/>
              <a:gd name="T22" fmla="*/ 2147483646 w 421"/>
              <a:gd name="T23" fmla="*/ 2147483646 h 255"/>
              <a:gd name="T24" fmla="*/ 2147483646 w 421"/>
              <a:gd name="T25" fmla="*/ 2147483646 h 255"/>
              <a:gd name="T26" fmla="*/ 2147483646 w 421"/>
              <a:gd name="T27" fmla="*/ 2147483646 h 255"/>
              <a:gd name="T28" fmla="*/ 2147483646 w 421"/>
              <a:gd name="T29" fmla="*/ 2147483646 h 255"/>
              <a:gd name="T30" fmla="*/ 2147483646 w 421"/>
              <a:gd name="T31" fmla="*/ 2147483646 h 255"/>
              <a:gd name="T32" fmla="*/ 2147483646 w 421"/>
              <a:gd name="T33" fmla="*/ 2147483646 h 255"/>
              <a:gd name="T34" fmla="*/ 2147483646 w 421"/>
              <a:gd name="T35" fmla="*/ 2147483646 h 255"/>
              <a:gd name="T36" fmla="*/ 2147483646 w 421"/>
              <a:gd name="T37" fmla="*/ 2147483646 h 255"/>
              <a:gd name="T38" fmla="*/ 2147483646 w 421"/>
              <a:gd name="T39" fmla="*/ 2147483646 h 255"/>
              <a:gd name="T40" fmla="*/ 2147483646 w 421"/>
              <a:gd name="T41" fmla="*/ 2147483646 h 255"/>
              <a:gd name="T42" fmla="*/ 2147483646 w 421"/>
              <a:gd name="T43" fmla="*/ 2147483646 h 255"/>
              <a:gd name="T44" fmla="*/ 2147483646 w 421"/>
              <a:gd name="T45" fmla="*/ 2147483646 h 255"/>
              <a:gd name="T46" fmla="*/ 2147483646 w 421"/>
              <a:gd name="T47" fmla="*/ 2147483646 h 255"/>
              <a:gd name="T48" fmla="*/ 2147483646 w 421"/>
              <a:gd name="T49" fmla="*/ 2147483646 h 255"/>
              <a:gd name="T50" fmla="*/ 2147483646 w 421"/>
              <a:gd name="T51" fmla="*/ 2147483646 h 255"/>
              <a:gd name="T52" fmla="*/ 2147483646 w 421"/>
              <a:gd name="T53" fmla="*/ 2147483646 h 255"/>
              <a:gd name="T54" fmla="*/ 2147483646 w 421"/>
              <a:gd name="T55" fmla="*/ 2147483646 h 255"/>
              <a:gd name="T56" fmla="*/ 2147483646 w 421"/>
              <a:gd name="T57" fmla="*/ 2147483646 h 255"/>
              <a:gd name="T58" fmla="*/ 2147483646 w 421"/>
              <a:gd name="T59" fmla="*/ 2147483646 h 255"/>
              <a:gd name="T60" fmla="*/ 2147483646 w 421"/>
              <a:gd name="T61" fmla="*/ 2147483646 h 255"/>
              <a:gd name="T62" fmla="*/ 2147483646 w 421"/>
              <a:gd name="T63" fmla="*/ 2147483646 h 255"/>
              <a:gd name="T64" fmla="*/ 2147483646 w 421"/>
              <a:gd name="T65" fmla="*/ 2147483646 h 255"/>
              <a:gd name="T66" fmla="*/ 2147483646 w 421"/>
              <a:gd name="T67" fmla="*/ 2147483646 h 2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21" h="255">
                <a:moveTo>
                  <a:pt x="3" y="120"/>
                </a:moveTo>
                <a:cubicBezTo>
                  <a:pt x="0" y="114"/>
                  <a:pt x="24" y="103"/>
                  <a:pt x="29" y="96"/>
                </a:cubicBezTo>
                <a:cubicBezTo>
                  <a:pt x="34" y="89"/>
                  <a:pt x="30" y="84"/>
                  <a:pt x="33" y="78"/>
                </a:cubicBezTo>
                <a:cubicBezTo>
                  <a:pt x="36" y="72"/>
                  <a:pt x="43" y="66"/>
                  <a:pt x="50" y="59"/>
                </a:cubicBezTo>
                <a:cubicBezTo>
                  <a:pt x="57" y="52"/>
                  <a:pt x="73" y="43"/>
                  <a:pt x="78" y="37"/>
                </a:cubicBezTo>
                <a:cubicBezTo>
                  <a:pt x="83" y="31"/>
                  <a:pt x="75" y="27"/>
                  <a:pt x="80" y="21"/>
                </a:cubicBezTo>
                <a:cubicBezTo>
                  <a:pt x="85" y="15"/>
                  <a:pt x="100" y="0"/>
                  <a:pt x="110" y="0"/>
                </a:cubicBezTo>
                <a:cubicBezTo>
                  <a:pt x="120" y="0"/>
                  <a:pt x="117" y="21"/>
                  <a:pt x="138" y="21"/>
                </a:cubicBezTo>
                <a:cubicBezTo>
                  <a:pt x="159" y="21"/>
                  <a:pt x="207" y="2"/>
                  <a:pt x="239" y="3"/>
                </a:cubicBezTo>
                <a:cubicBezTo>
                  <a:pt x="271" y="4"/>
                  <a:pt x="307" y="13"/>
                  <a:pt x="330" y="27"/>
                </a:cubicBezTo>
                <a:cubicBezTo>
                  <a:pt x="353" y="41"/>
                  <a:pt x="367" y="65"/>
                  <a:pt x="375" y="85"/>
                </a:cubicBezTo>
                <a:cubicBezTo>
                  <a:pt x="383" y="105"/>
                  <a:pt x="371" y="134"/>
                  <a:pt x="377" y="150"/>
                </a:cubicBezTo>
                <a:cubicBezTo>
                  <a:pt x="383" y="166"/>
                  <a:pt x="403" y="168"/>
                  <a:pt x="410" y="179"/>
                </a:cubicBezTo>
                <a:cubicBezTo>
                  <a:pt x="417" y="190"/>
                  <a:pt x="421" y="205"/>
                  <a:pt x="418" y="217"/>
                </a:cubicBezTo>
                <a:cubicBezTo>
                  <a:pt x="415" y="229"/>
                  <a:pt x="407" y="243"/>
                  <a:pt x="394" y="249"/>
                </a:cubicBezTo>
                <a:cubicBezTo>
                  <a:pt x="381" y="255"/>
                  <a:pt x="362" y="255"/>
                  <a:pt x="338" y="251"/>
                </a:cubicBezTo>
                <a:cubicBezTo>
                  <a:pt x="314" y="247"/>
                  <a:pt x="284" y="232"/>
                  <a:pt x="248" y="223"/>
                </a:cubicBezTo>
                <a:cubicBezTo>
                  <a:pt x="212" y="214"/>
                  <a:pt x="153" y="202"/>
                  <a:pt x="120" y="199"/>
                </a:cubicBezTo>
                <a:cubicBezTo>
                  <a:pt x="87" y="196"/>
                  <a:pt x="62" y="204"/>
                  <a:pt x="50" y="203"/>
                </a:cubicBezTo>
                <a:cubicBezTo>
                  <a:pt x="38" y="202"/>
                  <a:pt x="38" y="194"/>
                  <a:pt x="48" y="191"/>
                </a:cubicBezTo>
                <a:cubicBezTo>
                  <a:pt x="58" y="188"/>
                  <a:pt x="83" y="183"/>
                  <a:pt x="108" y="183"/>
                </a:cubicBezTo>
                <a:cubicBezTo>
                  <a:pt x="133" y="183"/>
                  <a:pt x="166" y="184"/>
                  <a:pt x="200" y="191"/>
                </a:cubicBezTo>
                <a:cubicBezTo>
                  <a:pt x="234" y="198"/>
                  <a:pt x="281" y="217"/>
                  <a:pt x="310" y="223"/>
                </a:cubicBezTo>
                <a:cubicBezTo>
                  <a:pt x="339" y="229"/>
                  <a:pt x="360" y="230"/>
                  <a:pt x="374" y="227"/>
                </a:cubicBezTo>
                <a:cubicBezTo>
                  <a:pt x="388" y="224"/>
                  <a:pt x="392" y="209"/>
                  <a:pt x="392" y="203"/>
                </a:cubicBezTo>
                <a:cubicBezTo>
                  <a:pt x="392" y="197"/>
                  <a:pt x="392" y="192"/>
                  <a:pt x="377" y="189"/>
                </a:cubicBezTo>
                <a:cubicBezTo>
                  <a:pt x="362" y="186"/>
                  <a:pt x="327" y="185"/>
                  <a:pt x="299" y="183"/>
                </a:cubicBezTo>
                <a:cubicBezTo>
                  <a:pt x="271" y="181"/>
                  <a:pt x="230" y="180"/>
                  <a:pt x="210" y="178"/>
                </a:cubicBezTo>
                <a:cubicBezTo>
                  <a:pt x="190" y="176"/>
                  <a:pt x="200" y="171"/>
                  <a:pt x="182" y="169"/>
                </a:cubicBezTo>
                <a:cubicBezTo>
                  <a:pt x="164" y="167"/>
                  <a:pt x="119" y="167"/>
                  <a:pt x="102" y="165"/>
                </a:cubicBezTo>
                <a:cubicBezTo>
                  <a:pt x="85" y="163"/>
                  <a:pt x="82" y="158"/>
                  <a:pt x="80" y="154"/>
                </a:cubicBezTo>
                <a:cubicBezTo>
                  <a:pt x="78" y="150"/>
                  <a:pt x="98" y="143"/>
                  <a:pt x="92" y="139"/>
                </a:cubicBezTo>
                <a:cubicBezTo>
                  <a:pt x="86" y="135"/>
                  <a:pt x="60" y="135"/>
                  <a:pt x="45" y="132"/>
                </a:cubicBezTo>
                <a:cubicBezTo>
                  <a:pt x="30" y="129"/>
                  <a:pt x="12" y="122"/>
                  <a:pt x="3" y="120"/>
                </a:cubicBez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8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93F68-3CB6-4D18-940D-10CC876734B6}" type="slidenum">
              <a:rPr lang="fr-FR" altLang="fr-FR" sz="1400" b="0" smtClean="0"/>
              <a:t>48</a:t>
            </a:fld>
            <a:endParaRPr lang="fr-FR" altLang="fr-FR" sz="1400" b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923106" y="158065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Cefazolin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846388"/>
            <a:ext cx="71183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9" name="Rectangle 5"/>
          <p:cNvSpPr>
            <a:spLocks noChangeAspect="1" noChangeArrowheads="1"/>
          </p:cNvSpPr>
          <p:nvPr/>
        </p:nvSpPr>
        <p:spPr bwMode="auto">
          <a:xfrm>
            <a:off x="411163" y="554980"/>
            <a:ext cx="9258300" cy="46166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chemeClr val="tx2"/>
                </a:solidFill>
              </a:rPr>
              <a:t>Influence of the immune system </a:t>
            </a:r>
            <a:r>
              <a:rPr lang="fr-FR" altLang="fr-FR" sz="2400" b="0" dirty="0" smtClean="0">
                <a:solidFill>
                  <a:schemeClr val="tx2"/>
                </a:solidFill>
              </a:rPr>
              <a:t>on the value of the PK/PD index</a:t>
            </a:r>
            <a:endParaRPr lang="fr-FR" altLang="fr-FR" sz="2400" b="0" dirty="0">
              <a:solidFill>
                <a:schemeClr val="tx2"/>
              </a:solidFill>
            </a:endParaRP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2003425" y="2200275"/>
            <a:ext cx="2105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hlink"/>
                </a:solidFill>
                <a:latin typeface="Tahoma" panose="020B0604030504040204" pitchFamily="34" charset="0"/>
              </a:rPr>
              <a:t>Neutropenic</a:t>
            </a:r>
          </a:p>
        </p:txBody>
      </p:sp>
      <p:sp>
        <p:nvSpPr>
          <p:cNvPr id="106501" name="Text Box 7"/>
          <p:cNvSpPr txBox="1">
            <a:spLocks noChangeArrowheads="1"/>
          </p:cNvSpPr>
          <p:nvPr/>
        </p:nvSpPr>
        <p:spPr bwMode="auto">
          <a:xfrm>
            <a:off x="5394325" y="2200275"/>
            <a:ext cx="2663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66FF"/>
                </a:solidFill>
                <a:latin typeface="Tahoma" panose="020B0604030504040204" pitchFamily="34" charset="0"/>
              </a:rPr>
              <a:t>Immunocompetent</a:t>
            </a:r>
          </a:p>
        </p:txBody>
      </p:sp>
      <p:sp>
        <p:nvSpPr>
          <p:cNvPr id="106502" name="AutoShape 8"/>
          <p:cNvSpPr>
            <a:spLocks noChangeArrowheads="1"/>
          </p:cNvSpPr>
          <p:nvPr/>
        </p:nvSpPr>
        <p:spPr bwMode="auto">
          <a:xfrm>
            <a:off x="3500438" y="5408613"/>
            <a:ext cx="144462" cy="758825"/>
          </a:xfrm>
          <a:prstGeom prst="upArrow">
            <a:avLst>
              <a:gd name="adj1" fmla="val 50000"/>
              <a:gd name="adj2" fmla="val 13131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6503" name="AutoShape 9"/>
          <p:cNvSpPr>
            <a:spLocks noChangeArrowheads="1"/>
          </p:cNvSpPr>
          <p:nvPr/>
        </p:nvSpPr>
        <p:spPr bwMode="auto">
          <a:xfrm>
            <a:off x="6786563" y="5408613"/>
            <a:ext cx="146050" cy="758825"/>
          </a:xfrm>
          <a:prstGeom prst="upArrow">
            <a:avLst>
              <a:gd name="adj1" fmla="val 50000"/>
              <a:gd name="adj2" fmla="val 129891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347913" y="6237288"/>
            <a:ext cx="1539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hlink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106505" name="Text Box 11"/>
          <p:cNvSpPr txBox="1">
            <a:spLocks noChangeArrowheads="1"/>
          </p:cNvSpPr>
          <p:nvPr/>
        </p:nvSpPr>
        <p:spPr bwMode="auto">
          <a:xfrm>
            <a:off x="5984875" y="6237288"/>
            <a:ext cx="1604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66FF"/>
                </a:solidFill>
                <a:latin typeface="Tahoma" panose="020B0604030504040204" pitchFamily="34" charset="0"/>
              </a:rPr>
              <a:t>Lower</a:t>
            </a:r>
          </a:p>
        </p:txBody>
      </p:sp>
      <p:sp>
        <p:nvSpPr>
          <p:cNvPr id="106506" name="Text Box 12"/>
          <p:cNvSpPr txBox="1">
            <a:spLocks noChangeArrowheads="1"/>
          </p:cNvSpPr>
          <p:nvPr/>
        </p:nvSpPr>
        <p:spPr bwMode="auto">
          <a:xfrm>
            <a:off x="4449762" y="5907088"/>
            <a:ext cx="1411287" cy="70788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fr-FR" altLang="fr-FR" sz="2000" b="0" dirty="0" err="1" smtClean="0">
                <a:latin typeface="Tahoma" panose="020B0604030504040204" pitchFamily="34" charset="0"/>
              </a:rPr>
              <a:t>Threshold</a:t>
            </a:r>
            <a:r>
              <a:rPr lang="fr-FR" altLang="fr-FR" sz="2000" b="0" dirty="0" smtClean="0">
                <a:latin typeface="Tahoma" panose="020B0604030504040204" pitchFamily="34" charset="0"/>
              </a:rPr>
              <a:t> value</a:t>
            </a:r>
            <a:endParaRPr lang="fr-FR" altLang="fr-FR" sz="2000" b="0" dirty="0">
              <a:latin typeface="Tahoma" panose="020B0604030504040204" pitchFamily="34" charset="0"/>
            </a:endParaRPr>
          </a:p>
        </p:txBody>
      </p:sp>
      <p:sp>
        <p:nvSpPr>
          <p:cNvPr id="1065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57061-CA84-4C02-853B-1B27D512D3B9}" type="slidenum">
              <a:rPr lang="fr-FR" altLang="fr-FR" sz="1400" b="0" smtClean="0"/>
              <a:t>49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5719763" y="5967413"/>
            <a:ext cx="3806825" cy="576262"/>
            <a:chOff x="3923" y="2659"/>
            <a:chExt cx="1588" cy="363"/>
          </a:xfrm>
        </p:grpSpPr>
        <p:sp>
          <p:nvSpPr>
            <p:cNvPr id="16416" name="AutoShape 7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0"/>
            </a:p>
          </p:txBody>
        </p:sp>
        <p:sp>
          <p:nvSpPr>
            <p:cNvPr id="16417" name="Text Box 8"/>
            <p:cNvSpPr txBox="1">
              <a:spLocks noChangeArrowheads="1"/>
            </p:cNvSpPr>
            <p:nvPr/>
          </p:nvSpPr>
          <p:spPr bwMode="auto">
            <a:xfrm>
              <a:off x="4028" y="2685"/>
              <a:ext cx="11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PHARMACODYNAMICS</a:t>
              </a:r>
            </a:p>
          </p:txBody>
        </p:sp>
      </p:grp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282795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 dirty="0" smtClean="0">
                <a:solidFill>
                  <a:schemeClr val="accent2">
                    <a:lumMod val="75000"/>
                  </a:schemeClr>
                </a:solidFill>
              </a:rPr>
              <a:t>PK/PD </a:t>
            </a:r>
            <a:r>
              <a:rPr lang="fr-FR" altLang="fr-FR" b="0" dirty="0" err="1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endParaRPr lang="fr-FR" altLang="fr-FR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0" dirty="0" smtClean="0">
                <a:solidFill>
                  <a:schemeClr val="tx2"/>
                </a:solidFill>
              </a:rPr>
              <a:t>= </a:t>
            </a:r>
            <a:r>
              <a:rPr lang="fr-FR" altLang="fr-FR" sz="2800" b="0" dirty="0" err="1" smtClean="0">
                <a:solidFill>
                  <a:schemeClr val="tx2"/>
                </a:solidFill>
              </a:rPr>
              <a:t>identifying</a:t>
            </a:r>
            <a:r>
              <a:rPr lang="fr-FR" altLang="fr-FR" sz="2800" b="0" dirty="0" smtClean="0">
                <a:solidFill>
                  <a:schemeClr val="tx2"/>
                </a:solidFill>
              </a:rPr>
              <a:t> and </a:t>
            </a:r>
            <a:r>
              <a:rPr lang="fr-FR" altLang="fr-FR" sz="2800" b="0" dirty="0" err="1" smtClean="0">
                <a:solidFill>
                  <a:schemeClr val="tx2"/>
                </a:solidFill>
              </a:rPr>
              <a:t>describing</a:t>
            </a:r>
            <a:r>
              <a:rPr lang="fr-FR" altLang="fr-FR" sz="2800" b="0" dirty="0" smtClean="0">
                <a:solidFill>
                  <a:schemeClr val="tx2"/>
                </a:solidFill>
              </a:rPr>
              <a:t> </a:t>
            </a:r>
            <a:r>
              <a:rPr lang="fr-FR" altLang="fr-FR" sz="2800" b="0" dirty="0" err="1" smtClean="0">
                <a:solidFill>
                  <a:schemeClr val="tx2"/>
                </a:solidFill>
              </a:rPr>
              <a:t>steps</a:t>
            </a:r>
            <a:r>
              <a:rPr lang="fr-FR" altLang="fr-FR" sz="2800" b="0" dirty="0" smtClean="0">
                <a:solidFill>
                  <a:schemeClr val="tx2"/>
                </a:solidFill>
              </a:rPr>
              <a:t> </a:t>
            </a:r>
            <a:r>
              <a:rPr lang="fr-FR" altLang="fr-FR" sz="2800" b="0" dirty="0" err="1" smtClean="0">
                <a:solidFill>
                  <a:schemeClr val="tx2"/>
                </a:solidFill>
              </a:rPr>
              <a:t>leading</a:t>
            </a:r>
            <a:r>
              <a:rPr lang="fr-FR" altLang="fr-FR" sz="2800" b="0" dirty="0" smtClean="0">
                <a:solidFill>
                  <a:schemeClr val="tx2"/>
                </a:solidFill>
              </a:rPr>
              <a:t> to </a:t>
            </a:r>
            <a:r>
              <a:rPr lang="fr-FR" altLang="fr-FR" sz="2800" b="0" dirty="0">
                <a:solidFill>
                  <a:schemeClr val="tx2"/>
                </a:solidFill>
              </a:rPr>
              <a:t>an </a:t>
            </a:r>
            <a:r>
              <a:rPr lang="fr-FR" altLang="fr-FR" sz="2800" b="0" dirty="0" err="1">
                <a:solidFill>
                  <a:schemeClr val="tx2"/>
                </a:solidFill>
              </a:rPr>
              <a:t>effect</a:t>
            </a:r>
            <a:endParaRPr lang="fr-FR" altLang="fr-FR" sz="2800" b="0" dirty="0">
              <a:solidFill>
                <a:schemeClr val="tx2"/>
              </a:solidFill>
            </a:endParaRPr>
          </a:p>
        </p:txBody>
      </p: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6196158" y="1658938"/>
            <a:ext cx="2071401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 smtClean="0">
                <a:solidFill>
                  <a:srgbClr val="009900"/>
                </a:solidFill>
                <a:latin typeface="Tahoma" panose="020B0604030504040204" pitchFamily="34" charset="0"/>
              </a:rPr>
              <a:t>Therapeutic</a:t>
            </a:r>
            <a:r>
              <a:rPr lang="fr-FR" altLang="fr-FR" sz="1600" dirty="0" smtClean="0">
                <a:solidFill>
                  <a:srgbClr val="009900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1600" dirty="0" err="1" smtClean="0">
                <a:solidFill>
                  <a:srgbClr val="009900"/>
                </a:solidFill>
                <a:latin typeface="Tahoma" panose="020B0604030504040204" pitchFamily="34" charset="0"/>
              </a:rPr>
              <a:t>effect</a:t>
            </a:r>
            <a:endParaRPr lang="fr-FR" altLang="fr-FR" sz="1600" dirty="0">
              <a:solidFill>
                <a:srgbClr val="009900"/>
              </a:solidFill>
              <a:latin typeface="Tahoma" panose="020B0604030504040204" pitchFamily="34" charset="0"/>
            </a:endParaRPr>
          </a:p>
        </p:txBody>
      </p:sp>
      <p:sp>
        <p:nvSpPr>
          <p:cNvPr id="16389" name="Line 19"/>
          <p:cNvSpPr>
            <a:spLocks noChangeShapeType="1"/>
          </p:cNvSpPr>
          <p:nvPr/>
        </p:nvSpPr>
        <p:spPr bwMode="auto">
          <a:xfrm>
            <a:off x="5214938" y="1216025"/>
            <a:ext cx="0" cy="52562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750888" y="5967413"/>
            <a:ext cx="3963987" cy="576262"/>
            <a:chOff x="3923" y="2659"/>
            <a:chExt cx="1588" cy="363"/>
          </a:xfrm>
        </p:grpSpPr>
        <p:sp>
          <p:nvSpPr>
            <p:cNvPr id="16414" name="AutoShape 21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600" b="0"/>
            </a:p>
          </p:txBody>
        </p:sp>
        <p:sp>
          <p:nvSpPr>
            <p:cNvPr id="16415" name="Text Box 22"/>
            <p:cNvSpPr txBox="1">
              <a:spLocks noChangeArrowheads="1"/>
            </p:cNvSpPr>
            <p:nvPr/>
          </p:nvSpPr>
          <p:spPr bwMode="auto">
            <a:xfrm>
              <a:off x="4028" y="2685"/>
              <a:ext cx="10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PHARMACOKINETICS</a:t>
              </a:r>
            </a:p>
          </p:txBody>
        </p:sp>
      </p:grp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6913273" y="455771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</p:txBody>
      </p: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468313" y="2451100"/>
            <a:ext cx="4756150" cy="2881313"/>
            <a:chOff x="295" y="1623"/>
            <a:chExt cx="2996" cy="1815"/>
          </a:xfrm>
        </p:grpSpPr>
        <p:grpSp>
          <p:nvGrpSpPr>
            <p:cNvPr id="16402" name="Group 3"/>
            <p:cNvGrpSpPr>
              <a:grpSpLocks/>
            </p:cNvGrpSpPr>
            <p:nvPr/>
          </p:nvGrpSpPr>
          <p:grpSpPr bwMode="auto">
            <a:xfrm>
              <a:off x="338" y="1668"/>
              <a:ext cx="1071" cy="363"/>
              <a:chOff x="249" y="2659"/>
              <a:chExt cx="1588" cy="363"/>
            </a:xfrm>
          </p:grpSpPr>
          <p:sp>
            <p:nvSpPr>
              <p:cNvPr id="16412" name="AutoShape 4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600" b="0"/>
              </a:p>
            </p:txBody>
          </p:sp>
          <p:sp>
            <p:nvSpPr>
              <p:cNvPr id="16413" name="Text Box 5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3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latin typeface="Tahoma" panose="020B0604030504040204" pitchFamily="34" charset="0"/>
                  </a:rPr>
                  <a:t>ABSORPTION</a:t>
                </a:r>
              </a:p>
            </p:txBody>
          </p:sp>
        </p:grpSp>
        <p:sp>
          <p:nvSpPr>
            <p:cNvPr id="16403" name="Line 9"/>
            <p:cNvSpPr>
              <a:spLocks noChangeShapeType="1"/>
            </p:cNvSpPr>
            <p:nvPr/>
          </p:nvSpPr>
          <p:spPr bwMode="auto">
            <a:xfrm rot="5400000">
              <a:off x="1472" y="1964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grpSp>
          <p:nvGrpSpPr>
            <p:cNvPr id="16404" name="Group 11"/>
            <p:cNvGrpSpPr>
              <a:grpSpLocks/>
            </p:cNvGrpSpPr>
            <p:nvPr/>
          </p:nvGrpSpPr>
          <p:grpSpPr bwMode="auto">
            <a:xfrm>
              <a:off x="295" y="2905"/>
              <a:ext cx="1224" cy="363"/>
              <a:chOff x="249" y="2659"/>
              <a:chExt cx="1588" cy="363"/>
            </a:xfrm>
          </p:grpSpPr>
          <p:sp>
            <p:nvSpPr>
              <p:cNvPr id="16410" name="AutoShape 12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600" b="0"/>
              </a:p>
            </p:txBody>
          </p:sp>
          <p:sp>
            <p:nvSpPr>
              <p:cNvPr id="16411" name="Text Box 13"/>
              <p:cNvSpPr txBox="1">
                <a:spLocks noChangeArrowheads="1"/>
              </p:cNvSpPr>
              <p:nvPr/>
            </p:nvSpPr>
            <p:spPr bwMode="auto">
              <a:xfrm>
                <a:off x="319" y="2716"/>
                <a:ext cx="11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latin typeface="Tahoma" panose="020B0604030504040204" pitchFamily="34" charset="0"/>
                  </a:rPr>
                  <a:t>ELIMINATION</a:t>
                </a:r>
              </a:p>
            </p:txBody>
          </p:sp>
        </p:grpSp>
        <p:sp>
          <p:nvSpPr>
            <p:cNvPr id="16405" name="Line 14"/>
            <p:cNvSpPr>
              <a:spLocks noChangeShapeType="1"/>
            </p:cNvSpPr>
            <p:nvPr/>
          </p:nvSpPr>
          <p:spPr bwMode="auto">
            <a:xfrm rot="5400000">
              <a:off x="1471" y="3098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grpSp>
          <p:nvGrpSpPr>
            <p:cNvPr id="16406" name="Group 15"/>
            <p:cNvGrpSpPr>
              <a:grpSpLocks/>
            </p:cNvGrpSpPr>
            <p:nvPr/>
          </p:nvGrpSpPr>
          <p:grpSpPr bwMode="auto">
            <a:xfrm>
              <a:off x="1965" y="2931"/>
              <a:ext cx="1326" cy="363"/>
              <a:chOff x="249" y="2659"/>
              <a:chExt cx="1688" cy="363"/>
            </a:xfrm>
          </p:grpSpPr>
          <p:sp>
            <p:nvSpPr>
              <p:cNvPr id="16408" name="AutoShape 16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600" b="0"/>
              </a:p>
            </p:txBody>
          </p:sp>
          <p:sp>
            <p:nvSpPr>
              <p:cNvPr id="16409" name="Text Box 17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68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latin typeface="Tahoma" panose="020B0604030504040204" pitchFamily="34" charset="0"/>
                  </a:rPr>
                  <a:t>DISTRIBUTION</a:t>
                </a:r>
              </a:p>
            </p:txBody>
          </p:sp>
        </p:grpSp>
        <p:sp>
          <p:nvSpPr>
            <p:cNvPr id="16407" name="Text Box 28"/>
            <p:cNvSpPr txBox="1">
              <a:spLocks noChangeArrowheads="1"/>
            </p:cNvSpPr>
            <p:nvPr/>
          </p:nvSpPr>
          <p:spPr bwMode="auto">
            <a:xfrm>
              <a:off x="1261" y="2349"/>
              <a:ext cx="1103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fr-FR" altLang="fr-FR" sz="1600" dirty="0">
                  <a:solidFill>
                    <a:srgbClr val="333399"/>
                  </a:solidFill>
                  <a:latin typeface="Tahoma" panose="020B0604030504040204" pitchFamily="34" charset="0"/>
                </a:rPr>
                <a:t>Plasma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  <a:endParaRPr lang="fr-FR" altLang="fr-FR" sz="1600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1439863" y="1648044"/>
            <a:ext cx="281956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fr-FR" altLang="fr-FR" sz="1600" dirty="0" err="1" smtClean="0">
                <a:solidFill>
                  <a:srgbClr val="009900"/>
                </a:solidFill>
                <a:latin typeface="Tahoma" panose="020B0604030504040204" pitchFamily="34" charset="0"/>
              </a:rPr>
              <a:t>Administered</a:t>
            </a:r>
            <a:r>
              <a:rPr lang="fr-FR" altLang="fr-FR" sz="1600" dirty="0" smtClean="0">
                <a:solidFill>
                  <a:srgbClr val="009900"/>
                </a:solidFill>
                <a:latin typeface="Tahoma" panose="020B0604030504040204" pitchFamily="34" charset="0"/>
              </a:rPr>
              <a:t> dose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solidFill>
                  <a:srgbClr val="009900"/>
                </a:solidFill>
                <a:latin typeface="Tahoma" panose="020B0604030504040204" pitchFamily="34" charset="0"/>
              </a:rPr>
              <a:t>of </a:t>
            </a:r>
            <a:r>
              <a:rPr lang="fr-FR" altLang="fr-FR" sz="1600" dirty="0">
                <a:solidFill>
                  <a:srgbClr val="009900"/>
                </a:solidFill>
                <a:latin typeface="Tahoma" panose="020B0604030504040204" pitchFamily="34" charset="0"/>
              </a:rPr>
              <a:t>active </a:t>
            </a:r>
            <a:r>
              <a:rPr lang="fr-FR" altLang="fr-FR" sz="1600" dirty="0" err="1" smtClean="0">
                <a:solidFill>
                  <a:srgbClr val="009900"/>
                </a:solidFill>
                <a:latin typeface="Tahoma" panose="020B0604030504040204" pitchFamily="34" charset="0"/>
              </a:rPr>
              <a:t>ingredient</a:t>
            </a:r>
            <a:endParaRPr lang="fr-FR" altLang="fr-FR" sz="1600" dirty="0">
              <a:solidFill>
                <a:srgbClr val="009900"/>
              </a:solidFill>
              <a:latin typeface="Tahoma" panose="020B0604030504040204" pitchFamily="34" charset="0"/>
            </a:endParaRPr>
          </a:p>
        </p:txBody>
      </p: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4783138" y="3890963"/>
            <a:ext cx="844550" cy="288925"/>
            <a:chOff x="3013" y="2530"/>
            <a:chExt cx="532" cy="182"/>
          </a:xfrm>
        </p:grpSpPr>
        <p:sp>
          <p:nvSpPr>
            <p:cNvPr id="16400" name="Line 32"/>
            <p:cNvSpPr>
              <a:spLocks noChangeShapeType="1"/>
            </p:cNvSpPr>
            <p:nvPr/>
          </p:nvSpPr>
          <p:spPr bwMode="auto">
            <a:xfrm>
              <a:off x="3013" y="2530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6401" name="Line 33"/>
            <p:cNvSpPr>
              <a:spLocks noChangeShapeType="1"/>
            </p:cNvSpPr>
            <p:nvPr/>
          </p:nvSpPr>
          <p:spPr bwMode="auto">
            <a:xfrm flipH="1">
              <a:off x="3013" y="2712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</p:grpSp>
      <p:sp>
        <p:nvSpPr>
          <p:cNvPr id="16395" name="Line 34"/>
          <p:cNvSpPr>
            <a:spLocks noChangeShapeType="1"/>
          </p:cNvSpPr>
          <p:nvPr/>
        </p:nvSpPr>
        <p:spPr bwMode="auto">
          <a:xfrm>
            <a:off x="4495800" y="194627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6137275" y="2449515"/>
            <a:ext cx="2185988" cy="1738313"/>
            <a:chOff x="3866" y="1622"/>
            <a:chExt cx="1377" cy="1095"/>
          </a:xfrm>
        </p:grpSpPr>
        <p:sp>
          <p:nvSpPr>
            <p:cNvPr id="16398" name="Text Box 23"/>
            <p:cNvSpPr txBox="1">
              <a:spLocks noChangeArrowheads="1"/>
            </p:cNvSpPr>
            <p:nvPr/>
          </p:nvSpPr>
          <p:spPr bwMode="auto">
            <a:xfrm>
              <a:off x="3866" y="2349"/>
              <a:ext cx="1377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fr-FR" altLang="fr-FR" sz="1600" dirty="0" err="1" smtClean="0">
                  <a:solidFill>
                    <a:srgbClr val="333399"/>
                  </a:solidFill>
                  <a:latin typeface="Tahoma" panose="020B0604030504040204" pitchFamily="34" charset="0"/>
                </a:rPr>
                <a:t>Biophase</a:t>
              </a:r>
              <a:r>
                <a:rPr lang="fr-FR" altLang="fr-FR" sz="1600" dirty="0" smtClean="0">
                  <a:solidFill>
                    <a:srgbClr val="333399"/>
                  </a:solidFill>
                  <a:latin typeface="Tahoma" panose="020B0604030504040204" pitchFamily="34" charset="0"/>
                </a:rPr>
                <a:t>/</a:t>
              </a:r>
              <a:r>
                <a:rPr lang="fr-FR" altLang="fr-FR" sz="1600" dirty="0" err="1" smtClean="0">
                  <a:solidFill>
                    <a:srgbClr val="333399"/>
                  </a:solidFill>
                  <a:latin typeface="Tahoma" panose="020B0604030504040204" pitchFamily="34" charset="0"/>
                </a:rPr>
                <a:t>tissular</a:t>
              </a:r>
              <a:endParaRPr lang="fr-FR" altLang="fr-FR" sz="1600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  <a:endParaRPr lang="fr-FR" altLang="fr-FR" sz="1600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399" name="Line 35"/>
            <p:cNvSpPr>
              <a:spLocks noChangeShapeType="1"/>
            </p:cNvSpPr>
            <p:nvPr/>
          </p:nvSpPr>
          <p:spPr bwMode="auto">
            <a:xfrm rot="5400000">
              <a:off x="4214" y="1963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</p:grpSp>
      <p:sp>
        <p:nvSpPr>
          <p:cNvPr id="16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88F64-50CA-478D-82A5-78CFF396C5F8}" type="slidenum">
              <a:rPr lang="fr-FR" altLang="fr-FR" sz="1200" b="0" smtClean="0"/>
              <a:t>5</a:t>
            </a:fld>
            <a:endParaRPr lang="fr-FR" altLang="fr-FR" sz="12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1635485" y="5078440"/>
            <a:ext cx="6724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0" dirty="0" err="1" smtClean="0">
                <a:solidFill>
                  <a:srgbClr val="0066FF"/>
                </a:solidFill>
              </a:rPr>
              <a:t>Determination</a:t>
            </a:r>
            <a:r>
              <a:rPr lang="fr-FR" altLang="fr-FR" sz="3600" b="0" dirty="0" smtClean="0">
                <a:solidFill>
                  <a:srgbClr val="0066FF"/>
                </a:solidFill>
              </a:rPr>
              <a:t> </a:t>
            </a:r>
            <a:r>
              <a:rPr lang="fr-FR" altLang="fr-FR" sz="3600" b="0" dirty="0" err="1" smtClean="0">
                <a:solidFill>
                  <a:srgbClr val="0066FF"/>
                </a:solidFill>
              </a:rPr>
              <a:t>from</a:t>
            </a:r>
            <a:r>
              <a:rPr lang="fr-FR" altLang="fr-FR" sz="3600" b="0" dirty="0" smtClean="0">
                <a:solidFill>
                  <a:srgbClr val="0066FF"/>
                </a:solidFill>
              </a:rPr>
              <a:t> </a:t>
            </a:r>
            <a:r>
              <a:rPr lang="fr-FR" altLang="fr-FR" sz="3600" b="0" dirty="0" err="1" smtClean="0">
                <a:solidFill>
                  <a:srgbClr val="0066FF"/>
                </a:solidFill>
              </a:rPr>
              <a:t>clinical</a:t>
            </a:r>
            <a:r>
              <a:rPr lang="fr-FR" altLang="fr-FR" sz="3600" b="0" dirty="0" smtClean="0">
                <a:solidFill>
                  <a:srgbClr val="0066FF"/>
                </a:solidFill>
              </a:rPr>
              <a:t> trials</a:t>
            </a:r>
            <a:endParaRPr lang="fr-FR" altLang="fr-FR" sz="3600" b="0" dirty="0">
              <a:solidFill>
                <a:srgbClr val="0066FF"/>
              </a:solidFill>
            </a:endParaRPr>
          </a:p>
        </p:txBody>
      </p:sp>
      <p:sp>
        <p:nvSpPr>
          <p:cNvPr id="10854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79463" y="2524125"/>
            <a:ext cx="8766175" cy="1200150"/>
          </a:xfrm>
        </p:spPr>
        <p:txBody>
          <a:bodyPr/>
          <a:lstStyle/>
          <a:p>
            <a:pPr defTabSz="762000" eaLnBrk="1" hangingPunct="1"/>
            <a:r>
              <a:rPr lang="fr-FR" altLang="fr-FR" sz="3600" smtClean="0"/>
              <a:t>PK/PD index values required to ensure maximum efficiency</a:t>
            </a:r>
          </a:p>
        </p:txBody>
      </p:sp>
      <p:sp>
        <p:nvSpPr>
          <p:cNvPr id="1085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841616-BE40-4F45-A862-FE09BF607D7C}" type="slidenum">
              <a:rPr lang="fr-FR" altLang="fr-FR" sz="1400" b="0" smtClean="0"/>
              <a:t>50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62610"/>
            <a:ext cx="9893300" cy="646331"/>
          </a:xfrm>
        </p:spPr>
        <p:txBody>
          <a:bodyPr/>
          <a:lstStyle/>
          <a:p>
            <a:pPr eaLnBrk="1" hangingPunct="1"/>
            <a:r>
              <a:rPr lang="fr-FR" altLang="fr-FR" sz="3600" dirty="0" err="1" smtClean="0"/>
              <a:t>Clinical</a:t>
            </a:r>
            <a:r>
              <a:rPr lang="fr-FR" altLang="fr-FR" sz="3600" dirty="0" smtClean="0"/>
              <a:t> validation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5495925"/>
            <a:ext cx="8764587" cy="1112838"/>
          </a:xfrm>
        </p:spPr>
        <p:txBody>
          <a:bodyPr/>
          <a:lstStyle/>
          <a:p>
            <a:pPr eaLnBrk="1" hangingPunct="1"/>
            <a:r>
              <a:rPr lang="fr-FR" altLang="fr-FR" sz="2000" i="1" dirty="0" err="1" smtClean="0"/>
              <a:t>f</a:t>
            </a:r>
            <a:r>
              <a:rPr lang="fr-FR" altLang="fr-FR" sz="2000" dirty="0" err="1" smtClean="0"/>
              <a:t>T</a:t>
            </a:r>
            <a:r>
              <a:rPr lang="fr-FR" altLang="fr-FR" sz="2000" baseline="-25000" dirty="0" smtClean="0"/>
              <a:t>&gt;MIC</a:t>
            </a:r>
            <a:r>
              <a:rPr lang="fr-FR" altLang="fr-FR" sz="2000" dirty="0" smtClean="0"/>
              <a:t> &gt; </a:t>
            </a:r>
            <a:r>
              <a:rPr lang="fr-FR" altLang="fr-FR" sz="2000" dirty="0" smtClean="0">
                <a:solidFill>
                  <a:srgbClr val="C00000"/>
                </a:solidFill>
              </a:rPr>
              <a:t>50% of the </a:t>
            </a:r>
            <a:r>
              <a:rPr lang="fr-FR" altLang="fr-FR" sz="2000" dirty="0" err="1" smtClean="0">
                <a:solidFill>
                  <a:srgbClr val="C00000"/>
                </a:solidFill>
              </a:rPr>
              <a:t>dosing</a:t>
            </a:r>
            <a:r>
              <a:rPr lang="fr-FR" altLang="fr-FR" sz="2000" dirty="0" smtClean="0">
                <a:solidFill>
                  <a:srgbClr val="C00000"/>
                </a:solidFill>
              </a:rPr>
              <a:t> </a:t>
            </a:r>
            <a:r>
              <a:rPr lang="fr-FR" altLang="fr-FR" sz="2000" dirty="0" err="1" smtClean="0">
                <a:solidFill>
                  <a:srgbClr val="C00000"/>
                </a:solidFill>
              </a:rPr>
              <a:t>interval</a:t>
            </a:r>
            <a:r>
              <a:rPr lang="fr-FR" altLang="fr-FR" sz="2000" dirty="0" smtClean="0">
                <a:solidFill>
                  <a:srgbClr val="C00000"/>
                </a:solidFill>
              </a:rPr>
              <a:t> </a:t>
            </a:r>
            <a:r>
              <a:rPr lang="fr-FR" altLang="fr-FR" sz="2000" dirty="0" smtClean="0"/>
              <a:t>to </a:t>
            </a:r>
            <a:r>
              <a:rPr lang="fr-FR" altLang="fr-FR" sz="2000" dirty="0" err="1" smtClean="0"/>
              <a:t>achieve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bacteriological</a:t>
            </a:r>
            <a:r>
              <a:rPr lang="fr-FR" altLang="fr-FR" sz="2000" dirty="0" smtClean="0"/>
              <a:t> cure in </a:t>
            </a:r>
            <a:r>
              <a:rPr lang="fr-FR" altLang="fr-FR" sz="2000" dirty="0" smtClean="0">
                <a:solidFill>
                  <a:srgbClr val="C00000"/>
                </a:solidFill>
              </a:rPr>
              <a:t>80% of patients</a:t>
            </a:r>
          </a:p>
        </p:txBody>
      </p:sp>
      <p:sp>
        <p:nvSpPr>
          <p:cNvPr id="110596" name="Freeform 4"/>
          <p:cNvSpPr>
            <a:spLocks/>
          </p:cNvSpPr>
          <p:nvPr/>
        </p:nvSpPr>
        <p:spPr bwMode="invGray">
          <a:xfrm>
            <a:off x="9244013" y="1392238"/>
            <a:ext cx="417512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77837" y="1157308"/>
            <a:ext cx="8397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 dirty="0" err="1"/>
              <a:t>Bacteriological</a:t>
            </a:r>
            <a:r>
              <a:rPr lang="fr-FR" altLang="fr-FR" sz="2000" b="0" dirty="0"/>
              <a:t> cure </a:t>
            </a:r>
            <a:r>
              <a:rPr lang="fr-FR" altLang="fr-FR" sz="2000" b="0" i="1" dirty="0"/>
              <a:t>versus </a:t>
            </a:r>
            <a:r>
              <a:rPr lang="fr-FR" altLang="fr-FR" sz="2000" b="0" dirty="0">
                <a:solidFill>
                  <a:srgbClr val="C00000"/>
                </a:solidFill>
              </a:rPr>
              <a:t>Time </a:t>
            </a:r>
            <a:r>
              <a:rPr lang="fr-FR" altLang="fr-FR" sz="2000" b="0" baseline="-25000" dirty="0">
                <a:solidFill>
                  <a:srgbClr val="C00000"/>
                </a:solidFill>
              </a:rPr>
              <a:t>&gt; MIC </a:t>
            </a:r>
            <a:r>
              <a:rPr lang="fr-FR" altLang="fr-FR" sz="2000" b="0" dirty="0" err="1"/>
              <a:t>when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treating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otitis</a:t>
            </a:r>
            <a:r>
              <a:rPr lang="fr-FR" altLang="fr-FR" sz="2000" b="0" dirty="0"/>
              <a:t> media </a:t>
            </a:r>
            <a:r>
              <a:rPr lang="fr-FR" altLang="fr-FR" sz="2000" b="0" dirty="0" err="1"/>
              <a:t>with</a:t>
            </a:r>
            <a:r>
              <a:rPr lang="fr-FR" altLang="fr-FR" sz="2000" b="0" dirty="0"/>
              <a:t> </a:t>
            </a:r>
            <a:r>
              <a:rPr lang="fr-FR" altLang="fr-FR" sz="2000" u="sng" dirty="0">
                <a:solidFill>
                  <a:srgbClr val="FF0000"/>
                </a:solidFill>
              </a:rPr>
              <a:t>beta-</a:t>
            </a:r>
            <a:r>
              <a:rPr lang="fr-FR" altLang="fr-FR" sz="2000" u="sng" dirty="0" err="1">
                <a:solidFill>
                  <a:srgbClr val="FF0000"/>
                </a:solidFill>
              </a:rPr>
              <a:t>lactams</a:t>
            </a:r>
            <a:r>
              <a:rPr lang="fr-FR" altLang="fr-FR" sz="2000" b="0" dirty="0">
                <a:solidFill>
                  <a:srgbClr val="C00000"/>
                </a:solidFill>
              </a:rPr>
              <a:t> </a:t>
            </a:r>
            <a:r>
              <a:rPr lang="fr-FR" altLang="fr-FR" sz="1200" b="0" dirty="0"/>
              <a:t>(Craig and Andes 1996) </a:t>
            </a:r>
            <a:endParaRPr lang="fr-FR" altLang="fr-FR" sz="2000" b="0" dirty="0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V="1">
            <a:off x="3657600" y="2514600"/>
            <a:ext cx="0" cy="223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3657600" y="4752975"/>
            <a:ext cx="277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790950" y="4762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5086350" y="4762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6429375" y="4743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3590925" y="429577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3629025" y="384810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3590925" y="34004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 flipV="1">
            <a:off x="3619500" y="2962275"/>
            <a:ext cx="365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3629025" y="2524125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5467350" y="259080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09" name="Oval 17"/>
          <p:cNvSpPr>
            <a:spLocks noChangeArrowheads="1"/>
          </p:cNvSpPr>
          <p:nvPr/>
        </p:nvSpPr>
        <p:spPr bwMode="auto">
          <a:xfrm>
            <a:off x="6172200" y="2638425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6372225" y="2600325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5133975" y="24955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6438900" y="26098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6419850" y="27241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6448425" y="25336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5857875" y="267652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6" name="Oval 24"/>
          <p:cNvSpPr>
            <a:spLocks noChangeArrowheads="1"/>
          </p:cNvSpPr>
          <p:nvPr/>
        </p:nvSpPr>
        <p:spPr bwMode="auto">
          <a:xfrm>
            <a:off x="5734050" y="251460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7" name="Oval 25"/>
          <p:cNvSpPr>
            <a:spLocks noChangeArrowheads="1"/>
          </p:cNvSpPr>
          <p:nvPr/>
        </p:nvSpPr>
        <p:spPr bwMode="auto">
          <a:xfrm>
            <a:off x="5429250" y="28860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8" name="Oval 26"/>
          <p:cNvSpPr>
            <a:spLocks noChangeArrowheads="1"/>
          </p:cNvSpPr>
          <p:nvPr/>
        </p:nvSpPr>
        <p:spPr bwMode="auto">
          <a:xfrm>
            <a:off x="4962525" y="263842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9" name="Oval 27"/>
          <p:cNvSpPr>
            <a:spLocks noChangeArrowheads="1"/>
          </p:cNvSpPr>
          <p:nvPr/>
        </p:nvSpPr>
        <p:spPr bwMode="auto">
          <a:xfrm>
            <a:off x="5048250" y="30765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5181600" y="36766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1" name="Oval 29"/>
          <p:cNvSpPr>
            <a:spLocks noChangeArrowheads="1"/>
          </p:cNvSpPr>
          <p:nvPr/>
        </p:nvSpPr>
        <p:spPr bwMode="auto">
          <a:xfrm>
            <a:off x="4648200" y="31051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2" name="Oval 30"/>
          <p:cNvSpPr>
            <a:spLocks noChangeArrowheads="1"/>
          </p:cNvSpPr>
          <p:nvPr/>
        </p:nvSpPr>
        <p:spPr bwMode="auto">
          <a:xfrm>
            <a:off x="4524375" y="32575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3" name="Oval 31"/>
          <p:cNvSpPr>
            <a:spLocks noChangeArrowheads="1"/>
          </p:cNvSpPr>
          <p:nvPr/>
        </p:nvSpPr>
        <p:spPr bwMode="auto">
          <a:xfrm>
            <a:off x="4676775" y="29241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4" name="Oval 32"/>
          <p:cNvSpPr>
            <a:spLocks noChangeArrowheads="1"/>
          </p:cNvSpPr>
          <p:nvPr/>
        </p:nvSpPr>
        <p:spPr bwMode="auto">
          <a:xfrm>
            <a:off x="3762375" y="37528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>
            <a:off x="4371975" y="36957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6" name="AutoShape 34"/>
          <p:cNvSpPr>
            <a:spLocks noChangeArrowheads="1"/>
          </p:cNvSpPr>
          <p:nvPr/>
        </p:nvSpPr>
        <p:spPr bwMode="auto">
          <a:xfrm>
            <a:off x="3762375" y="38862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7" name="AutoShape 35"/>
          <p:cNvSpPr>
            <a:spLocks noChangeArrowheads="1"/>
          </p:cNvSpPr>
          <p:nvPr/>
        </p:nvSpPr>
        <p:spPr bwMode="auto">
          <a:xfrm>
            <a:off x="4333875" y="24765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8" name="AutoShape 36"/>
          <p:cNvSpPr>
            <a:spLocks noChangeArrowheads="1"/>
          </p:cNvSpPr>
          <p:nvPr/>
        </p:nvSpPr>
        <p:spPr bwMode="auto">
          <a:xfrm>
            <a:off x="4867275" y="2981325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9" name="AutoShape 37"/>
          <p:cNvSpPr>
            <a:spLocks noChangeArrowheads="1"/>
          </p:cNvSpPr>
          <p:nvPr/>
        </p:nvSpPr>
        <p:spPr bwMode="auto">
          <a:xfrm>
            <a:off x="5343525" y="276225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0" name="AutoShape 38"/>
          <p:cNvSpPr>
            <a:spLocks noChangeArrowheads="1"/>
          </p:cNvSpPr>
          <p:nvPr/>
        </p:nvSpPr>
        <p:spPr bwMode="auto">
          <a:xfrm>
            <a:off x="5486400" y="2733675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1" name="AutoShape 39"/>
          <p:cNvSpPr>
            <a:spLocks noChangeArrowheads="1"/>
          </p:cNvSpPr>
          <p:nvPr/>
        </p:nvSpPr>
        <p:spPr bwMode="auto">
          <a:xfrm>
            <a:off x="7138988" y="4570413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4171950" y="373380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4181475" y="34766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4" name="AutoShape 42"/>
          <p:cNvSpPr>
            <a:spLocks noChangeArrowheads="1"/>
          </p:cNvSpPr>
          <p:nvPr/>
        </p:nvSpPr>
        <p:spPr bwMode="auto">
          <a:xfrm>
            <a:off x="4257675" y="337185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5" name="AutoShape 43"/>
          <p:cNvSpPr>
            <a:spLocks noChangeArrowheads="1"/>
          </p:cNvSpPr>
          <p:nvPr/>
        </p:nvSpPr>
        <p:spPr bwMode="auto">
          <a:xfrm>
            <a:off x="4114800" y="29432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6" name="AutoShape 44"/>
          <p:cNvSpPr>
            <a:spLocks noChangeArrowheads="1"/>
          </p:cNvSpPr>
          <p:nvPr/>
        </p:nvSpPr>
        <p:spPr bwMode="auto">
          <a:xfrm>
            <a:off x="5934075" y="26003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7" name="AutoShape 45"/>
          <p:cNvSpPr>
            <a:spLocks noChangeArrowheads="1"/>
          </p:cNvSpPr>
          <p:nvPr/>
        </p:nvSpPr>
        <p:spPr bwMode="auto">
          <a:xfrm>
            <a:off x="6096000" y="261937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8" name="AutoShape 46"/>
          <p:cNvSpPr>
            <a:spLocks noChangeArrowheads="1"/>
          </p:cNvSpPr>
          <p:nvPr/>
        </p:nvSpPr>
        <p:spPr bwMode="auto">
          <a:xfrm>
            <a:off x="6353175" y="249555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9" name="AutoShape 47"/>
          <p:cNvSpPr>
            <a:spLocks noChangeArrowheads="1"/>
          </p:cNvSpPr>
          <p:nvPr/>
        </p:nvSpPr>
        <p:spPr bwMode="auto">
          <a:xfrm>
            <a:off x="4648200" y="29051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0" name="AutoShape 48"/>
          <p:cNvSpPr>
            <a:spLocks noChangeArrowheads="1"/>
          </p:cNvSpPr>
          <p:nvPr/>
        </p:nvSpPr>
        <p:spPr bwMode="auto">
          <a:xfrm>
            <a:off x="3771900" y="379095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1" name="Oval 49"/>
          <p:cNvSpPr>
            <a:spLocks noChangeArrowheads="1"/>
          </p:cNvSpPr>
          <p:nvPr/>
        </p:nvSpPr>
        <p:spPr bwMode="auto">
          <a:xfrm>
            <a:off x="7129463" y="3343275"/>
            <a:ext cx="74612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2" name="Oval 50"/>
          <p:cNvSpPr>
            <a:spLocks noChangeArrowheads="1"/>
          </p:cNvSpPr>
          <p:nvPr/>
        </p:nvSpPr>
        <p:spPr bwMode="auto">
          <a:xfrm>
            <a:off x="7129463" y="3589338"/>
            <a:ext cx="74612" cy="7461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3" name="AutoShape 51"/>
          <p:cNvSpPr>
            <a:spLocks noChangeArrowheads="1"/>
          </p:cNvSpPr>
          <p:nvPr/>
        </p:nvSpPr>
        <p:spPr bwMode="auto">
          <a:xfrm>
            <a:off x="7138988" y="483870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4" name="Freeform 52"/>
          <p:cNvSpPr>
            <a:spLocks/>
          </p:cNvSpPr>
          <p:nvPr/>
        </p:nvSpPr>
        <p:spPr bwMode="auto">
          <a:xfrm>
            <a:off x="3981450" y="2705100"/>
            <a:ext cx="2447925" cy="1143000"/>
          </a:xfrm>
          <a:custGeom>
            <a:avLst/>
            <a:gdLst>
              <a:gd name="T0" fmla="*/ 0 w 1542"/>
              <a:gd name="T1" fmla="*/ 2147483646 h 720"/>
              <a:gd name="T2" fmla="*/ 2147483646 w 1542"/>
              <a:gd name="T3" fmla="*/ 2147483646 h 720"/>
              <a:gd name="T4" fmla="*/ 2147483646 w 1542"/>
              <a:gd name="T5" fmla="*/ 2147483646 h 720"/>
              <a:gd name="T6" fmla="*/ 2147483646 w 1542"/>
              <a:gd name="T7" fmla="*/ 2147483646 h 720"/>
              <a:gd name="T8" fmla="*/ 2147483646 w 1542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720">
                <a:moveTo>
                  <a:pt x="0" y="720"/>
                </a:moveTo>
                <a:cubicBezTo>
                  <a:pt x="30" y="666"/>
                  <a:pt x="94" y="485"/>
                  <a:pt x="180" y="396"/>
                </a:cubicBezTo>
                <a:cubicBezTo>
                  <a:pt x="266" y="307"/>
                  <a:pt x="391" y="241"/>
                  <a:pt x="516" y="186"/>
                </a:cubicBezTo>
                <a:cubicBezTo>
                  <a:pt x="641" y="131"/>
                  <a:pt x="759" y="97"/>
                  <a:pt x="930" y="66"/>
                </a:cubicBezTo>
                <a:cubicBezTo>
                  <a:pt x="1101" y="35"/>
                  <a:pt x="1341" y="8"/>
                  <a:pt x="1542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7299325" y="2849563"/>
            <a:ext cx="20088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>
                <a:solidFill>
                  <a:schemeClr val="hlink"/>
                </a:solidFill>
              </a:rPr>
              <a:t>S. </a:t>
            </a:r>
            <a:r>
              <a:rPr lang="fr-FR" altLang="fr-FR" sz="2000" i="1" dirty="0" err="1">
                <a:solidFill>
                  <a:schemeClr val="hlink"/>
                </a:solidFill>
              </a:rPr>
              <a:t>pneumoniae</a:t>
            </a:r>
            <a:endParaRPr lang="fr-FR" altLang="fr-FR" sz="2000" dirty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 err="1"/>
              <a:t>Penicillin</a:t>
            </a:r>
            <a:endParaRPr lang="fr-FR" altLang="fr-FR" sz="18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 err="1"/>
              <a:t>cephalosporins</a:t>
            </a:r>
            <a:endParaRPr lang="fr-FR" altLang="fr-FR" sz="1800" b="0" dirty="0"/>
          </a:p>
        </p:txBody>
      </p:sp>
      <p:sp>
        <p:nvSpPr>
          <p:cNvPr id="110646" name="Text Box 54"/>
          <p:cNvSpPr txBox="1">
            <a:spLocks noChangeArrowheads="1"/>
          </p:cNvSpPr>
          <p:nvPr/>
        </p:nvSpPr>
        <p:spPr bwMode="auto">
          <a:xfrm>
            <a:off x="7356475" y="4125913"/>
            <a:ext cx="17652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>
                <a:solidFill>
                  <a:schemeClr val="tx2"/>
                </a:solidFill>
              </a:rPr>
              <a:t>H. influenzae</a:t>
            </a:r>
            <a:endParaRPr lang="fr-FR" altLang="fr-FR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 err="1"/>
              <a:t>Penicillin</a:t>
            </a:r>
            <a:endParaRPr lang="fr-FR" altLang="fr-FR" sz="18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 err="1"/>
              <a:t>cephalosporins</a:t>
            </a:r>
            <a:endParaRPr lang="fr-FR" altLang="fr-FR" sz="1800" b="0" dirty="0"/>
          </a:p>
        </p:txBody>
      </p:sp>
      <p:sp>
        <p:nvSpPr>
          <p:cNvPr id="110647" name="Text Box 55"/>
          <p:cNvSpPr txBox="1">
            <a:spLocks noChangeArrowheads="1"/>
          </p:cNvSpPr>
          <p:nvPr/>
        </p:nvSpPr>
        <p:spPr bwMode="auto">
          <a:xfrm>
            <a:off x="3857625" y="500856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Time above MIC (%)</a:t>
            </a:r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 rot="-5400000">
            <a:off x="1594644" y="3523457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Bacteriologic cure (%)</a:t>
            </a: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3068638" y="23828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100</a:t>
            </a: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3181350" y="32512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50</a:t>
            </a: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3387725" y="45164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0</a:t>
            </a:r>
          </a:p>
        </p:txBody>
      </p:sp>
      <p:sp>
        <p:nvSpPr>
          <p:cNvPr id="110652" name="Text Box 60"/>
          <p:cNvSpPr txBox="1">
            <a:spLocks noChangeArrowheads="1"/>
          </p:cNvSpPr>
          <p:nvPr/>
        </p:nvSpPr>
        <p:spPr bwMode="auto">
          <a:xfrm>
            <a:off x="3651250" y="47831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0</a:t>
            </a:r>
          </a:p>
        </p:txBody>
      </p:sp>
      <p:sp>
        <p:nvSpPr>
          <p:cNvPr id="110653" name="Text Box 61"/>
          <p:cNvSpPr txBox="1">
            <a:spLocks noChangeArrowheads="1"/>
          </p:cNvSpPr>
          <p:nvPr/>
        </p:nvSpPr>
        <p:spPr bwMode="auto">
          <a:xfrm>
            <a:off x="4822825" y="47926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50</a:t>
            </a:r>
          </a:p>
        </p:txBody>
      </p:sp>
      <p:sp>
        <p:nvSpPr>
          <p:cNvPr id="110654" name="Text Box 62"/>
          <p:cNvSpPr txBox="1">
            <a:spLocks noChangeArrowheads="1"/>
          </p:cNvSpPr>
          <p:nvPr/>
        </p:nvSpPr>
        <p:spPr bwMode="auto">
          <a:xfrm>
            <a:off x="6080125" y="4783138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100</a:t>
            </a:r>
          </a:p>
        </p:txBody>
      </p:sp>
      <p:sp>
        <p:nvSpPr>
          <p:cNvPr id="11065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80BBA6-070D-40E6-9DB0-F3C4D7153158}" type="slidenum">
              <a:rPr lang="fr-FR" altLang="fr-FR" sz="1400" b="0" smtClean="0"/>
              <a:t>51</a:t>
            </a:fld>
            <a:endParaRPr lang="fr-FR" altLang="fr-FR" sz="1400" b="0" smtClean="0"/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67125" y="2886075"/>
            <a:ext cx="1295400" cy="19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Connecteur droit 67"/>
          <p:cNvCxnSpPr/>
          <p:nvPr/>
        </p:nvCxnSpPr>
        <p:spPr bwMode="auto">
          <a:xfrm>
            <a:off x="5060385" y="2960043"/>
            <a:ext cx="22681" cy="1793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3"/>
          <p:cNvSpPr>
            <a:spLocks noChangeShapeType="1"/>
          </p:cNvSpPr>
          <p:nvPr/>
        </p:nvSpPr>
        <p:spPr bwMode="auto">
          <a:xfrm flipV="1">
            <a:off x="3824422" y="2645219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43" name="Line 4"/>
          <p:cNvSpPr>
            <a:spLocks noChangeShapeType="1"/>
          </p:cNvSpPr>
          <p:nvPr/>
        </p:nvSpPr>
        <p:spPr bwMode="auto">
          <a:xfrm>
            <a:off x="3814897" y="5159819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3824422" y="4540694"/>
            <a:ext cx="419100" cy="619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4235585" y="4073969"/>
            <a:ext cx="417512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4653097" y="3921569"/>
            <a:ext cx="419100" cy="1228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5072197" y="3350069"/>
            <a:ext cx="420688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8" name="Rectangle 9"/>
          <p:cNvSpPr>
            <a:spLocks noChangeArrowheads="1"/>
          </p:cNvSpPr>
          <p:nvPr/>
        </p:nvSpPr>
        <p:spPr bwMode="auto">
          <a:xfrm>
            <a:off x="5500822" y="3130994"/>
            <a:ext cx="400050" cy="2019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9" name="Rectangle 10"/>
          <p:cNvSpPr>
            <a:spLocks noChangeArrowheads="1"/>
          </p:cNvSpPr>
          <p:nvPr/>
        </p:nvSpPr>
        <p:spPr bwMode="auto">
          <a:xfrm>
            <a:off x="5900872" y="2997644"/>
            <a:ext cx="409575" cy="2152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50" name="Line 11"/>
          <p:cNvSpPr>
            <a:spLocks noChangeShapeType="1"/>
          </p:cNvSpPr>
          <p:nvPr/>
        </p:nvSpPr>
        <p:spPr bwMode="auto">
          <a:xfrm flipV="1">
            <a:off x="4024447" y="425494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1" name="Line 12"/>
          <p:cNvSpPr>
            <a:spLocks noChangeShapeType="1"/>
          </p:cNvSpPr>
          <p:nvPr/>
        </p:nvSpPr>
        <p:spPr bwMode="auto">
          <a:xfrm flipV="1">
            <a:off x="4443547" y="3645344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2" name="Line 13"/>
          <p:cNvSpPr>
            <a:spLocks noChangeShapeType="1"/>
          </p:cNvSpPr>
          <p:nvPr/>
        </p:nvSpPr>
        <p:spPr bwMode="auto">
          <a:xfrm flipV="1">
            <a:off x="4853122" y="367391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3" name="Line 14"/>
          <p:cNvSpPr>
            <a:spLocks noChangeShapeType="1"/>
          </p:cNvSpPr>
          <p:nvPr/>
        </p:nvSpPr>
        <p:spPr bwMode="auto">
          <a:xfrm flipV="1">
            <a:off x="5292860" y="3140519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4" name="Line 15"/>
          <p:cNvSpPr>
            <a:spLocks noChangeShapeType="1"/>
          </p:cNvSpPr>
          <p:nvPr/>
        </p:nvSpPr>
        <p:spPr bwMode="auto">
          <a:xfrm flipV="1">
            <a:off x="5700847" y="2911919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5" name="Line 16"/>
          <p:cNvSpPr>
            <a:spLocks noChangeShapeType="1"/>
          </p:cNvSpPr>
          <p:nvPr/>
        </p:nvSpPr>
        <p:spPr bwMode="auto">
          <a:xfrm flipV="1">
            <a:off x="6121535" y="2807144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6" name="Line 17"/>
          <p:cNvSpPr>
            <a:spLocks noChangeShapeType="1"/>
          </p:cNvSpPr>
          <p:nvPr/>
        </p:nvSpPr>
        <p:spPr bwMode="auto">
          <a:xfrm>
            <a:off x="3767272" y="2664269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7" name="Line 18"/>
          <p:cNvSpPr>
            <a:spLocks noChangeShapeType="1"/>
          </p:cNvSpPr>
          <p:nvPr/>
        </p:nvSpPr>
        <p:spPr bwMode="auto">
          <a:xfrm>
            <a:off x="3767272" y="3511994"/>
            <a:ext cx="6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8" name="Line 19"/>
          <p:cNvSpPr>
            <a:spLocks noChangeShapeType="1"/>
          </p:cNvSpPr>
          <p:nvPr/>
        </p:nvSpPr>
        <p:spPr bwMode="auto">
          <a:xfrm>
            <a:off x="3767272" y="4340669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9" name="Text Box 20"/>
          <p:cNvSpPr txBox="1">
            <a:spLocks noChangeArrowheads="1"/>
          </p:cNvSpPr>
          <p:nvPr/>
        </p:nvSpPr>
        <p:spPr bwMode="auto">
          <a:xfrm>
            <a:off x="3851410" y="5167756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2</a:t>
            </a:r>
          </a:p>
        </p:txBody>
      </p:sp>
      <p:sp>
        <p:nvSpPr>
          <p:cNvPr id="112660" name="Text Box 21"/>
          <p:cNvSpPr txBox="1">
            <a:spLocks noChangeArrowheads="1"/>
          </p:cNvSpPr>
          <p:nvPr/>
        </p:nvSpPr>
        <p:spPr bwMode="auto">
          <a:xfrm>
            <a:off x="4260985" y="51677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4</a:t>
            </a:r>
          </a:p>
        </p:txBody>
      </p:sp>
      <p:sp>
        <p:nvSpPr>
          <p:cNvPr id="112661" name="Text Box 22"/>
          <p:cNvSpPr txBox="1">
            <a:spLocks noChangeArrowheads="1"/>
          </p:cNvSpPr>
          <p:nvPr/>
        </p:nvSpPr>
        <p:spPr bwMode="auto">
          <a:xfrm>
            <a:off x="4680085" y="5167756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6</a:t>
            </a:r>
          </a:p>
        </p:txBody>
      </p:sp>
      <p:sp>
        <p:nvSpPr>
          <p:cNvPr id="112662" name="Text Box 23"/>
          <p:cNvSpPr txBox="1">
            <a:spLocks noChangeArrowheads="1"/>
          </p:cNvSpPr>
          <p:nvPr/>
        </p:nvSpPr>
        <p:spPr bwMode="auto">
          <a:xfrm>
            <a:off x="5118235" y="5167756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12663" name="Text Box 24"/>
          <p:cNvSpPr txBox="1">
            <a:spLocks noChangeArrowheads="1"/>
          </p:cNvSpPr>
          <p:nvPr/>
        </p:nvSpPr>
        <p:spPr bwMode="auto">
          <a:xfrm>
            <a:off x="5518285" y="516775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</a:t>
            </a:r>
          </a:p>
        </p:txBody>
      </p:sp>
      <p:sp>
        <p:nvSpPr>
          <p:cNvPr id="112664" name="Text Box 25"/>
          <p:cNvSpPr txBox="1">
            <a:spLocks noChangeArrowheads="1"/>
          </p:cNvSpPr>
          <p:nvPr/>
        </p:nvSpPr>
        <p:spPr bwMode="auto">
          <a:xfrm>
            <a:off x="5927860" y="516775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12</a:t>
            </a:r>
          </a:p>
        </p:txBody>
      </p:sp>
      <p:sp>
        <p:nvSpPr>
          <p:cNvPr id="112665" name="Text Box 26"/>
          <p:cNvSpPr txBox="1">
            <a:spLocks noChangeArrowheads="1"/>
          </p:cNvSpPr>
          <p:nvPr/>
        </p:nvSpPr>
        <p:spPr bwMode="auto">
          <a:xfrm>
            <a:off x="3351347" y="416763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60</a:t>
            </a:r>
          </a:p>
        </p:txBody>
      </p:sp>
      <p:sp>
        <p:nvSpPr>
          <p:cNvPr id="112666" name="Text Box 27"/>
          <p:cNvSpPr txBox="1">
            <a:spLocks noChangeArrowheads="1"/>
          </p:cNvSpPr>
          <p:nvPr/>
        </p:nvSpPr>
        <p:spPr bwMode="auto">
          <a:xfrm>
            <a:off x="3379922" y="324370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80</a:t>
            </a:r>
          </a:p>
        </p:txBody>
      </p:sp>
      <p:sp>
        <p:nvSpPr>
          <p:cNvPr id="112667" name="Text Box 28"/>
          <p:cNvSpPr txBox="1">
            <a:spLocks noChangeArrowheads="1"/>
          </p:cNvSpPr>
          <p:nvPr/>
        </p:nvSpPr>
        <p:spPr bwMode="auto">
          <a:xfrm>
            <a:off x="3252922" y="2395981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100</a:t>
            </a:r>
          </a:p>
        </p:txBody>
      </p:sp>
      <p:sp>
        <p:nvSpPr>
          <p:cNvPr id="112668" name="Line 29"/>
          <p:cNvSpPr>
            <a:spLocks noChangeShapeType="1"/>
          </p:cNvSpPr>
          <p:nvPr/>
        </p:nvSpPr>
        <p:spPr bwMode="auto">
          <a:xfrm>
            <a:off x="4006985" y="4254944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69" name="Line 30"/>
          <p:cNvSpPr>
            <a:spLocks noChangeShapeType="1"/>
          </p:cNvSpPr>
          <p:nvPr/>
        </p:nvSpPr>
        <p:spPr bwMode="auto">
          <a:xfrm>
            <a:off x="4424497" y="3645344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0" name="Line 31"/>
          <p:cNvSpPr>
            <a:spLocks noChangeShapeType="1"/>
          </p:cNvSpPr>
          <p:nvPr/>
        </p:nvSpPr>
        <p:spPr bwMode="auto">
          <a:xfrm>
            <a:off x="4835660" y="3673919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1" name="Line 32"/>
          <p:cNvSpPr>
            <a:spLocks noChangeShapeType="1"/>
          </p:cNvSpPr>
          <p:nvPr/>
        </p:nvSpPr>
        <p:spPr bwMode="auto">
          <a:xfrm>
            <a:off x="5681797" y="2911919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2" name="Line 33"/>
          <p:cNvSpPr>
            <a:spLocks noChangeShapeType="1"/>
          </p:cNvSpPr>
          <p:nvPr/>
        </p:nvSpPr>
        <p:spPr bwMode="auto">
          <a:xfrm>
            <a:off x="5272222" y="3140519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3" name="Line 34"/>
          <p:cNvSpPr>
            <a:spLocks noChangeShapeType="1"/>
          </p:cNvSpPr>
          <p:nvPr/>
        </p:nvSpPr>
        <p:spPr bwMode="auto">
          <a:xfrm>
            <a:off x="6100897" y="2807144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4" name="Text Box 35"/>
          <p:cNvSpPr txBox="1">
            <a:spLocks noChangeArrowheads="1"/>
          </p:cNvSpPr>
          <p:nvPr/>
        </p:nvSpPr>
        <p:spPr bwMode="auto">
          <a:xfrm>
            <a:off x="466859" y="1362083"/>
            <a:ext cx="96043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/>
              <a:t>Relationship </a:t>
            </a:r>
            <a:r>
              <a:rPr lang="fr-FR" altLang="fr-FR" sz="1800" b="0" dirty="0" err="1"/>
              <a:t>between</a:t>
            </a:r>
            <a:r>
              <a:rPr lang="fr-FR" altLang="fr-FR" sz="1800" b="0" dirty="0"/>
              <a:t> </a:t>
            </a:r>
            <a:r>
              <a:rPr lang="fr-FR" altLang="fr-FR" sz="1800" b="0" dirty="0" err="1">
                <a:solidFill>
                  <a:srgbClr val="C00000"/>
                </a:solidFill>
              </a:rPr>
              <a:t>C</a:t>
            </a:r>
            <a:r>
              <a:rPr lang="fr-FR" altLang="fr-FR" sz="1800" b="0" baseline="-25000" dirty="0" err="1">
                <a:solidFill>
                  <a:srgbClr val="C00000"/>
                </a:solidFill>
              </a:rPr>
              <a:t>max</a:t>
            </a:r>
            <a:r>
              <a:rPr lang="fr-FR" altLang="fr-FR" sz="1800" b="0" dirty="0">
                <a:solidFill>
                  <a:srgbClr val="C00000"/>
                </a:solidFill>
              </a:rPr>
              <a:t>/MIC ratio </a:t>
            </a:r>
            <a:r>
              <a:rPr lang="fr-FR" altLang="fr-FR" sz="1800" b="0" dirty="0"/>
              <a:t>and </a:t>
            </a:r>
            <a:r>
              <a:rPr lang="fr-FR" altLang="fr-FR" sz="1800" b="0" dirty="0" err="1"/>
              <a:t>clinical</a:t>
            </a:r>
            <a:r>
              <a:rPr lang="fr-FR" altLang="fr-FR" sz="1800" b="0" dirty="0"/>
              <a:t> cure in 236 patients </a:t>
            </a:r>
            <a:r>
              <a:rPr lang="fr-FR" altLang="fr-FR" sz="1800" b="0" dirty="0" err="1"/>
              <a:t>with</a:t>
            </a:r>
            <a:r>
              <a:rPr lang="fr-FR" altLang="fr-FR" sz="1800" b="0" dirty="0"/>
              <a:t> Gram-</a:t>
            </a:r>
            <a:r>
              <a:rPr lang="fr-FR" altLang="fr-FR" sz="1800" b="0" dirty="0" err="1"/>
              <a:t>negative</a:t>
            </a:r>
            <a:r>
              <a:rPr lang="fr-FR" altLang="fr-FR" sz="1800" b="0" dirty="0"/>
              <a:t> infections </a:t>
            </a:r>
            <a:r>
              <a:rPr lang="fr-FR" altLang="fr-FR" sz="1800" b="0" dirty="0" err="1"/>
              <a:t>treated</a:t>
            </a:r>
            <a:r>
              <a:rPr lang="fr-FR" altLang="fr-FR" sz="1800" b="0" dirty="0"/>
              <a:t> </a:t>
            </a:r>
            <a:r>
              <a:rPr lang="fr-FR" altLang="fr-FR" sz="1800" b="0" dirty="0" err="1"/>
              <a:t>with</a:t>
            </a:r>
            <a:r>
              <a:rPr lang="fr-FR" altLang="fr-FR" sz="1800" b="0" dirty="0"/>
              <a:t> </a:t>
            </a:r>
            <a:r>
              <a:rPr lang="fr-FR" altLang="fr-FR" sz="1800" u="sng" dirty="0" err="1">
                <a:solidFill>
                  <a:srgbClr val="FF0000"/>
                </a:solidFill>
              </a:rPr>
              <a:t>aminoglycosides</a:t>
            </a:r>
            <a:r>
              <a:rPr lang="fr-FR" altLang="fr-FR" sz="1800" u="sng" dirty="0">
                <a:solidFill>
                  <a:srgbClr val="FF0000"/>
                </a:solidFill>
              </a:rPr>
              <a:t> </a:t>
            </a:r>
            <a:r>
              <a:rPr lang="fr-FR" altLang="fr-FR" sz="1800" b="0" dirty="0"/>
              <a:t>(</a:t>
            </a:r>
            <a:r>
              <a:rPr lang="fr-FR" altLang="fr-FR" sz="1800" b="0" dirty="0" err="1"/>
              <a:t>gentamicin</a:t>
            </a:r>
            <a:r>
              <a:rPr lang="fr-FR" altLang="fr-FR" sz="1800" b="0" dirty="0"/>
              <a:t>, </a:t>
            </a:r>
            <a:r>
              <a:rPr lang="fr-FR" altLang="fr-FR" sz="1800" b="0" dirty="0" err="1"/>
              <a:t>tobramycin</a:t>
            </a:r>
            <a:r>
              <a:rPr lang="fr-FR" altLang="fr-FR" sz="1800" b="0" dirty="0"/>
              <a:t>, </a:t>
            </a:r>
            <a:r>
              <a:rPr lang="fr-FR" altLang="fr-FR" sz="1800" b="0" dirty="0" err="1"/>
              <a:t>amikacin</a:t>
            </a:r>
            <a:r>
              <a:rPr lang="fr-FR" altLang="fr-FR" sz="1800" b="0" dirty="0" smtClean="0"/>
              <a:t>)</a:t>
            </a:r>
            <a:r>
              <a:rPr lang="en-US" altLang="fr-FR" sz="1800" b="0" dirty="0"/>
              <a:t> </a:t>
            </a:r>
            <a:r>
              <a:rPr lang="en-US" altLang="fr-FR" sz="1200" b="0" dirty="0" smtClean="0"/>
              <a:t>(Moor </a:t>
            </a:r>
            <a:r>
              <a:rPr lang="en-US" altLang="fr-FR" sz="1200" b="0" dirty="0"/>
              <a:t>et al. 1984 J. Infect. </a:t>
            </a:r>
            <a:r>
              <a:rPr lang="en-US" altLang="fr-FR" sz="1200" b="0" dirty="0" smtClean="0"/>
              <a:t>Dis)</a:t>
            </a:r>
            <a:endParaRPr lang="fr-FR" altLang="fr-FR" sz="1800" b="0" dirty="0"/>
          </a:p>
        </p:txBody>
      </p:sp>
      <p:sp>
        <p:nvSpPr>
          <p:cNvPr id="112675" name="Text Box 36"/>
          <p:cNvSpPr txBox="1">
            <a:spLocks noChangeArrowheads="1"/>
          </p:cNvSpPr>
          <p:nvPr/>
        </p:nvSpPr>
        <p:spPr bwMode="auto">
          <a:xfrm>
            <a:off x="6748596" y="4128031"/>
            <a:ext cx="2423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 b="0" dirty="0" smtClean="0"/>
              <a:t>.</a:t>
            </a:r>
            <a:endParaRPr lang="en-US" altLang="fr-FR" sz="1600" b="0" dirty="0"/>
          </a:p>
        </p:txBody>
      </p:sp>
      <p:sp>
        <p:nvSpPr>
          <p:cNvPr id="112676" name="Text Box 37"/>
          <p:cNvSpPr txBox="1">
            <a:spLocks noChangeArrowheads="1"/>
          </p:cNvSpPr>
          <p:nvPr/>
        </p:nvSpPr>
        <p:spPr bwMode="auto">
          <a:xfrm>
            <a:off x="3837122" y="5450331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Maximum peak/MIC ratio</a:t>
            </a:r>
          </a:p>
        </p:txBody>
      </p:sp>
      <p:sp>
        <p:nvSpPr>
          <p:cNvPr id="112677" name="Text Box 38"/>
          <p:cNvSpPr txBox="1">
            <a:spLocks noChangeArrowheads="1"/>
          </p:cNvSpPr>
          <p:nvPr/>
        </p:nvSpPr>
        <p:spPr bwMode="auto">
          <a:xfrm rot="-5400000">
            <a:off x="1705110" y="3586606"/>
            <a:ext cx="23987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Response rate (%)</a:t>
            </a:r>
          </a:p>
        </p:txBody>
      </p:sp>
      <p:sp>
        <p:nvSpPr>
          <p:cNvPr id="112678" name="Freeform 39"/>
          <p:cNvSpPr>
            <a:spLocks/>
          </p:cNvSpPr>
          <p:nvPr/>
        </p:nvSpPr>
        <p:spPr bwMode="invGray">
          <a:xfrm>
            <a:off x="9283700" y="2443163"/>
            <a:ext cx="417513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62610"/>
            <a:ext cx="9893300" cy="646331"/>
          </a:xfrm>
        </p:spPr>
        <p:txBody>
          <a:bodyPr/>
          <a:lstStyle/>
          <a:p>
            <a:pPr eaLnBrk="1" hangingPunct="1"/>
            <a:r>
              <a:rPr lang="fr-FR" altLang="fr-FR" sz="3600" dirty="0" err="1"/>
              <a:t>C</a:t>
            </a:r>
            <a:r>
              <a:rPr lang="fr-FR" altLang="fr-FR" sz="3600" dirty="0" err="1" smtClean="0"/>
              <a:t>linical</a:t>
            </a:r>
            <a:r>
              <a:rPr lang="fr-FR" altLang="fr-FR" sz="3600" dirty="0" smtClean="0"/>
              <a:t> validation</a:t>
            </a:r>
          </a:p>
        </p:txBody>
      </p:sp>
      <p:sp>
        <p:nvSpPr>
          <p:cNvPr id="1126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29525" y="6552823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137038-ADA6-4B4A-805A-341E50207BB7}" type="slidenum">
              <a:rPr lang="fr-FR" altLang="fr-FR" sz="1400" b="0" smtClean="0"/>
              <a:t>52</a:t>
            </a:fld>
            <a:endParaRPr lang="fr-FR" altLang="fr-FR" sz="1400" b="0" smtClean="0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761206" y="6140100"/>
            <a:ext cx="8764587" cy="9022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fr-FR" altLang="fr-FR" sz="2000" i="1" kern="0" dirty="0" err="1" smtClean="0"/>
              <a:t>f</a:t>
            </a:r>
            <a:r>
              <a:rPr lang="fr-FR" altLang="fr-FR" sz="2000" kern="0" dirty="0" err="1" smtClean="0"/>
              <a:t>C</a:t>
            </a:r>
            <a:r>
              <a:rPr lang="fr-FR" altLang="fr-FR" sz="2000" kern="0" baseline="-25000" dirty="0" err="1" smtClean="0"/>
              <a:t>max</a:t>
            </a:r>
            <a:r>
              <a:rPr lang="fr-FR" altLang="fr-FR" sz="2000" kern="0" dirty="0" smtClean="0"/>
              <a:t> &gt; </a:t>
            </a:r>
            <a:r>
              <a:rPr lang="fr-FR" altLang="fr-FR" sz="2000" kern="0" dirty="0" smtClean="0">
                <a:solidFill>
                  <a:srgbClr val="C00000"/>
                </a:solidFill>
              </a:rPr>
              <a:t>8 </a:t>
            </a:r>
            <a:r>
              <a:rPr lang="fr-FR" altLang="fr-FR" sz="2000" kern="0" dirty="0" smtClean="0"/>
              <a:t>to </a:t>
            </a:r>
            <a:r>
              <a:rPr lang="fr-FR" altLang="fr-FR" sz="2000" kern="0" dirty="0" err="1" smtClean="0"/>
              <a:t>achieve</a:t>
            </a:r>
            <a:r>
              <a:rPr lang="fr-FR" altLang="fr-FR" sz="2000" kern="0" dirty="0" smtClean="0"/>
              <a:t> </a:t>
            </a:r>
            <a:r>
              <a:rPr lang="fr-FR" altLang="fr-FR" sz="2000" kern="0" dirty="0" err="1" smtClean="0"/>
              <a:t>bacteriological</a:t>
            </a:r>
            <a:r>
              <a:rPr lang="fr-FR" altLang="fr-FR" sz="2000" kern="0" dirty="0" smtClean="0"/>
              <a:t> cure in </a:t>
            </a:r>
            <a:r>
              <a:rPr lang="fr-FR" altLang="fr-FR" sz="2000" kern="0" dirty="0" smtClean="0">
                <a:solidFill>
                  <a:srgbClr val="C00000"/>
                </a:solidFill>
              </a:rPr>
              <a:t>80% of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524375" y="43529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179387" y="1047492"/>
            <a:ext cx="9680575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400" indent="-2032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9325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 dirty="0" err="1"/>
              <a:t>Pulmonary</a:t>
            </a:r>
            <a:r>
              <a:rPr lang="fr-FR" altLang="fr-FR" sz="2000" b="0" dirty="0"/>
              <a:t> infections (nosocomial) </a:t>
            </a:r>
            <a:r>
              <a:rPr lang="fr-FR" altLang="fr-FR" sz="2000" b="0" dirty="0" err="1"/>
              <a:t>treated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with</a:t>
            </a:r>
            <a:r>
              <a:rPr lang="fr-FR" altLang="fr-FR" sz="2000" b="0" dirty="0"/>
              <a:t> </a:t>
            </a:r>
            <a:r>
              <a:rPr lang="fr-FR" altLang="fr-FR" sz="2000" u="sng" dirty="0" err="1" smtClean="0">
                <a:solidFill>
                  <a:srgbClr val="FF0000"/>
                </a:solidFill>
              </a:rPr>
              <a:t>ciprofloxacin</a:t>
            </a:r>
            <a:r>
              <a:rPr lang="fr-FR" altLang="fr-FR" sz="2000" b="0" dirty="0" smtClean="0">
                <a:solidFill>
                  <a:srgbClr val="C00000"/>
                </a:solidFill>
              </a:rPr>
              <a:t> </a:t>
            </a:r>
            <a:r>
              <a:rPr lang="fr-FR" altLang="fr-FR" sz="2000" b="0" dirty="0" smtClean="0"/>
              <a:t>IV</a:t>
            </a:r>
            <a:endParaRPr lang="fr-FR" altLang="fr-FR" sz="2000" b="0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/>
              <a:t>AUC/MIC </a:t>
            </a:r>
            <a:r>
              <a:rPr lang="fr-FR" altLang="fr-FR" sz="2000" dirty="0" err="1" smtClean="0"/>
              <a:t>was</a:t>
            </a:r>
            <a:r>
              <a:rPr lang="fr-FR" altLang="fr-FR" sz="2000" dirty="0" smtClean="0"/>
              <a:t> </a:t>
            </a:r>
            <a:r>
              <a:rPr lang="fr-FR" altLang="fr-FR" sz="2000" dirty="0" err="1"/>
              <a:t>strongly</a:t>
            </a:r>
            <a:r>
              <a:rPr lang="fr-FR" altLang="fr-FR" sz="2000" dirty="0"/>
              <a:t> </a:t>
            </a:r>
            <a:r>
              <a:rPr lang="fr-FR" altLang="fr-FR" sz="2000" dirty="0" err="1"/>
              <a:t>predictive</a:t>
            </a:r>
            <a:r>
              <a:rPr lang="fr-FR" altLang="fr-FR" sz="2000" dirty="0"/>
              <a:t> of </a:t>
            </a:r>
            <a:endParaRPr lang="fr-FR" altLang="fr-FR" sz="2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/>
              <a:t>	</a:t>
            </a:r>
            <a:r>
              <a:rPr lang="fr-FR" altLang="fr-FR" sz="1800" b="0" dirty="0" smtClean="0"/>
              <a:t>- the </a:t>
            </a:r>
            <a:r>
              <a:rPr lang="fr-FR" altLang="fr-FR" sz="1800" b="0" dirty="0" err="1" smtClean="0"/>
              <a:t>bacterial</a:t>
            </a:r>
            <a:r>
              <a:rPr lang="fr-FR" altLang="fr-FR" sz="1800" b="0" dirty="0" smtClean="0"/>
              <a:t> </a:t>
            </a:r>
            <a:r>
              <a:rPr lang="fr-FR" altLang="fr-FR" sz="1800" b="0" dirty="0" err="1"/>
              <a:t>eradication</a:t>
            </a:r>
            <a:r>
              <a:rPr lang="fr-FR" altLang="fr-FR" sz="1800" b="0" dirty="0"/>
              <a:t> and </a:t>
            </a:r>
            <a:endParaRPr lang="fr-FR" altLang="fr-FR" sz="1800" b="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/>
              <a:t>	</a:t>
            </a:r>
            <a:r>
              <a:rPr lang="fr-FR" altLang="fr-FR" sz="1800" b="0" dirty="0" smtClean="0"/>
              <a:t>- the time </a:t>
            </a:r>
            <a:r>
              <a:rPr lang="fr-FR" altLang="fr-FR" sz="1800" b="0" dirty="0"/>
              <a:t>to </a:t>
            </a:r>
            <a:r>
              <a:rPr lang="fr-FR" altLang="fr-FR" sz="1800" b="0" dirty="0" err="1"/>
              <a:t>achieve</a:t>
            </a:r>
            <a:r>
              <a:rPr lang="fr-FR" altLang="fr-FR" sz="1800" b="0" dirty="0"/>
              <a:t> </a:t>
            </a:r>
            <a:r>
              <a:rPr lang="fr-FR" altLang="fr-FR" sz="1800" b="0" dirty="0" err="1" smtClean="0"/>
              <a:t>it</a:t>
            </a:r>
            <a:endParaRPr lang="fr-FR" altLang="fr-FR" sz="1800" b="0" dirty="0" smtClean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</a:pPr>
            <a:r>
              <a:rPr lang="fr-FR" altLang="fr-FR" sz="2000" dirty="0" smtClean="0">
                <a:solidFill>
                  <a:srgbClr val="C00000"/>
                </a:solidFill>
              </a:rPr>
              <a:t>AUC/MIC&gt;125</a:t>
            </a:r>
            <a:r>
              <a:rPr lang="fr-FR" altLang="fr-FR" sz="2000" dirty="0">
                <a:solidFill>
                  <a:srgbClr val="C00000"/>
                </a:solidFill>
              </a:rPr>
              <a:t>: </a:t>
            </a:r>
            <a:r>
              <a:rPr lang="fr-FR" altLang="fr-FR" sz="2000" dirty="0" err="1"/>
              <a:t>very</a:t>
            </a:r>
            <a:r>
              <a:rPr lang="fr-FR" altLang="fr-FR" sz="2000" dirty="0"/>
              <a:t> high % </a:t>
            </a:r>
            <a:r>
              <a:rPr lang="fr-FR" altLang="fr-FR" sz="2000" dirty="0" err="1"/>
              <a:t>eradication</a:t>
            </a:r>
            <a:endParaRPr lang="fr-FR" altLang="fr-FR" sz="2000" dirty="0"/>
          </a:p>
          <a:p>
            <a:pPr>
              <a:spcBef>
                <a:spcPct val="0"/>
              </a:spcBef>
            </a:pPr>
            <a:r>
              <a:rPr lang="fr-FR" altLang="fr-FR" sz="2000" dirty="0" smtClean="0">
                <a:solidFill>
                  <a:srgbClr val="C00000"/>
                </a:solidFill>
              </a:rPr>
              <a:t>AUC/MIC&gt;250</a:t>
            </a:r>
            <a:r>
              <a:rPr lang="fr-FR" altLang="fr-FR" sz="2000" dirty="0">
                <a:solidFill>
                  <a:srgbClr val="C00000"/>
                </a:solidFill>
              </a:rPr>
              <a:t>: </a:t>
            </a:r>
            <a:r>
              <a:rPr lang="fr-FR" altLang="fr-FR" sz="2000" dirty="0" err="1">
                <a:solidFill>
                  <a:schemeClr val="tx2"/>
                </a:solidFill>
              </a:rPr>
              <a:t>eradication</a:t>
            </a:r>
            <a:r>
              <a:rPr lang="fr-FR" altLang="fr-FR" sz="2000" dirty="0">
                <a:solidFill>
                  <a:schemeClr val="tx2"/>
                </a:solidFill>
              </a:rPr>
              <a:t> </a:t>
            </a:r>
            <a:r>
              <a:rPr lang="fr-FR" altLang="fr-FR" sz="2000" dirty="0" err="1"/>
              <a:t>obtained</a:t>
            </a:r>
            <a:r>
              <a:rPr lang="fr-FR" altLang="fr-FR" sz="2000" dirty="0"/>
              <a:t> on the first </a:t>
            </a:r>
            <a:r>
              <a:rPr lang="fr-FR" altLang="fr-FR" sz="2000" dirty="0" err="1"/>
              <a:t>day</a:t>
            </a:r>
            <a:r>
              <a:rPr lang="fr-FR" altLang="fr-FR" sz="2000" dirty="0"/>
              <a:t> of </a:t>
            </a:r>
            <a:r>
              <a:rPr lang="fr-FR" altLang="fr-FR" sz="2000" dirty="0" err="1"/>
              <a:t>treatment</a:t>
            </a:r>
            <a:endParaRPr lang="fr-FR" altLang="fr-FR" sz="2000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dirty="0"/>
          </a:p>
        </p:txBody>
      </p:sp>
      <p:sp>
        <p:nvSpPr>
          <p:cNvPr id="114692" name="Line 5"/>
          <p:cNvSpPr>
            <a:spLocks noChangeShapeType="1"/>
          </p:cNvSpPr>
          <p:nvPr/>
        </p:nvSpPr>
        <p:spPr bwMode="auto">
          <a:xfrm flipV="1">
            <a:off x="3867150" y="3829050"/>
            <a:ext cx="0" cy="2085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3" name="Line 6"/>
          <p:cNvSpPr>
            <a:spLocks noChangeShapeType="1"/>
          </p:cNvSpPr>
          <p:nvPr/>
        </p:nvSpPr>
        <p:spPr bwMode="auto">
          <a:xfrm>
            <a:off x="3790950" y="5819775"/>
            <a:ext cx="347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4" name="Line 7"/>
          <p:cNvSpPr>
            <a:spLocks noChangeShapeType="1"/>
          </p:cNvSpPr>
          <p:nvPr/>
        </p:nvSpPr>
        <p:spPr bwMode="auto">
          <a:xfrm>
            <a:off x="4829175" y="5800725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5" name="Line 8"/>
          <p:cNvSpPr>
            <a:spLocks noChangeShapeType="1"/>
          </p:cNvSpPr>
          <p:nvPr/>
        </p:nvSpPr>
        <p:spPr bwMode="auto">
          <a:xfrm>
            <a:off x="5781675" y="5772150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6" name="Line 9"/>
          <p:cNvSpPr>
            <a:spLocks noChangeShapeType="1"/>
          </p:cNvSpPr>
          <p:nvPr/>
        </p:nvSpPr>
        <p:spPr bwMode="auto">
          <a:xfrm>
            <a:off x="6734175" y="57626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7" name="Line 10"/>
          <p:cNvSpPr>
            <a:spLocks noChangeShapeType="1"/>
          </p:cNvSpPr>
          <p:nvPr/>
        </p:nvSpPr>
        <p:spPr bwMode="auto">
          <a:xfrm>
            <a:off x="3752850" y="48577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8" name="Line 11"/>
          <p:cNvSpPr>
            <a:spLocks noChangeShapeType="1"/>
          </p:cNvSpPr>
          <p:nvPr/>
        </p:nvSpPr>
        <p:spPr bwMode="auto">
          <a:xfrm>
            <a:off x="3752850" y="389572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9" name="Oval 12"/>
          <p:cNvSpPr>
            <a:spLocks noChangeArrowheads="1"/>
          </p:cNvSpPr>
          <p:nvPr/>
        </p:nvSpPr>
        <p:spPr bwMode="auto">
          <a:xfrm>
            <a:off x="4048125" y="37719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0" name="Oval 13"/>
          <p:cNvSpPr>
            <a:spLocks noChangeArrowheads="1"/>
          </p:cNvSpPr>
          <p:nvPr/>
        </p:nvSpPr>
        <p:spPr bwMode="auto">
          <a:xfrm>
            <a:off x="4267200" y="38004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1" name="Oval 14"/>
          <p:cNvSpPr>
            <a:spLocks noChangeArrowheads="1"/>
          </p:cNvSpPr>
          <p:nvPr/>
        </p:nvSpPr>
        <p:spPr bwMode="auto">
          <a:xfrm>
            <a:off x="4267200" y="42005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2" name="Oval 15"/>
          <p:cNvSpPr>
            <a:spLocks noChangeArrowheads="1"/>
          </p:cNvSpPr>
          <p:nvPr/>
        </p:nvSpPr>
        <p:spPr bwMode="auto">
          <a:xfrm>
            <a:off x="4552950" y="4352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3" name="Oval 16"/>
          <p:cNvSpPr>
            <a:spLocks noChangeArrowheads="1"/>
          </p:cNvSpPr>
          <p:nvPr/>
        </p:nvSpPr>
        <p:spPr bwMode="auto">
          <a:xfrm>
            <a:off x="4772025" y="43910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4" name="Oval 17"/>
          <p:cNvSpPr>
            <a:spLocks noChangeArrowheads="1"/>
          </p:cNvSpPr>
          <p:nvPr/>
        </p:nvSpPr>
        <p:spPr bwMode="auto">
          <a:xfrm>
            <a:off x="4981575" y="43815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5" name="Oval 18"/>
          <p:cNvSpPr>
            <a:spLocks noChangeArrowheads="1"/>
          </p:cNvSpPr>
          <p:nvPr/>
        </p:nvSpPr>
        <p:spPr bwMode="auto">
          <a:xfrm>
            <a:off x="52387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6" name="Oval 19"/>
          <p:cNvSpPr>
            <a:spLocks noChangeArrowheads="1"/>
          </p:cNvSpPr>
          <p:nvPr/>
        </p:nvSpPr>
        <p:spPr bwMode="auto">
          <a:xfrm>
            <a:off x="54673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7" name="Oval 20"/>
          <p:cNvSpPr>
            <a:spLocks noChangeArrowheads="1"/>
          </p:cNvSpPr>
          <p:nvPr/>
        </p:nvSpPr>
        <p:spPr bwMode="auto">
          <a:xfrm>
            <a:off x="56959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8" name="Oval 21"/>
          <p:cNvSpPr>
            <a:spLocks noChangeArrowheads="1"/>
          </p:cNvSpPr>
          <p:nvPr/>
        </p:nvSpPr>
        <p:spPr bwMode="auto">
          <a:xfrm>
            <a:off x="59245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9" name="Oval 22"/>
          <p:cNvSpPr>
            <a:spLocks noChangeArrowheads="1"/>
          </p:cNvSpPr>
          <p:nvPr/>
        </p:nvSpPr>
        <p:spPr bwMode="auto">
          <a:xfrm>
            <a:off x="61531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0" name="Oval 23"/>
          <p:cNvSpPr>
            <a:spLocks noChangeArrowheads="1"/>
          </p:cNvSpPr>
          <p:nvPr/>
        </p:nvSpPr>
        <p:spPr bwMode="auto">
          <a:xfrm>
            <a:off x="63817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1" name="Oval 24"/>
          <p:cNvSpPr>
            <a:spLocks noChangeArrowheads="1"/>
          </p:cNvSpPr>
          <p:nvPr/>
        </p:nvSpPr>
        <p:spPr bwMode="auto">
          <a:xfrm>
            <a:off x="66103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2" name="Oval 25"/>
          <p:cNvSpPr>
            <a:spLocks noChangeArrowheads="1"/>
          </p:cNvSpPr>
          <p:nvPr/>
        </p:nvSpPr>
        <p:spPr bwMode="auto">
          <a:xfrm>
            <a:off x="68389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3" name="Oval 26"/>
          <p:cNvSpPr>
            <a:spLocks noChangeArrowheads="1"/>
          </p:cNvSpPr>
          <p:nvPr/>
        </p:nvSpPr>
        <p:spPr bwMode="auto">
          <a:xfrm>
            <a:off x="7067550" y="45053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4" name="Rectangle 27"/>
          <p:cNvSpPr>
            <a:spLocks noChangeArrowheads="1"/>
          </p:cNvSpPr>
          <p:nvPr/>
        </p:nvSpPr>
        <p:spPr bwMode="auto">
          <a:xfrm>
            <a:off x="4048125" y="38004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5" name="Rectangle 28"/>
          <p:cNvSpPr>
            <a:spLocks noChangeArrowheads="1"/>
          </p:cNvSpPr>
          <p:nvPr/>
        </p:nvSpPr>
        <p:spPr bwMode="auto">
          <a:xfrm>
            <a:off x="4533900" y="40862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6" name="Rectangle 29"/>
          <p:cNvSpPr>
            <a:spLocks noChangeArrowheads="1"/>
          </p:cNvSpPr>
          <p:nvPr/>
        </p:nvSpPr>
        <p:spPr bwMode="auto">
          <a:xfrm>
            <a:off x="4057650" y="405765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7" name="Rectangle 30"/>
          <p:cNvSpPr>
            <a:spLocks noChangeArrowheads="1"/>
          </p:cNvSpPr>
          <p:nvPr/>
        </p:nvSpPr>
        <p:spPr bwMode="auto">
          <a:xfrm>
            <a:off x="4781550" y="45339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8" name="Rectangle 31"/>
          <p:cNvSpPr>
            <a:spLocks noChangeArrowheads="1"/>
          </p:cNvSpPr>
          <p:nvPr/>
        </p:nvSpPr>
        <p:spPr bwMode="auto">
          <a:xfrm>
            <a:off x="5000625" y="46958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9" name="Rectangle 32"/>
          <p:cNvSpPr>
            <a:spLocks noChangeArrowheads="1"/>
          </p:cNvSpPr>
          <p:nvPr/>
        </p:nvSpPr>
        <p:spPr bwMode="auto">
          <a:xfrm>
            <a:off x="5229225" y="48482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0" name="Rectangle 33"/>
          <p:cNvSpPr>
            <a:spLocks noChangeArrowheads="1"/>
          </p:cNvSpPr>
          <p:nvPr/>
        </p:nvSpPr>
        <p:spPr bwMode="auto">
          <a:xfrm>
            <a:off x="5962650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1" name="Rectangle 34"/>
          <p:cNvSpPr>
            <a:spLocks noChangeArrowheads="1"/>
          </p:cNvSpPr>
          <p:nvPr/>
        </p:nvSpPr>
        <p:spPr bwMode="auto">
          <a:xfrm>
            <a:off x="5505450" y="52673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2" name="Rectangle 35"/>
          <p:cNvSpPr>
            <a:spLocks noChangeArrowheads="1"/>
          </p:cNvSpPr>
          <p:nvPr/>
        </p:nvSpPr>
        <p:spPr bwMode="auto">
          <a:xfrm>
            <a:off x="5705475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3" name="Rectangle 36"/>
          <p:cNvSpPr>
            <a:spLocks noChangeArrowheads="1"/>
          </p:cNvSpPr>
          <p:nvPr/>
        </p:nvSpPr>
        <p:spPr bwMode="auto">
          <a:xfrm>
            <a:off x="6181725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4" name="Rectangle 37"/>
          <p:cNvSpPr>
            <a:spLocks noChangeArrowheads="1"/>
          </p:cNvSpPr>
          <p:nvPr/>
        </p:nvSpPr>
        <p:spPr bwMode="auto">
          <a:xfrm>
            <a:off x="6419850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5" name="Rectangle 38"/>
          <p:cNvSpPr>
            <a:spLocks noChangeArrowheads="1"/>
          </p:cNvSpPr>
          <p:nvPr/>
        </p:nvSpPr>
        <p:spPr bwMode="auto">
          <a:xfrm>
            <a:off x="6667500" y="55149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6" name="Rectangle 39"/>
          <p:cNvSpPr>
            <a:spLocks noChangeArrowheads="1"/>
          </p:cNvSpPr>
          <p:nvPr/>
        </p:nvSpPr>
        <p:spPr bwMode="auto">
          <a:xfrm>
            <a:off x="6848475" y="57054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7" name="Rectangle 40"/>
          <p:cNvSpPr>
            <a:spLocks noChangeArrowheads="1"/>
          </p:cNvSpPr>
          <p:nvPr/>
        </p:nvSpPr>
        <p:spPr bwMode="auto">
          <a:xfrm>
            <a:off x="7143750" y="57150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8" name="Rectangle 41"/>
          <p:cNvSpPr>
            <a:spLocks noChangeArrowheads="1"/>
          </p:cNvSpPr>
          <p:nvPr/>
        </p:nvSpPr>
        <p:spPr bwMode="auto">
          <a:xfrm>
            <a:off x="3971925" y="40671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9" name="Rectangle 42"/>
          <p:cNvSpPr>
            <a:spLocks noChangeArrowheads="1"/>
          </p:cNvSpPr>
          <p:nvPr/>
        </p:nvSpPr>
        <p:spPr bwMode="auto">
          <a:xfrm>
            <a:off x="3981450" y="38290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0" name="Rectangle 43"/>
          <p:cNvSpPr>
            <a:spLocks noChangeArrowheads="1"/>
          </p:cNvSpPr>
          <p:nvPr/>
        </p:nvSpPr>
        <p:spPr bwMode="auto">
          <a:xfrm>
            <a:off x="4019550" y="49625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1" name="Rectangle 44"/>
          <p:cNvSpPr>
            <a:spLocks noChangeArrowheads="1"/>
          </p:cNvSpPr>
          <p:nvPr/>
        </p:nvSpPr>
        <p:spPr bwMode="auto">
          <a:xfrm>
            <a:off x="4286250" y="50863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2" name="Rectangle 45"/>
          <p:cNvSpPr>
            <a:spLocks noChangeArrowheads="1"/>
          </p:cNvSpPr>
          <p:nvPr/>
        </p:nvSpPr>
        <p:spPr bwMode="auto">
          <a:xfrm>
            <a:off x="4514850" y="52197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3" name="Rectangle 46"/>
          <p:cNvSpPr>
            <a:spLocks noChangeArrowheads="1"/>
          </p:cNvSpPr>
          <p:nvPr/>
        </p:nvSpPr>
        <p:spPr bwMode="auto">
          <a:xfrm>
            <a:off x="4772025" y="52101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4" name="Rectangle 47"/>
          <p:cNvSpPr>
            <a:spLocks noChangeArrowheads="1"/>
          </p:cNvSpPr>
          <p:nvPr/>
        </p:nvSpPr>
        <p:spPr bwMode="auto">
          <a:xfrm>
            <a:off x="4972050" y="53721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5" name="Rectangle 48"/>
          <p:cNvSpPr>
            <a:spLocks noChangeArrowheads="1"/>
          </p:cNvSpPr>
          <p:nvPr/>
        </p:nvSpPr>
        <p:spPr bwMode="auto">
          <a:xfrm>
            <a:off x="5219700" y="55149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6" name="Rectangle 49"/>
          <p:cNvSpPr>
            <a:spLocks noChangeArrowheads="1"/>
          </p:cNvSpPr>
          <p:nvPr/>
        </p:nvSpPr>
        <p:spPr bwMode="auto">
          <a:xfrm>
            <a:off x="5486400" y="55149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7" name="Rectangle 50"/>
          <p:cNvSpPr>
            <a:spLocks noChangeArrowheads="1"/>
          </p:cNvSpPr>
          <p:nvPr/>
        </p:nvSpPr>
        <p:spPr bwMode="auto">
          <a:xfrm>
            <a:off x="5705475" y="55054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8" name="Rectangle 51"/>
          <p:cNvSpPr>
            <a:spLocks noChangeArrowheads="1"/>
          </p:cNvSpPr>
          <p:nvPr/>
        </p:nvSpPr>
        <p:spPr bwMode="auto">
          <a:xfrm>
            <a:off x="5943600" y="55054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9" name="Rectangle 52"/>
          <p:cNvSpPr>
            <a:spLocks noChangeArrowheads="1"/>
          </p:cNvSpPr>
          <p:nvPr/>
        </p:nvSpPr>
        <p:spPr bwMode="auto">
          <a:xfrm>
            <a:off x="617220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0" name="Rectangle 53"/>
          <p:cNvSpPr>
            <a:spLocks noChangeArrowheads="1"/>
          </p:cNvSpPr>
          <p:nvPr/>
        </p:nvSpPr>
        <p:spPr bwMode="auto">
          <a:xfrm>
            <a:off x="641985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1" name="Rectangle 54"/>
          <p:cNvSpPr>
            <a:spLocks noChangeArrowheads="1"/>
          </p:cNvSpPr>
          <p:nvPr/>
        </p:nvSpPr>
        <p:spPr bwMode="auto">
          <a:xfrm>
            <a:off x="6848475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2" name="Rectangle 55"/>
          <p:cNvSpPr>
            <a:spLocks noChangeArrowheads="1"/>
          </p:cNvSpPr>
          <p:nvPr/>
        </p:nvSpPr>
        <p:spPr bwMode="auto">
          <a:xfrm>
            <a:off x="708660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3" name="Rectangle 56"/>
          <p:cNvSpPr>
            <a:spLocks noChangeArrowheads="1"/>
          </p:cNvSpPr>
          <p:nvPr/>
        </p:nvSpPr>
        <p:spPr bwMode="auto">
          <a:xfrm>
            <a:off x="6629400" y="54864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4" name="Freeform 57"/>
          <p:cNvSpPr>
            <a:spLocks/>
          </p:cNvSpPr>
          <p:nvPr/>
        </p:nvSpPr>
        <p:spPr bwMode="auto">
          <a:xfrm>
            <a:off x="4086225" y="3829050"/>
            <a:ext cx="3028950" cy="723900"/>
          </a:xfrm>
          <a:custGeom>
            <a:avLst/>
            <a:gdLst>
              <a:gd name="T0" fmla="*/ 0 w 1908"/>
              <a:gd name="T1" fmla="*/ 2147483646 h 456"/>
              <a:gd name="T2" fmla="*/ 2147483646 w 1908"/>
              <a:gd name="T3" fmla="*/ 0 h 456"/>
              <a:gd name="T4" fmla="*/ 2147483646 w 1908"/>
              <a:gd name="T5" fmla="*/ 2147483646 h 456"/>
              <a:gd name="T6" fmla="*/ 2147483646 w 1908"/>
              <a:gd name="T7" fmla="*/ 2147483646 h 456"/>
              <a:gd name="T8" fmla="*/ 2147483646 w 1908"/>
              <a:gd name="T9" fmla="*/ 2147483646 h 456"/>
              <a:gd name="T10" fmla="*/ 2147483646 w 1908"/>
              <a:gd name="T11" fmla="*/ 2147483646 h 456"/>
              <a:gd name="T12" fmla="*/ 2147483646 w 1908"/>
              <a:gd name="T13" fmla="*/ 2147483646 h 456"/>
              <a:gd name="T14" fmla="*/ 2147483646 w 1908"/>
              <a:gd name="T15" fmla="*/ 2147483646 h 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08" h="456">
                <a:moveTo>
                  <a:pt x="0" y="12"/>
                </a:moveTo>
                <a:lnTo>
                  <a:pt x="138" y="0"/>
                </a:lnTo>
                <a:lnTo>
                  <a:pt x="144" y="252"/>
                </a:lnTo>
                <a:lnTo>
                  <a:pt x="318" y="252"/>
                </a:lnTo>
                <a:lnTo>
                  <a:pt x="312" y="366"/>
                </a:lnTo>
                <a:lnTo>
                  <a:pt x="750" y="360"/>
                </a:lnTo>
                <a:lnTo>
                  <a:pt x="756" y="456"/>
                </a:lnTo>
                <a:lnTo>
                  <a:pt x="1908" y="432"/>
                </a:lnTo>
              </a:path>
            </a:pathLst>
          </a:custGeom>
          <a:noFill/>
          <a:ln w="1905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5" name="Rectangle 58"/>
          <p:cNvSpPr>
            <a:spLocks noChangeArrowheads="1"/>
          </p:cNvSpPr>
          <p:nvPr/>
        </p:nvSpPr>
        <p:spPr bwMode="auto">
          <a:xfrm>
            <a:off x="4514850" y="43815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6" name="Freeform 59"/>
          <p:cNvSpPr>
            <a:spLocks/>
          </p:cNvSpPr>
          <p:nvPr/>
        </p:nvSpPr>
        <p:spPr bwMode="auto">
          <a:xfrm>
            <a:off x="4095750" y="4095750"/>
            <a:ext cx="3105150" cy="1666875"/>
          </a:xfrm>
          <a:custGeom>
            <a:avLst/>
            <a:gdLst>
              <a:gd name="T0" fmla="*/ 0 w 1956"/>
              <a:gd name="T1" fmla="*/ 0 h 1050"/>
              <a:gd name="T2" fmla="*/ 2147483646 w 1956"/>
              <a:gd name="T3" fmla="*/ 2147483646 h 1050"/>
              <a:gd name="T4" fmla="*/ 2147483646 w 1956"/>
              <a:gd name="T5" fmla="*/ 2147483646 h 1050"/>
              <a:gd name="T6" fmla="*/ 2147483646 w 1956"/>
              <a:gd name="T7" fmla="*/ 2147483646 h 1050"/>
              <a:gd name="T8" fmla="*/ 2147483646 w 1956"/>
              <a:gd name="T9" fmla="*/ 2147483646 h 1050"/>
              <a:gd name="T10" fmla="*/ 2147483646 w 1956"/>
              <a:gd name="T11" fmla="*/ 2147483646 h 1050"/>
              <a:gd name="T12" fmla="*/ 2147483646 w 1956"/>
              <a:gd name="T13" fmla="*/ 2147483646 h 1050"/>
              <a:gd name="T14" fmla="*/ 2147483646 w 1956"/>
              <a:gd name="T15" fmla="*/ 2147483646 h 1050"/>
              <a:gd name="T16" fmla="*/ 2147483646 w 1956"/>
              <a:gd name="T17" fmla="*/ 2147483646 h 1050"/>
              <a:gd name="T18" fmla="*/ 2147483646 w 1956"/>
              <a:gd name="T19" fmla="*/ 2147483646 h 1050"/>
              <a:gd name="T20" fmla="*/ 2147483646 w 1956"/>
              <a:gd name="T21" fmla="*/ 2147483646 h 1050"/>
              <a:gd name="T22" fmla="*/ 2147483646 w 1956"/>
              <a:gd name="T23" fmla="*/ 2147483646 h 1050"/>
              <a:gd name="T24" fmla="*/ 2147483646 w 1956"/>
              <a:gd name="T25" fmla="*/ 2147483646 h 1050"/>
              <a:gd name="T26" fmla="*/ 2147483646 w 1956"/>
              <a:gd name="T27" fmla="*/ 2147483646 h 1050"/>
              <a:gd name="T28" fmla="*/ 2147483646 w 1956"/>
              <a:gd name="T29" fmla="*/ 2147483646 h 1050"/>
              <a:gd name="T30" fmla="*/ 2147483646 w 1956"/>
              <a:gd name="T31" fmla="*/ 2147483646 h 1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56" h="1050">
                <a:moveTo>
                  <a:pt x="0" y="0"/>
                </a:moveTo>
                <a:lnTo>
                  <a:pt x="318" y="12"/>
                </a:lnTo>
                <a:lnTo>
                  <a:pt x="312" y="228"/>
                </a:lnTo>
                <a:lnTo>
                  <a:pt x="456" y="210"/>
                </a:lnTo>
                <a:lnTo>
                  <a:pt x="468" y="306"/>
                </a:lnTo>
                <a:lnTo>
                  <a:pt x="588" y="288"/>
                </a:lnTo>
                <a:lnTo>
                  <a:pt x="594" y="414"/>
                </a:lnTo>
                <a:lnTo>
                  <a:pt x="750" y="396"/>
                </a:lnTo>
                <a:lnTo>
                  <a:pt x="762" y="492"/>
                </a:lnTo>
                <a:lnTo>
                  <a:pt x="912" y="486"/>
                </a:lnTo>
                <a:lnTo>
                  <a:pt x="924" y="762"/>
                </a:lnTo>
                <a:lnTo>
                  <a:pt x="1644" y="750"/>
                </a:lnTo>
                <a:lnTo>
                  <a:pt x="1644" y="894"/>
                </a:lnTo>
                <a:lnTo>
                  <a:pt x="1776" y="894"/>
                </a:lnTo>
                <a:lnTo>
                  <a:pt x="1770" y="1050"/>
                </a:lnTo>
                <a:lnTo>
                  <a:pt x="1956" y="1050"/>
                </a:ln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7" name="Freeform 60"/>
          <p:cNvSpPr>
            <a:spLocks/>
          </p:cNvSpPr>
          <p:nvPr/>
        </p:nvSpPr>
        <p:spPr bwMode="auto">
          <a:xfrm>
            <a:off x="4086225" y="3857625"/>
            <a:ext cx="3124200" cy="1704975"/>
          </a:xfrm>
          <a:custGeom>
            <a:avLst/>
            <a:gdLst>
              <a:gd name="T0" fmla="*/ 0 w 1968"/>
              <a:gd name="T1" fmla="*/ 0 h 1074"/>
              <a:gd name="T2" fmla="*/ 2147483646 w 1968"/>
              <a:gd name="T3" fmla="*/ 2147483646 h 1074"/>
              <a:gd name="T4" fmla="*/ 2147483646 w 1968"/>
              <a:gd name="T5" fmla="*/ 2147483646 h 1074"/>
              <a:gd name="T6" fmla="*/ 2147483646 w 1968"/>
              <a:gd name="T7" fmla="*/ 2147483646 h 1074"/>
              <a:gd name="T8" fmla="*/ 2147483646 w 1968"/>
              <a:gd name="T9" fmla="*/ 2147483646 h 1074"/>
              <a:gd name="T10" fmla="*/ 2147483646 w 1968"/>
              <a:gd name="T11" fmla="*/ 2147483646 h 1074"/>
              <a:gd name="T12" fmla="*/ 2147483646 w 1968"/>
              <a:gd name="T13" fmla="*/ 2147483646 h 1074"/>
              <a:gd name="T14" fmla="*/ 2147483646 w 1968"/>
              <a:gd name="T15" fmla="*/ 2147483646 h 1074"/>
              <a:gd name="T16" fmla="*/ 2147483646 w 1968"/>
              <a:gd name="T17" fmla="*/ 2147483646 h 1074"/>
              <a:gd name="T18" fmla="*/ 2147483646 w 1968"/>
              <a:gd name="T19" fmla="*/ 2147483646 h 1074"/>
              <a:gd name="T20" fmla="*/ 2147483646 w 1968"/>
              <a:gd name="T21" fmla="*/ 2147483646 h 10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8" h="1074">
                <a:moveTo>
                  <a:pt x="0" y="0"/>
                </a:moveTo>
                <a:lnTo>
                  <a:pt x="12" y="714"/>
                </a:lnTo>
                <a:lnTo>
                  <a:pt x="168" y="714"/>
                </a:lnTo>
                <a:lnTo>
                  <a:pt x="174" y="798"/>
                </a:lnTo>
                <a:lnTo>
                  <a:pt x="324" y="798"/>
                </a:lnTo>
                <a:lnTo>
                  <a:pt x="330" y="876"/>
                </a:lnTo>
                <a:lnTo>
                  <a:pt x="594" y="876"/>
                </a:lnTo>
                <a:lnTo>
                  <a:pt x="600" y="984"/>
                </a:lnTo>
                <a:lnTo>
                  <a:pt x="768" y="990"/>
                </a:lnTo>
                <a:lnTo>
                  <a:pt x="774" y="1074"/>
                </a:lnTo>
                <a:lnTo>
                  <a:pt x="1968" y="1044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8" name="Text Box 61"/>
          <p:cNvSpPr txBox="1">
            <a:spLocks noChangeArrowheads="1"/>
          </p:cNvSpPr>
          <p:nvPr/>
        </p:nvSpPr>
        <p:spPr bwMode="auto">
          <a:xfrm>
            <a:off x="3236913" y="3713163"/>
            <a:ext cx="563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100</a:t>
            </a:r>
          </a:p>
        </p:txBody>
      </p:sp>
      <p:sp>
        <p:nvSpPr>
          <p:cNvPr id="114749" name="Text Box 62"/>
          <p:cNvSpPr txBox="1">
            <a:spLocks noChangeArrowheads="1"/>
          </p:cNvSpPr>
          <p:nvPr/>
        </p:nvSpPr>
        <p:spPr bwMode="auto">
          <a:xfrm>
            <a:off x="3362325" y="4627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50</a:t>
            </a:r>
          </a:p>
        </p:txBody>
      </p:sp>
      <p:sp>
        <p:nvSpPr>
          <p:cNvPr id="114750" name="Text Box 63"/>
          <p:cNvSpPr txBox="1">
            <a:spLocks noChangeArrowheads="1"/>
          </p:cNvSpPr>
          <p:nvPr/>
        </p:nvSpPr>
        <p:spPr bwMode="auto">
          <a:xfrm>
            <a:off x="3489325" y="5665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0</a:t>
            </a:r>
          </a:p>
        </p:txBody>
      </p:sp>
      <p:sp>
        <p:nvSpPr>
          <p:cNvPr id="114751" name="Text Box 64"/>
          <p:cNvSpPr txBox="1">
            <a:spLocks noChangeArrowheads="1"/>
          </p:cNvSpPr>
          <p:nvPr/>
        </p:nvSpPr>
        <p:spPr bwMode="auto">
          <a:xfrm>
            <a:off x="4660900" y="582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4</a:t>
            </a:r>
          </a:p>
        </p:txBody>
      </p:sp>
      <p:sp>
        <p:nvSpPr>
          <p:cNvPr id="114752" name="Text Box 65"/>
          <p:cNvSpPr txBox="1">
            <a:spLocks noChangeArrowheads="1"/>
          </p:cNvSpPr>
          <p:nvPr/>
        </p:nvSpPr>
        <p:spPr bwMode="auto">
          <a:xfrm>
            <a:off x="5641975" y="58181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8</a:t>
            </a:r>
          </a:p>
        </p:txBody>
      </p:sp>
      <p:sp>
        <p:nvSpPr>
          <p:cNvPr id="114753" name="Text Box 66"/>
          <p:cNvSpPr txBox="1">
            <a:spLocks noChangeArrowheads="1"/>
          </p:cNvSpPr>
          <p:nvPr/>
        </p:nvSpPr>
        <p:spPr bwMode="auto">
          <a:xfrm>
            <a:off x="6537325" y="5818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12</a:t>
            </a:r>
          </a:p>
        </p:txBody>
      </p:sp>
      <p:sp>
        <p:nvSpPr>
          <p:cNvPr id="114754" name="Text Box 67"/>
          <p:cNvSpPr txBox="1">
            <a:spLocks noChangeArrowheads="1"/>
          </p:cNvSpPr>
          <p:nvPr/>
        </p:nvSpPr>
        <p:spPr bwMode="auto">
          <a:xfrm>
            <a:off x="4035425" y="6142038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/>
              <a:t>Days after start of therapy</a:t>
            </a:r>
          </a:p>
        </p:txBody>
      </p:sp>
      <p:sp>
        <p:nvSpPr>
          <p:cNvPr id="114755" name="Text Box 68"/>
          <p:cNvSpPr txBox="1">
            <a:spLocks noChangeArrowheads="1"/>
          </p:cNvSpPr>
          <p:nvPr/>
        </p:nvSpPr>
        <p:spPr bwMode="auto">
          <a:xfrm rot="-5400000">
            <a:off x="1751012" y="4602163"/>
            <a:ext cx="2530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/>
              <a:t>% patients remaining culture positive</a:t>
            </a:r>
          </a:p>
        </p:txBody>
      </p:sp>
      <p:sp>
        <p:nvSpPr>
          <p:cNvPr id="114756" name="Text Box 69"/>
          <p:cNvSpPr txBox="1">
            <a:spLocks noChangeArrowheads="1"/>
          </p:cNvSpPr>
          <p:nvPr/>
        </p:nvSpPr>
        <p:spPr bwMode="auto">
          <a:xfrm>
            <a:off x="285750" y="6378575"/>
            <a:ext cx="2424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400" b="0"/>
              <a:t>Schentag Symposium, 1999</a:t>
            </a:r>
          </a:p>
        </p:txBody>
      </p:sp>
      <p:sp>
        <p:nvSpPr>
          <p:cNvPr id="114757" name="Text Box 70"/>
          <p:cNvSpPr txBox="1">
            <a:spLocks noChangeArrowheads="1"/>
          </p:cNvSpPr>
          <p:nvPr/>
        </p:nvSpPr>
        <p:spPr bwMode="auto">
          <a:xfrm>
            <a:off x="7359650" y="4237038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0066FF"/>
                </a:solidFill>
              </a:rPr>
              <a:t>AUC/MIC </a:t>
            </a:r>
            <a:r>
              <a:rPr lang="fr-FR" altLang="fr-FR" sz="2000" dirty="0">
                <a:solidFill>
                  <a:srgbClr val="0066FF"/>
                </a:solidFill>
              </a:rPr>
              <a:t>&lt; 125</a:t>
            </a:r>
          </a:p>
        </p:txBody>
      </p:sp>
      <p:sp>
        <p:nvSpPr>
          <p:cNvPr id="114758" name="Text Box 71"/>
          <p:cNvSpPr txBox="1">
            <a:spLocks noChangeArrowheads="1"/>
          </p:cNvSpPr>
          <p:nvPr/>
        </p:nvSpPr>
        <p:spPr bwMode="auto">
          <a:xfrm>
            <a:off x="7359650" y="5092700"/>
            <a:ext cx="2293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chemeClr val="tx2"/>
                </a:solidFill>
              </a:rPr>
              <a:t>AUC/MIC </a:t>
            </a:r>
            <a:r>
              <a:rPr lang="fr-FR" altLang="fr-FR" sz="2000" dirty="0">
                <a:solidFill>
                  <a:schemeClr val="tx2"/>
                </a:solidFill>
              </a:rPr>
              <a:t>125-250</a:t>
            </a:r>
          </a:p>
        </p:txBody>
      </p:sp>
      <p:sp>
        <p:nvSpPr>
          <p:cNvPr id="114759" name="Text Box 72"/>
          <p:cNvSpPr txBox="1">
            <a:spLocks noChangeArrowheads="1"/>
          </p:cNvSpPr>
          <p:nvPr/>
        </p:nvSpPr>
        <p:spPr bwMode="auto">
          <a:xfrm>
            <a:off x="7359650" y="5522913"/>
            <a:ext cx="20716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chemeClr val="accent2"/>
                </a:solidFill>
              </a:rPr>
              <a:t>AUC/MIC </a:t>
            </a:r>
            <a:r>
              <a:rPr lang="fr-FR" altLang="fr-FR" sz="2000" dirty="0">
                <a:solidFill>
                  <a:schemeClr val="accent2"/>
                </a:solidFill>
              </a:rPr>
              <a:t>&gt; 250</a:t>
            </a:r>
          </a:p>
        </p:txBody>
      </p:sp>
      <p:sp>
        <p:nvSpPr>
          <p:cNvPr id="11476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62610"/>
            <a:ext cx="9893300" cy="646331"/>
          </a:xfrm>
        </p:spPr>
        <p:txBody>
          <a:bodyPr/>
          <a:lstStyle/>
          <a:p>
            <a:pPr eaLnBrk="1" hangingPunct="1"/>
            <a:r>
              <a:rPr lang="fr-FR" altLang="fr-FR" sz="3600" dirty="0" err="1" smtClean="0"/>
              <a:t>Clinical</a:t>
            </a:r>
            <a:r>
              <a:rPr lang="fr-FR" altLang="fr-FR" sz="3600" dirty="0" smtClean="0"/>
              <a:t> validation</a:t>
            </a:r>
          </a:p>
        </p:txBody>
      </p:sp>
      <p:sp>
        <p:nvSpPr>
          <p:cNvPr id="1147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A81B14-9E05-4A95-A780-23AFA8C1E8A2}" type="slidenum">
              <a:rPr lang="fr-FR" altLang="fr-FR" sz="1400" b="0" smtClean="0"/>
              <a:t>53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113" y="1679575"/>
            <a:ext cx="5927725" cy="254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dirty="0" smtClean="0">
                <a:solidFill>
                  <a:srgbClr val="C00000"/>
                </a:solidFill>
              </a:rPr>
              <a:t>AUC / MIC : </a:t>
            </a:r>
            <a:r>
              <a:rPr lang="fr-FR" altLang="fr-FR" sz="2000" dirty="0" smtClean="0"/>
              <a:t>125 h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err="1" smtClean="0">
                <a:solidFill>
                  <a:srgbClr val="C00000"/>
                </a:solidFill>
              </a:rPr>
              <a:t>Cmax</a:t>
            </a:r>
            <a:r>
              <a:rPr lang="fr-FR" altLang="fr-FR" sz="2000" dirty="0" smtClean="0">
                <a:solidFill>
                  <a:srgbClr val="C00000"/>
                </a:solidFill>
              </a:rPr>
              <a:t> / MIC : </a:t>
            </a:r>
            <a:r>
              <a:rPr lang="fr-FR" altLang="fr-FR" sz="2000" dirty="0" smtClean="0"/>
              <a:t>8-10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>
                <a:solidFill>
                  <a:srgbClr val="C00000"/>
                </a:solidFill>
              </a:rPr>
              <a:t>T</a:t>
            </a:r>
            <a:r>
              <a:rPr lang="fr-FR" altLang="fr-FR" sz="2000" baseline="-25000" dirty="0" smtClean="0">
                <a:solidFill>
                  <a:srgbClr val="C00000"/>
                </a:solidFill>
              </a:rPr>
              <a:t>&gt;MIC </a:t>
            </a:r>
            <a:r>
              <a:rPr lang="fr-FR" altLang="fr-FR" sz="2000" dirty="0" smtClean="0">
                <a:solidFill>
                  <a:srgbClr val="C000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/>
              <a:t>40 to 50% for Gram + </a:t>
            </a:r>
            <a:r>
              <a:rPr lang="fr-FR" altLang="fr-FR" sz="1800" dirty="0" err="1" smtClean="0"/>
              <a:t>bacteria</a:t>
            </a:r>
            <a:r>
              <a:rPr lang="fr-FR" altLang="fr-FR" sz="1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800" dirty="0" smtClean="0"/>
              <a:t>60 to 80% for Gram </a:t>
            </a:r>
            <a:r>
              <a:rPr lang="fr-FR" altLang="fr-FR" sz="1800" dirty="0"/>
              <a:t>- </a:t>
            </a:r>
            <a:r>
              <a:rPr lang="fr-FR" altLang="fr-FR" sz="1800" dirty="0" err="1"/>
              <a:t>bacteria</a:t>
            </a:r>
            <a:endParaRPr lang="fr-FR" altLang="fr-FR" sz="1800" dirty="0" smtClean="0"/>
          </a:p>
        </p:txBody>
      </p:sp>
      <p:sp>
        <p:nvSpPr>
          <p:cNvPr id="116739" name="Freeform 4"/>
          <p:cNvSpPr>
            <a:spLocks/>
          </p:cNvSpPr>
          <p:nvPr/>
        </p:nvSpPr>
        <p:spPr bwMode="invGray">
          <a:xfrm>
            <a:off x="9156700" y="1679575"/>
            <a:ext cx="417513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9900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"/>
          <p:cNvSpPr txBox="1">
            <a:spLocks noChangeAspect="1" noChangeArrowheads="1"/>
          </p:cNvSpPr>
          <p:nvPr/>
        </p:nvSpPr>
        <p:spPr bwMode="auto">
          <a:xfrm>
            <a:off x="196850" y="185738"/>
            <a:ext cx="9893300" cy="107791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kern="0" dirty="0" err="1" smtClean="0">
                <a:solidFill>
                  <a:srgbClr val="C00000"/>
                </a:solidFill>
              </a:rPr>
              <a:t>Summary</a:t>
            </a:r>
            <a:r>
              <a:rPr lang="fr-FR" altLang="fr-FR" sz="3200" kern="0" dirty="0" smtClean="0">
                <a:solidFill>
                  <a:srgbClr val="C00000"/>
                </a:solidFill>
              </a:rPr>
              <a:t> of </a:t>
            </a:r>
            <a:r>
              <a:rPr lang="fr-FR" altLang="fr-FR" sz="3200" kern="0" dirty="0" err="1" smtClean="0">
                <a:solidFill>
                  <a:srgbClr val="C00000"/>
                </a:solidFill>
              </a:rPr>
              <a:t>validated</a:t>
            </a:r>
            <a:r>
              <a:rPr lang="fr-FR" altLang="fr-FR" sz="3200" kern="0" dirty="0" smtClean="0">
                <a:solidFill>
                  <a:srgbClr val="C00000"/>
                </a:solidFill>
              </a:rPr>
              <a:t> </a:t>
            </a:r>
            <a:r>
              <a:rPr lang="fr-FR" altLang="fr-FR" sz="3200" kern="0" dirty="0" err="1" smtClean="0">
                <a:solidFill>
                  <a:srgbClr val="C00000"/>
                </a:solidFill>
              </a:rPr>
              <a:t>critical</a:t>
            </a:r>
            <a:r>
              <a:rPr lang="fr-FR" altLang="fr-FR" sz="3200" kern="0" dirty="0" smtClean="0">
                <a:solidFill>
                  <a:srgbClr val="C00000"/>
                </a:solidFill>
              </a:rPr>
              <a:t> values in human medicine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44487" y="3666748"/>
            <a:ext cx="9598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0" dirty="0" err="1"/>
              <a:t>These</a:t>
            </a:r>
            <a:r>
              <a:rPr lang="fr-FR" altLang="fr-FR" sz="2000" b="0" dirty="0"/>
              <a:t> indices and </a:t>
            </a:r>
            <a:r>
              <a:rPr lang="fr-FR" altLang="fr-FR" sz="2000" b="0" dirty="0" err="1"/>
              <a:t>their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threshold</a:t>
            </a:r>
            <a:r>
              <a:rPr lang="fr-FR" altLang="fr-FR" sz="2000" b="0" dirty="0"/>
              <a:t> values are </a:t>
            </a:r>
            <a:r>
              <a:rPr lang="fr-FR" altLang="fr-FR" sz="2000" b="0" dirty="0" err="1"/>
              <a:t>used</a:t>
            </a:r>
            <a:r>
              <a:rPr lang="fr-FR" altLang="fr-FR" sz="2000" b="0" dirty="0"/>
              <a:t> as </a:t>
            </a:r>
            <a:r>
              <a:rPr lang="fr-FR" altLang="fr-FR" sz="2000" b="0" dirty="0" err="1"/>
              <a:t>indicators</a:t>
            </a:r>
            <a:r>
              <a:rPr lang="fr-FR" altLang="fr-FR" sz="2000" b="0" dirty="0"/>
              <a:t> to </a:t>
            </a:r>
            <a:r>
              <a:rPr lang="fr-FR" altLang="fr-FR" sz="2000" dirty="0" err="1">
                <a:solidFill>
                  <a:srgbClr val="0000CC"/>
                </a:solidFill>
              </a:rPr>
              <a:t>predict</a:t>
            </a:r>
            <a:r>
              <a:rPr lang="fr-FR" altLang="fr-FR" sz="2000" dirty="0">
                <a:solidFill>
                  <a:srgbClr val="0000CC"/>
                </a:solidFill>
              </a:rPr>
              <a:t> </a:t>
            </a:r>
            <a:r>
              <a:rPr lang="fr-FR" altLang="fr-FR" sz="2000" dirty="0" err="1">
                <a:solidFill>
                  <a:srgbClr val="0000CC"/>
                </a:solidFill>
              </a:rPr>
              <a:t>whether</a:t>
            </a:r>
            <a:r>
              <a:rPr lang="fr-FR" altLang="fr-FR" sz="2000" dirty="0">
                <a:solidFill>
                  <a:srgbClr val="0000CC"/>
                </a:solidFill>
              </a:rPr>
              <a:t> a dosage </a:t>
            </a:r>
            <a:r>
              <a:rPr lang="fr-FR" altLang="fr-FR" sz="2000" dirty="0" err="1">
                <a:solidFill>
                  <a:srgbClr val="0000CC"/>
                </a:solidFill>
              </a:rPr>
              <a:t>will</a:t>
            </a:r>
            <a:r>
              <a:rPr lang="fr-FR" altLang="fr-FR" sz="2000" dirty="0">
                <a:solidFill>
                  <a:srgbClr val="0000CC"/>
                </a:solidFill>
              </a:rPr>
              <a:t> </a:t>
            </a:r>
            <a:r>
              <a:rPr lang="fr-FR" altLang="fr-FR" sz="2000" dirty="0" err="1">
                <a:solidFill>
                  <a:srgbClr val="0000CC"/>
                </a:solidFill>
              </a:rPr>
              <a:t>be</a:t>
            </a:r>
            <a:r>
              <a:rPr lang="fr-FR" altLang="fr-FR" sz="2000" dirty="0">
                <a:solidFill>
                  <a:srgbClr val="0000CC"/>
                </a:solidFill>
              </a:rPr>
              <a:t> </a:t>
            </a:r>
            <a:r>
              <a:rPr lang="fr-FR" altLang="fr-FR" sz="2000" dirty="0" err="1">
                <a:solidFill>
                  <a:srgbClr val="0000CC"/>
                </a:solidFill>
              </a:rPr>
              <a:t>associated</a:t>
            </a:r>
            <a:r>
              <a:rPr lang="fr-FR" altLang="fr-FR" sz="2000" dirty="0">
                <a:solidFill>
                  <a:srgbClr val="0000CC"/>
                </a:solidFill>
              </a:rPr>
              <a:t> </a:t>
            </a:r>
            <a:r>
              <a:rPr lang="fr-FR" altLang="fr-FR" sz="2000" dirty="0" err="1">
                <a:solidFill>
                  <a:srgbClr val="0000CC"/>
                </a:solidFill>
              </a:rPr>
              <a:t>with</a:t>
            </a:r>
            <a:r>
              <a:rPr lang="fr-FR" altLang="fr-FR" sz="2000" dirty="0">
                <a:solidFill>
                  <a:srgbClr val="0000CC"/>
                </a:solidFill>
              </a:rPr>
              <a:t> a high </a:t>
            </a:r>
            <a:r>
              <a:rPr lang="fr-FR" altLang="fr-FR" sz="2000" dirty="0" err="1">
                <a:solidFill>
                  <a:srgbClr val="0000CC"/>
                </a:solidFill>
              </a:rPr>
              <a:t>percentage</a:t>
            </a:r>
            <a:r>
              <a:rPr lang="fr-FR" altLang="fr-FR" sz="2000" dirty="0">
                <a:solidFill>
                  <a:srgbClr val="0000CC"/>
                </a:solidFill>
              </a:rPr>
              <a:t> of cure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b="0" dirty="0"/>
          </a:p>
          <a:p>
            <a:pPr eaLnBrk="1" hangingPunct="1">
              <a:spcBef>
                <a:spcPct val="0"/>
              </a:spcBef>
            </a:pPr>
            <a:r>
              <a:rPr lang="fr-FR" altLang="fr-FR" sz="2000" u="sng" dirty="0" smtClean="0">
                <a:solidFill>
                  <a:srgbClr val="FF0000"/>
                </a:solidFill>
              </a:rPr>
              <a:t>Possible uses of </a:t>
            </a:r>
            <a:r>
              <a:rPr lang="fr-FR" altLang="fr-FR" sz="2000" u="sng" dirty="0" err="1" smtClean="0">
                <a:solidFill>
                  <a:srgbClr val="FF0000"/>
                </a:solidFill>
              </a:rPr>
              <a:t>these</a:t>
            </a:r>
            <a:r>
              <a:rPr lang="fr-FR" altLang="fr-FR" sz="2000" u="sng" dirty="0" smtClean="0">
                <a:solidFill>
                  <a:srgbClr val="FF0000"/>
                </a:solidFill>
              </a:rPr>
              <a:t> values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2000" b="0" dirty="0" smtClean="0"/>
              <a:t>To check </a:t>
            </a:r>
            <a:r>
              <a:rPr lang="fr-FR" altLang="fr-FR" sz="2000" b="0" dirty="0"/>
              <a:t>if a </a:t>
            </a:r>
            <a:r>
              <a:rPr lang="fr-FR" altLang="fr-FR" sz="2000" b="0" dirty="0" err="1"/>
              <a:t>given</a:t>
            </a:r>
            <a:r>
              <a:rPr lang="fr-FR" altLang="fr-FR" sz="2000" b="0" dirty="0"/>
              <a:t> dosage </a:t>
            </a:r>
            <a:r>
              <a:rPr lang="fr-FR" altLang="fr-FR" sz="2000" b="0" dirty="0" err="1"/>
              <a:t>allows</a:t>
            </a:r>
            <a:r>
              <a:rPr lang="fr-FR" altLang="fr-FR" sz="2000" b="0" dirty="0"/>
              <a:t> to </a:t>
            </a:r>
            <a:r>
              <a:rPr lang="fr-FR" altLang="fr-FR" sz="2000" b="0" dirty="0" err="1"/>
              <a:t>reach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these</a:t>
            </a:r>
            <a:r>
              <a:rPr lang="fr-FR" altLang="fr-FR" sz="2000" b="0" dirty="0"/>
              <a:t> </a:t>
            </a:r>
            <a:r>
              <a:rPr lang="fr-FR" altLang="fr-FR" sz="2000" dirty="0" err="1" smtClean="0">
                <a:solidFill>
                  <a:srgbClr val="0000CC"/>
                </a:solidFill>
              </a:rPr>
              <a:t>thresholds</a:t>
            </a:r>
            <a:r>
              <a:rPr lang="fr-FR" altLang="fr-FR" sz="2000" dirty="0" smtClean="0">
                <a:solidFill>
                  <a:srgbClr val="0000CC"/>
                </a:solidFill>
              </a:rPr>
              <a:t> for </a:t>
            </a:r>
            <a:r>
              <a:rPr lang="fr-FR" altLang="fr-FR" sz="2000" dirty="0" err="1" smtClean="0">
                <a:solidFill>
                  <a:srgbClr val="0000CC"/>
                </a:solidFill>
              </a:rPr>
              <a:t>different</a:t>
            </a:r>
            <a:r>
              <a:rPr lang="fr-FR" altLang="fr-FR" sz="2000" dirty="0" smtClean="0">
                <a:solidFill>
                  <a:srgbClr val="0000CC"/>
                </a:solidFill>
              </a:rPr>
              <a:t> MIC values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2000" b="0" dirty="0" smtClean="0"/>
              <a:t>To </a:t>
            </a:r>
            <a:r>
              <a:rPr lang="fr-FR" altLang="fr-FR" sz="2000" b="0" dirty="0" err="1" smtClean="0"/>
              <a:t>define</a:t>
            </a:r>
            <a:r>
              <a:rPr lang="fr-FR" altLang="fr-FR" sz="2000" b="0" dirty="0" smtClean="0"/>
              <a:t> </a:t>
            </a:r>
            <a:r>
              <a:rPr lang="fr-FR" altLang="fr-FR" sz="2000" b="0" dirty="0"/>
              <a:t>in a rational </a:t>
            </a:r>
            <a:r>
              <a:rPr lang="fr-FR" altLang="fr-FR" sz="2000" b="0" dirty="0" err="1"/>
              <a:t>way</a:t>
            </a:r>
            <a:r>
              <a:rPr lang="fr-FR" altLang="fr-FR" sz="2000" b="0" dirty="0"/>
              <a:t> the </a:t>
            </a:r>
            <a:r>
              <a:rPr lang="fr-FR" altLang="fr-FR" sz="2000" dirty="0">
                <a:solidFill>
                  <a:srgbClr val="0000CC"/>
                </a:solidFill>
              </a:rPr>
              <a:t>administration </a:t>
            </a:r>
            <a:r>
              <a:rPr lang="fr-FR" altLang="fr-FR" sz="2000" dirty="0" err="1" smtClean="0">
                <a:solidFill>
                  <a:srgbClr val="0000CC"/>
                </a:solidFill>
              </a:rPr>
              <a:t>scheme</a:t>
            </a:r>
            <a:endParaRPr lang="fr-FR" altLang="fr-FR" sz="2000" dirty="0">
              <a:solidFill>
                <a:srgbClr val="0000CC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 b="0" dirty="0" smtClean="0">
                <a:solidFill>
                  <a:srgbClr val="0000CC"/>
                </a:solidFill>
              </a:rPr>
              <a:t>To </a:t>
            </a:r>
            <a:r>
              <a:rPr lang="fr-FR" altLang="fr-FR" sz="2000" dirty="0" err="1" smtClean="0">
                <a:solidFill>
                  <a:srgbClr val="0000CC"/>
                </a:solidFill>
              </a:rPr>
              <a:t>calculate</a:t>
            </a:r>
            <a:r>
              <a:rPr lang="fr-FR" altLang="fr-FR" sz="2000" dirty="0" smtClean="0">
                <a:solidFill>
                  <a:srgbClr val="0000CC"/>
                </a:solidFill>
              </a:rPr>
              <a:t> </a:t>
            </a:r>
            <a:r>
              <a:rPr lang="fr-FR" altLang="fr-FR" sz="2000" dirty="0">
                <a:solidFill>
                  <a:srgbClr val="0000CC"/>
                </a:solidFill>
              </a:rPr>
              <a:t>the dosage </a:t>
            </a:r>
            <a:r>
              <a:rPr lang="fr-FR" altLang="fr-FR" sz="2000" b="0" dirty="0" err="1"/>
              <a:t>that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will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allow</a:t>
            </a:r>
            <a:r>
              <a:rPr lang="fr-FR" altLang="fr-FR" sz="2000" b="0" dirty="0"/>
              <a:t> to </a:t>
            </a:r>
            <a:r>
              <a:rPr lang="fr-FR" altLang="fr-FR" sz="2000" b="0" dirty="0" err="1"/>
              <a:t>reach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these</a:t>
            </a:r>
            <a:r>
              <a:rPr lang="fr-FR" altLang="fr-FR" sz="2000" b="0" dirty="0"/>
              <a:t> </a:t>
            </a:r>
            <a:r>
              <a:rPr lang="fr-FR" altLang="fr-FR" sz="2000" b="0" dirty="0" err="1"/>
              <a:t>thresholds</a:t>
            </a:r>
            <a:endParaRPr lang="fr-FR" altLang="fr-FR" sz="2000" b="0" dirty="0"/>
          </a:p>
        </p:txBody>
      </p:sp>
      <p:sp>
        <p:nvSpPr>
          <p:cNvPr id="1167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161E70-9C39-49A1-9BFA-2A4A7B2B88D4}" type="slidenum">
              <a:rPr lang="fr-FR" altLang="fr-FR" sz="1400" b="0" smtClean="0"/>
              <a:t>54</a:t>
            </a:fld>
            <a:endParaRPr lang="fr-FR" altLang="fr-FR" sz="1400" b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486"/>
          <p:cNvGraphicFramePr>
            <a:graphicFrameLocks noGrp="1"/>
          </p:cNvGraphicFramePr>
          <p:nvPr>
            <p:extLst/>
          </p:nvPr>
        </p:nvGraphicFramePr>
        <p:xfrm>
          <a:off x="225425" y="258763"/>
          <a:ext cx="9805988" cy="6230937"/>
        </p:xfrm>
        <a:graphic>
          <a:graphicData uri="http://schemas.openxmlformats.org/drawingml/2006/table">
            <a:tbl>
              <a:tblPr/>
              <a:tblGrid>
                <a:gridCol w="24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Antibacterial action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Antibiotic family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Antibiotic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PK-PD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index correlated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antibacterial action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Concentration-dependent,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 significant PAE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Aminoglycosides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Streptomycin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Neomycin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Gentamicin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Amikacin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Tobramycin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Cmax/MIC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Fluoroquinolones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Enrofloxacin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Danofloxacin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Marbofloxacin,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Difloxacin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Ibafloxacin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Cmax/MIC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Nitroimidazoles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Metronidazole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Cmax/MIC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Polymixins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Colistin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2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Time-dependent,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 or without PAE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Penicillins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Benzylpenicillin, Cloxacillin, Ampicillin, Amoxicillin, Carbenicillin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Cephalosporins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Ceftiofur, Cefalexin, Cefapirin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Macrolides &amp; triamilides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Tilvalosin, Tylosin, Erythromycin, Tilmicosin, Tulathromycin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 or (AUC/MIC)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Lincosamides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Clindamycin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Phenicols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Chloramphenicol, Florphenicol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Sulfonamides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Sulfadoxine, Sulfadiazine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Diaminopyrimidines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Trimethoprim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99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Both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Time- and Concentration-dependent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Tetracyclines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Oxytetracycline, Chlortetracycline, Doxycycline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Ketolides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Azithromycin, Clarithromycin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Glycopeptides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Vancomycin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87350" y="3154363"/>
            <a:ext cx="3411538" cy="19827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800" b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150" y="901700"/>
            <a:ext cx="2433638" cy="19827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800" b="0"/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6065886" y="1189038"/>
            <a:ext cx="241925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rgbClr val="CC0099"/>
                </a:solidFill>
                <a:ea typeface="MS PGothic" panose="020B0600070205080204" pitchFamily="34" charset="-128"/>
              </a:rPr>
              <a:t>Daily doses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rgbClr val="CC0099"/>
                </a:solidFill>
                <a:ea typeface="MS PGothic" panose="020B0600070205080204" pitchFamily="34" charset="-128"/>
              </a:rPr>
              <a:t>high / </a:t>
            </a:r>
            <a:r>
              <a:rPr lang="fr-FR" altLang="fr-FR" sz="2800" dirty="0" smtClean="0">
                <a:solidFill>
                  <a:srgbClr val="CC0099"/>
                </a:solidFill>
                <a:ea typeface="MS PGothic" panose="020B0600070205080204" pitchFamily="34" charset="-128"/>
              </a:rPr>
              <a:t>unique</a:t>
            </a:r>
            <a:endParaRPr lang="fr-FR" altLang="fr-FR" sz="2800" dirty="0">
              <a:solidFill>
                <a:srgbClr val="CC0099"/>
              </a:solidFill>
              <a:ea typeface="MS PGothic" panose="020B0600070205080204" pitchFamily="34" charset="-128"/>
            </a:endParaRPr>
          </a:p>
        </p:txBody>
      </p:sp>
      <p:sp>
        <p:nvSpPr>
          <p:cNvPr id="29787" name="ZoneTexte 1"/>
          <p:cNvSpPr txBox="1">
            <a:spLocks noChangeArrowheads="1"/>
          </p:cNvSpPr>
          <p:nvPr/>
        </p:nvSpPr>
        <p:spPr bwMode="auto">
          <a:xfrm>
            <a:off x="2425700" y="93663"/>
            <a:ext cx="59309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rgbClr val="CC0099"/>
                </a:solidFill>
                <a:ea typeface="MS PGothic" panose="020B0600070205080204" pitchFamily="34" charset="-128"/>
              </a:rPr>
              <a:t>Administration </a:t>
            </a:r>
            <a:r>
              <a:rPr lang="fr-FR" altLang="fr-FR" sz="3600" dirty="0" err="1">
                <a:solidFill>
                  <a:srgbClr val="CC0099"/>
                </a:solidFill>
                <a:ea typeface="MS PGothic" panose="020B0600070205080204" pitchFamily="34" charset="-128"/>
              </a:rPr>
              <a:t>schemes</a:t>
            </a:r>
            <a:endParaRPr lang="fr-FR" altLang="fr-FR" sz="3600" dirty="0">
              <a:solidFill>
                <a:srgbClr val="CC0099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5281613" y="3128963"/>
            <a:ext cx="4260850" cy="181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Daily doses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fractionated / infusion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(Very) long-action</a:t>
            </a:r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560388" y="1004888"/>
            <a:ext cx="2176462" cy="1754187"/>
            <a:chOff x="738188" y="862767"/>
            <a:chExt cx="4552156" cy="5426114"/>
          </a:xfrm>
        </p:grpSpPr>
        <p:sp>
          <p:nvSpPr>
            <p:cNvPr id="122988" name="Line 2"/>
            <p:cNvSpPr>
              <a:spLocks noChangeShapeType="1"/>
            </p:cNvSpPr>
            <p:nvPr/>
          </p:nvSpPr>
          <p:spPr bwMode="auto">
            <a:xfrm flipV="1">
              <a:off x="738188" y="1341438"/>
              <a:ext cx="0" cy="4938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89" name="Line 3"/>
            <p:cNvSpPr>
              <a:spLocks noChangeShapeType="1"/>
            </p:cNvSpPr>
            <p:nvPr/>
          </p:nvSpPr>
          <p:spPr bwMode="auto">
            <a:xfrm>
              <a:off x="738188" y="6280150"/>
              <a:ext cx="4552156" cy="87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90" name="Freeform 19"/>
            <p:cNvSpPr>
              <a:spLocks/>
            </p:cNvSpPr>
            <p:nvPr/>
          </p:nvSpPr>
          <p:spPr bwMode="auto">
            <a:xfrm>
              <a:off x="750888" y="1341438"/>
              <a:ext cx="1801812" cy="4938712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91" name="Freeform 19"/>
            <p:cNvSpPr>
              <a:spLocks/>
            </p:cNvSpPr>
            <p:nvPr/>
          </p:nvSpPr>
          <p:spPr bwMode="auto">
            <a:xfrm>
              <a:off x="2641953" y="862767"/>
              <a:ext cx="1801812" cy="4938712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66738" y="2190750"/>
            <a:ext cx="2154237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498475" y="3206750"/>
            <a:ext cx="3059113" cy="1939925"/>
            <a:chOff x="738188" y="2827338"/>
            <a:chExt cx="7697475" cy="3636962"/>
          </a:xfrm>
        </p:grpSpPr>
        <p:sp>
          <p:nvSpPr>
            <p:cNvPr id="122977" name="Line 2"/>
            <p:cNvSpPr>
              <a:spLocks noChangeShapeType="1"/>
            </p:cNvSpPr>
            <p:nvPr/>
          </p:nvSpPr>
          <p:spPr bwMode="auto">
            <a:xfrm flipV="1">
              <a:off x="738188" y="2827338"/>
              <a:ext cx="0" cy="34528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78" name="Line 3"/>
            <p:cNvSpPr>
              <a:spLocks noChangeShapeType="1"/>
            </p:cNvSpPr>
            <p:nvPr/>
          </p:nvSpPr>
          <p:spPr bwMode="auto">
            <a:xfrm>
              <a:off x="750887" y="6280150"/>
              <a:ext cx="768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79" name="Freeform 4"/>
            <p:cNvSpPr>
              <a:spLocks/>
            </p:cNvSpPr>
            <p:nvPr/>
          </p:nvSpPr>
          <p:spPr bwMode="auto">
            <a:xfrm>
              <a:off x="750888" y="4516438"/>
              <a:ext cx="7488237" cy="1728787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80" name="Line 10"/>
            <p:cNvSpPr>
              <a:spLocks noChangeShapeType="1"/>
            </p:cNvSpPr>
            <p:nvPr/>
          </p:nvSpPr>
          <p:spPr bwMode="auto">
            <a:xfrm>
              <a:off x="750889" y="5307013"/>
              <a:ext cx="768477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2981" name="Group 13"/>
            <p:cNvGrpSpPr>
              <a:grpSpLocks/>
            </p:cNvGrpSpPr>
            <p:nvPr/>
          </p:nvGrpSpPr>
          <p:grpSpPr bwMode="auto">
            <a:xfrm>
              <a:off x="750888" y="4516438"/>
              <a:ext cx="4991100" cy="1947862"/>
              <a:chOff x="609" y="2800"/>
              <a:chExt cx="3144" cy="1227"/>
            </a:xfrm>
          </p:grpSpPr>
          <p:sp>
            <p:nvSpPr>
              <p:cNvPr id="122982" name="Line 14"/>
              <p:cNvSpPr>
                <a:spLocks noChangeShapeType="1"/>
              </p:cNvSpPr>
              <p:nvPr/>
            </p:nvSpPr>
            <p:spPr bwMode="auto">
              <a:xfrm rot="-1482038">
                <a:off x="3299" y="3029"/>
                <a:ext cx="454" cy="998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83" name="Freeform 15"/>
              <p:cNvSpPr>
                <a:spLocks/>
              </p:cNvSpPr>
              <p:nvPr/>
            </p:nvSpPr>
            <p:spPr bwMode="auto">
              <a:xfrm>
                <a:off x="609" y="2936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4" name="Freeform 16"/>
              <p:cNvSpPr>
                <a:spLocks/>
              </p:cNvSpPr>
              <p:nvPr/>
            </p:nvSpPr>
            <p:spPr bwMode="auto">
              <a:xfrm>
                <a:off x="1108" y="289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5" name="Freeform 17"/>
              <p:cNvSpPr>
                <a:spLocks/>
              </p:cNvSpPr>
              <p:nvPr/>
            </p:nvSpPr>
            <p:spPr bwMode="auto">
              <a:xfrm>
                <a:off x="1607" y="289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6" name="Freeform 18"/>
              <p:cNvSpPr>
                <a:spLocks/>
              </p:cNvSpPr>
              <p:nvPr/>
            </p:nvSpPr>
            <p:spPr bwMode="auto">
              <a:xfrm>
                <a:off x="2106" y="2845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7" name="Freeform 19"/>
              <p:cNvSpPr>
                <a:spLocks/>
              </p:cNvSpPr>
              <p:nvPr/>
            </p:nvSpPr>
            <p:spPr bwMode="auto">
              <a:xfrm>
                <a:off x="2605" y="280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229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61ADD-B16B-4A49-9E87-E706A0D4E878}" type="slidenum">
              <a:rPr lang="fr-FR" altLang="fr-FR" sz="1400" b="0" smtClean="0"/>
              <a:t>55</a:t>
            </a:fld>
            <a:endParaRPr lang="fr-FR" altLang="fr-FR" sz="1400" b="0" smtClean="0"/>
          </a:p>
        </p:txBody>
      </p:sp>
    </p:spTree>
    <p:extLst>
      <p:ext uri="{BB962C8B-B14F-4D97-AF65-F5344CB8AC3E}">
        <p14:creationId xmlns:p14="http://schemas.microsoft.com/office/powerpoint/2010/main" val="7986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4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ChangeArrowheads="1"/>
          </p:cNvSpPr>
          <p:nvPr/>
        </p:nvSpPr>
        <p:spPr bwMode="auto">
          <a:xfrm>
            <a:off x="1800117" y="1737608"/>
            <a:ext cx="3175" cy="2179637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31" name="Freeform 10"/>
          <p:cNvSpPr>
            <a:spLocks noEditPoints="1"/>
          </p:cNvSpPr>
          <p:nvPr/>
        </p:nvSpPr>
        <p:spPr bwMode="auto">
          <a:xfrm>
            <a:off x="1763605" y="1736020"/>
            <a:ext cx="38100" cy="2182813"/>
          </a:xfrm>
          <a:custGeom>
            <a:avLst/>
            <a:gdLst>
              <a:gd name="T0" fmla="*/ 2147483646 w 24"/>
              <a:gd name="T1" fmla="*/ 2147483646 h 1375"/>
              <a:gd name="T2" fmla="*/ 2147483646 w 24"/>
              <a:gd name="T3" fmla="*/ 2147483646 h 1375"/>
              <a:gd name="T4" fmla="*/ 2147483646 w 24"/>
              <a:gd name="T5" fmla="*/ 2147483646 h 1375"/>
              <a:gd name="T6" fmla="*/ 2147483646 w 24"/>
              <a:gd name="T7" fmla="*/ 2147483646 h 1375"/>
              <a:gd name="T8" fmla="*/ 2147483646 w 24"/>
              <a:gd name="T9" fmla="*/ 2147483646 h 1375"/>
              <a:gd name="T10" fmla="*/ 2147483646 w 24"/>
              <a:gd name="T11" fmla="*/ 2147483646 h 1375"/>
              <a:gd name="T12" fmla="*/ 2147483646 w 24"/>
              <a:gd name="T13" fmla="*/ 2147483646 h 1375"/>
              <a:gd name="T14" fmla="*/ 2147483646 w 24"/>
              <a:gd name="T15" fmla="*/ 2147483646 h 1375"/>
              <a:gd name="T16" fmla="*/ 2147483646 w 24"/>
              <a:gd name="T17" fmla="*/ 2147483646 h 1375"/>
              <a:gd name="T18" fmla="*/ 2147483646 w 24"/>
              <a:gd name="T19" fmla="*/ 2147483646 h 1375"/>
              <a:gd name="T20" fmla="*/ 2147483646 w 24"/>
              <a:gd name="T21" fmla="*/ 2147483646 h 1375"/>
              <a:gd name="T22" fmla="*/ 2147483646 w 24"/>
              <a:gd name="T23" fmla="*/ 2147483646 h 1375"/>
              <a:gd name="T24" fmla="*/ 2147483646 w 24"/>
              <a:gd name="T25" fmla="*/ 2147483646 h 1375"/>
              <a:gd name="T26" fmla="*/ 2147483646 w 24"/>
              <a:gd name="T27" fmla="*/ 2147483646 h 1375"/>
              <a:gd name="T28" fmla="*/ 2147483646 w 24"/>
              <a:gd name="T29" fmla="*/ 2147483646 h 1375"/>
              <a:gd name="T30" fmla="*/ 2147483646 w 24"/>
              <a:gd name="T31" fmla="*/ 2147483646 h 1375"/>
              <a:gd name="T32" fmla="*/ 2147483646 w 24"/>
              <a:gd name="T33" fmla="*/ 2147483646 h 1375"/>
              <a:gd name="T34" fmla="*/ 2147483646 w 24"/>
              <a:gd name="T35" fmla="*/ 2147483646 h 1375"/>
              <a:gd name="T36" fmla="*/ 2147483646 w 24"/>
              <a:gd name="T37" fmla="*/ 2147483646 h 1375"/>
              <a:gd name="T38" fmla="*/ 2147483646 w 24"/>
              <a:gd name="T39" fmla="*/ 2147483646 h 1375"/>
              <a:gd name="T40" fmla="*/ 2147483646 w 24"/>
              <a:gd name="T41" fmla="*/ 2147483646 h 1375"/>
              <a:gd name="T42" fmla="*/ 2147483646 w 24"/>
              <a:gd name="T43" fmla="*/ 2147483646 h 1375"/>
              <a:gd name="T44" fmla="*/ 2147483646 w 24"/>
              <a:gd name="T45" fmla="*/ 2147483646 h 1375"/>
              <a:gd name="T46" fmla="*/ 2147483646 w 24"/>
              <a:gd name="T47" fmla="*/ 2147483646 h 1375"/>
              <a:gd name="T48" fmla="*/ 2147483646 w 24"/>
              <a:gd name="T49" fmla="*/ 2147483646 h 1375"/>
              <a:gd name="T50" fmla="*/ 2147483646 w 24"/>
              <a:gd name="T51" fmla="*/ 2147483646 h 1375"/>
              <a:gd name="T52" fmla="*/ 2147483646 w 24"/>
              <a:gd name="T53" fmla="*/ 2147483646 h 1375"/>
              <a:gd name="T54" fmla="*/ 2147483646 w 24"/>
              <a:gd name="T55" fmla="*/ 2147483646 h 1375"/>
              <a:gd name="T56" fmla="*/ 2147483646 w 24"/>
              <a:gd name="T57" fmla="*/ 2147483646 h 1375"/>
              <a:gd name="T58" fmla="*/ 2147483646 w 24"/>
              <a:gd name="T59" fmla="*/ 2147483646 h 1375"/>
              <a:gd name="T60" fmla="*/ 2147483646 w 24"/>
              <a:gd name="T61" fmla="*/ 0 h 1375"/>
              <a:gd name="T62" fmla="*/ 2147483646 w 24"/>
              <a:gd name="T63" fmla="*/ 2147483646 h 1375"/>
              <a:gd name="T64" fmla="*/ 0 w 24"/>
              <a:gd name="T65" fmla="*/ 2147483646 h 1375"/>
              <a:gd name="T66" fmla="*/ 2147483646 w 24"/>
              <a:gd name="T67" fmla="*/ 2147483646 h 1375"/>
              <a:gd name="T68" fmla="*/ 0 w 24"/>
              <a:gd name="T69" fmla="*/ 2147483646 h 1375"/>
              <a:gd name="T70" fmla="*/ 2147483646 w 24"/>
              <a:gd name="T71" fmla="*/ 2147483646 h 1375"/>
              <a:gd name="T72" fmla="*/ 0 w 24"/>
              <a:gd name="T73" fmla="*/ 2147483646 h 1375"/>
              <a:gd name="T74" fmla="*/ 0 w 24"/>
              <a:gd name="T75" fmla="*/ 2147483646 h 1375"/>
              <a:gd name="T76" fmla="*/ 2147483646 w 24"/>
              <a:gd name="T77" fmla="*/ 2147483646 h 1375"/>
              <a:gd name="T78" fmla="*/ 0 w 24"/>
              <a:gd name="T79" fmla="*/ 2147483646 h 1375"/>
              <a:gd name="T80" fmla="*/ 2147483646 w 24"/>
              <a:gd name="T81" fmla="*/ 2147483646 h 1375"/>
              <a:gd name="T82" fmla="*/ 0 w 24"/>
              <a:gd name="T83" fmla="*/ 2147483646 h 1375"/>
              <a:gd name="T84" fmla="*/ 0 w 24"/>
              <a:gd name="T85" fmla="*/ 2147483646 h 1375"/>
              <a:gd name="T86" fmla="*/ 2147483646 w 24"/>
              <a:gd name="T87" fmla="*/ 2147483646 h 1375"/>
              <a:gd name="T88" fmla="*/ 0 w 24"/>
              <a:gd name="T89" fmla="*/ 2147483646 h 1375"/>
              <a:gd name="T90" fmla="*/ 2147483646 w 24"/>
              <a:gd name="T91" fmla="*/ 2147483646 h 1375"/>
              <a:gd name="T92" fmla="*/ 0 w 24"/>
              <a:gd name="T93" fmla="*/ 2147483646 h 1375"/>
              <a:gd name="T94" fmla="*/ 0 w 24"/>
              <a:gd name="T95" fmla="*/ 0 h 1375"/>
              <a:gd name="T96" fmla="*/ 2147483646 w 24"/>
              <a:gd name="T97" fmla="*/ 2147483646 h 1375"/>
              <a:gd name="T98" fmla="*/ 0 w 24"/>
              <a:gd name="T99" fmla="*/ 0 h 13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4" h="1375">
                <a:moveTo>
                  <a:pt x="6" y="1373"/>
                </a:moveTo>
                <a:lnTo>
                  <a:pt x="24" y="1373"/>
                </a:lnTo>
                <a:lnTo>
                  <a:pt x="24" y="1375"/>
                </a:lnTo>
                <a:lnTo>
                  <a:pt x="6" y="1375"/>
                </a:lnTo>
                <a:lnTo>
                  <a:pt x="6" y="1373"/>
                </a:lnTo>
                <a:close/>
                <a:moveTo>
                  <a:pt x="6" y="1259"/>
                </a:moveTo>
                <a:lnTo>
                  <a:pt x="24" y="1259"/>
                </a:lnTo>
                <a:lnTo>
                  <a:pt x="24" y="1261"/>
                </a:lnTo>
                <a:lnTo>
                  <a:pt x="6" y="1261"/>
                </a:lnTo>
                <a:lnTo>
                  <a:pt x="6" y="1259"/>
                </a:lnTo>
                <a:close/>
                <a:moveTo>
                  <a:pt x="6" y="1145"/>
                </a:moveTo>
                <a:lnTo>
                  <a:pt x="24" y="1145"/>
                </a:lnTo>
                <a:lnTo>
                  <a:pt x="24" y="1146"/>
                </a:lnTo>
                <a:lnTo>
                  <a:pt x="6" y="1146"/>
                </a:lnTo>
                <a:lnTo>
                  <a:pt x="6" y="1145"/>
                </a:lnTo>
                <a:close/>
                <a:moveTo>
                  <a:pt x="6" y="1030"/>
                </a:moveTo>
                <a:lnTo>
                  <a:pt x="24" y="1030"/>
                </a:lnTo>
                <a:lnTo>
                  <a:pt x="24" y="1032"/>
                </a:lnTo>
                <a:lnTo>
                  <a:pt x="6" y="1032"/>
                </a:lnTo>
                <a:lnTo>
                  <a:pt x="6" y="1030"/>
                </a:lnTo>
                <a:close/>
                <a:moveTo>
                  <a:pt x="6" y="916"/>
                </a:moveTo>
                <a:lnTo>
                  <a:pt x="24" y="916"/>
                </a:lnTo>
                <a:lnTo>
                  <a:pt x="24" y="918"/>
                </a:lnTo>
                <a:lnTo>
                  <a:pt x="6" y="918"/>
                </a:lnTo>
                <a:lnTo>
                  <a:pt x="6" y="916"/>
                </a:lnTo>
                <a:close/>
                <a:moveTo>
                  <a:pt x="6" y="801"/>
                </a:moveTo>
                <a:lnTo>
                  <a:pt x="24" y="801"/>
                </a:lnTo>
                <a:lnTo>
                  <a:pt x="24" y="803"/>
                </a:lnTo>
                <a:lnTo>
                  <a:pt x="6" y="803"/>
                </a:lnTo>
                <a:lnTo>
                  <a:pt x="6" y="801"/>
                </a:lnTo>
                <a:close/>
                <a:moveTo>
                  <a:pt x="6" y="687"/>
                </a:moveTo>
                <a:lnTo>
                  <a:pt x="24" y="687"/>
                </a:lnTo>
                <a:lnTo>
                  <a:pt x="24" y="689"/>
                </a:lnTo>
                <a:lnTo>
                  <a:pt x="6" y="689"/>
                </a:lnTo>
                <a:lnTo>
                  <a:pt x="6" y="687"/>
                </a:lnTo>
                <a:close/>
                <a:moveTo>
                  <a:pt x="6" y="572"/>
                </a:moveTo>
                <a:lnTo>
                  <a:pt x="24" y="572"/>
                </a:lnTo>
                <a:lnTo>
                  <a:pt x="24" y="574"/>
                </a:lnTo>
                <a:lnTo>
                  <a:pt x="6" y="574"/>
                </a:lnTo>
                <a:lnTo>
                  <a:pt x="6" y="572"/>
                </a:lnTo>
                <a:close/>
                <a:moveTo>
                  <a:pt x="6" y="458"/>
                </a:moveTo>
                <a:lnTo>
                  <a:pt x="24" y="458"/>
                </a:lnTo>
                <a:lnTo>
                  <a:pt x="24" y="460"/>
                </a:lnTo>
                <a:lnTo>
                  <a:pt x="6" y="460"/>
                </a:lnTo>
                <a:lnTo>
                  <a:pt x="6" y="458"/>
                </a:lnTo>
                <a:close/>
                <a:moveTo>
                  <a:pt x="6" y="344"/>
                </a:moveTo>
                <a:lnTo>
                  <a:pt x="24" y="344"/>
                </a:lnTo>
                <a:lnTo>
                  <a:pt x="24" y="346"/>
                </a:lnTo>
                <a:lnTo>
                  <a:pt x="6" y="346"/>
                </a:lnTo>
                <a:lnTo>
                  <a:pt x="6" y="344"/>
                </a:lnTo>
                <a:close/>
                <a:moveTo>
                  <a:pt x="6" y="230"/>
                </a:moveTo>
                <a:lnTo>
                  <a:pt x="24" y="230"/>
                </a:lnTo>
                <a:lnTo>
                  <a:pt x="24" y="232"/>
                </a:lnTo>
                <a:lnTo>
                  <a:pt x="6" y="232"/>
                </a:lnTo>
                <a:lnTo>
                  <a:pt x="6" y="230"/>
                </a:lnTo>
                <a:close/>
                <a:moveTo>
                  <a:pt x="6" y="115"/>
                </a:moveTo>
                <a:lnTo>
                  <a:pt x="24" y="115"/>
                </a:lnTo>
                <a:lnTo>
                  <a:pt x="24" y="116"/>
                </a:lnTo>
                <a:lnTo>
                  <a:pt x="6" y="116"/>
                </a:lnTo>
                <a:lnTo>
                  <a:pt x="6" y="115"/>
                </a:lnTo>
                <a:close/>
                <a:moveTo>
                  <a:pt x="6" y="0"/>
                </a:moveTo>
                <a:lnTo>
                  <a:pt x="24" y="0"/>
                </a:lnTo>
                <a:lnTo>
                  <a:pt x="24" y="2"/>
                </a:lnTo>
                <a:lnTo>
                  <a:pt x="6" y="2"/>
                </a:lnTo>
                <a:lnTo>
                  <a:pt x="6" y="0"/>
                </a:lnTo>
                <a:close/>
                <a:moveTo>
                  <a:pt x="0" y="1373"/>
                </a:moveTo>
                <a:lnTo>
                  <a:pt x="24" y="1373"/>
                </a:lnTo>
                <a:lnTo>
                  <a:pt x="24" y="1375"/>
                </a:lnTo>
                <a:lnTo>
                  <a:pt x="0" y="1375"/>
                </a:lnTo>
                <a:lnTo>
                  <a:pt x="0" y="1373"/>
                </a:lnTo>
                <a:close/>
                <a:moveTo>
                  <a:pt x="0" y="1145"/>
                </a:moveTo>
                <a:lnTo>
                  <a:pt x="24" y="1145"/>
                </a:lnTo>
                <a:lnTo>
                  <a:pt x="24" y="1146"/>
                </a:lnTo>
                <a:lnTo>
                  <a:pt x="0" y="1146"/>
                </a:lnTo>
                <a:lnTo>
                  <a:pt x="0" y="1145"/>
                </a:lnTo>
                <a:close/>
                <a:moveTo>
                  <a:pt x="0" y="916"/>
                </a:moveTo>
                <a:lnTo>
                  <a:pt x="24" y="916"/>
                </a:lnTo>
                <a:lnTo>
                  <a:pt x="24" y="918"/>
                </a:lnTo>
                <a:lnTo>
                  <a:pt x="0" y="918"/>
                </a:lnTo>
                <a:lnTo>
                  <a:pt x="0" y="916"/>
                </a:lnTo>
                <a:close/>
                <a:moveTo>
                  <a:pt x="0" y="687"/>
                </a:moveTo>
                <a:lnTo>
                  <a:pt x="24" y="687"/>
                </a:lnTo>
                <a:lnTo>
                  <a:pt x="24" y="689"/>
                </a:lnTo>
                <a:lnTo>
                  <a:pt x="0" y="689"/>
                </a:lnTo>
                <a:lnTo>
                  <a:pt x="0" y="687"/>
                </a:lnTo>
                <a:close/>
                <a:moveTo>
                  <a:pt x="0" y="458"/>
                </a:moveTo>
                <a:lnTo>
                  <a:pt x="24" y="458"/>
                </a:lnTo>
                <a:lnTo>
                  <a:pt x="24" y="460"/>
                </a:lnTo>
                <a:lnTo>
                  <a:pt x="0" y="460"/>
                </a:lnTo>
                <a:lnTo>
                  <a:pt x="0" y="458"/>
                </a:lnTo>
                <a:close/>
                <a:moveTo>
                  <a:pt x="0" y="230"/>
                </a:moveTo>
                <a:lnTo>
                  <a:pt x="24" y="230"/>
                </a:lnTo>
                <a:lnTo>
                  <a:pt x="24" y="232"/>
                </a:lnTo>
                <a:lnTo>
                  <a:pt x="0" y="232"/>
                </a:lnTo>
                <a:lnTo>
                  <a:pt x="0" y="23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2" name="Rectangle 11"/>
          <p:cNvSpPr>
            <a:spLocks noChangeArrowheads="1"/>
          </p:cNvSpPr>
          <p:nvPr/>
        </p:nvSpPr>
        <p:spPr bwMode="auto">
          <a:xfrm>
            <a:off x="1801705" y="3915658"/>
            <a:ext cx="4841875" cy="3175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33" name="Freeform 12"/>
          <p:cNvSpPr>
            <a:spLocks noEditPoints="1"/>
          </p:cNvSpPr>
          <p:nvPr/>
        </p:nvSpPr>
        <p:spPr bwMode="auto">
          <a:xfrm>
            <a:off x="1800117" y="3917245"/>
            <a:ext cx="4845050" cy="38100"/>
          </a:xfrm>
          <a:custGeom>
            <a:avLst/>
            <a:gdLst>
              <a:gd name="T0" fmla="*/ 2147483646 w 3052"/>
              <a:gd name="T1" fmla="*/ 2147483646 h 24"/>
              <a:gd name="T2" fmla="*/ 0 w 3052"/>
              <a:gd name="T3" fmla="*/ 0 h 24"/>
              <a:gd name="T4" fmla="*/ 2147483646 w 3052"/>
              <a:gd name="T5" fmla="*/ 0 h 24"/>
              <a:gd name="T6" fmla="*/ 2147483646 w 3052"/>
              <a:gd name="T7" fmla="*/ 2147483646 h 24"/>
              <a:gd name="T8" fmla="*/ 2147483646 w 3052"/>
              <a:gd name="T9" fmla="*/ 0 h 24"/>
              <a:gd name="T10" fmla="*/ 2147483646 w 3052"/>
              <a:gd name="T11" fmla="*/ 2147483646 h 24"/>
              <a:gd name="T12" fmla="*/ 2147483646 w 3052"/>
              <a:gd name="T13" fmla="*/ 0 h 24"/>
              <a:gd name="T14" fmla="*/ 2147483646 w 3052"/>
              <a:gd name="T15" fmla="*/ 0 h 24"/>
              <a:gd name="T16" fmla="*/ 2147483646 w 3052"/>
              <a:gd name="T17" fmla="*/ 2147483646 h 24"/>
              <a:gd name="T18" fmla="*/ 2147483646 w 3052"/>
              <a:gd name="T19" fmla="*/ 0 h 24"/>
              <a:gd name="T20" fmla="*/ 2147483646 w 3052"/>
              <a:gd name="T21" fmla="*/ 2147483646 h 24"/>
              <a:gd name="T22" fmla="*/ 2147483646 w 3052"/>
              <a:gd name="T23" fmla="*/ 0 h 24"/>
              <a:gd name="T24" fmla="*/ 2147483646 w 3052"/>
              <a:gd name="T25" fmla="*/ 0 h 24"/>
              <a:gd name="T26" fmla="*/ 2147483646 w 3052"/>
              <a:gd name="T27" fmla="*/ 2147483646 h 24"/>
              <a:gd name="T28" fmla="*/ 2147483646 w 3052"/>
              <a:gd name="T29" fmla="*/ 0 h 24"/>
              <a:gd name="T30" fmla="*/ 2147483646 w 3052"/>
              <a:gd name="T31" fmla="*/ 2147483646 h 24"/>
              <a:gd name="T32" fmla="*/ 2147483646 w 3052"/>
              <a:gd name="T33" fmla="*/ 0 h 24"/>
              <a:gd name="T34" fmla="*/ 2147483646 w 3052"/>
              <a:gd name="T35" fmla="*/ 0 h 24"/>
              <a:gd name="T36" fmla="*/ 2147483646 w 3052"/>
              <a:gd name="T37" fmla="*/ 2147483646 h 24"/>
              <a:gd name="T38" fmla="*/ 2147483646 w 3052"/>
              <a:gd name="T39" fmla="*/ 0 h 24"/>
              <a:gd name="T40" fmla="*/ 2147483646 w 3052"/>
              <a:gd name="T41" fmla="*/ 2147483646 h 24"/>
              <a:gd name="T42" fmla="*/ 2147483646 w 3052"/>
              <a:gd name="T43" fmla="*/ 0 h 24"/>
              <a:gd name="T44" fmla="*/ 2147483646 w 3052"/>
              <a:gd name="T45" fmla="*/ 0 h 24"/>
              <a:gd name="T46" fmla="*/ 0 w 3052"/>
              <a:gd name="T47" fmla="*/ 2147483646 h 24"/>
              <a:gd name="T48" fmla="*/ 2147483646 w 3052"/>
              <a:gd name="T49" fmla="*/ 0 h 24"/>
              <a:gd name="T50" fmla="*/ 2147483646 w 3052"/>
              <a:gd name="T51" fmla="*/ 2147483646 h 24"/>
              <a:gd name="T52" fmla="*/ 2147483646 w 3052"/>
              <a:gd name="T53" fmla="*/ 0 h 24"/>
              <a:gd name="T54" fmla="*/ 2147483646 w 3052"/>
              <a:gd name="T55" fmla="*/ 0 h 24"/>
              <a:gd name="T56" fmla="*/ 2147483646 w 3052"/>
              <a:gd name="T57" fmla="*/ 2147483646 h 24"/>
              <a:gd name="T58" fmla="*/ 2147483646 w 3052"/>
              <a:gd name="T59" fmla="*/ 0 h 24"/>
              <a:gd name="T60" fmla="*/ 2147483646 w 3052"/>
              <a:gd name="T61" fmla="*/ 2147483646 h 24"/>
              <a:gd name="T62" fmla="*/ 2147483646 w 3052"/>
              <a:gd name="T63" fmla="*/ 0 h 24"/>
              <a:gd name="T64" fmla="*/ 2147483646 w 3052"/>
              <a:gd name="T65" fmla="*/ 0 h 24"/>
              <a:gd name="T66" fmla="*/ 2147483646 w 3052"/>
              <a:gd name="T67" fmla="*/ 2147483646 h 24"/>
              <a:gd name="T68" fmla="*/ 2147483646 w 3052"/>
              <a:gd name="T69" fmla="*/ 0 h 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2" h="24">
                <a:moveTo>
                  <a:pt x="2" y="0"/>
                </a:move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383" y="0"/>
                </a:moveTo>
                <a:lnTo>
                  <a:pt x="383" y="18"/>
                </a:lnTo>
                <a:lnTo>
                  <a:pt x="381" y="18"/>
                </a:lnTo>
                <a:lnTo>
                  <a:pt x="381" y="0"/>
                </a:lnTo>
                <a:lnTo>
                  <a:pt x="383" y="0"/>
                </a:lnTo>
                <a:close/>
                <a:moveTo>
                  <a:pt x="764" y="0"/>
                </a:moveTo>
                <a:lnTo>
                  <a:pt x="764" y="18"/>
                </a:lnTo>
                <a:lnTo>
                  <a:pt x="762" y="18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145" y="0"/>
                </a:moveTo>
                <a:lnTo>
                  <a:pt x="1145" y="18"/>
                </a:lnTo>
                <a:lnTo>
                  <a:pt x="1143" y="18"/>
                </a:lnTo>
                <a:lnTo>
                  <a:pt x="1143" y="0"/>
                </a:lnTo>
                <a:lnTo>
                  <a:pt x="1145" y="0"/>
                </a:lnTo>
                <a:close/>
                <a:moveTo>
                  <a:pt x="1526" y="0"/>
                </a:moveTo>
                <a:lnTo>
                  <a:pt x="1526" y="18"/>
                </a:lnTo>
                <a:lnTo>
                  <a:pt x="1524" y="18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1908" y="0"/>
                </a:moveTo>
                <a:lnTo>
                  <a:pt x="1908" y="18"/>
                </a:lnTo>
                <a:lnTo>
                  <a:pt x="1906" y="18"/>
                </a:lnTo>
                <a:lnTo>
                  <a:pt x="1906" y="0"/>
                </a:lnTo>
                <a:lnTo>
                  <a:pt x="1908" y="0"/>
                </a:lnTo>
                <a:close/>
                <a:moveTo>
                  <a:pt x="2289" y="0"/>
                </a:moveTo>
                <a:lnTo>
                  <a:pt x="2289" y="18"/>
                </a:lnTo>
                <a:lnTo>
                  <a:pt x="2287" y="18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2670" y="0"/>
                </a:moveTo>
                <a:lnTo>
                  <a:pt x="2670" y="18"/>
                </a:lnTo>
                <a:lnTo>
                  <a:pt x="2668" y="18"/>
                </a:lnTo>
                <a:lnTo>
                  <a:pt x="2668" y="0"/>
                </a:lnTo>
                <a:lnTo>
                  <a:pt x="2670" y="0"/>
                </a:lnTo>
                <a:close/>
                <a:moveTo>
                  <a:pt x="3052" y="0"/>
                </a:moveTo>
                <a:lnTo>
                  <a:pt x="3052" y="18"/>
                </a:lnTo>
                <a:lnTo>
                  <a:pt x="3050" y="18"/>
                </a:lnTo>
                <a:lnTo>
                  <a:pt x="3050" y="0"/>
                </a:lnTo>
                <a:lnTo>
                  <a:pt x="3052" y="0"/>
                </a:lnTo>
                <a:close/>
                <a:moveTo>
                  <a:pt x="2" y="0"/>
                </a:moveTo>
                <a:lnTo>
                  <a:pt x="2" y="24"/>
                </a:lnTo>
                <a:lnTo>
                  <a:pt x="0" y="24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764" y="0"/>
                </a:moveTo>
                <a:lnTo>
                  <a:pt x="764" y="24"/>
                </a:lnTo>
                <a:lnTo>
                  <a:pt x="762" y="24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526" y="0"/>
                </a:moveTo>
                <a:lnTo>
                  <a:pt x="1526" y="24"/>
                </a:lnTo>
                <a:lnTo>
                  <a:pt x="1524" y="24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2289" y="0"/>
                </a:moveTo>
                <a:lnTo>
                  <a:pt x="2289" y="24"/>
                </a:lnTo>
                <a:lnTo>
                  <a:pt x="2287" y="24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3052" y="0"/>
                </a:moveTo>
                <a:lnTo>
                  <a:pt x="3052" y="24"/>
                </a:lnTo>
                <a:lnTo>
                  <a:pt x="3050" y="24"/>
                </a:lnTo>
                <a:lnTo>
                  <a:pt x="3050" y="0"/>
                </a:lnTo>
                <a:lnTo>
                  <a:pt x="3052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4934" name="Groupe 26"/>
          <p:cNvGrpSpPr>
            <a:grpSpLocks/>
          </p:cNvGrpSpPr>
          <p:nvPr/>
        </p:nvGrpSpPr>
        <p:grpSpPr bwMode="auto">
          <a:xfrm>
            <a:off x="1789005" y="2920295"/>
            <a:ext cx="4867275" cy="1009650"/>
            <a:chOff x="2967038" y="1857376"/>
            <a:chExt cx="4867275" cy="1009650"/>
          </a:xfrm>
        </p:grpSpPr>
        <p:sp>
          <p:nvSpPr>
            <p:cNvPr id="124983" name="Freeform 13"/>
            <p:cNvSpPr>
              <a:spLocks/>
            </p:cNvSpPr>
            <p:nvPr/>
          </p:nvSpPr>
          <p:spPr bwMode="auto">
            <a:xfrm>
              <a:off x="2967038" y="1857376"/>
              <a:ext cx="4060825" cy="1009650"/>
            </a:xfrm>
            <a:custGeom>
              <a:avLst/>
              <a:gdLst>
                <a:gd name="T0" fmla="*/ 2147483646 w 21315"/>
                <a:gd name="T1" fmla="*/ 2147483646 h 5300"/>
                <a:gd name="T2" fmla="*/ 2147483646 w 21315"/>
                <a:gd name="T3" fmla="*/ 2147483646 h 5300"/>
                <a:gd name="T4" fmla="*/ 2147483646 w 21315"/>
                <a:gd name="T5" fmla="*/ 2147483646 h 5300"/>
                <a:gd name="T6" fmla="*/ 2147483646 w 21315"/>
                <a:gd name="T7" fmla="*/ 2147483646 h 5300"/>
                <a:gd name="T8" fmla="*/ 2147483646 w 21315"/>
                <a:gd name="T9" fmla="*/ 2147483646 h 5300"/>
                <a:gd name="T10" fmla="*/ 2147483646 w 21315"/>
                <a:gd name="T11" fmla="*/ 2147483646 h 5300"/>
                <a:gd name="T12" fmla="*/ 2147483646 w 21315"/>
                <a:gd name="T13" fmla="*/ 2147483646 h 5300"/>
                <a:gd name="T14" fmla="*/ 2147483646 w 21315"/>
                <a:gd name="T15" fmla="*/ 2147483646 h 5300"/>
                <a:gd name="T16" fmla="*/ 2147483646 w 21315"/>
                <a:gd name="T17" fmla="*/ 2147483646 h 5300"/>
                <a:gd name="T18" fmla="*/ 2147483646 w 21315"/>
                <a:gd name="T19" fmla="*/ 2147483646 h 5300"/>
                <a:gd name="T20" fmla="*/ 2147483646 w 21315"/>
                <a:gd name="T21" fmla="*/ 2147483646 h 5300"/>
                <a:gd name="T22" fmla="*/ 2147483646 w 21315"/>
                <a:gd name="T23" fmla="*/ 2147483646 h 5300"/>
                <a:gd name="T24" fmla="*/ 2147483646 w 21315"/>
                <a:gd name="T25" fmla="*/ 2147483646 h 5300"/>
                <a:gd name="T26" fmla="*/ 2147483646 w 21315"/>
                <a:gd name="T27" fmla="*/ 2147483646 h 5300"/>
                <a:gd name="T28" fmla="*/ 2147483646 w 21315"/>
                <a:gd name="T29" fmla="*/ 2147483646 h 5300"/>
                <a:gd name="T30" fmla="*/ 2147483646 w 21315"/>
                <a:gd name="T31" fmla="*/ 2147483646 h 5300"/>
                <a:gd name="T32" fmla="*/ 2147483646 w 21315"/>
                <a:gd name="T33" fmla="*/ 2147483646 h 5300"/>
                <a:gd name="T34" fmla="*/ 2147483646 w 21315"/>
                <a:gd name="T35" fmla="*/ 2147483646 h 5300"/>
                <a:gd name="T36" fmla="*/ 2147483646 w 21315"/>
                <a:gd name="T37" fmla="*/ 2147483646 h 5300"/>
                <a:gd name="T38" fmla="*/ 2147483646 w 21315"/>
                <a:gd name="T39" fmla="*/ 2147483646 h 5300"/>
                <a:gd name="T40" fmla="*/ 2147483646 w 21315"/>
                <a:gd name="T41" fmla="*/ 2147483646 h 5300"/>
                <a:gd name="T42" fmla="*/ 2147483646 w 21315"/>
                <a:gd name="T43" fmla="*/ 2147483646 h 5300"/>
                <a:gd name="T44" fmla="*/ 2147483646 w 21315"/>
                <a:gd name="T45" fmla="*/ 2147483646 h 5300"/>
                <a:gd name="T46" fmla="*/ 2147483646 w 21315"/>
                <a:gd name="T47" fmla="*/ 2147483646 h 5300"/>
                <a:gd name="T48" fmla="*/ 2147483646 w 21315"/>
                <a:gd name="T49" fmla="*/ 2147483646 h 5300"/>
                <a:gd name="T50" fmla="*/ 2147483646 w 21315"/>
                <a:gd name="T51" fmla="*/ 2147483646 h 5300"/>
                <a:gd name="T52" fmla="*/ 2147483646 w 21315"/>
                <a:gd name="T53" fmla="*/ 2147483646 h 5300"/>
                <a:gd name="T54" fmla="*/ 2147483646 w 21315"/>
                <a:gd name="T55" fmla="*/ 2147483646 h 5300"/>
                <a:gd name="T56" fmla="*/ 2147483646 w 21315"/>
                <a:gd name="T57" fmla="*/ 2147483646 h 5300"/>
                <a:gd name="T58" fmla="*/ 2147483646 w 21315"/>
                <a:gd name="T59" fmla="*/ 2147483646 h 5300"/>
                <a:gd name="T60" fmla="*/ 2147483646 w 21315"/>
                <a:gd name="T61" fmla="*/ 2147483646 h 5300"/>
                <a:gd name="T62" fmla="*/ 2147483646 w 21315"/>
                <a:gd name="T63" fmla="*/ 2147483646 h 5300"/>
                <a:gd name="T64" fmla="*/ 2147483646 w 21315"/>
                <a:gd name="T65" fmla="*/ 2147483646 h 5300"/>
                <a:gd name="T66" fmla="*/ 2147483646 w 21315"/>
                <a:gd name="T67" fmla="*/ 2147483646 h 5300"/>
                <a:gd name="T68" fmla="*/ 2147483646 w 21315"/>
                <a:gd name="T69" fmla="*/ 2147483646 h 5300"/>
                <a:gd name="T70" fmla="*/ 2147483646 w 21315"/>
                <a:gd name="T71" fmla="*/ 2147483646 h 5300"/>
                <a:gd name="T72" fmla="*/ 2147483646 w 21315"/>
                <a:gd name="T73" fmla="*/ 2147483646 h 5300"/>
                <a:gd name="T74" fmla="*/ 2147483646 w 21315"/>
                <a:gd name="T75" fmla="*/ 2147483646 h 5300"/>
                <a:gd name="T76" fmla="*/ 2147483646 w 21315"/>
                <a:gd name="T77" fmla="*/ 2147483646 h 5300"/>
                <a:gd name="T78" fmla="*/ 2147483646 w 21315"/>
                <a:gd name="T79" fmla="*/ 2147483646 h 5300"/>
                <a:gd name="T80" fmla="*/ 2147483646 w 21315"/>
                <a:gd name="T81" fmla="*/ 2147483646 h 5300"/>
                <a:gd name="T82" fmla="*/ 2147483646 w 21315"/>
                <a:gd name="T83" fmla="*/ 2147483646 h 5300"/>
                <a:gd name="T84" fmla="*/ 2147483646 w 21315"/>
                <a:gd name="T85" fmla="*/ 2147483646 h 5300"/>
                <a:gd name="T86" fmla="*/ 2147483646 w 21315"/>
                <a:gd name="T87" fmla="*/ 2147483646 h 5300"/>
                <a:gd name="T88" fmla="*/ 2147483646 w 21315"/>
                <a:gd name="T89" fmla="*/ 2147483646 h 5300"/>
                <a:gd name="T90" fmla="*/ 2147483646 w 21315"/>
                <a:gd name="T91" fmla="*/ 2147483646 h 5300"/>
                <a:gd name="T92" fmla="*/ 2147483646 w 21315"/>
                <a:gd name="T93" fmla="*/ 2147483646 h 5300"/>
                <a:gd name="T94" fmla="*/ 2147483646 w 21315"/>
                <a:gd name="T95" fmla="*/ 2147483646 h 5300"/>
                <a:gd name="T96" fmla="*/ 2147483646 w 21315"/>
                <a:gd name="T97" fmla="*/ 2147483646 h 5300"/>
                <a:gd name="T98" fmla="*/ 2147483646 w 21315"/>
                <a:gd name="T99" fmla="*/ 2147483646 h 5300"/>
                <a:gd name="T100" fmla="*/ 2147483646 w 21315"/>
                <a:gd name="T101" fmla="*/ 2147483646 h 5300"/>
                <a:gd name="T102" fmla="*/ 2147483646 w 21315"/>
                <a:gd name="T103" fmla="*/ 2147483646 h 5300"/>
                <a:gd name="T104" fmla="*/ 2147483646 w 21315"/>
                <a:gd name="T105" fmla="*/ 2147483646 h 5300"/>
                <a:gd name="T106" fmla="*/ 2147483646 w 21315"/>
                <a:gd name="T107" fmla="*/ 2147483646 h 5300"/>
                <a:gd name="T108" fmla="*/ 2147483646 w 21315"/>
                <a:gd name="T109" fmla="*/ 2147483646 h 5300"/>
                <a:gd name="T110" fmla="*/ 2147483646 w 21315"/>
                <a:gd name="T111" fmla="*/ 2147483646 h 5300"/>
                <a:gd name="T112" fmla="*/ 2147483646 w 21315"/>
                <a:gd name="T113" fmla="*/ 2147483646 h 5300"/>
                <a:gd name="T114" fmla="*/ 2147483646 w 21315"/>
                <a:gd name="T115" fmla="*/ 2147483646 h 5300"/>
                <a:gd name="T116" fmla="*/ 2147483646 w 21315"/>
                <a:gd name="T117" fmla="*/ 2147483646 h 5300"/>
                <a:gd name="T118" fmla="*/ 2147483646 w 21315"/>
                <a:gd name="T119" fmla="*/ 2147483646 h 5300"/>
                <a:gd name="T120" fmla="*/ 2147483646 w 21315"/>
                <a:gd name="T121" fmla="*/ 2147483646 h 5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5" h="5300">
                  <a:moveTo>
                    <a:pt x="4" y="5226"/>
                  </a:moveTo>
                  <a:lnTo>
                    <a:pt x="108" y="4258"/>
                  </a:lnTo>
                  <a:lnTo>
                    <a:pt x="212" y="3432"/>
                  </a:lnTo>
                  <a:lnTo>
                    <a:pt x="316" y="2751"/>
                  </a:lnTo>
                  <a:lnTo>
                    <a:pt x="429" y="2180"/>
                  </a:lnTo>
                  <a:lnTo>
                    <a:pt x="533" y="1707"/>
                  </a:lnTo>
                  <a:lnTo>
                    <a:pt x="638" y="1327"/>
                  </a:lnTo>
                  <a:lnTo>
                    <a:pt x="743" y="1012"/>
                  </a:lnTo>
                  <a:lnTo>
                    <a:pt x="857" y="765"/>
                  </a:lnTo>
                  <a:lnTo>
                    <a:pt x="963" y="570"/>
                  </a:lnTo>
                  <a:lnTo>
                    <a:pt x="1072" y="419"/>
                  </a:lnTo>
                  <a:cubicBezTo>
                    <a:pt x="1074" y="416"/>
                    <a:pt x="1076" y="414"/>
                    <a:pt x="1078" y="411"/>
                  </a:cubicBezTo>
                  <a:lnTo>
                    <a:pt x="1182" y="307"/>
                  </a:lnTo>
                  <a:cubicBezTo>
                    <a:pt x="1186" y="303"/>
                    <a:pt x="1191" y="300"/>
                    <a:pt x="1196" y="297"/>
                  </a:cubicBezTo>
                  <a:lnTo>
                    <a:pt x="1308" y="233"/>
                  </a:lnTo>
                  <a:cubicBezTo>
                    <a:pt x="1311" y="231"/>
                    <a:pt x="1313" y="230"/>
                    <a:pt x="1316" y="229"/>
                  </a:cubicBezTo>
                  <a:lnTo>
                    <a:pt x="1420" y="189"/>
                  </a:lnTo>
                  <a:cubicBezTo>
                    <a:pt x="1426" y="187"/>
                    <a:pt x="1432" y="185"/>
                    <a:pt x="1439" y="185"/>
                  </a:cubicBezTo>
                  <a:lnTo>
                    <a:pt x="1543" y="177"/>
                  </a:lnTo>
                  <a:cubicBezTo>
                    <a:pt x="1546" y="176"/>
                    <a:pt x="1549" y="176"/>
                    <a:pt x="1552" y="177"/>
                  </a:cubicBezTo>
                  <a:lnTo>
                    <a:pt x="1656" y="185"/>
                  </a:lnTo>
                  <a:lnTo>
                    <a:pt x="1777" y="210"/>
                  </a:lnTo>
                  <a:cubicBezTo>
                    <a:pt x="1780" y="211"/>
                    <a:pt x="1783" y="212"/>
                    <a:pt x="1786" y="213"/>
                  </a:cubicBezTo>
                  <a:lnTo>
                    <a:pt x="1890" y="253"/>
                  </a:lnTo>
                  <a:lnTo>
                    <a:pt x="2002" y="312"/>
                  </a:lnTo>
                  <a:lnTo>
                    <a:pt x="2109" y="378"/>
                  </a:lnTo>
                  <a:lnTo>
                    <a:pt x="2222" y="451"/>
                  </a:lnTo>
                  <a:lnTo>
                    <a:pt x="2328" y="524"/>
                  </a:lnTo>
                  <a:lnTo>
                    <a:pt x="2437" y="616"/>
                  </a:lnTo>
                  <a:lnTo>
                    <a:pt x="2541" y="704"/>
                  </a:lnTo>
                  <a:lnTo>
                    <a:pt x="2647" y="801"/>
                  </a:lnTo>
                  <a:lnTo>
                    <a:pt x="2757" y="896"/>
                  </a:lnTo>
                  <a:lnTo>
                    <a:pt x="2863" y="993"/>
                  </a:lnTo>
                  <a:lnTo>
                    <a:pt x="2967" y="1089"/>
                  </a:lnTo>
                  <a:lnTo>
                    <a:pt x="3071" y="1185"/>
                  </a:lnTo>
                  <a:lnTo>
                    <a:pt x="3181" y="1280"/>
                  </a:lnTo>
                  <a:lnTo>
                    <a:pt x="3289" y="1387"/>
                  </a:lnTo>
                  <a:lnTo>
                    <a:pt x="3391" y="1481"/>
                  </a:lnTo>
                  <a:lnTo>
                    <a:pt x="3495" y="1577"/>
                  </a:lnTo>
                  <a:lnTo>
                    <a:pt x="3605" y="1672"/>
                  </a:lnTo>
                  <a:lnTo>
                    <a:pt x="3709" y="1760"/>
                  </a:lnTo>
                  <a:lnTo>
                    <a:pt x="3815" y="1857"/>
                  </a:lnTo>
                  <a:lnTo>
                    <a:pt x="3917" y="1944"/>
                  </a:lnTo>
                  <a:lnTo>
                    <a:pt x="4027" y="2030"/>
                  </a:lnTo>
                  <a:lnTo>
                    <a:pt x="4133" y="2120"/>
                  </a:lnTo>
                  <a:lnTo>
                    <a:pt x="4237" y="2208"/>
                  </a:lnTo>
                  <a:lnTo>
                    <a:pt x="4341" y="2296"/>
                  </a:lnTo>
                  <a:lnTo>
                    <a:pt x="4442" y="2374"/>
                  </a:lnTo>
                  <a:lnTo>
                    <a:pt x="4553" y="2452"/>
                  </a:lnTo>
                  <a:lnTo>
                    <a:pt x="4656" y="2524"/>
                  </a:lnTo>
                  <a:lnTo>
                    <a:pt x="4762" y="2606"/>
                  </a:lnTo>
                  <a:lnTo>
                    <a:pt x="4864" y="2676"/>
                  </a:lnTo>
                  <a:lnTo>
                    <a:pt x="4974" y="2747"/>
                  </a:lnTo>
                  <a:lnTo>
                    <a:pt x="5080" y="2820"/>
                  </a:lnTo>
                  <a:lnTo>
                    <a:pt x="5184" y="2892"/>
                  </a:lnTo>
                  <a:lnTo>
                    <a:pt x="5285" y="2954"/>
                  </a:lnTo>
                  <a:lnTo>
                    <a:pt x="5395" y="3017"/>
                  </a:lnTo>
                  <a:lnTo>
                    <a:pt x="5501" y="3082"/>
                  </a:lnTo>
                  <a:lnTo>
                    <a:pt x="5602" y="3136"/>
                  </a:lnTo>
                  <a:lnTo>
                    <a:pt x="5709" y="3202"/>
                  </a:lnTo>
                  <a:lnTo>
                    <a:pt x="5816" y="3255"/>
                  </a:lnTo>
                  <a:lnTo>
                    <a:pt x="5922" y="3312"/>
                  </a:lnTo>
                  <a:lnTo>
                    <a:pt x="6026" y="3368"/>
                  </a:lnTo>
                  <a:lnTo>
                    <a:pt x="6130" y="3424"/>
                  </a:lnTo>
                  <a:lnTo>
                    <a:pt x="6230" y="3470"/>
                  </a:lnTo>
                  <a:lnTo>
                    <a:pt x="6341" y="3518"/>
                  </a:lnTo>
                  <a:lnTo>
                    <a:pt x="6446" y="3566"/>
                  </a:lnTo>
                  <a:lnTo>
                    <a:pt x="6550" y="3614"/>
                  </a:lnTo>
                  <a:lnTo>
                    <a:pt x="6654" y="3662"/>
                  </a:lnTo>
                  <a:lnTo>
                    <a:pt x="6765" y="3710"/>
                  </a:lnTo>
                  <a:lnTo>
                    <a:pt x="6866" y="3749"/>
                  </a:lnTo>
                  <a:lnTo>
                    <a:pt x="6970" y="3789"/>
                  </a:lnTo>
                  <a:lnTo>
                    <a:pt x="7074" y="3829"/>
                  </a:lnTo>
                  <a:lnTo>
                    <a:pt x="7185" y="3868"/>
                  </a:lnTo>
                  <a:lnTo>
                    <a:pt x="7290" y="3909"/>
                  </a:lnTo>
                  <a:lnTo>
                    <a:pt x="7394" y="3949"/>
                  </a:lnTo>
                  <a:lnTo>
                    <a:pt x="7494" y="3979"/>
                  </a:lnTo>
                  <a:lnTo>
                    <a:pt x="7609" y="4020"/>
                  </a:lnTo>
                  <a:lnTo>
                    <a:pt x="7710" y="4051"/>
                  </a:lnTo>
                  <a:lnTo>
                    <a:pt x="7814" y="4083"/>
                  </a:lnTo>
                  <a:lnTo>
                    <a:pt x="7918" y="4115"/>
                  </a:lnTo>
                  <a:lnTo>
                    <a:pt x="8029" y="4147"/>
                  </a:lnTo>
                  <a:lnTo>
                    <a:pt x="8134" y="4179"/>
                  </a:lnTo>
                  <a:lnTo>
                    <a:pt x="8234" y="4202"/>
                  </a:lnTo>
                  <a:lnTo>
                    <a:pt x="8342" y="4235"/>
                  </a:lnTo>
                  <a:lnTo>
                    <a:pt x="8442" y="4258"/>
                  </a:lnTo>
                  <a:lnTo>
                    <a:pt x="8557" y="4291"/>
                  </a:lnTo>
                  <a:lnTo>
                    <a:pt x="8658" y="4314"/>
                  </a:lnTo>
                  <a:lnTo>
                    <a:pt x="8762" y="4338"/>
                  </a:lnTo>
                  <a:lnTo>
                    <a:pt x="8866" y="4362"/>
                  </a:lnTo>
                  <a:lnTo>
                    <a:pt x="8977" y="4386"/>
                  </a:lnTo>
                  <a:lnTo>
                    <a:pt x="9082" y="4410"/>
                  </a:lnTo>
                  <a:lnTo>
                    <a:pt x="9186" y="4434"/>
                  </a:lnTo>
                  <a:lnTo>
                    <a:pt x="9290" y="4458"/>
                  </a:lnTo>
                  <a:lnTo>
                    <a:pt x="9397" y="4473"/>
                  </a:lnTo>
                  <a:lnTo>
                    <a:pt x="9506" y="4498"/>
                  </a:lnTo>
                  <a:lnTo>
                    <a:pt x="9605" y="4513"/>
                  </a:lnTo>
                  <a:lnTo>
                    <a:pt x="9714" y="4538"/>
                  </a:lnTo>
                  <a:lnTo>
                    <a:pt x="9821" y="4553"/>
                  </a:lnTo>
                  <a:lnTo>
                    <a:pt x="9925" y="4569"/>
                  </a:lnTo>
                  <a:lnTo>
                    <a:pt x="10034" y="4594"/>
                  </a:lnTo>
                  <a:lnTo>
                    <a:pt x="10133" y="4609"/>
                  </a:lnTo>
                  <a:lnTo>
                    <a:pt x="10237" y="4625"/>
                  </a:lnTo>
                  <a:lnTo>
                    <a:pt x="10349" y="4641"/>
                  </a:lnTo>
                  <a:lnTo>
                    <a:pt x="10453" y="4657"/>
                  </a:lnTo>
                  <a:lnTo>
                    <a:pt x="10557" y="4673"/>
                  </a:lnTo>
                  <a:lnTo>
                    <a:pt x="10661" y="4689"/>
                  </a:lnTo>
                  <a:lnTo>
                    <a:pt x="10768" y="4697"/>
                  </a:lnTo>
                  <a:lnTo>
                    <a:pt x="10877" y="4713"/>
                  </a:lnTo>
                  <a:lnTo>
                    <a:pt x="10981" y="4729"/>
                  </a:lnTo>
                  <a:lnTo>
                    <a:pt x="11080" y="4737"/>
                  </a:lnTo>
                  <a:lnTo>
                    <a:pt x="11197" y="4753"/>
                  </a:lnTo>
                  <a:lnTo>
                    <a:pt x="11301" y="4769"/>
                  </a:lnTo>
                  <a:lnTo>
                    <a:pt x="11400" y="4777"/>
                  </a:lnTo>
                  <a:lnTo>
                    <a:pt x="11509" y="4793"/>
                  </a:lnTo>
                  <a:lnTo>
                    <a:pt x="11616" y="4801"/>
                  </a:lnTo>
                  <a:lnTo>
                    <a:pt x="11720" y="4809"/>
                  </a:lnTo>
                  <a:lnTo>
                    <a:pt x="11829" y="4825"/>
                  </a:lnTo>
                  <a:lnTo>
                    <a:pt x="11928" y="4833"/>
                  </a:lnTo>
                  <a:lnTo>
                    <a:pt x="12040" y="4841"/>
                  </a:lnTo>
                  <a:lnTo>
                    <a:pt x="12144" y="4849"/>
                  </a:lnTo>
                  <a:lnTo>
                    <a:pt x="12253" y="4865"/>
                  </a:lnTo>
                  <a:lnTo>
                    <a:pt x="12352" y="4873"/>
                  </a:lnTo>
                  <a:lnTo>
                    <a:pt x="12456" y="4881"/>
                  </a:lnTo>
                  <a:lnTo>
                    <a:pt x="12568" y="4889"/>
                  </a:lnTo>
                  <a:lnTo>
                    <a:pt x="12672" y="4897"/>
                  </a:lnTo>
                  <a:lnTo>
                    <a:pt x="12776" y="4905"/>
                  </a:lnTo>
                  <a:lnTo>
                    <a:pt x="12708" y="4962"/>
                  </a:lnTo>
                  <a:lnTo>
                    <a:pt x="12812" y="3994"/>
                  </a:lnTo>
                  <a:lnTo>
                    <a:pt x="12924" y="3184"/>
                  </a:lnTo>
                  <a:lnTo>
                    <a:pt x="13028" y="2511"/>
                  </a:lnTo>
                  <a:lnTo>
                    <a:pt x="13133" y="1941"/>
                  </a:lnTo>
                  <a:lnTo>
                    <a:pt x="13237" y="1482"/>
                  </a:lnTo>
                  <a:lnTo>
                    <a:pt x="13350" y="1102"/>
                  </a:lnTo>
                  <a:lnTo>
                    <a:pt x="13455" y="796"/>
                  </a:lnTo>
                  <a:lnTo>
                    <a:pt x="13561" y="551"/>
                  </a:lnTo>
                  <a:lnTo>
                    <a:pt x="13668" y="361"/>
                  </a:lnTo>
                  <a:cubicBezTo>
                    <a:pt x="13670" y="358"/>
                    <a:pt x="13672" y="355"/>
                    <a:pt x="13674" y="352"/>
                  </a:cubicBezTo>
                  <a:lnTo>
                    <a:pt x="13786" y="216"/>
                  </a:lnTo>
                  <a:lnTo>
                    <a:pt x="13896" y="113"/>
                  </a:lnTo>
                  <a:cubicBezTo>
                    <a:pt x="13900" y="110"/>
                    <a:pt x="13904" y="107"/>
                    <a:pt x="13909" y="104"/>
                  </a:cubicBezTo>
                  <a:lnTo>
                    <a:pt x="14013" y="48"/>
                  </a:lnTo>
                  <a:cubicBezTo>
                    <a:pt x="14017" y="46"/>
                    <a:pt x="14021" y="45"/>
                    <a:pt x="14025" y="43"/>
                  </a:cubicBezTo>
                  <a:lnTo>
                    <a:pt x="14129" y="11"/>
                  </a:lnTo>
                  <a:cubicBezTo>
                    <a:pt x="14133" y="10"/>
                    <a:pt x="14138" y="9"/>
                    <a:pt x="14143" y="9"/>
                  </a:cubicBezTo>
                  <a:lnTo>
                    <a:pt x="14247" y="1"/>
                  </a:lnTo>
                  <a:cubicBezTo>
                    <a:pt x="14250" y="0"/>
                    <a:pt x="14253" y="0"/>
                    <a:pt x="14256" y="1"/>
                  </a:cubicBezTo>
                  <a:lnTo>
                    <a:pt x="14368" y="9"/>
                  </a:lnTo>
                  <a:cubicBezTo>
                    <a:pt x="14373" y="9"/>
                    <a:pt x="14378" y="10"/>
                    <a:pt x="14382" y="11"/>
                  </a:cubicBezTo>
                  <a:lnTo>
                    <a:pt x="14486" y="43"/>
                  </a:lnTo>
                  <a:lnTo>
                    <a:pt x="14598" y="94"/>
                  </a:lnTo>
                  <a:lnTo>
                    <a:pt x="14706" y="152"/>
                  </a:lnTo>
                  <a:lnTo>
                    <a:pt x="14822" y="227"/>
                  </a:lnTo>
                  <a:lnTo>
                    <a:pt x="14928" y="300"/>
                  </a:lnTo>
                  <a:lnTo>
                    <a:pt x="15037" y="392"/>
                  </a:lnTo>
                  <a:lnTo>
                    <a:pt x="15141" y="480"/>
                  </a:lnTo>
                  <a:lnTo>
                    <a:pt x="15251" y="566"/>
                  </a:lnTo>
                  <a:lnTo>
                    <a:pt x="15361" y="675"/>
                  </a:lnTo>
                  <a:lnTo>
                    <a:pt x="15463" y="769"/>
                  </a:lnTo>
                  <a:lnTo>
                    <a:pt x="15567" y="865"/>
                  </a:lnTo>
                  <a:lnTo>
                    <a:pt x="15679" y="970"/>
                  </a:lnTo>
                  <a:lnTo>
                    <a:pt x="15785" y="1075"/>
                  </a:lnTo>
                  <a:lnTo>
                    <a:pt x="15887" y="1169"/>
                  </a:lnTo>
                  <a:lnTo>
                    <a:pt x="15993" y="1275"/>
                  </a:lnTo>
                  <a:lnTo>
                    <a:pt x="16103" y="1378"/>
                  </a:lnTo>
                  <a:lnTo>
                    <a:pt x="16207" y="1473"/>
                  </a:lnTo>
                  <a:lnTo>
                    <a:pt x="16311" y="1569"/>
                  </a:lnTo>
                  <a:lnTo>
                    <a:pt x="16415" y="1665"/>
                  </a:lnTo>
                  <a:lnTo>
                    <a:pt x="16519" y="1761"/>
                  </a:lnTo>
                  <a:lnTo>
                    <a:pt x="16629" y="1856"/>
                  </a:lnTo>
                  <a:lnTo>
                    <a:pt x="16735" y="1953"/>
                  </a:lnTo>
                  <a:lnTo>
                    <a:pt x="16837" y="2040"/>
                  </a:lnTo>
                  <a:lnTo>
                    <a:pt x="16941" y="2128"/>
                  </a:lnTo>
                  <a:lnTo>
                    <a:pt x="17051" y="2214"/>
                  </a:lnTo>
                  <a:lnTo>
                    <a:pt x="17154" y="2294"/>
                  </a:lnTo>
                  <a:lnTo>
                    <a:pt x="17258" y="2374"/>
                  </a:lnTo>
                  <a:lnTo>
                    <a:pt x="17362" y="2454"/>
                  </a:lnTo>
                  <a:lnTo>
                    <a:pt x="17473" y="2532"/>
                  </a:lnTo>
                  <a:lnTo>
                    <a:pt x="17578" y="2614"/>
                  </a:lnTo>
                  <a:lnTo>
                    <a:pt x="17680" y="2684"/>
                  </a:lnTo>
                  <a:lnTo>
                    <a:pt x="17784" y="2756"/>
                  </a:lnTo>
                  <a:lnTo>
                    <a:pt x="17894" y="2827"/>
                  </a:lnTo>
                  <a:lnTo>
                    <a:pt x="17997" y="2890"/>
                  </a:lnTo>
                  <a:lnTo>
                    <a:pt x="18101" y="2954"/>
                  </a:lnTo>
                  <a:lnTo>
                    <a:pt x="18208" y="3028"/>
                  </a:lnTo>
                  <a:lnTo>
                    <a:pt x="18306" y="3080"/>
                  </a:lnTo>
                  <a:lnTo>
                    <a:pt x="18419" y="3145"/>
                  </a:lnTo>
                  <a:lnTo>
                    <a:pt x="18525" y="3210"/>
                  </a:lnTo>
                  <a:lnTo>
                    <a:pt x="18626" y="3264"/>
                  </a:lnTo>
                  <a:lnTo>
                    <a:pt x="18730" y="3320"/>
                  </a:lnTo>
                  <a:lnTo>
                    <a:pt x="18840" y="3375"/>
                  </a:lnTo>
                  <a:lnTo>
                    <a:pt x="18942" y="3422"/>
                  </a:lnTo>
                  <a:lnTo>
                    <a:pt x="19050" y="3480"/>
                  </a:lnTo>
                  <a:lnTo>
                    <a:pt x="19150" y="3526"/>
                  </a:lnTo>
                  <a:lnTo>
                    <a:pt x="19261" y="3574"/>
                  </a:lnTo>
                  <a:lnTo>
                    <a:pt x="19366" y="3622"/>
                  </a:lnTo>
                  <a:lnTo>
                    <a:pt x="19470" y="3670"/>
                  </a:lnTo>
                  <a:lnTo>
                    <a:pt x="19570" y="3709"/>
                  </a:lnTo>
                  <a:lnTo>
                    <a:pt x="19681" y="3748"/>
                  </a:lnTo>
                  <a:lnTo>
                    <a:pt x="19790" y="3798"/>
                  </a:lnTo>
                  <a:lnTo>
                    <a:pt x="19890" y="3837"/>
                  </a:lnTo>
                  <a:lnTo>
                    <a:pt x="19994" y="3877"/>
                  </a:lnTo>
                  <a:lnTo>
                    <a:pt x="20098" y="3917"/>
                  </a:lnTo>
                  <a:lnTo>
                    <a:pt x="20205" y="3947"/>
                  </a:lnTo>
                  <a:lnTo>
                    <a:pt x="20314" y="3989"/>
                  </a:lnTo>
                  <a:lnTo>
                    <a:pt x="20414" y="4019"/>
                  </a:lnTo>
                  <a:lnTo>
                    <a:pt x="20518" y="4051"/>
                  </a:lnTo>
                  <a:lnTo>
                    <a:pt x="20629" y="4083"/>
                  </a:lnTo>
                  <a:lnTo>
                    <a:pt x="20734" y="4115"/>
                  </a:lnTo>
                  <a:lnTo>
                    <a:pt x="20838" y="4147"/>
                  </a:lnTo>
                  <a:lnTo>
                    <a:pt x="20942" y="4179"/>
                  </a:lnTo>
                  <a:lnTo>
                    <a:pt x="21053" y="4211"/>
                  </a:lnTo>
                  <a:lnTo>
                    <a:pt x="21154" y="4234"/>
                  </a:lnTo>
                  <a:lnTo>
                    <a:pt x="21262" y="4267"/>
                  </a:lnTo>
                  <a:cubicBezTo>
                    <a:pt x="21296" y="4278"/>
                    <a:pt x="21315" y="4314"/>
                    <a:pt x="21305" y="4347"/>
                  </a:cubicBezTo>
                  <a:cubicBezTo>
                    <a:pt x="21294" y="4381"/>
                    <a:pt x="21258" y="4400"/>
                    <a:pt x="21225" y="4390"/>
                  </a:cubicBezTo>
                  <a:lnTo>
                    <a:pt x="21125" y="4359"/>
                  </a:lnTo>
                  <a:lnTo>
                    <a:pt x="21018" y="4334"/>
                  </a:lnTo>
                  <a:lnTo>
                    <a:pt x="20905" y="4302"/>
                  </a:lnTo>
                  <a:lnTo>
                    <a:pt x="20801" y="4270"/>
                  </a:lnTo>
                  <a:lnTo>
                    <a:pt x="20697" y="4238"/>
                  </a:lnTo>
                  <a:lnTo>
                    <a:pt x="20594" y="4206"/>
                  </a:lnTo>
                  <a:lnTo>
                    <a:pt x="20481" y="4174"/>
                  </a:lnTo>
                  <a:lnTo>
                    <a:pt x="20377" y="4142"/>
                  </a:lnTo>
                  <a:lnTo>
                    <a:pt x="20268" y="4108"/>
                  </a:lnTo>
                  <a:lnTo>
                    <a:pt x="20170" y="4070"/>
                  </a:lnTo>
                  <a:lnTo>
                    <a:pt x="20052" y="4036"/>
                  </a:lnTo>
                  <a:lnTo>
                    <a:pt x="19948" y="3996"/>
                  </a:lnTo>
                  <a:lnTo>
                    <a:pt x="19844" y="3956"/>
                  </a:lnTo>
                  <a:lnTo>
                    <a:pt x="19737" y="3915"/>
                  </a:lnTo>
                  <a:lnTo>
                    <a:pt x="19638" y="3869"/>
                  </a:lnTo>
                  <a:lnTo>
                    <a:pt x="19524" y="3828"/>
                  </a:lnTo>
                  <a:lnTo>
                    <a:pt x="19417" y="3787"/>
                  </a:lnTo>
                  <a:lnTo>
                    <a:pt x="19313" y="3739"/>
                  </a:lnTo>
                  <a:lnTo>
                    <a:pt x="19210" y="3691"/>
                  </a:lnTo>
                  <a:lnTo>
                    <a:pt x="19097" y="3643"/>
                  </a:lnTo>
                  <a:lnTo>
                    <a:pt x="18989" y="3593"/>
                  </a:lnTo>
                  <a:lnTo>
                    <a:pt x="18889" y="3539"/>
                  </a:lnTo>
                  <a:lnTo>
                    <a:pt x="18783" y="3490"/>
                  </a:lnTo>
                  <a:lnTo>
                    <a:pt x="18669" y="3433"/>
                  </a:lnTo>
                  <a:lnTo>
                    <a:pt x="18565" y="3377"/>
                  </a:lnTo>
                  <a:lnTo>
                    <a:pt x="18458" y="3319"/>
                  </a:lnTo>
                  <a:lnTo>
                    <a:pt x="18356" y="3256"/>
                  </a:lnTo>
                  <a:lnTo>
                    <a:pt x="18245" y="3193"/>
                  </a:lnTo>
                  <a:lnTo>
                    <a:pt x="18135" y="3133"/>
                  </a:lnTo>
                  <a:lnTo>
                    <a:pt x="18034" y="3063"/>
                  </a:lnTo>
                  <a:lnTo>
                    <a:pt x="17930" y="2999"/>
                  </a:lnTo>
                  <a:lnTo>
                    <a:pt x="17825" y="2934"/>
                  </a:lnTo>
                  <a:lnTo>
                    <a:pt x="17711" y="2861"/>
                  </a:lnTo>
                  <a:lnTo>
                    <a:pt x="17607" y="2789"/>
                  </a:lnTo>
                  <a:lnTo>
                    <a:pt x="17500" y="2715"/>
                  </a:lnTo>
                  <a:lnTo>
                    <a:pt x="17398" y="2637"/>
                  </a:lnTo>
                  <a:lnTo>
                    <a:pt x="17284" y="2555"/>
                  </a:lnTo>
                  <a:lnTo>
                    <a:pt x="17180" y="2475"/>
                  </a:lnTo>
                  <a:lnTo>
                    <a:pt x="17076" y="2395"/>
                  </a:lnTo>
                  <a:lnTo>
                    <a:pt x="16972" y="2315"/>
                  </a:lnTo>
                  <a:lnTo>
                    <a:pt x="16858" y="2225"/>
                  </a:lnTo>
                  <a:lnTo>
                    <a:pt x="16754" y="2137"/>
                  </a:lnTo>
                  <a:lnTo>
                    <a:pt x="16648" y="2047"/>
                  </a:lnTo>
                  <a:lnTo>
                    <a:pt x="16546" y="1953"/>
                  </a:lnTo>
                  <a:lnTo>
                    <a:pt x="16432" y="1855"/>
                  </a:lnTo>
                  <a:lnTo>
                    <a:pt x="16328" y="1759"/>
                  </a:lnTo>
                  <a:lnTo>
                    <a:pt x="16224" y="1663"/>
                  </a:lnTo>
                  <a:lnTo>
                    <a:pt x="16120" y="1567"/>
                  </a:lnTo>
                  <a:lnTo>
                    <a:pt x="16016" y="1471"/>
                  </a:lnTo>
                  <a:lnTo>
                    <a:pt x="15902" y="1366"/>
                  </a:lnTo>
                  <a:lnTo>
                    <a:pt x="15800" y="1263"/>
                  </a:lnTo>
                  <a:lnTo>
                    <a:pt x="15694" y="1166"/>
                  </a:lnTo>
                  <a:lnTo>
                    <a:pt x="15592" y="1063"/>
                  </a:lnTo>
                  <a:lnTo>
                    <a:pt x="15480" y="959"/>
                  </a:lnTo>
                  <a:lnTo>
                    <a:pt x="15376" y="863"/>
                  </a:lnTo>
                  <a:lnTo>
                    <a:pt x="15270" y="766"/>
                  </a:lnTo>
                  <a:lnTo>
                    <a:pt x="15172" y="667"/>
                  </a:lnTo>
                  <a:lnTo>
                    <a:pt x="15058" y="577"/>
                  </a:lnTo>
                  <a:lnTo>
                    <a:pt x="14954" y="489"/>
                  </a:lnTo>
                  <a:lnTo>
                    <a:pt x="14855" y="405"/>
                  </a:lnTo>
                  <a:lnTo>
                    <a:pt x="14753" y="334"/>
                  </a:lnTo>
                  <a:lnTo>
                    <a:pt x="14645" y="265"/>
                  </a:lnTo>
                  <a:lnTo>
                    <a:pt x="14545" y="211"/>
                  </a:lnTo>
                  <a:lnTo>
                    <a:pt x="14449" y="166"/>
                  </a:lnTo>
                  <a:lnTo>
                    <a:pt x="14345" y="134"/>
                  </a:lnTo>
                  <a:lnTo>
                    <a:pt x="14359" y="136"/>
                  </a:lnTo>
                  <a:lnTo>
                    <a:pt x="14247" y="128"/>
                  </a:lnTo>
                  <a:lnTo>
                    <a:pt x="14256" y="128"/>
                  </a:lnTo>
                  <a:lnTo>
                    <a:pt x="14152" y="136"/>
                  </a:lnTo>
                  <a:lnTo>
                    <a:pt x="14166" y="134"/>
                  </a:lnTo>
                  <a:lnTo>
                    <a:pt x="14062" y="166"/>
                  </a:lnTo>
                  <a:lnTo>
                    <a:pt x="14074" y="161"/>
                  </a:lnTo>
                  <a:lnTo>
                    <a:pt x="13970" y="217"/>
                  </a:lnTo>
                  <a:lnTo>
                    <a:pt x="13983" y="207"/>
                  </a:lnTo>
                  <a:lnTo>
                    <a:pt x="13885" y="297"/>
                  </a:lnTo>
                  <a:lnTo>
                    <a:pt x="13773" y="433"/>
                  </a:lnTo>
                  <a:lnTo>
                    <a:pt x="13779" y="424"/>
                  </a:lnTo>
                  <a:lnTo>
                    <a:pt x="13678" y="602"/>
                  </a:lnTo>
                  <a:lnTo>
                    <a:pt x="13576" y="837"/>
                  </a:lnTo>
                  <a:lnTo>
                    <a:pt x="13473" y="1139"/>
                  </a:lnTo>
                  <a:lnTo>
                    <a:pt x="13362" y="1511"/>
                  </a:lnTo>
                  <a:lnTo>
                    <a:pt x="13258" y="1964"/>
                  </a:lnTo>
                  <a:lnTo>
                    <a:pt x="13155" y="2530"/>
                  </a:lnTo>
                  <a:lnTo>
                    <a:pt x="13051" y="3201"/>
                  </a:lnTo>
                  <a:lnTo>
                    <a:pt x="12939" y="4007"/>
                  </a:lnTo>
                  <a:lnTo>
                    <a:pt x="12835" y="4975"/>
                  </a:lnTo>
                  <a:cubicBezTo>
                    <a:pt x="12831" y="5010"/>
                    <a:pt x="12801" y="5035"/>
                    <a:pt x="12767" y="5032"/>
                  </a:cubicBezTo>
                  <a:lnTo>
                    <a:pt x="12663" y="5024"/>
                  </a:lnTo>
                  <a:lnTo>
                    <a:pt x="12559" y="5016"/>
                  </a:lnTo>
                  <a:lnTo>
                    <a:pt x="12447" y="5008"/>
                  </a:lnTo>
                  <a:lnTo>
                    <a:pt x="12343" y="5000"/>
                  </a:lnTo>
                  <a:lnTo>
                    <a:pt x="12234" y="4992"/>
                  </a:lnTo>
                  <a:lnTo>
                    <a:pt x="12135" y="4976"/>
                  </a:lnTo>
                  <a:lnTo>
                    <a:pt x="12031" y="4968"/>
                  </a:lnTo>
                  <a:lnTo>
                    <a:pt x="11919" y="4960"/>
                  </a:lnTo>
                  <a:lnTo>
                    <a:pt x="11810" y="4952"/>
                  </a:lnTo>
                  <a:lnTo>
                    <a:pt x="11711" y="4936"/>
                  </a:lnTo>
                  <a:lnTo>
                    <a:pt x="11607" y="4928"/>
                  </a:lnTo>
                  <a:lnTo>
                    <a:pt x="11490" y="4920"/>
                  </a:lnTo>
                  <a:lnTo>
                    <a:pt x="11391" y="4904"/>
                  </a:lnTo>
                  <a:lnTo>
                    <a:pt x="11282" y="4896"/>
                  </a:lnTo>
                  <a:lnTo>
                    <a:pt x="11178" y="4880"/>
                  </a:lnTo>
                  <a:lnTo>
                    <a:pt x="11071" y="4864"/>
                  </a:lnTo>
                  <a:lnTo>
                    <a:pt x="10962" y="4856"/>
                  </a:lnTo>
                  <a:lnTo>
                    <a:pt x="10858" y="4840"/>
                  </a:lnTo>
                  <a:lnTo>
                    <a:pt x="10759" y="4824"/>
                  </a:lnTo>
                  <a:lnTo>
                    <a:pt x="10642" y="4816"/>
                  </a:lnTo>
                  <a:lnTo>
                    <a:pt x="10538" y="4800"/>
                  </a:lnTo>
                  <a:lnTo>
                    <a:pt x="10434" y="4784"/>
                  </a:lnTo>
                  <a:lnTo>
                    <a:pt x="10330" y="4768"/>
                  </a:lnTo>
                  <a:lnTo>
                    <a:pt x="10218" y="4752"/>
                  </a:lnTo>
                  <a:lnTo>
                    <a:pt x="10114" y="4736"/>
                  </a:lnTo>
                  <a:lnTo>
                    <a:pt x="10005" y="4719"/>
                  </a:lnTo>
                  <a:lnTo>
                    <a:pt x="9906" y="4696"/>
                  </a:lnTo>
                  <a:lnTo>
                    <a:pt x="9802" y="4680"/>
                  </a:lnTo>
                  <a:lnTo>
                    <a:pt x="9685" y="4663"/>
                  </a:lnTo>
                  <a:lnTo>
                    <a:pt x="9586" y="4640"/>
                  </a:lnTo>
                  <a:lnTo>
                    <a:pt x="9477" y="4623"/>
                  </a:lnTo>
                  <a:lnTo>
                    <a:pt x="9378" y="4600"/>
                  </a:lnTo>
                  <a:lnTo>
                    <a:pt x="9261" y="4583"/>
                  </a:lnTo>
                  <a:lnTo>
                    <a:pt x="9157" y="4559"/>
                  </a:lnTo>
                  <a:lnTo>
                    <a:pt x="9053" y="4535"/>
                  </a:lnTo>
                  <a:lnTo>
                    <a:pt x="8950" y="4511"/>
                  </a:lnTo>
                  <a:lnTo>
                    <a:pt x="8837" y="4487"/>
                  </a:lnTo>
                  <a:lnTo>
                    <a:pt x="8733" y="4463"/>
                  </a:lnTo>
                  <a:lnTo>
                    <a:pt x="8629" y="4439"/>
                  </a:lnTo>
                  <a:lnTo>
                    <a:pt x="8522" y="4414"/>
                  </a:lnTo>
                  <a:lnTo>
                    <a:pt x="8413" y="4383"/>
                  </a:lnTo>
                  <a:lnTo>
                    <a:pt x="8305" y="4358"/>
                  </a:lnTo>
                  <a:lnTo>
                    <a:pt x="8205" y="4327"/>
                  </a:lnTo>
                  <a:lnTo>
                    <a:pt x="8097" y="4302"/>
                  </a:lnTo>
                  <a:lnTo>
                    <a:pt x="7994" y="4270"/>
                  </a:lnTo>
                  <a:lnTo>
                    <a:pt x="7881" y="4238"/>
                  </a:lnTo>
                  <a:lnTo>
                    <a:pt x="7777" y="4206"/>
                  </a:lnTo>
                  <a:lnTo>
                    <a:pt x="7673" y="4174"/>
                  </a:lnTo>
                  <a:lnTo>
                    <a:pt x="7566" y="4141"/>
                  </a:lnTo>
                  <a:lnTo>
                    <a:pt x="7457" y="4102"/>
                  </a:lnTo>
                  <a:lnTo>
                    <a:pt x="7348" y="4068"/>
                  </a:lnTo>
                  <a:lnTo>
                    <a:pt x="7244" y="4028"/>
                  </a:lnTo>
                  <a:lnTo>
                    <a:pt x="7142" y="3989"/>
                  </a:lnTo>
                  <a:lnTo>
                    <a:pt x="7028" y="3948"/>
                  </a:lnTo>
                  <a:lnTo>
                    <a:pt x="6924" y="3908"/>
                  </a:lnTo>
                  <a:lnTo>
                    <a:pt x="6820" y="3868"/>
                  </a:lnTo>
                  <a:lnTo>
                    <a:pt x="6714" y="3827"/>
                  </a:lnTo>
                  <a:lnTo>
                    <a:pt x="6601" y="3779"/>
                  </a:lnTo>
                  <a:lnTo>
                    <a:pt x="6497" y="3731"/>
                  </a:lnTo>
                  <a:lnTo>
                    <a:pt x="6393" y="3683"/>
                  </a:lnTo>
                  <a:lnTo>
                    <a:pt x="6290" y="3635"/>
                  </a:lnTo>
                  <a:lnTo>
                    <a:pt x="6177" y="3587"/>
                  </a:lnTo>
                  <a:lnTo>
                    <a:pt x="6069" y="3537"/>
                  </a:lnTo>
                  <a:lnTo>
                    <a:pt x="5965" y="3481"/>
                  </a:lnTo>
                  <a:lnTo>
                    <a:pt x="5861" y="3425"/>
                  </a:lnTo>
                  <a:lnTo>
                    <a:pt x="5759" y="3370"/>
                  </a:lnTo>
                  <a:lnTo>
                    <a:pt x="5642" y="3311"/>
                  </a:lnTo>
                  <a:lnTo>
                    <a:pt x="5541" y="3249"/>
                  </a:lnTo>
                  <a:lnTo>
                    <a:pt x="5434" y="3191"/>
                  </a:lnTo>
                  <a:lnTo>
                    <a:pt x="5332" y="3128"/>
                  </a:lnTo>
                  <a:lnTo>
                    <a:pt x="5218" y="3063"/>
                  </a:lnTo>
                  <a:lnTo>
                    <a:pt x="5111" y="2997"/>
                  </a:lnTo>
                  <a:lnTo>
                    <a:pt x="5007" y="2925"/>
                  </a:lnTo>
                  <a:lnTo>
                    <a:pt x="4905" y="2854"/>
                  </a:lnTo>
                  <a:lnTo>
                    <a:pt x="4791" y="2781"/>
                  </a:lnTo>
                  <a:lnTo>
                    <a:pt x="4684" y="2707"/>
                  </a:lnTo>
                  <a:lnTo>
                    <a:pt x="4583" y="2629"/>
                  </a:lnTo>
                  <a:lnTo>
                    <a:pt x="4478" y="2557"/>
                  </a:lnTo>
                  <a:lnTo>
                    <a:pt x="4364" y="2475"/>
                  </a:lnTo>
                  <a:lnTo>
                    <a:pt x="4258" y="2393"/>
                  </a:lnTo>
                  <a:lnTo>
                    <a:pt x="4154" y="2305"/>
                  </a:lnTo>
                  <a:lnTo>
                    <a:pt x="4050" y="2217"/>
                  </a:lnTo>
                  <a:lnTo>
                    <a:pt x="3948" y="2131"/>
                  </a:lnTo>
                  <a:lnTo>
                    <a:pt x="3834" y="2041"/>
                  </a:lnTo>
                  <a:lnTo>
                    <a:pt x="3728" y="1951"/>
                  </a:lnTo>
                  <a:lnTo>
                    <a:pt x="3626" y="1857"/>
                  </a:lnTo>
                  <a:lnTo>
                    <a:pt x="3522" y="1769"/>
                  </a:lnTo>
                  <a:lnTo>
                    <a:pt x="3408" y="1671"/>
                  </a:lnTo>
                  <a:lnTo>
                    <a:pt x="3304" y="1575"/>
                  </a:lnTo>
                  <a:lnTo>
                    <a:pt x="3198" y="1478"/>
                  </a:lnTo>
                  <a:lnTo>
                    <a:pt x="3098" y="1377"/>
                  </a:lnTo>
                  <a:lnTo>
                    <a:pt x="2984" y="1279"/>
                  </a:lnTo>
                  <a:lnTo>
                    <a:pt x="2880" y="1183"/>
                  </a:lnTo>
                  <a:lnTo>
                    <a:pt x="2776" y="1087"/>
                  </a:lnTo>
                  <a:lnTo>
                    <a:pt x="2674" y="993"/>
                  </a:lnTo>
                  <a:lnTo>
                    <a:pt x="2560" y="895"/>
                  </a:lnTo>
                  <a:lnTo>
                    <a:pt x="2458" y="801"/>
                  </a:lnTo>
                  <a:lnTo>
                    <a:pt x="2354" y="713"/>
                  </a:lnTo>
                  <a:lnTo>
                    <a:pt x="2255" y="629"/>
                  </a:lnTo>
                  <a:lnTo>
                    <a:pt x="2153" y="558"/>
                  </a:lnTo>
                  <a:lnTo>
                    <a:pt x="2042" y="487"/>
                  </a:lnTo>
                  <a:lnTo>
                    <a:pt x="1941" y="425"/>
                  </a:lnTo>
                  <a:lnTo>
                    <a:pt x="1844" y="372"/>
                  </a:lnTo>
                  <a:lnTo>
                    <a:pt x="1740" y="332"/>
                  </a:lnTo>
                  <a:lnTo>
                    <a:pt x="1750" y="335"/>
                  </a:lnTo>
                  <a:lnTo>
                    <a:pt x="1647" y="312"/>
                  </a:lnTo>
                  <a:lnTo>
                    <a:pt x="1543" y="304"/>
                  </a:lnTo>
                  <a:lnTo>
                    <a:pt x="1552" y="304"/>
                  </a:lnTo>
                  <a:lnTo>
                    <a:pt x="1448" y="312"/>
                  </a:lnTo>
                  <a:lnTo>
                    <a:pt x="1466" y="308"/>
                  </a:lnTo>
                  <a:lnTo>
                    <a:pt x="1362" y="348"/>
                  </a:lnTo>
                  <a:lnTo>
                    <a:pt x="1371" y="344"/>
                  </a:lnTo>
                  <a:lnTo>
                    <a:pt x="1259" y="408"/>
                  </a:lnTo>
                  <a:lnTo>
                    <a:pt x="1273" y="398"/>
                  </a:lnTo>
                  <a:lnTo>
                    <a:pt x="1169" y="502"/>
                  </a:lnTo>
                  <a:lnTo>
                    <a:pt x="1175" y="494"/>
                  </a:lnTo>
                  <a:lnTo>
                    <a:pt x="1076" y="631"/>
                  </a:lnTo>
                  <a:lnTo>
                    <a:pt x="973" y="820"/>
                  </a:lnTo>
                  <a:lnTo>
                    <a:pt x="864" y="1053"/>
                  </a:lnTo>
                  <a:lnTo>
                    <a:pt x="761" y="1362"/>
                  </a:lnTo>
                  <a:lnTo>
                    <a:pt x="658" y="1734"/>
                  </a:lnTo>
                  <a:lnTo>
                    <a:pt x="554" y="2205"/>
                  </a:lnTo>
                  <a:lnTo>
                    <a:pt x="443" y="2770"/>
                  </a:lnTo>
                  <a:lnTo>
                    <a:pt x="339" y="3448"/>
                  </a:lnTo>
                  <a:lnTo>
                    <a:pt x="235" y="4271"/>
                  </a:lnTo>
                  <a:lnTo>
                    <a:pt x="131" y="5239"/>
                  </a:lnTo>
                  <a:cubicBezTo>
                    <a:pt x="127" y="5274"/>
                    <a:pt x="96" y="5300"/>
                    <a:pt x="61" y="5296"/>
                  </a:cubicBezTo>
                  <a:cubicBezTo>
                    <a:pt x="25" y="5292"/>
                    <a:pt x="0" y="5261"/>
                    <a:pt x="4" y="522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4" name="Freeform 14"/>
            <p:cNvSpPr>
              <a:spLocks/>
            </p:cNvSpPr>
            <p:nvPr/>
          </p:nvSpPr>
          <p:spPr bwMode="auto">
            <a:xfrm>
              <a:off x="7000875" y="2668588"/>
              <a:ext cx="833438" cy="146050"/>
            </a:xfrm>
            <a:custGeom>
              <a:avLst/>
              <a:gdLst>
                <a:gd name="T0" fmla="*/ 2147483646 w 4377"/>
                <a:gd name="T1" fmla="*/ 2147483646 h 769"/>
                <a:gd name="T2" fmla="*/ 2147483646 w 4377"/>
                <a:gd name="T3" fmla="*/ 2147483646 h 769"/>
                <a:gd name="T4" fmla="*/ 2147483646 w 4377"/>
                <a:gd name="T5" fmla="*/ 2147483646 h 769"/>
                <a:gd name="T6" fmla="*/ 2147483646 w 4377"/>
                <a:gd name="T7" fmla="*/ 2147483646 h 769"/>
                <a:gd name="T8" fmla="*/ 2147483646 w 4377"/>
                <a:gd name="T9" fmla="*/ 2147483646 h 769"/>
                <a:gd name="T10" fmla="*/ 2147483646 w 4377"/>
                <a:gd name="T11" fmla="*/ 2147483646 h 769"/>
                <a:gd name="T12" fmla="*/ 2147483646 w 4377"/>
                <a:gd name="T13" fmla="*/ 2147483646 h 769"/>
                <a:gd name="T14" fmla="*/ 2147483646 w 4377"/>
                <a:gd name="T15" fmla="*/ 2147483646 h 769"/>
                <a:gd name="T16" fmla="*/ 2147483646 w 4377"/>
                <a:gd name="T17" fmla="*/ 2147483646 h 769"/>
                <a:gd name="T18" fmla="*/ 2147483646 w 4377"/>
                <a:gd name="T19" fmla="*/ 2147483646 h 769"/>
                <a:gd name="T20" fmla="*/ 2147483646 w 4377"/>
                <a:gd name="T21" fmla="*/ 2147483646 h 769"/>
                <a:gd name="T22" fmla="*/ 2147483646 w 4377"/>
                <a:gd name="T23" fmla="*/ 2147483646 h 769"/>
                <a:gd name="T24" fmla="*/ 2147483646 w 4377"/>
                <a:gd name="T25" fmla="*/ 2147483646 h 769"/>
                <a:gd name="T26" fmla="*/ 2147483646 w 4377"/>
                <a:gd name="T27" fmla="*/ 2147483646 h 769"/>
                <a:gd name="T28" fmla="*/ 2147483646 w 4377"/>
                <a:gd name="T29" fmla="*/ 2147483646 h 769"/>
                <a:gd name="T30" fmla="*/ 2147483646 w 4377"/>
                <a:gd name="T31" fmla="*/ 2147483646 h 769"/>
                <a:gd name="T32" fmla="*/ 2147483646 w 4377"/>
                <a:gd name="T33" fmla="*/ 2147483646 h 769"/>
                <a:gd name="T34" fmla="*/ 2147483646 w 4377"/>
                <a:gd name="T35" fmla="*/ 2147483646 h 769"/>
                <a:gd name="T36" fmla="*/ 2147483646 w 4377"/>
                <a:gd name="T37" fmla="*/ 2147483646 h 769"/>
                <a:gd name="T38" fmla="*/ 2147483646 w 4377"/>
                <a:gd name="T39" fmla="*/ 2147483646 h 769"/>
                <a:gd name="T40" fmla="*/ 2147483646 w 4377"/>
                <a:gd name="T41" fmla="*/ 2147483646 h 769"/>
                <a:gd name="T42" fmla="*/ 2147483646 w 4377"/>
                <a:gd name="T43" fmla="*/ 2147483646 h 769"/>
                <a:gd name="T44" fmla="*/ 2147483646 w 4377"/>
                <a:gd name="T45" fmla="*/ 2147483646 h 769"/>
                <a:gd name="T46" fmla="*/ 2147483646 w 4377"/>
                <a:gd name="T47" fmla="*/ 2147483646 h 769"/>
                <a:gd name="T48" fmla="*/ 2147483646 w 4377"/>
                <a:gd name="T49" fmla="*/ 2147483646 h 769"/>
                <a:gd name="T50" fmla="*/ 2147483646 w 4377"/>
                <a:gd name="T51" fmla="*/ 2147483646 h 769"/>
                <a:gd name="T52" fmla="*/ 2147483646 w 4377"/>
                <a:gd name="T53" fmla="*/ 2147483646 h 769"/>
                <a:gd name="T54" fmla="*/ 2147483646 w 4377"/>
                <a:gd name="T55" fmla="*/ 2147483646 h 769"/>
                <a:gd name="T56" fmla="*/ 2147483646 w 4377"/>
                <a:gd name="T57" fmla="*/ 2147483646 h 769"/>
                <a:gd name="T58" fmla="*/ 2147483646 w 4377"/>
                <a:gd name="T59" fmla="*/ 2147483646 h 769"/>
                <a:gd name="T60" fmla="*/ 2147483646 w 4377"/>
                <a:gd name="T61" fmla="*/ 2147483646 h 769"/>
                <a:gd name="T62" fmla="*/ 2147483646 w 4377"/>
                <a:gd name="T63" fmla="*/ 2147483646 h 769"/>
                <a:gd name="T64" fmla="*/ 2147483646 w 4377"/>
                <a:gd name="T65" fmla="*/ 2147483646 h 769"/>
                <a:gd name="T66" fmla="*/ 2147483646 w 4377"/>
                <a:gd name="T67" fmla="*/ 2147483646 h 769"/>
                <a:gd name="T68" fmla="*/ 2147483646 w 4377"/>
                <a:gd name="T69" fmla="*/ 2147483646 h 769"/>
                <a:gd name="T70" fmla="*/ 2147483646 w 4377"/>
                <a:gd name="T71" fmla="*/ 2147483646 h 769"/>
                <a:gd name="T72" fmla="*/ 2147483646 w 4377"/>
                <a:gd name="T73" fmla="*/ 2147483646 h 769"/>
                <a:gd name="T74" fmla="*/ 2147483646 w 4377"/>
                <a:gd name="T75" fmla="*/ 2147483646 h 769"/>
                <a:gd name="T76" fmla="*/ 2147483646 w 4377"/>
                <a:gd name="T77" fmla="*/ 2147483646 h 769"/>
                <a:gd name="T78" fmla="*/ 2147483646 w 4377"/>
                <a:gd name="T79" fmla="*/ 2147483646 h 769"/>
                <a:gd name="T80" fmla="*/ 2147483646 w 4377"/>
                <a:gd name="T81" fmla="*/ 2147483646 h 769"/>
                <a:gd name="T82" fmla="*/ 2147483646 w 4377"/>
                <a:gd name="T83" fmla="*/ 2147483646 h 7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7" h="769">
                  <a:moveTo>
                    <a:pt x="85" y="8"/>
                  </a:moveTo>
                  <a:lnTo>
                    <a:pt x="189" y="32"/>
                  </a:lnTo>
                  <a:lnTo>
                    <a:pt x="300" y="56"/>
                  </a:lnTo>
                  <a:lnTo>
                    <a:pt x="409" y="89"/>
                  </a:lnTo>
                  <a:lnTo>
                    <a:pt x="509" y="112"/>
                  </a:lnTo>
                  <a:lnTo>
                    <a:pt x="613" y="136"/>
                  </a:lnTo>
                  <a:lnTo>
                    <a:pt x="720" y="151"/>
                  </a:lnTo>
                  <a:lnTo>
                    <a:pt x="829" y="176"/>
                  </a:lnTo>
                  <a:lnTo>
                    <a:pt x="933" y="200"/>
                  </a:lnTo>
                  <a:lnTo>
                    <a:pt x="1037" y="224"/>
                  </a:lnTo>
                  <a:lnTo>
                    <a:pt x="1136" y="239"/>
                  </a:lnTo>
                  <a:lnTo>
                    <a:pt x="1252" y="264"/>
                  </a:lnTo>
                  <a:lnTo>
                    <a:pt x="1352" y="279"/>
                  </a:lnTo>
                  <a:lnTo>
                    <a:pt x="1456" y="295"/>
                  </a:lnTo>
                  <a:lnTo>
                    <a:pt x="1565" y="320"/>
                  </a:lnTo>
                  <a:lnTo>
                    <a:pt x="1672" y="335"/>
                  </a:lnTo>
                  <a:lnTo>
                    <a:pt x="1776" y="351"/>
                  </a:lnTo>
                  <a:lnTo>
                    <a:pt x="1880" y="367"/>
                  </a:lnTo>
                  <a:lnTo>
                    <a:pt x="1984" y="383"/>
                  </a:lnTo>
                  <a:lnTo>
                    <a:pt x="2096" y="399"/>
                  </a:lnTo>
                  <a:lnTo>
                    <a:pt x="2200" y="415"/>
                  </a:lnTo>
                  <a:lnTo>
                    <a:pt x="2304" y="431"/>
                  </a:lnTo>
                  <a:lnTo>
                    <a:pt x="2408" y="447"/>
                  </a:lnTo>
                  <a:lnTo>
                    <a:pt x="2515" y="455"/>
                  </a:lnTo>
                  <a:lnTo>
                    <a:pt x="2624" y="471"/>
                  </a:lnTo>
                  <a:lnTo>
                    <a:pt x="2728" y="487"/>
                  </a:lnTo>
                  <a:lnTo>
                    <a:pt x="2827" y="495"/>
                  </a:lnTo>
                  <a:lnTo>
                    <a:pt x="2936" y="511"/>
                  </a:lnTo>
                  <a:lnTo>
                    <a:pt x="3043" y="519"/>
                  </a:lnTo>
                  <a:lnTo>
                    <a:pt x="3152" y="535"/>
                  </a:lnTo>
                  <a:lnTo>
                    <a:pt x="3251" y="543"/>
                  </a:lnTo>
                  <a:lnTo>
                    <a:pt x="3355" y="551"/>
                  </a:lnTo>
                  <a:lnTo>
                    <a:pt x="3472" y="567"/>
                  </a:lnTo>
                  <a:lnTo>
                    <a:pt x="3571" y="575"/>
                  </a:lnTo>
                  <a:lnTo>
                    <a:pt x="3675" y="583"/>
                  </a:lnTo>
                  <a:lnTo>
                    <a:pt x="3779" y="591"/>
                  </a:lnTo>
                  <a:lnTo>
                    <a:pt x="3896" y="607"/>
                  </a:lnTo>
                  <a:lnTo>
                    <a:pt x="3995" y="615"/>
                  </a:lnTo>
                  <a:lnTo>
                    <a:pt x="4099" y="623"/>
                  </a:lnTo>
                  <a:lnTo>
                    <a:pt x="4203" y="631"/>
                  </a:lnTo>
                  <a:lnTo>
                    <a:pt x="4315" y="639"/>
                  </a:lnTo>
                  <a:cubicBezTo>
                    <a:pt x="4350" y="641"/>
                    <a:pt x="4377" y="672"/>
                    <a:pt x="4374" y="707"/>
                  </a:cubicBezTo>
                  <a:cubicBezTo>
                    <a:pt x="4372" y="742"/>
                    <a:pt x="4341" y="769"/>
                    <a:pt x="4306" y="766"/>
                  </a:cubicBezTo>
                  <a:lnTo>
                    <a:pt x="4194" y="758"/>
                  </a:lnTo>
                  <a:lnTo>
                    <a:pt x="4090" y="750"/>
                  </a:lnTo>
                  <a:lnTo>
                    <a:pt x="3986" y="742"/>
                  </a:lnTo>
                  <a:lnTo>
                    <a:pt x="3877" y="734"/>
                  </a:lnTo>
                  <a:lnTo>
                    <a:pt x="3770" y="718"/>
                  </a:lnTo>
                  <a:lnTo>
                    <a:pt x="3666" y="710"/>
                  </a:lnTo>
                  <a:lnTo>
                    <a:pt x="3562" y="702"/>
                  </a:lnTo>
                  <a:lnTo>
                    <a:pt x="3453" y="694"/>
                  </a:lnTo>
                  <a:lnTo>
                    <a:pt x="3346" y="678"/>
                  </a:lnTo>
                  <a:lnTo>
                    <a:pt x="3242" y="670"/>
                  </a:lnTo>
                  <a:lnTo>
                    <a:pt x="3133" y="662"/>
                  </a:lnTo>
                  <a:lnTo>
                    <a:pt x="3034" y="646"/>
                  </a:lnTo>
                  <a:lnTo>
                    <a:pt x="2917" y="638"/>
                  </a:lnTo>
                  <a:lnTo>
                    <a:pt x="2818" y="622"/>
                  </a:lnTo>
                  <a:lnTo>
                    <a:pt x="2709" y="614"/>
                  </a:lnTo>
                  <a:lnTo>
                    <a:pt x="2605" y="598"/>
                  </a:lnTo>
                  <a:lnTo>
                    <a:pt x="2506" y="582"/>
                  </a:lnTo>
                  <a:lnTo>
                    <a:pt x="2389" y="574"/>
                  </a:lnTo>
                  <a:lnTo>
                    <a:pt x="2285" y="558"/>
                  </a:lnTo>
                  <a:lnTo>
                    <a:pt x="2181" y="542"/>
                  </a:lnTo>
                  <a:lnTo>
                    <a:pt x="2077" y="526"/>
                  </a:lnTo>
                  <a:lnTo>
                    <a:pt x="1965" y="510"/>
                  </a:lnTo>
                  <a:lnTo>
                    <a:pt x="1861" y="494"/>
                  </a:lnTo>
                  <a:lnTo>
                    <a:pt x="1757" y="478"/>
                  </a:lnTo>
                  <a:lnTo>
                    <a:pt x="1653" y="462"/>
                  </a:lnTo>
                  <a:lnTo>
                    <a:pt x="1536" y="445"/>
                  </a:lnTo>
                  <a:lnTo>
                    <a:pt x="1437" y="422"/>
                  </a:lnTo>
                  <a:lnTo>
                    <a:pt x="1333" y="406"/>
                  </a:lnTo>
                  <a:lnTo>
                    <a:pt x="1225" y="389"/>
                  </a:lnTo>
                  <a:lnTo>
                    <a:pt x="1117" y="366"/>
                  </a:lnTo>
                  <a:lnTo>
                    <a:pt x="1008" y="349"/>
                  </a:lnTo>
                  <a:lnTo>
                    <a:pt x="904" y="325"/>
                  </a:lnTo>
                  <a:lnTo>
                    <a:pt x="800" y="301"/>
                  </a:lnTo>
                  <a:lnTo>
                    <a:pt x="701" y="278"/>
                  </a:lnTo>
                  <a:lnTo>
                    <a:pt x="584" y="261"/>
                  </a:lnTo>
                  <a:lnTo>
                    <a:pt x="480" y="237"/>
                  </a:lnTo>
                  <a:lnTo>
                    <a:pt x="372" y="212"/>
                  </a:lnTo>
                  <a:lnTo>
                    <a:pt x="273" y="181"/>
                  </a:lnTo>
                  <a:lnTo>
                    <a:pt x="160" y="157"/>
                  </a:lnTo>
                  <a:lnTo>
                    <a:pt x="56" y="133"/>
                  </a:lnTo>
                  <a:cubicBezTo>
                    <a:pt x="22" y="125"/>
                    <a:pt x="0" y="91"/>
                    <a:pt x="8" y="56"/>
                  </a:cubicBezTo>
                  <a:cubicBezTo>
                    <a:pt x="16" y="22"/>
                    <a:pt x="50" y="0"/>
                    <a:pt x="85" y="8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1789005" y="1934458"/>
            <a:ext cx="4867275" cy="1995487"/>
            <a:chOff x="2967038" y="871538"/>
            <a:chExt cx="4867275" cy="1995488"/>
          </a:xfrm>
        </p:grpSpPr>
        <p:sp>
          <p:nvSpPr>
            <p:cNvPr id="124981" name="Freeform 15"/>
            <p:cNvSpPr>
              <a:spLocks/>
            </p:cNvSpPr>
            <p:nvPr/>
          </p:nvSpPr>
          <p:spPr bwMode="auto">
            <a:xfrm>
              <a:off x="2967038" y="871538"/>
              <a:ext cx="4060825" cy="1995488"/>
            </a:xfrm>
            <a:custGeom>
              <a:avLst/>
              <a:gdLst>
                <a:gd name="T0" fmla="*/ 2147483646 w 21314"/>
                <a:gd name="T1" fmla="*/ 2147483646 h 10474"/>
                <a:gd name="T2" fmla="*/ 2147483646 w 21314"/>
                <a:gd name="T3" fmla="*/ 2147483646 h 10474"/>
                <a:gd name="T4" fmla="*/ 2147483646 w 21314"/>
                <a:gd name="T5" fmla="*/ 2147483646 h 10474"/>
                <a:gd name="T6" fmla="*/ 2147483646 w 21314"/>
                <a:gd name="T7" fmla="*/ 2147483646 h 10474"/>
                <a:gd name="T8" fmla="*/ 2147483646 w 21314"/>
                <a:gd name="T9" fmla="*/ 2147483646 h 10474"/>
                <a:gd name="T10" fmla="*/ 2147483646 w 21314"/>
                <a:gd name="T11" fmla="*/ 2147483646 h 10474"/>
                <a:gd name="T12" fmla="*/ 2147483646 w 21314"/>
                <a:gd name="T13" fmla="*/ 2147483646 h 10474"/>
                <a:gd name="T14" fmla="*/ 2147483646 w 21314"/>
                <a:gd name="T15" fmla="*/ 2147483646 h 10474"/>
                <a:gd name="T16" fmla="*/ 2147483646 w 21314"/>
                <a:gd name="T17" fmla="*/ 2147483646 h 10474"/>
                <a:gd name="T18" fmla="*/ 2147483646 w 21314"/>
                <a:gd name="T19" fmla="*/ 2147483646 h 10474"/>
                <a:gd name="T20" fmla="*/ 2147483646 w 21314"/>
                <a:gd name="T21" fmla="*/ 2147483646 h 10474"/>
                <a:gd name="T22" fmla="*/ 2147483646 w 21314"/>
                <a:gd name="T23" fmla="*/ 2147483646 h 10474"/>
                <a:gd name="T24" fmla="*/ 2147483646 w 21314"/>
                <a:gd name="T25" fmla="*/ 2147483646 h 10474"/>
                <a:gd name="T26" fmla="*/ 2147483646 w 21314"/>
                <a:gd name="T27" fmla="*/ 2147483646 h 10474"/>
                <a:gd name="T28" fmla="*/ 2147483646 w 21314"/>
                <a:gd name="T29" fmla="*/ 2147483646 h 10474"/>
                <a:gd name="T30" fmla="*/ 2147483646 w 21314"/>
                <a:gd name="T31" fmla="*/ 2147483646 h 10474"/>
                <a:gd name="T32" fmla="*/ 2147483646 w 21314"/>
                <a:gd name="T33" fmla="*/ 2147483646 h 10474"/>
                <a:gd name="T34" fmla="*/ 2147483646 w 21314"/>
                <a:gd name="T35" fmla="*/ 2147483646 h 10474"/>
                <a:gd name="T36" fmla="*/ 2147483646 w 21314"/>
                <a:gd name="T37" fmla="*/ 2147483646 h 10474"/>
                <a:gd name="T38" fmla="*/ 2147483646 w 21314"/>
                <a:gd name="T39" fmla="*/ 2147483646 h 10474"/>
                <a:gd name="T40" fmla="*/ 2147483646 w 21314"/>
                <a:gd name="T41" fmla="*/ 2147483646 h 10474"/>
                <a:gd name="T42" fmla="*/ 2147483646 w 21314"/>
                <a:gd name="T43" fmla="*/ 2147483646 h 10474"/>
                <a:gd name="T44" fmla="*/ 2147483646 w 21314"/>
                <a:gd name="T45" fmla="*/ 2147483646 h 10474"/>
                <a:gd name="T46" fmla="*/ 2147483646 w 21314"/>
                <a:gd name="T47" fmla="*/ 2147483646 h 10474"/>
                <a:gd name="T48" fmla="*/ 2147483646 w 21314"/>
                <a:gd name="T49" fmla="*/ 2147483646 h 10474"/>
                <a:gd name="T50" fmla="*/ 2147483646 w 21314"/>
                <a:gd name="T51" fmla="*/ 2147483646 h 10474"/>
                <a:gd name="T52" fmla="*/ 2147483646 w 21314"/>
                <a:gd name="T53" fmla="*/ 2147483646 h 10474"/>
                <a:gd name="T54" fmla="*/ 2147483646 w 21314"/>
                <a:gd name="T55" fmla="*/ 2147483646 h 10474"/>
                <a:gd name="T56" fmla="*/ 2147483646 w 21314"/>
                <a:gd name="T57" fmla="*/ 2147483646 h 10474"/>
                <a:gd name="T58" fmla="*/ 2147483646 w 21314"/>
                <a:gd name="T59" fmla="*/ 2147483646 h 10474"/>
                <a:gd name="T60" fmla="*/ 2147483646 w 21314"/>
                <a:gd name="T61" fmla="*/ 2147483646 h 10474"/>
                <a:gd name="T62" fmla="*/ 2147483646 w 21314"/>
                <a:gd name="T63" fmla="*/ 2147483646 h 10474"/>
                <a:gd name="T64" fmla="*/ 2147483646 w 21314"/>
                <a:gd name="T65" fmla="*/ 2147483646 h 10474"/>
                <a:gd name="T66" fmla="*/ 2147483646 w 21314"/>
                <a:gd name="T67" fmla="*/ 2147483646 h 10474"/>
                <a:gd name="T68" fmla="*/ 2147483646 w 21314"/>
                <a:gd name="T69" fmla="*/ 2147483646 h 10474"/>
                <a:gd name="T70" fmla="*/ 2147483646 w 21314"/>
                <a:gd name="T71" fmla="*/ 2147483646 h 10474"/>
                <a:gd name="T72" fmla="*/ 2147483646 w 21314"/>
                <a:gd name="T73" fmla="*/ 2147483646 h 10474"/>
                <a:gd name="T74" fmla="*/ 2147483646 w 21314"/>
                <a:gd name="T75" fmla="*/ 2147483646 h 10474"/>
                <a:gd name="T76" fmla="*/ 2147483646 w 21314"/>
                <a:gd name="T77" fmla="*/ 2147483646 h 10474"/>
                <a:gd name="T78" fmla="*/ 2147483646 w 21314"/>
                <a:gd name="T79" fmla="*/ 2147483646 h 10474"/>
                <a:gd name="T80" fmla="*/ 2147483646 w 21314"/>
                <a:gd name="T81" fmla="*/ 2147483646 h 10474"/>
                <a:gd name="T82" fmla="*/ 2147483646 w 21314"/>
                <a:gd name="T83" fmla="*/ 2147483646 h 10474"/>
                <a:gd name="T84" fmla="*/ 2147483646 w 21314"/>
                <a:gd name="T85" fmla="*/ 2147483646 h 10474"/>
                <a:gd name="T86" fmla="*/ 2147483646 w 21314"/>
                <a:gd name="T87" fmla="*/ 2147483646 h 10474"/>
                <a:gd name="T88" fmla="*/ 2147483646 w 21314"/>
                <a:gd name="T89" fmla="*/ 2147483646 h 10474"/>
                <a:gd name="T90" fmla="*/ 2147483646 w 21314"/>
                <a:gd name="T91" fmla="*/ 2147483646 h 10474"/>
                <a:gd name="T92" fmla="*/ 2147483646 w 21314"/>
                <a:gd name="T93" fmla="*/ 2147483646 h 10474"/>
                <a:gd name="T94" fmla="*/ 2147483646 w 21314"/>
                <a:gd name="T95" fmla="*/ 2147483646 h 10474"/>
                <a:gd name="T96" fmla="*/ 2147483646 w 21314"/>
                <a:gd name="T97" fmla="*/ 2147483646 h 10474"/>
                <a:gd name="T98" fmla="*/ 2147483646 w 21314"/>
                <a:gd name="T99" fmla="*/ 2147483646 h 10474"/>
                <a:gd name="T100" fmla="*/ 2147483646 w 21314"/>
                <a:gd name="T101" fmla="*/ 2147483646 h 10474"/>
                <a:gd name="T102" fmla="*/ 2147483646 w 21314"/>
                <a:gd name="T103" fmla="*/ 2147483646 h 10474"/>
                <a:gd name="T104" fmla="*/ 2147483646 w 21314"/>
                <a:gd name="T105" fmla="*/ 2147483646 h 10474"/>
                <a:gd name="T106" fmla="*/ 2147483646 w 21314"/>
                <a:gd name="T107" fmla="*/ 2147483646 h 10474"/>
                <a:gd name="T108" fmla="*/ 2147483646 w 21314"/>
                <a:gd name="T109" fmla="*/ 2147483646 h 10474"/>
                <a:gd name="T110" fmla="*/ 2147483646 w 21314"/>
                <a:gd name="T111" fmla="*/ 2147483646 h 10474"/>
                <a:gd name="T112" fmla="*/ 2147483646 w 21314"/>
                <a:gd name="T113" fmla="*/ 2147483646 h 10474"/>
                <a:gd name="T114" fmla="*/ 2147483646 w 21314"/>
                <a:gd name="T115" fmla="*/ 2147483646 h 10474"/>
                <a:gd name="T116" fmla="*/ 2147483646 w 21314"/>
                <a:gd name="T117" fmla="*/ 2147483646 h 10474"/>
                <a:gd name="T118" fmla="*/ 2147483646 w 21314"/>
                <a:gd name="T119" fmla="*/ 2147483646 h 10474"/>
                <a:gd name="T120" fmla="*/ 2147483646 w 21314"/>
                <a:gd name="T121" fmla="*/ 2147483646 h 104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4" h="10474">
                  <a:moveTo>
                    <a:pt x="2" y="10405"/>
                  </a:moveTo>
                  <a:lnTo>
                    <a:pt x="106" y="8461"/>
                  </a:lnTo>
                  <a:lnTo>
                    <a:pt x="210" y="6828"/>
                  </a:lnTo>
                  <a:lnTo>
                    <a:pt x="314" y="5460"/>
                  </a:lnTo>
                  <a:lnTo>
                    <a:pt x="426" y="4322"/>
                  </a:lnTo>
                  <a:lnTo>
                    <a:pt x="530" y="3385"/>
                  </a:lnTo>
                  <a:lnTo>
                    <a:pt x="634" y="2616"/>
                  </a:lnTo>
                  <a:lnTo>
                    <a:pt x="738" y="1998"/>
                  </a:lnTo>
                  <a:lnTo>
                    <a:pt x="851" y="1506"/>
                  </a:lnTo>
                  <a:lnTo>
                    <a:pt x="956" y="1127"/>
                  </a:lnTo>
                  <a:lnTo>
                    <a:pt x="1061" y="835"/>
                  </a:lnTo>
                  <a:lnTo>
                    <a:pt x="1169" y="627"/>
                  </a:lnTo>
                  <a:cubicBezTo>
                    <a:pt x="1171" y="623"/>
                    <a:pt x="1173" y="619"/>
                    <a:pt x="1176" y="616"/>
                  </a:cubicBezTo>
                  <a:lnTo>
                    <a:pt x="1288" y="480"/>
                  </a:lnTo>
                  <a:cubicBezTo>
                    <a:pt x="1291" y="476"/>
                    <a:pt x="1295" y="473"/>
                    <a:pt x="1298" y="470"/>
                  </a:cubicBezTo>
                  <a:lnTo>
                    <a:pt x="1402" y="390"/>
                  </a:lnTo>
                  <a:cubicBezTo>
                    <a:pt x="1410" y="384"/>
                    <a:pt x="1418" y="380"/>
                    <a:pt x="1427" y="378"/>
                  </a:cubicBezTo>
                  <a:lnTo>
                    <a:pt x="1531" y="354"/>
                  </a:lnTo>
                  <a:cubicBezTo>
                    <a:pt x="1539" y="352"/>
                    <a:pt x="1547" y="352"/>
                    <a:pt x="1555" y="353"/>
                  </a:cubicBezTo>
                  <a:lnTo>
                    <a:pt x="1659" y="369"/>
                  </a:lnTo>
                  <a:cubicBezTo>
                    <a:pt x="1665" y="370"/>
                    <a:pt x="1670" y="372"/>
                    <a:pt x="1675" y="374"/>
                  </a:cubicBezTo>
                  <a:lnTo>
                    <a:pt x="1787" y="422"/>
                  </a:lnTo>
                  <a:cubicBezTo>
                    <a:pt x="1793" y="424"/>
                    <a:pt x="1798" y="428"/>
                    <a:pt x="1803" y="432"/>
                  </a:cubicBezTo>
                  <a:lnTo>
                    <a:pt x="1907" y="520"/>
                  </a:lnTo>
                  <a:lnTo>
                    <a:pt x="2015" y="627"/>
                  </a:lnTo>
                  <a:lnTo>
                    <a:pt x="2123" y="760"/>
                  </a:lnTo>
                  <a:lnTo>
                    <a:pt x="2236" y="905"/>
                  </a:lnTo>
                  <a:lnTo>
                    <a:pt x="2343" y="1070"/>
                  </a:lnTo>
                  <a:lnTo>
                    <a:pt x="2448" y="1239"/>
                  </a:lnTo>
                  <a:lnTo>
                    <a:pt x="2553" y="1416"/>
                  </a:lnTo>
                  <a:lnTo>
                    <a:pt x="2657" y="1601"/>
                  </a:lnTo>
                  <a:lnTo>
                    <a:pt x="2769" y="1792"/>
                  </a:lnTo>
                  <a:lnTo>
                    <a:pt x="2874" y="1986"/>
                  </a:lnTo>
                  <a:lnTo>
                    <a:pt x="2978" y="2178"/>
                  </a:lnTo>
                  <a:lnTo>
                    <a:pt x="3082" y="2379"/>
                  </a:lnTo>
                  <a:lnTo>
                    <a:pt x="3193" y="2577"/>
                  </a:lnTo>
                  <a:lnTo>
                    <a:pt x="3298" y="2770"/>
                  </a:lnTo>
                  <a:lnTo>
                    <a:pt x="3402" y="2962"/>
                  </a:lnTo>
                  <a:lnTo>
                    <a:pt x="3506" y="3154"/>
                  </a:lnTo>
                  <a:lnTo>
                    <a:pt x="3617" y="3344"/>
                  </a:lnTo>
                  <a:lnTo>
                    <a:pt x="3722" y="3538"/>
                  </a:lnTo>
                  <a:lnTo>
                    <a:pt x="3825" y="3721"/>
                  </a:lnTo>
                  <a:lnTo>
                    <a:pt x="3929" y="3896"/>
                  </a:lnTo>
                  <a:lnTo>
                    <a:pt x="4040" y="4079"/>
                  </a:lnTo>
                  <a:lnTo>
                    <a:pt x="4145" y="4256"/>
                  </a:lnTo>
                  <a:lnTo>
                    <a:pt x="4248" y="4423"/>
                  </a:lnTo>
                  <a:lnTo>
                    <a:pt x="4352" y="4591"/>
                  </a:lnTo>
                  <a:lnTo>
                    <a:pt x="4455" y="4750"/>
                  </a:lnTo>
                  <a:lnTo>
                    <a:pt x="4566" y="4908"/>
                  </a:lnTo>
                  <a:lnTo>
                    <a:pt x="4671" y="5070"/>
                  </a:lnTo>
                  <a:lnTo>
                    <a:pt x="4774" y="5220"/>
                  </a:lnTo>
                  <a:lnTo>
                    <a:pt x="4877" y="5363"/>
                  </a:lnTo>
                  <a:lnTo>
                    <a:pt x="4988" y="5505"/>
                  </a:lnTo>
                  <a:lnTo>
                    <a:pt x="5093" y="5651"/>
                  </a:lnTo>
                  <a:lnTo>
                    <a:pt x="5196" y="5786"/>
                  </a:lnTo>
                  <a:lnTo>
                    <a:pt x="5299" y="5912"/>
                  </a:lnTo>
                  <a:lnTo>
                    <a:pt x="5411" y="6048"/>
                  </a:lnTo>
                  <a:lnTo>
                    <a:pt x="5514" y="6167"/>
                  </a:lnTo>
                  <a:lnTo>
                    <a:pt x="5619" y="6296"/>
                  </a:lnTo>
                  <a:lnTo>
                    <a:pt x="5722" y="6415"/>
                  </a:lnTo>
                  <a:lnTo>
                    <a:pt x="5831" y="6523"/>
                  </a:lnTo>
                  <a:lnTo>
                    <a:pt x="5936" y="6637"/>
                  </a:lnTo>
                  <a:lnTo>
                    <a:pt x="6040" y="6749"/>
                  </a:lnTo>
                  <a:lnTo>
                    <a:pt x="6143" y="6851"/>
                  </a:lnTo>
                  <a:lnTo>
                    <a:pt x="6247" y="6955"/>
                  </a:lnTo>
                  <a:lnTo>
                    <a:pt x="6355" y="7048"/>
                  </a:lnTo>
                  <a:lnTo>
                    <a:pt x="6463" y="7155"/>
                  </a:lnTo>
                  <a:lnTo>
                    <a:pt x="6563" y="7240"/>
                  </a:lnTo>
                  <a:lnTo>
                    <a:pt x="6669" y="7337"/>
                  </a:lnTo>
                  <a:lnTo>
                    <a:pt x="6777" y="7422"/>
                  </a:lnTo>
                  <a:lnTo>
                    <a:pt x="6883" y="7512"/>
                  </a:lnTo>
                  <a:lnTo>
                    <a:pt x="6984" y="7590"/>
                  </a:lnTo>
                  <a:lnTo>
                    <a:pt x="7088" y="7670"/>
                  </a:lnTo>
                  <a:lnTo>
                    <a:pt x="7199" y="7748"/>
                  </a:lnTo>
                  <a:lnTo>
                    <a:pt x="7304" y="7830"/>
                  </a:lnTo>
                  <a:lnTo>
                    <a:pt x="7406" y="7900"/>
                  </a:lnTo>
                  <a:lnTo>
                    <a:pt x="7510" y="7972"/>
                  </a:lnTo>
                  <a:lnTo>
                    <a:pt x="7620" y="8043"/>
                  </a:lnTo>
                  <a:lnTo>
                    <a:pt x="7726" y="8116"/>
                  </a:lnTo>
                  <a:lnTo>
                    <a:pt x="7827" y="8178"/>
                  </a:lnTo>
                  <a:lnTo>
                    <a:pt x="7931" y="8242"/>
                  </a:lnTo>
                  <a:lnTo>
                    <a:pt x="8041" y="8305"/>
                  </a:lnTo>
                  <a:lnTo>
                    <a:pt x="8144" y="8360"/>
                  </a:lnTo>
                  <a:lnTo>
                    <a:pt x="8251" y="8426"/>
                  </a:lnTo>
                  <a:lnTo>
                    <a:pt x="8352" y="8480"/>
                  </a:lnTo>
                  <a:lnTo>
                    <a:pt x="8456" y="8536"/>
                  </a:lnTo>
                  <a:lnTo>
                    <a:pt x="8563" y="8582"/>
                  </a:lnTo>
                  <a:lnTo>
                    <a:pt x="8672" y="8640"/>
                  </a:lnTo>
                  <a:lnTo>
                    <a:pt x="8772" y="8686"/>
                  </a:lnTo>
                  <a:lnTo>
                    <a:pt x="8876" y="8734"/>
                  </a:lnTo>
                  <a:lnTo>
                    <a:pt x="8987" y="8782"/>
                  </a:lnTo>
                  <a:lnTo>
                    <a:pt x="9092" y="8830"/>
                  </a:lnTo>
                  <a:lnTo>
                    <a:pt x="9196" y="8878"/>
                  </a:lnTo>
                  <a:lnTo>
                    <a:pt x="9296" y="8917"/>
                  </a:lnTo>
                  <a:lnTo>
                    <a:pt x="9411" y="8966"/>
                  </a:lnTo>
                  <a:lnTo>
                    <a:pt x="9512" y="9005"/>
                  </a:lnTo>
                  <a:lnTo>
                    <a:pt x="9616" y="9045"/>
                  </a:lnTo>
                  <a:lnTo>
                    <a:pt x="9716" y="9075"/>
                  </a:lnTo>
                  <a:lnTo>
                    <a:pt x="9831" y="9116"/>
                  </a:lnTo>
                  <a:lnTo>
                    <a:pt x="9936" y="9157"/>
                  </a:lnTo>
                  <a:lnTo>
                    <a:pt x="10036" y="9187"/>
                  </a:lnTo>
                  <a:lnTo>
                    <a:pt x="10140" y="9219"/>
                  </a:lnTo>
                  <a:lnTo>
                    <a:pt x="10248" y="9261"/>
                  </a:lnTo>
                  <a:lnTo>
                    <a:pt x="10355" y="9291"/>
                  </a:lnTo>
                  <a:lnTo>
                    <a:pt x="10460" y="9323"/>
                  </a:lnTo>
                  <a:lnTo>
                    <a:pt x="10560" y="9346"/>
                  </a:lnTo>
                  <a:lnTo>
                    <a:pt x="10668" y="9379"/>
                  </a:lnTo>
                  <a:lnTo>
                    <a:pt x="10779" y="9411"/>
                  </a:lnTo>
                  <a:lnTo>
                    <a:pt x="10880" y="9434"/>
                  </a:lnTo>
                  <a:lnTo>
                    <a:pt x="10984" y="9458"/>
                  </a:lnTo>
                  <a:lnTo>
                    <a:pt x="11092" y="9491"/>
                  </a:lnTo>
                  <a:lnTo>
                    <a:pt x="11199" y="9514"/>
                  </a:lnTo>
                  <a:lnTo>
                    <a:pt x="11304" y="9538"/>
                  </a:lnTo>
                  <a:lnTo>
                    <a:pt x="11408" y="9562"/>
                  </a:lnTo>
                  <a:lnTo>
                    <a:pt x="11512" y="9586"/>
                  </a:lnTo>
                  <a:lnTo>
                    <a:pt x="11623" y="9610"/>
                  </a:lnTo>
                  <a:lnTo>
                    <a:pt x="11723" y="9625"/>
                  </a:lnTo>
                  <a:lnTo>
                    <a:pt x="11832" y="9650"/>
                  </a:lnTo>
                  <a:lnTo>
                    <a:pt x="11936" y="9674"/>
                  </a:lnTo>
                  <a:lnTo>
                    <a:pt x="12043" y="9689"/>
                  </a:lnTo>
                  <a:lnTo>
                    <a:pt x="12152" y="9714"/>
                  </a:lnTo>
                  <a:lnTo>
                    <a:pt x="12251" y="9729"/>
                  </a:lnTo>
                  <a:lnTo>
                    <a:pt x="12355" y="9745"/>
                  </a:lnTo>
                  <a:lnTo>
                    <a:pt x="12459" y="9761"/>
                  </a:lnTo>
                  <a:lnTo>
                    <a:pt x="12575" y="9786"/>
                  </a:lnTo>
                  <a:lnTo>
                    <a:pt x="12675" y="9801"/>
                  </a:lnTo>
                  <a:lnTo>
                    <a:pt x="12779" y="9817"/>
                  </a:lnTo>
                  <a:lnTo>
                    <a:pt x="12706" y="9877"/>
                  </a:lnTo>
                  <a:lnTo>
                    <a:pt x="12810" y="7949"/>
                  </a:lnTo>
                  <a:lnTo>
                    <a:pt x="12922" y="6324"/>
                  </a:lnTo>
                  <a:lnTo>
                    <a:pt x="13026" y="4972"/>
                  </a:lnTo>
                  <a:lnTo>
                    <a:pt x="13130" y="3851"/>
                  </a:lnTo>
                  <a:lnTo>
                    <a:pt x="13234" y="2921"/>
                  </a:lnTo>
                  <a:lnTo>
                    <a:pt x="13346" y="2167"/>
                  </a:lnTo>
                  <a:lnTo>
                    <a:pt x="13450" y="1566"/>
                  </a:lnTo>
                  <a:lnTo>
                    <a:pt x="13555" y="1091"/>
                  </a:lnTo>
                  <a:lnTo>
                    <a:pt x="13660" y="719"/>
                  </a:lnTo>
                  <a:lnTo>
                    <a:pt x="13774" y="440"/>
                  </a:lnTo>
                  <a:lnTo>
                    <a:pt x="13881" y="242"/>
                  </a:lnTo>
                  <a:cubicBezTo>
                    <a:pt x="13883" y="238"/>
                    <a:pt x="13885" y="235"/>
                    <a:pt x="13888" y="232"/>
                  </a:cubicBezTo>
                  <a:lnTo>
                    <a:pt x="13992" y="104"/>
                  </a:lnTo>
                  <a:cubicBezTo>
                    <a:pt x="13996" y="99"/>
                    <a:pt x="14002" y="94"/>
                    <a:pt x="14008" y="90"/>
                  </a:cubicBezTo>
                  <a:lnTo>
                    <a:pt x="14112" y="26"/>
                  </a:lnTo>
                  <a:cubicBezTo>
                    <a:pt x="14119" y="21"/>
                    <a:pt x="14127" y="19"/>
                    <a:pt x="14136" y="17"/>
                  </a:cubicBezTo>
                  <a:lnTo>
                    <a:pt x="14240" y="1"/>
                  </a:lnTo>
                  <a:cubicBezTo>
                    <a:pt x="14249" y="0"/>
                    <a:pt x="14258" y="0"/>
                    <a:pt x="14267" y="3"/>
                  </a:cubicBezTo>
                  <a:lnTo>
                    <a:pt x="14379" y="35"/>
                  </a:lnTo>
                  <a:cubicBezTo>
                    <a:pt x="14383" y="36"/>
                    <a:pt x="14388" y="38"/>
                    <a:pt x="14392" y="40"/>
                  </a:cubicBezTo>
                  <a:lnTo>
                    <a:pt x="14496" y="96"/>
                  </a:lnTo>
                  <a:cubicBezTo>
                    <a:pt x="14501" y="99"/>
                    <a:pt x="14505" y="102"/>
                    <a:pt x="14509" y="105"/>
                  </a:cubicBezTo>
                  <a:lnTo>
                    <a:pt x="14613" y="201"/>
                  </a:lnTo>
                  <a:lnTo>
                    <a:pt x="14720" y="317"/>
                  </a:lnTo>
                  <a:lnTo>
                    <a:pt x="14835" y="456"/>
                  </a:lnTo>
                  <a:lnTo>
                    <a:pt x="14943" y="622"/>
                  </a:lnTo>
                  <a:lnTo>
                    <a:pt x="15047" y="782"/>
                  </a:lnTo>
                  <a:lnTo>
                    <a:pt x="15153" y="969"/>
                  </a:lnTo>
                  <a:lnTo>
                    <a:pt x="15264" y="1151"/>
                  </a:lnTo>
                  <a:lnTo>
                    <a:pt x="15370" y="1346"/>
                  </a:lnTo>
                  <a:lnTo>
                    <a:pt x="15474" y="1547"/>
                  </a:lnTo>
                  <a:lnTo>
                    <a:pt x="15578" y="1747"/>
                  </a:lnTo>
                  <a:lnTo>
                    <a:pt x="15689" y="1945"/>
                  </a:lnTo>
                  <a:lnTo>
                    <a:pt x="15794" y="2147"/>
                  </a:lnTo>
                  <a:lnTo>
                    <a:pt x="15899" y="2356"/>
                  </a:lnTo>
                  <a:lnTo>
                    <a:pt x="16002" y="2555"/>
                  </a:lnTo>
                  <a:lnTo>
                    <a:pt x="16113" y="2753"/>
                  </a:lnTo>
                  <a:lnTo>
                    <a:pt x="16218" y="2955"/>
                  </a:lnTo>
                  <a:lnTo>
                    <a:pt x="16322" y="3155"/>
                  </a:lnTo>
                  <a:lnTo>
                    <a:pt x="16426" y="3346"/>
                  </a:lnTo>
                  <a:lnTo>
                    <a:pt x="16530" y="3538"/>
                  </a:lnTo>
                  <a:lnTo>
                    <a:pt x="16640" y="3719"/>
                  </a:lnTo>
                  <a:lnTo>
                    <a:pt x="16745" y="3905"/>
                  </a:lnTo>
                  <a:lnTo>
                    <a:pt x="16849" y="4080"/>
                  </a:lnTo>
                  <a:lnTo>
                    <a:pt x="16953" y="4256"/>
                  </a:lnTo>
                  <a:lnTo>
                    <a:pt x="17063" y="4430"/>
                  </a:lnTo>
                  <a:lnTo>
                    <a:pt x="17168" y="4599"/>
                  </a:lnTo>
                  <a:lnTo>
                    <a:pt x="17271" y="4758"/>
                  </a:lnTo>
                  <a:lnTo>
                    <a:pt x="17375" y="4918"/>
                  </a:lnTo>
                  <a:lnTo>
                    <a:pt x="17486" y="5076"/>
                  </a:lnTo>
                  <a:lnTo>
                    <a:pt x="17590" y="5228"/>
                  </a:lnTo>
                  <a:lnTo>
                    <a:pt x="17693" y="5371"/>
                  </a:lnTo>
                  <a:lnTo>
                    <a:pt x="17798" y="5524"/>
                  </a:lnTo>
                  <a:lnTo>
                    <a:pt x="17907" y="5656"/>
                  </a:lnTo>
                  <a:lnTo>
                    <a:pt x="18012" y="5794"/>
                  </a:lnTo>
                  <a:lnTo>
                    <a:pt x="18116" y="5930"/>
                  </a:lnTo>
                  <a:lnTo>
                    <a:pt x="18219" y="6056"/>
                  </a:lnTo>
                  <a:lnTo>
                    <a:pt x="18323" y="6184"/>
                  </a:lnTo>
                  <a:lnTo>
                    <a:pt x="18432" y="6301"/>
                  </a:lnTo>
                  <a:lnTo>
                    <a:pt x="18538" y="6423"/>
                  </a:lnTo>
                  <a:lnTo>
                    <a:pt x="18640" y="6533"/>
                  </a:lnTo>
                  <a:lnTo>
                    <a:pt x="18744" y="6645"/>
                  </a:lnTo>
                  <a:lnTo>
                    <a:pt x="18855" y="6755"/>
                  </a:lnTo>
                  <a:lnTo>
                    <a:pt x="18959" y="6859"/>
                  </a:lnTo>
                  <a:lnTo>
                    <a:pt x="19063" y="6963"/>
                  </a:lnTo>
                  <a:lnTo>
                    <a:pt x="19167" y="7067"/>
                  </a:lnTo>
                  <a:lnTo>
                    <a:pt x="19275" y="7160"/>
                  </a:lnTo>
                  <a:lnTo>
                    <a:pt x="19381" y="7257"/>
                  </a:lnTo>
                  <a:lnTo>
                    <a:pt x="19483" y="7344"/>
                  </a:lnTo>
                  <a:lnTo>
                    <a:pt x="19587" y="7432"/>
                  </a:lnTo>
                  <a:lnTo>
                    <a:pt x="19697" y="7518"/>
                  </a:lnTo>
                  <a:lnTo>
                    <a:pt x="19800" y="7598"/>
                  </a:lnTo>
                  <a:lnTo>
                    <a:pt x="19904" y="7678"/>
                  </a:lnTo>
                  <a:lnTo>
                    <a:pt x="20008" y="7758"/>
                  </a:lnTo>
                  <a:lnTo>
                    <a:pt x="20112" y="7838"/>
                  </a:lnTo>
                  <a:lnTo>
                    <a:pt x="20220" y="7907"/>
                  </a:lnTo>
                  <a:lnTo>
                    <a:pt x="20326" y="7980"/>
                  </a:lnTo>
                  <a:lnTo>
                    <a:pt x="20430" y="8052"/>
                  </a:lnTo>
                  <a:lnTo>
                    <a:pt x="20534" y="8124"/>
                  </a:lnTo>
                  <a:lnTo>
                    <a:pt x="20641" y="8185"/>
                  </a:lnTo>
                  <a:lnTo>
                    <a:pt x="20747" y="8250"/>
                  </a:lnTo>
                  <a:lnTo>
                    <a:pt x="20851" y="8314"/>
                  </a:lnTo>
                  <a:lnTo>
                    <a:pt x="20952" y="8368"/>
                  </a:lnTo>
                  <a:lnTo>
                    <a:pt x="21062" y="8423"/>
                  </a:lnTo>
                  <a:lnTo>
                    <a:pt x="21171" y="8490"/>
                  </a:lnTo>
                  <a:lnTo>
                    <a:pt x="21268" y="8534"/>
                  </a:lnTo>
                  <a:cubicBezTo>
                    <a:pt x="21300" y="8549"/>
                    <a:pt x="21314" y="8587"/>
                    <a:pt x="21300" y="8619"/>
                  </a:cubicBezTo>
                  <a:cubicBezTo>
                    <a:pt x="21285" y="8651"/>
                    <a:pt x="21247" y="8665"/>
                    <a:pt x="21215" y="8651"/>
                  </a:cubicBezTo>
                  <a:lnTo>
                    <a:pt x="21104" y="8599"/>
                  </a:lnTo>
                  <a:lnTo>
                    <a:pt x="21005" y="8538"/>
                  </a:lnTo>
                  <a:lnTo>
                    <a:pt x="20891" y="8481"/>
                  </a:lnTo>
                  <a:lnTo>
                    <a:pt x="20784" y="8423"/>
                  </a:lnTo>
                  <a:lnTo>
                    <a:pt x="20680" y="8359"/>
                  </a:lnTo>
                  <a:lnTo>
                    <a:pt x="20578" y="8296"/>
                  </a:lnTo>
                  <a:lnTo>
                    <a:pt x="20461" y="8229"/>
                  </a:lnTo>
                  <a:lnTo>
                    <a:pt x="20357" y="8157"/>
                  </a:lnTo>
                  <a:lnTo>
                    <a:pt x="20253" y="8085"/>
                  </a:lnTo>
                  <a:lnTo>
                    <a:pt x="20151" y="8014"/>
                  </a:lnTo>
                  <a:lnTo>
                    <a:pt x="20034" y="7939"/>
                  </a:lnTo>
                  <a:lnTo>
                    <a:pt x="19930" y="7859"/>
                  </a:lnTo>
                  <a:lnTo>
                    <a:pt x="19826" y="7779"/>
                  </a:lnTo>
                  <a:lnTo>
                    <a:pt x="19722" y="7699"/>
                  </a:lnTo>
                  <a:lnTo>
                    <a:pt x="19618" y="7619"/>
                  </a:lnTo>
                  <a:lnTo>
                    <a:pt x="19504" y="7529"/>
                  </a:lnTo>
                  <a:lnTo>
                    <a:pt x="19400" y="7441"/>
                  </a:lnTo>
                  <a:lnTo>
                    <a:pt x="19294" y="7351"/>
                  </a:lnTo>
                  <a:lnTo>
                    <a:pt x="19192" y="7257"/>
                  </a:lnTo>
                  <a:lnTo>
                    <a:pt x="19076" y="7158"/>
                  </a:lnTo>
                  <a:lnTo>
                    <a:pt x="18972" y="7054"/>
                  </a:lnTo>
                  <a:lnTo>
                    <a:pt x="18868" y="6950"/>
                  </a:lnTo>
                  <a:lnTo>
                    <a:pt x="18764" y="6846"/>
                  </a:lnTo>
                  <a:lnTo>
                    <a:pt x="18651" y="6732"/>
                  </a:lnTo>
                  <a:lnTo>
                    <a:pt x="18547" y="6620"/>
                  </a:lnTo>
                  <a:lnTo>
                    <a:pt x="18441" y="6506"/>
                  </a:lnTo>
                  <a:lnTo>
                    <a:pt x="18339" y="6388"/>
                  </a:lnTo>
                  <a:lnTo>
                    <a:pt x="18224" y="6265"/>
                  </a:lnTo>
                  <a:lnTo>
                    <a:pt x="18120" y="6137"/>
                  </a:lnTo>
                  <a:lnTo>
                    <a:pt x="18015" y="6007"/>
                  </a:lnTo>
                  <a:lnTo>
                    <a:pt x="17911" y="5871"/>
                  </a:lnTo>
                  <a:lnTo>
                    <a:pt x="17808" y="5737"/>
                  </a:lnTo>
                  <a:lnTo>
                    <a:pt x="17693" y="5597"/>
                  </a:lnTo>
                  <a:lnTo>
                    <a:pt x="17590" y="5446"/>
                  </a:lnTo>
                  <a:lnTo>
                    <a:pt x="17485" y="5301"/>
                  </a:lnTo>
                  <a:lnTo>
                    <a:pt x="17381" y="5149"/>
                  </a:lnTo>
                  <a:lnTo>
                    <a:pt x="17268" y="4987"/>
                  </a:lnTo>
                  <a:lnTo>
                    <a:pt x="17164" y="4827"/>
                  </a:lnTo>
                  <a:lnTo>
                    <a:pt x="17059" y="4666"/>
                  </a:lnTo>
                  <a:lnTo>
                    <a:pt x="16955" y="4499"/>
                  </a:lnTo>
                  <a:lnTo>
                    <a:pt x="16842" y="4321"/>
                  </a:lnTo>
                  <a:lnTo>
                    <a:pt x="16738" y="4145"/>
                  </a:lnTo>
                  <a:lnTo>
                    <a:pt x="16634" y="3968"/>
                  </a:lnTo>
                  <a:lnTo>
                    <a:pt x="16531" y="3786"/>
                  </a:lnTo>
                  <a:lnTo>
                    <a:pt x="16417" y="3599"/>
                  </a:lnTo>
                  <a:lnTo>
                    <a:pt x="16313" y="3407"/>
                  </a:lnTo>
                  <a:lnTo>
                    <a:pt x="16209" y="3214"/>
                  </a:lnTo>
                  <a:lnTo>
                    <a:pt x="16105" y="3014"/>
                  </a:lnTo>
                  <a:lnTo>
                    <a:pt x="16002" y="2816"/>
                  </a:lnTo>
                  <a:lnTo>
                    <a:pt x="15889" y="2614"/>
                  </a:lnTo>
                  <a:lnTo>
                    <a:pt x="15784" y="2413"/>
                  </a:lnTo>
                  <a:lnTo>
                    <a:pt x="15681" y="2206"/>
                  </a:lnTo>
                  <a:lnTo>
                    <a:pt x="15578" y="2008"/>
                  </a:lnTo>
                  <a:lnTo>
                    <a:pt x="15465" y="1806"/>
                  </a:lnTo>
                  <a:lnTo>
                    <a:pt x="15361" y="1606"/>
                  </a:lnTo>
                  <a:lnTo>
                    <a:pt x="15257" y="1407"/>
                  </a:lnTo>
                  <a:lnTo>
                    <a:pt x="15155" y="1218"/>
                  </a:lnTo>
                  <a:lnTo>
                    <a:pt x="15042" y="1032"/>
                  </a:lnTo>
                  <a:lnTo>
                    <a:pt x="14940" y="851"/>
                  </a:lnTo>
                  <a:lnTo>
                    <a:pt x="14836" y="691"/>
                  </a:lnTo>
                  <a:lnTo>
                    <a:pt x="14736" y="537"/>
                  </a:lnTo>
                  <a:lnTo>
                    <a:pt x="14627" y="404"/>
                  </a:lnTo>
                  <a:lnTo>
                    <a:pt x="14526" y="295"/>
                  </a:lnTo>
                  <a:lnTo>
                    <a:pt x="14422" y="199"/>
                  </a:lnTo>
                  <a:lnTo>
                    <a:pt x="14435" y="209"/>
                  </a:lnTo>
                  <a:lnTo>
                    <a:pt x="14331" y="153"/>
                  </a:lnTo>
                  <a:lnTo>
                    <a:pt x="14344" y="158"/>
                  </a:lnTo>
                  <a:lnTo>
                    <a:pt x="14232" y="126"/>
                  </a:lnTo>
                  <a:lnTo>
                    <a:pt x="14259" y="128"/>
                  </a:lnTo>
                  <a:lnTo>
                    <a:pt x="14155" y="144"/>
                  </a:lnTo>
                  <a:lnTo>
                    <a:pt x="14179" y="135"/>
                  </a:lnTo>
                  <a:lnTo>
                    <a:pt x="14075" y="199"/>
                  </a:lnTo>
                  <a:lnTo>
                    <a:pt x="14091" y="185"/>
                  </a:lnTo>
                  <a:lnTo>
                    <a:pt x="13987" y="313"/>
                  </a:lnTo>
                  <a:lnTo>
                    <a:pt x="13994" y="303"/>
                  </a:lnTo>
                  <a:lnTo>
                    <a:pt x="13893" y="489"/>
                  </a:lnTo>
                  <a:lnTo>
                    <a:pt x="13783" y="754"/>
                  </a:lnTo>
                  <a:lnTo>
                    <a:pt x="13680" y="1118"/>
                  </a:lnTo>
                  <a:lnTo>
                    <a:pt x="13577" y="1587"/>
                  </a:lnTo>
                  <a:lnTo>
                    <a:pt x="13473" y="2186"/>
                  </a:lnTo>
                  <a:lnTo>
                    <a:pt x="13361" y="2936"/>
                  </a:lnTo>
                  <a:lnTo>
                    <a:pt x="13257" y="3862"/>
                  </a:lnTo>
                  <a:lnTo>
                    <a:pt x="13153" y="4981"/>
                  </a:lnTo>
                  <a:lnTo>
                    <a:pt x="13049" y="6333"/>
                  </a:lnTo>
                  <a:lnTo>
                    <a:pt x="12937" y="7956"/>
                  </a:lnTo>
                  <a:lnTo>
                    <a:pt x="12833" y="9884"/>
                  </a:lnTo>
                  <a:cubicBezTo>
                    <a:pt x="12832" y="9902"/>
                    <a:pt x="12824" y="9919"/>
                    <a:pt x="12810" y="9930"/>
                  </a:cubicBezTo>
                  <a:cubicBezTo>
                    <a:pt x="12796" y="9942"/>
                    <a:pt x="12778" y="9946"/>
                    <a:pt x="12760" y="9944"/>
                  </a:cubicBezTo>
                  <a:lnTo>
                    <a:pt x="12656" y="9928"/>
                  </a:lnTo>
                  <a:lnTo>
                    <a:pt x="12548" y="9911"/>
                  </a:lnTo>
                  <a:lnTo>
                    <a:pt x="12440" y="9888"/>
                  </a:lnTo>
                  <a:lnTo>
                    <a:pt x="12336" y="9872"/>
                  </a:lnTo>
                  <a:lnTo>
                    <a:pt x="12232" y="9856"/>
                  </a:lnTo>
                  <a:lnTo>
                    <a:pt x="12123" y="9839"/>
                  </a:lnTo>
                  <a:lnTo>
                    <a:pt x="12024" y="9816"/>
                  </a:lnTo>
                  <a:lnTo>
                    <a:pt x="11907" y="9799"/>
                  </a:lnTo>
                  <a:lnTo>
                    <a:pt x="11803" y="9775"/>
                  </a:lnTo>
                  <a:lnTo>
                    <a:pt x="11704" y="9752"/>
                  </a:lnTo>
                  <a:lnTo>
                    <a:pt x="11596" y="9735"/>
                  </a:lnTo>
                  <a:lnTo>
                    <a:pt x="11483" y="9711"/>
                  </a:lnTo>
                  <a:lnTo>
                    <a:pt x="11379" y="9687"/>
                  </a:lnTo>
                  <a:lnTo>
                    <a:pt x="11275" y="9663"/>
                  </a:lnTo>
                  <a:lnTo>
                    <a:pt x="11172" y="9639"/>
                  </a:lnTo>
                  <a:lnTo>
                    <a:pt x="11055" y="9614"/>
                  </a:lnTo>
                  <a:lnTo>
                    <a:pt x="10955" y="9583"/>
                  </a:lnTo>
                  <a:lnTo>
                    <a:pt x="10851" y="9559"/>
                  </a:lnTo>
                  <a:lnTo>
                    <a:pt x="10744" y="9534"/>
                  </a:lnTo>
                  <a:lnTo>
                    <a:pt x="10631" y="9502"/>
                  </a:lnTo>
                  <a:lnTo>
                    <a:pt x="10531" y="9471"/>
                  </a:lnTo>
                  <a:lnTo>
                    <a:pt x="10423" y="9446"/>
                  </a:lnTo>
                  <a:lnTo>
                    <a:pt x="10320" y="9414"/>
                  </a:lnTo>
                  <a:lnTo>
                    <a:pt x="10202" y="9380"/>
                  </a:lnTo>
                  <a:lnTo>
                    <a:pt x="10103" y="9342"/>
                  </a:lnTo>
                  <a:lnTo>
                    <a:pt x="9999" y="9310"/>
                  </a:lnTo>
                  <a:lnTo>
                    <a:pt x="9890" y="9276"/>
                  </a:lnTo>
                  <a:lnTo>
                    <a:pt x="9788" y="9237"/>
                  </a:lnTo>
                  <a:lnTo>
                    <a:pt x="9679" y="9198"/>
                  </a:lnTo>
                  <a:lnTo>
                    <a:pt x="9570" y="9164"/>
                  </a:lnTo>
                  <a:lnTo>
                    <a:pt x="9466" y="9124"/>
                  </a:lnTo>
                  <a:lnTo>
                    <a:pt x="9360" y="9083"/>
                  </a:lnTo>
                  <a:lnTo>
                    <a:pt x="9250" y="9036"/>
                  </a:lnTo>
                  <a:lnTo>
                    <a:pt x="9143" y="8995"/>
                  </a:lnTo>
                  <a:lnTo>
                    <a:pt x="9039" y="8947"/>
                  </a:lnTo>
                  <a:lnTo>
                    <a:pt x="8936" y="8899"/>
                  </a:lnTo>
                  <a:lnTo>
                    <a:pt x="8823" y="8851"/>
                  </a:lnTo>
                  <a:lnTo>
                    <a:pt x="8719" y="8803"/>
                  </a:lnTo>
                  <a:lnTo>
                    <a:pt x="8611" y="8753"/>
                  </a:lnTo>
                  <a:lnTo>
                    <a:pt x="8512" y="8699"/>
                  </a:lnTo>
                  <a:lnTo>
                    <a:pt x="8395" y="8649"/>
                  </a:lnTo>
                  <a:lnTo>
                    <a:pt x="8291" y="8593"/>
                  </a:lnTo>
                  <a:lnTo>
                    <a:pt x="8184" y="8535"/>
                  </a:lnTo>
                  <a:lnTo>
                    <a:pt x="8083" y="8473"/>
                  </a:lnTo>
                  <a:lnTo>
                    <a:pt x="7978" y="8416"/>
                  </a:lnTo>
                  <a:lnTo>
                    <a:pt x="7864" y="8351"/>
                  </a:lnTo>
                  <a:lnTo>
                    <a:pt x="7760" y="8287"/>
                  </a:lnTo>
                  <a:lnTo>
                    <a:pt x="7653" y="8221"/>
                  </a:lnTo>
                  <a:lnTo>
                    <a:pt x="7551" y="8150"/>
                  </a:lnTo>
                  <a:lnTo>
                    <a:pt x="7437" y="8077"/>
                  </a:lnTo>
                  <a:lnTo>
                    <a:pt x="7333" y="8005"/>
                  </a:lnTo>
                  <a:lnTo>
                    <a:pt x="7226" y="7931"/>
                  </a:lnTo>
                  <a:lnTo>
                    <a:pt x="7124" y="7853"/>
                  </a:lnTo>
                  <a:lnTo>
                    <a:pt x="7010" y="7771"/>
                  </a:lnTo>
                  <a:lnTo>
                    <a:pt x="6906" y="7691"/>
                  </a:lnTo>
                  <a:lnTo>
                    <a:pt x="6800" y="7609"/>
                  </a:lnTo>
                  <a:lnTo>
                    <a:pt x="6698" y="7523"/>
                  </a:lnTo>
                  <a:lnTo>
                    <a:pt x="6582" y="7431"/>
                  </a:lnTo>
                  <a:lnTo>
                    <a:pt x="6480" y="7337"/>
                  </a:lnTo>
                  <a:lnTo>
                    <a:pt x="6372" y="7246"/>
                  </a:lnTo>
                  <a:lnTo>
                    <a:pt x="6272" y="7145"/>
                  </a:lnTo>
                  <a:lnTo>
                    <a:pt x="6156" y="7046"/>
                  </a:lnTo>
                  <a:lnTo>
                    <a:pt x="6052" y="6942"/>
                  </a:lnTo>
                  <a:lnTo>
                    <a:pt x="5947" y="6836"/>
                  </a:lnTo>
                  <a:lnTo>
                    <a:pt x="5843" y="6724"/>
                  </a:lnTo>
                  <a:lnTo>
                    <a:pt x="5740" y="6614"/>
                  </a:lnTo>
                  <a:lnTo>
                    <a:pt x="5625" y="6498"/>
                  </a:lnTo>
                  <a:lnTo>
                    <a:pt x="5520" y="6377"/>
                  </a:lnTo>
                  <a:lnTo>
                    <a:pt x="5417" y="6250"/>
                  </a:lnTo>
                  <a:lnTo>
                    <a:pt x="5312" y="6129"/>
                  </a:lnTo>
                  <a:lnTo>
                    <a:pt x="5200" y="5993"/>
                  </a:lnTo>
                  <a:lnTo>
                    <a:pt x="5095" y="5863"/>
                  </a:lnTo>
                  <a:lnTo>
                    <a:pt x="4990" y="5726"/>
                  </a:lnTo>
                  <a:lnTo>
                    <a:pt x="4887" y="5584"/>
                  </a:lnTo>
                  <a:lnTo>
                    <a:pt x="4774" y="5438"/>
                  </a:lnTo>
                  <a:lnTo>
                    <a:pt x="4669" y="5293"/>
                  </a:lnTo>
                  <a:lnTo>
                    <a:pt x="4564" y="5139"/>
                  </a:lnTo>
                  <a:lnTo>
                    <a:pt x="4461" y="4981"/>
                  </a:lnTo>
                  <a:lnTo>
                    <a:pt x="4348" y="4819"/>
                  </a:lnTo>
                  <a:lnTo>
                    <a:pt x="4243" y="4658"/>
                  </a:lnTo>
                  <a:lnTo>
                    <a:pt x="4139" y="4490"/>
                  </a:lnTo>
                  <a:lnTo>
                    <a:pt x="4034" y="4321"/>
                  </a:lnTo>
                  <a:lnTo>
                    <a:pt x="3931" y="4146"/>
                  </a:lnTo>
                  <a:lnTo>
                    <a:pt x="3818" y="3961"/>
                  </a:lnTo>
                  <a:lnTo>
                    <a:pt x="3714" y="3784"/>
                  </a:lnTo>
                  <a:lnTo>
                    <a:pt x="3609" y="3599"/>
                  </a:lnTo>
                  <a:lnTo>
                    <a:pt x="3506" y="3409"/>
                  </a:lnTo>
                  <a:lnTo>
                    <a:pt x="3393" y="3215"/>
                  </a:lnTo>
                  <a:lnTo>
                    <a:pt x="3289" y="3023"/>
                  </a:lnTo>
                  <a:lnTo>
                    <a:pt x="3185" y="2831"/>
                  </a:lnTo>
                  <a:lnTo>
                    <a:pt x="3082" y="2640"/>
                  </a:lnTo>
                  <a:lnTo>
                    <a:pt x="2969" y="2438"/>
                  </a:lnTo>
                  <a:lnTo>
                    <a:pt x="2865" y="2239"/>
                  </a:lnTo>
                  <a:lnTo>
                    <a:pt x="2761" y="2047"/>
                  </a:lnTo>
                  <a:lnTo>
                    <a:pt x="2658" y="1857"/>
                  </a:lnTo>
                  <a:lnTo>
                    <a:pt x="2546" y="1664"/>
                  </a:lnTo>
                  <a:lnTo>
                    <a:pt x="2442" y="1481"/>
                  </a:lnTo>
                  <a:lnTo>
                    <a:pt x="2339" y="1306"/>
                  </a:lnTo>
                  <a:lnTo>
                    <a:pt x="2236" y="1139"/>
                  </a:lnTo>
                  <a:lnTo>
                    <a:pt x="2135" y="984"/>
                  </a:lnTo>
                  <a:lnTo>
                    <a:pt x="2024" y="841"/>
                  </a:lnTo>
                  <a:lnTo>
                    <a:pt x="1924" y="718"/>
                  </a:lnTo>
                  <a:lnTo>
                    <a:pt x="1824" y="617"/>
                  </a:lnTo>
                  <a:lnTo>
                    <a:pt x="1720" y="529"/>
                  </a:lnTo>
                  <a:lnTo>
                    <a:pt x="1736" y="539"/>
                  </a:lnTo>
                  <a:lnTo>
                    <a:pt x="1624" y="491"/>
                  </a:lnTo>
                  <a:lnTo>
                    <a:pt x="1640" y="496"/>
                  </a:lnTo>
                  <a:lnTo>
                    <a:pt x="1536" y="480"/>
                  </a:lnTo>
                  <a:lnTo>
                    <a:pt x="1560" y="479"/>
                  </a:lnTo>
                  <a:lnTo>
                    <a:pt x="1456" y="503"/>
                  </a:lnTo>
                  <a:lnTo>
                    <a:pt x="1480" y="491"/>
                  </a:lnTo>
                  <a:lnTo>
                    <a:pt x="1376" y="571"/>
                  </a:lnTo>
                  <a:lnTo>
                    <a:pt x="1387" y="561"/>
                  </a:lnTo>
                  <a:lnTo>
                    <a:pt x="1275" y="697"/>
                  </a:lnTo>
                  <a:lnTo>
                    <a:pt x="1282" y="686"/>
                  </a:lnTo>
                  <a:lnTo>
                    <a:pt x="1182" y="878"/>
                  </a:lnTo>
                  <a:lnTo>
                    <a:pt x="1079" y="1162"/>
                  </a:lnTo>
                  <a:lnTo>
                    <a:pt x="976" y="1535"/>
                  </a:lnTo>
                  <a:lnTo>
                    <a:pt x="865" y="2019"/>
                  </a:lnTo>
                  <a:lnTo>
                    <a:pt x="761" y="2633"/>
                  </a:lnTo>
                  <a:lnTo>
                    <a:pt x="657" y="3400"/>
                  </a:lnTo>
                  <a:lnTo>
                    <a:pt x="553" y="4335"/>
                  </a:lnTo>
                  <a:lnTo>
                    <a:pt x="441" y="5469"/>
                  </a:lnTo>
                  <a:lnTo>
                    <a:pt x="337" y="6837"/>
                  </a:lnTo>
                  <a:lnTo>
                    <a:pt x="233" y="8468"/>
                  </a:lnTo>
                  <a:lnTo>
                    <a:pt x="129" y="10412"/>
                  </a:lnTo>
                  <a:cubicBezTo>
                    <a:pt x="127" y="10447"/>
                    <a:pt x="97" y="10474"/>
                    <a:pt x="62" y="10472"/>
                  </a:cubicBezTo>
                  <a:cubicBezTo>
                    <a:pt x="27" y="10470"/>
                    <a:pt x="0" y="10440"/>
                    <a:pt x="2" y="10405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2" name="Freeform 16"/>
            <p:cNvSpPr>
              <a:spLocks/>
            </p:cNvSpPr>
            <p:nvPr/>
          </p:nvSpPr>
          <p:spPr bwMode="auto">
            <a:xfrm>
              <a:off x="6999288" y="2493963"/>
              <a:ext cx="835025" cy="269875"/>
            </a:xfrm>
            <a:custGeom>
              <a:avLst/>
              <a:gdLst>
                <a:gd name="T0" fmla="*/ 2147483646 w 4382"/>
                <a:gd name="T1" fmla="*/ 2147483646 h 1414"/>
                <a:gd name="T2" fmla="*/ 2147483646 w 4382"/>
                <a:gd name="T3" fmla="*/ 2147483646 h 1414"/>
                <a:gd name="T4" fmla="*/ 2147483646 w 4382"/>
                <a:gd name="T5" fmla="*/ 2147483646 h 1414"/>
                <a:gd name="T6" fmla="*/ 2147483646 w 4382"/>
                <a:gd name="T7" fmla="*/ 2147483646 h 1414"/>
                <a:gd name="T8" fmla="*/ 2147483646 w 4382"/>
                <a:gd name="T9" fmla="*/ 2147483646 h 1414"/>
                <a:gd name="T10" fmla="*/ 2147483646 w 4382"/>
                <a:gd name="T11" fmla="*/ 2147483646 h 1414"/>
                <a:gd name="T12" fmla="*/ 2147483646 w 4382"/>
                <a:gd name="T13" fmla="*/ 2147483646 h 1414"/>
                <a:gd name="T14" fmla="*/ 2147483646 w 4382"/>
                <a:gd name="T15" fmla="*/ 2147483646 h 1414"/>
                <a:gd name="T16" fmla="*/ 2147483646 w 4382"/>
                <a:gd name="T17" fmla="*/ 2147483646 h 1414"/>
                <a:gd name="T18" fmla="*/ 2147483646 w 4382"/>
                <a:gd name="T19" fmla="*/ 2147483646 h 1414"/>
                <a:gd name="T20" fmla="*/ 2147483646 w 4382"/>
                <a:gd name="T21" fmla="*/ 2147483646 h 1414"/>
                <a:gd name="T22" fmla="*/ 2147483646 w 4382"/>
                <a:gd name="T23" fmla="*/ 2147483646 h 1414"/>
                <a:gd name="T24" fmla="*/ 2147483646 w 4382"/>
                <a:gd name="T25" fmla="*/ 2147483646 h 1414"/>
                <a:gd name="T26" fmla="*/ 2147483646 w 4382"/>
                <a:gd name="T27" fmla="*/ 2147483646 h 1414"/>
                <a:gd name="T28" fmla="*/ 2147483646 w 4382"/>
                <a:gd name="T29" fmla="*/ 2147483646 h 1414"/>
                <a:gd name="T30" fmla="*/ 2147483646 w 4382"/>
                <a:gd name="T31" fmla="*/ 2147483646 h 1414"/>
                <a:gd name="T32" fmla="*/ 2147483646 w 4382"/>
                <a:gd name="T33" fmla="*/ 2147483646 h 1414"/>
                <a:gd name="T34" fmla="*/ 2147483646 w 4382"/>
                <a:gd name="T35" fmla="*/ 2147483646 h 1414"/>
                <a:gd name="T36" fmla="*/ 2147483646 w 4382"/>
                <a:gd name="T37" fmla="*/ 2147483646 h 1414"/>
                <a:gd name="T38" fmla="*/ 2147483646 w 4382"/>
                <a:gd name="T39" fmla="*/ 2147483646 h 1414"/>
                <a:gd name="T40" fmla="*/ 2147483646 w 4382"/>
                <a:gd name="T41" fmla="*/ 2147483646 h 1414"/>
                <a:gd name="T42" fmla="*/ 2147483646 w 4382"/>
                <a:gd name="T43" fmla="*/ 2147483646 h 1414"/>
                <a:gd name="T44" fmla="*/ 2147483646 w 4382"/>
                <a:gd name="T45" fmla="*/ 2147483646 h 1414"/>
                <a:gd name="T46" fmla="*/ 2147483646 w 4382"/>
                <a:gd name="T47" fmla="*/ 2147483646 h 1414"/>
                <a:gd name="T48" fmla="*/ 2147483646 w 4382"/>
                <a:gd name="T49" fmla="*/ 2147483646 h 1414"/>
                <a:gd name="T50" fmla="*/ 2147483646 w 4382"/>
                <a:gd name="T51" fmla="*/ 2147483646 h 1414"/>
                <a:gd name="T52" fmla="*/ 2147483646 w 4382"/>
                <a:gd name="T53" fmla="*/ 2147483646 h 1414"/>
                <a:gd name="T54" fmla="*/ 2147483646 w 4382"/>
                <a:gd name="T55" fmla="*/ 2147483646 h 1414"/>
                <a:gd name="T56" fmla="*/ 2147483646 w 4382"/>
                <a:gd name="T57" fmla="*/ 2147483646 h 1414"/>
                <a:gd name="T58" fmla="*/ 2147483646 w 4382"/>
                <a:gd name="T59" fmla="*/ 2147483646 h 1414"/>
                <a:gd name="T60" fmla="*/ 2147483646 w 4382"/>
                <a:gd name="T61" fmla="*/ 2147483646 h 1414"/>
                <a:gd name="T62" fmla="*/ 2147483646 w 4382"/>
                <a:gd name="T63" fmla="*/ 2147483646 h 1414"/>
                <a:gd name="T64" fmla="*/ 2147483646 w 4382"/>
                <a:gd name="T65" fmla="*/ 2147483646 h 1414"/>
                <a:gd name="T66" fmla="*/ 2147483646 w 4382"/>
                <a:gd name="T67" fmla="*/ 2147483646 h 1414"/>
                <a:gd name="T68" fmla="*/ 2147483646 w 4382"/>
                <a:gd name="T69" fmla="*/ 2147483646 h 1414"/>
                <a:gd name="T70" fmla="*/ 2147483646 w 4382"/>
                <a:gd name="T71" fmla="*/ 2147483646 h 1414"/>
                <a:gd name="T72" fmla="*/ 2147483646 w 4382"/>
                <a:gd name="T73" fmla="*/ 2147483646 h 1414"/>
                <a:gd name="T74" fmla="*/ 2147483646 w 4382"/>
                <a:gd name="T75" fmla="*/ 2147483646 h 1414"/>
                <a:gd name="T76" fmla="*/ 2147483646 w 4382"/>
                <a:gd name="T77" fmla="*/ 2147483646 h 1414"/>
                <a:gd name="T78" fmla="*/ 2147483646 w 4382"/>
                <a:gd name="T79" fmla="*/ 2147483646 h 1414"/>
                <a:gd name="T80" fmla="*/ 2147483646 w 4382"/>
                <a:gd name="T81" fmla="*/ 2147483646 h 1414"/>
                <a:gd name="T82" fmla="*/ 2147483646 w 4382"/>
                <a:gd name="T83" fmla="*/ 2147483646 h 1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82" h="1414">
                  <a:moveTo>
                    <a:pt x="104" y="17"/>
                  </a:moveTo>
                  <a:lnTo>
                    <a:pt x="208" y="73"/>
                  </a:lnTo>
                  <a:lnTo>
                    <a:pt x="318" y="128"/>
                  </a:lnTo>
                  <a:lnTo>
                    <a:pt x="420" y="175"/>
                  </a:lnTo>
                  <a:lnTo>
                    <a:pt x="524" y="223"/>
                  </a:lnTo>
                  <a:lnTo>
                    <a:pt x="628" y="271"/>
                  </a:lnTo>
                  <a:lnTo>
                    <a:pt x="739" y="319"/>
                  </a:lnTo>
                  <a:lnTo>
                    <a:pt x="840" y="358"/>
                  </a:lnTo>
                  <a:lnTo>
                    <a:pt x="948" y="407"/>
                  </a:lnTo>
                  <a:lnTo>
                    <a:pt x="1048" y="446"/>
                  </a:lnTo>
                  <a:lnTo>
                    <a:pt x="1152" y="486"/>
                  </a:lnTo>
                  <a:lnTo>
                    <a:pt x="1263" y="525"/>
                  </a:lnTo>
                  <a:lnTo>
                    <a:pt x="1368" y="566"/>
                  </a:lnTo>
                  <a:lnTo>
                    <a:pt x="1472" y="606"/>
                  </a:lnTo>
                  <a:lnTo>
                    <a:pt x="1572" y="636"/>
                  </a:lnTo>
                  <a:lnTo>
                    <a:pt x="1687" y="677"/>
                  </a:lnTo>
                  <a:lnTo>
                    <a:pt x="1788" y="708"/>
                  </a:lnTo>
                  <a:lnTo>
                    <a:pt x="1892" y="740"/>
                  </a:lnTo>
                  <a:lnTo>
                    <a:pt x="1996" y="772"/>
                  </a:lnTo>
                  <a:lnTo>
                    <a:pt x="2107" y="804"/>
                  </a:lnTo>
                  <a:lnTo>
                    <a:pt x="2212" y="836"/>
                  </a:lnTo>
                  <a:lnTo>
                    <a:pt x="2312" y="859"/>
                  </a:lnTo>
                  <a:lnTo>
                    <a:pt x="2420" y="892"/>
                  </a:lnTo>
                  <a:lnTo>
                    <a:pt x="2527" y="915"/>
                  </a:lnTo>
                  <a:lnTo>
                    <a:pt x="2636" y="948"/>
                  </a:lnTo>
                  <a:lnTo>
                    <a:pt x="2736" y="971"/>
                  </a:lnTo>
                  <a:lnTo>
                    <a:pt x="2840" y="995"/>
                  </a:lnTo>
                  <a:lnTo>
                    <a:pt x="2944" y="1019"/>
                  </a:lnTo>
                  <a:lnTo>
                    <a:pt x="3055" y="1043"/>
                  </a:lnTo>
                  <a:lnTo>
                    <a:pt x="3160" y="1067"/>
                  </a:lnTo>
                  <a:lnTo>
                    <a:pt x="3264" y="1091"/>
                  </a:lnTo>
                  <a:lnTo>
                    <a:pt x="3368" y="1115"/>
                  </a:lnTo>
                  <a:lnTo>
                    <a:pt x="3475" y="1130"/>
                  </a:lnTo>
                  <a:lnTo>
                    <a:pt x="3584" y="1155"/>
                  </a:lnTo>
                  <a:lnTo>
                    <a:pt x="3683" y="1170"/>
                  </a:lnTo>
                  <a:lnTo>
                    <a:pt x="3792" y="1195"/>
                  </a:lnTo>
                  <a:lnTo>
                    <a:pt x="3899" y="1210"/>
                  </a:lnTo>
                  <a:lnTo>
                    <a:pt x="4003" y="1226"/>
                  </a:lnTo>
                  <a:lnTo>
                    <a:pt x="4112" y="1251"/>
                  </a:lnTo>
                  <a:lnTo>
                    <a:pt x="4211" y="1266"/>
                  </a:lnTo>
                  <a:lnTo>
                    <a:pt x="4323" y="1282"/>
                  </a:lnTo>
                  <a:cubicBezTo>
                    <a:pt x="4358" y="1287"/>
                    <a:pt x="4382" y="1320"/>
                    <a:pt x="4377" y="1355"/>
                  </a:cubicBezTo>
                  <a:cubicBezTo>
                    <a:pt x="4372" y="1390"/>
                    <a:pt x="4339" y="1414"/>
                    <a:pt x="4304" y="1409"/>
                  </a:cubicBezTo>
                  <a:lnTo>
                    <a:pt x="4192" y="1393"/>
                  </a:lnTo>
                  <a:lnTo>
                    <a:pt x="4083" y="1376"/>
                  </a:lnTo>
                  <a:lnTo>
                    <a:pt x="3984" y="1353"/>
                  </a:lnTo>
                  <a:lnTo>
                    <a:pt x="3880" y="1337"/>
                  </a:lnTo>
                  <a:lnTo>
                    <a:pt x="3763" y="1320"/>
                  </a:lnTo>
                  <a:lnTo>
                    <a:pt x="3664" y="1297"/>
                  </a:lnTo>
                  <a:lnTo>
                    <a:pt x="3555" y="1280"/>
                  </a:lnTo>
                  <a:lnTo>
                    <a:pt x="3456" y="1257"/>
                  </a:lnTo>
                  <a:lnTo>
                    <a:pt x="3339" y="1240"/>
                  </a:lnTo>
                  <a:lnTo>
                    <a:pt x="3235" y="1216"/>
                  </a:lnTo>
                  <a:lnTo>
                    <a:pt x="3131" y="1192"/>
                  </a:lnTo>
                  <a:lnTo>
                    <a:pt x="3028" y="1168"/>
                  </a:lnTo>
                  <a:lnTo>
                    <a:pt x="2915" y="1144"/>
                  </a:lnTo>
                  <a:lnTo>
                    <a:pt x="2811" y="1120"/>
                  </a:lnTo>
                  <a:lnTo>
                    <a:pt x="2707" y="1096"/>
                  </a:lnTo>
                  <a:lnTo>
                    <a:pt x="2599" y="1071"/>
                  </a:lnTo>
                  <a:lnTo>
                    <a:pt x="2500" y="1040"/>
                  </a:lnTo>
                  <a:lnTo>
                    <a:pt x="2383" y="1015"/>
                  </a:lnTo>
                  <a:lnTo>
                    <a:pt x="2283" y="984"/>
                  </a:lnTo>
                  <a:lnTo>
                    <a:pt x="2175" y="959"/>
                  </a:lnTo>
                  <a:lnTo>
                    <a:pt x="2072" y="927"/>
                  </a:lnTo>
                  <a:lnTo>
                    <a:pt x="1959" y="895"/>
                  </a:lnTo>
                  <a:lnTo>
                    <a:pt x="1855" y="863"/>
                  </a:lnTo>
                  <a:lnTo>
                    <a:pt x="1751" y="831"/>
                  </a:lnTo>
                  <a:lnTo>
                    <a:pt x="1644" y="798"/>
                  </a:lnTo>
                  <a:lnTo>
                    <a:pt x="1535" y="759"/>
                  </a:lnTo>
                  <a:lnTo>
                    <a:pt x="1426" y="725"/>
                  </a:lnTo>
                  <a:lnTo>
                    <a:pt x="1322" y="685"/>
                  </a:lnTo>
                  <a:lnTo>
                    <a:pt x="1220" y="646"/>
                  </a:lnTo>
                  <a:lnTo>
                    <a:pt x="1106" y="605"/>
                  </a:lnTo>
                  <a:lnTo>
                    <a:pt x="1002" y="565"/>
                  </a:lnTo>
                  <a:lnTo>
                    <a:pt x="895" y="524"/>
                  </a:lnTo>
                  <a:lnTo>
                    <a:pt x="794" y="477"/>
                  </a:lnTo>
                  <a:lnTo>
                    <a:pt x="688" y="436"/>
                  </a:lnTo>
                  <a:lnTo>
                    <a:pt x="575" y="388"/>
                  </a:lnTo>
                  <a:lnTo>
                    <a:pt x="471" y="340"/>
                  </a:lnTo>
                  <a:lnTo>
                    <a:pt x="367" y="292"/>
                  </a:lnTo>
                  <a:lnTo>
                    <a:pt x="261" y="243"/>
                  </a:lnTo>
                  <a:lnTo>
                    <a:pt x="147" y="186"/>
                  </a:lnTo>
                  <a:lnTo>
                    <a:pt x="43" y="130"/>
                  </a:lnTo>
                  <a:cubicBezTo>
                    <a:pt x="12" y="113"/>
                    <a:pt x="0" y="74"/>
                    <a:pt x="17" y="43"/>
                  </a:cubicBezTo>
                  <a:cubicBezTo>
                    <a:pt x="34" y="12"/>
                    <a:pt x="73" y="0"/>
                    <a:pt x="104" y="17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4936" name="Freeform 17"/>
          <p:cNvSpPr>
            <a:spLocks noEditPoints="1"/>
          </p:cNvSpPr>
          <p:nvPr/>
        </p:nvSpPr>
        <p:spPr bwMode="auto">
          <a:xfrm>
            <a:off x="1789005" y="3542595"/>
            <a:ext cx="4852987" cy="23813"/>
          </a:xfrm>
          <a:custGeom>
            <a:avLst/>
            <a:gdLst>
              <a:gd name="T0" fmla="*/ 0 w 25472"/>
              <a:gd name="T1" fmla="*/ 2147483646 h 128"/>
              <a:gd name="T2" fmla="*/ 2147483646 w 25472"/>
              <a:gd name="T3" fmla="*/ 2147483646 h 128"/>
              <a:gd name="T4" fmla="*/ 2147483646 w 25472"/>
              <a:gd name="T5" fmla="*/ 2147483646 h 128"/>
              <a:gd name="T6" fmla="*/ 2147483646 w 25472"/>
              <a:gd name="T7" fmla="*/ 2147483646 h 128"/>
              <a:gd name="T8" fmla="*/ 2147483646 w 25472"/>
              <a:gd name="T9" fmla="*/ 0 h 128"/>
              <a:gd name="T10" fmla="*/ 2147483646 w 25472"/>
              <a:gd name="T11" fmla="*/ 0 h 128"/>
              <a:gd name="T12" fmla="*/ 2147483646 w 25472"/>
              <a:gd name="T13" fmla="*/ 0 h 128"/>
              <a:gd name="T14" fmla="*/ 2147483646 w 25472"/>
              <a:gd name="T15" fmla="*/ 2147483646 h 128"/>
              <a:gd name="T16" fmla="*/ 2147483646 w 25472"/>
              <a:gd name="T17" fmla="*/ 2147483646 h 128"/>
              <a:gd name="T18" fmla="*/ 2147483646 w 25472"/>
              <a:gd name="T19" fmla="*/ 2147483646 h 128"/>
              <a:gd name="T20" fmla="*/ 2147483646 w 25472"/>
              <a:gd name="T21" fmla="*/ 2147483646 h 128"/>
              <a:gd name="T22" fmla="*/ 2147483646 w 25472"/>
              <a:gd name="T23" fmla="*/ 0 h 128"/>
              <a:gd name="T24" fmla="*/ 2147483646 w 25472"/>
              <a:gd name="T25" fmla="*/ 0 h 128"/>
              <a:gd name="T26" fmla="*/ 2147483646 w 25472"/>
              <a:gd name="T27" fmla="*/ 0 h 128"/>
              <a:gd name="T28" fmla="*/ 2147483646 w 25472"/>
              <a:gd name="T29" fmla="*/ 2147483646 h 128"/>
              <a:gd name="T30" fmla="*/ 2147483646 w 25472"/>
              <a:gd name="T31" fmla="*/ 2147483646 h 128"/>
              <a:gd name="T32" fmla="*/ 2147483646 w 25472"/>
              <a:gd name="T33" fmla="*/ 2147483646 h 128"/>
              <a:gd name="T34" fmla="*/ 2147483646 w 25472"/>
              <a:gd name="T35" fmla="*/ 2147483646 h 128"/>
              <a:gd name="T36" fmla="*/ 2147483646 w 25472"/>
              <a:gd name="T37" fmla="*/ 0 h 128"/>
              <a:gd name="T38" fmla="*/ 2147483646 w 25472"/>
              <a:gd name="T39" fmla="*/ 0 h 128"/>
              <a:gd name="T40" fmla="*/ 2147483646 w 25472"/>
              <a:gd name="T41" fmla="*/ 0 h 128"/>
              <a:gd name="T42" fmla="*/ 2147483646 w 25472"/>
              <a:gd name="T43" fmla="*/ 2147483646 h 128"/>
              <a:gd name="T44" fmla="*/ 2147483646 w 25472"/>
              <a:gd name="T45" fmla="*/ 2147483646 h 128"/>
              <a:gd name="T46" fmla="*/ 2147483646 w 25472"/>
              <a:gd name="T47" fmla="*/ 2147483646 h 128"/>
              <a:gd name="T48" fmla="*/ 2147483646 w 25472"/>
              <a:gd name="T49" fmla="*/ 2147483646 h 128"/>
              <a:gd name="T50" fmla="*/ 2147483646 w 25472"/>
              <a:gd name="T51" fmla="*/ 0 h 128"/>
              <a:gd name="T52" fmla="*/ 2147483646 w 25472"/>
              <a:gd name="T53" fmla="*/ 0 h 128"/>
              <a:gd name="T54" fmla="*/ 2147483646 w 25472"/>
              <a:gd name="T55" fmla="*/ 0 h 128"/>
              <a:gd name="T56" fmla="*/ 2147483646 w 25472"/>
              <a:gd name="T57" fmla="*/ 2147483646 h 128"/>
              <a:gd name="T58" fmla="*/ 2147483646 w 25472"/>
              <a:gd name="T59" fmla="*/ 2147483646 h 128"/>
              <a:gd name="T60" fmla="*/ 2147483646 w 25472"/>
              <a:gd name="T61" fmla="*/ 2147483646 h 128"/>
              <a:gd name="T62" fmla="*/ 2147483646 w 25472"/>
              <a:gd name="T63" fmla="*/ 2147483646 h 128"/>
              <a:gd name="T64" fmla="*/ 2147483646 w 25472"/>
              <a:gd name="T65" fmla="*/ 0 h 128"/>
              <a:gd name="T66" fmla="*/ 2147483646 w 25472"/>
              <a:gd name="T67" fmla="*/ 0 h 128"/>
              <a:gd name="T68" fmla="*/ 2147483646 w 25472"/>
              <a:gd name="T69" fmla="*/ 0 h 128"/>
              <a:gd name="T70" fmla="*/ 2147483646 w 25472"/>
              <a:gd name="T71" fmla="*/ 2147483646 h 128"/>
              <a:gd name="T72" fmla="*/ 2147483646 w 25472"/>
              <a:gd name="T73" fmla="*/ 2147483646 h 128"/>
              <a:gd name="T74" fmla="*/ 2147483646 w 25472"/>
              <a:gd name="T75" fmla="*/ 2147483646 h 128"/>
              <a:gd name="T76" fmla="*/ 2147483646 w 25472"/>
              <a:gd name="T77" fmla="*/ 2147483646 h 128"/>
              <a:gd name="T78" fmla="*/ 2147483646 w 25472"/>
              <a:gd name="T79" fmla="*/ 0 h 128"/>
              <a:gd name="T80" fmla="*/ 2147483646 w 25472"/>
              <a:gd name="T81" fmla="*/ 0 h 128"/>
              <a:gd name="T82" fmla="*/ 2147483646 w 25472"/>
              <a:gd name="T83" fmla="*/ 0 h 128"/>
              <a:gd name="T84" fmla="*/ 2147483646 w 25472"/>
              <a:gd name="T85" fmla="*/ 2147483646 h 128"/>
              <a:gd name="T86" fmla="*/ 2147483646 w 25472"/>
              <a:gd name="T87" fmla="*/ 2147483646 h 128"/>
              <a:gd name="T88" fmla="*/ 2147483646 w 25472"/>
              <a:gd name="T89" fmla="*/ 2147483646 h 128"/>
              <a:gd name="T90" fmla="*/ 2147483646 w 25472"/>
              <a:gd name="T91" fmla="*/ 2147483646 h 128"/>
              <a:gd name="T92" fmla="*/ 2147483646 w 25472"/>
              <a:gd name="T93" fmla="*/ 0 h 128"/>
              <a:gd name="T94" fmla="*/ 2147483646 w 25472"/>
              <a:gd name="T95" fmla="*/ 0 h 128"/>
              <a:gd name="T96" fmla="*/ 2147483646 w 25472"/>
              <a:gd name="T97" fmla="*/ 0 h 128"/>
              <a:gd name="T98" fmla="*/ 2147483646 w 25472"/>
              <a:gd name="T99" fmla="*/ 2147483646 h 128"/>
              <a:gd name="T100" fmla="*/ 2147483646 w 25472"/>
              <a:gd name="T101" fmla="*/ 2147483646 h 128"/>
              <a:gd name="T102" fmla="*/ 2147483646 w 25472"/>
              <a:gd name="T103" fmla="*/ 2147483646 h 128"/>
              <a:gd name="T104" fmla="*/ 2147483646 w 25472"/>
              <a:gd name="T105" fmla="*/ 2147483646 h 128"/>
              <a:gd name="T106" fmla="*/ 2147483646 w 25472"/>
              <a:gd name="T107" fmla="*/ 0 h 128"/>
              <a:gd name="T108" fmla="*/ 2147483646 w 25472"/>
              <a:gd name="T109" fmla="*/ 0 h 128"/>
              <a:gd name="T110" fmla="*/ 2147483646 w 25472"/>
              <a:gd name="T111" fmla="*/ 0 h 128"/>
              <a:gd name="T112" fmla="*/ 2147483646 w 25472"/>
              <a:gd name="T113" fmla="*/ 2147483646 h 128"/>
              <a:gd name="T114" fmla="*/ 2147483646 w 25472"/>
              <a:gd name="T115" fmla="*/ 2147483646 h 1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472" h="128">
                <a:moveTo>
                  <a:pt x="64" y="0"/>
                </a:moveTo>
                <a:lnTo>
                  <a:pt x="320" y="0"/>
                </a:lnTo>
                <a:cubicBezTo>
                  <a:pt x="356" y="0"/>
                  <a:pt x="384" y="29"/>
                  <a:pt x="384" y="64"/>
                </a:cubicBezTo>
                <a:cubicBezTo>
                  <a:pt x="384" y="100"/>
                  <a:pt x="356" y="128"/>
                  <a:pt x="320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  <a:moveTo>
                  <a:pt x="576" y="0"/>
                </a:moveTo>
                <a:lnTo>
                  <a:pt x="832" y="0"/>
                </a:lnTo>
                <a:cubicBezTo>
                  <a:pt x="868" y="0"/>
                  <a:pt x="896" y="29"/>
                  <a:pt x="896" y="64"/>
                </a:cubicBezTo>
                <a:cubicBezTo>
                  <a:pt x="896" y="100"/>
                  <a:pt x="868" y="128"/>
                  <a:pt x="832" y="128"/>
                </a:cubicBezTo>
                <a:lnTo>
                  <a:pt x="576" y="128"/>
                </a:lnTo>
                <a:cubicBezTo>
                  <a:pt x="541" y="128"/>
                  <a:pt x="512" y="100"/>
                  <a:pt x="512" y="64"/>
                </a:cubicBezTo>
                <a:cubicBezTo>
                  <a:pt x="512" y="29"/>
                  <a:pt x="541" y="0"/>
                  <a:pt x="576" y="0"/>
                </a:cubicBezTo>
                <a:close/>
                <a:moveTo>
                  <a:pt x="1088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1088" y="128"/>
                </a:lnTo>
                <a:cubicBezTo>
                  <a:pt x="1053" y="128"/>
                  <a:pt x="1024" y="100"/>
                  <a:pt x="1024" y="64"/>
                </a:cubicBezTo>
                <a:cubicBezTo>
                  <a:pt x="1024" y="29"/>
                  <a:pt x="1053" y="0"/>
                  <a:pt x="1088" y="0"/>
                </a:cubicBezTo>
                <a:close/>
                <a:moveTo>
                  <a:pt x="1600" y="0"/>
                </a:moveTo>
                <a:lnTo>
                  <a:pt x="1856" y="0"/>
                </a:lnTo>
                <a:cubicBezTo>
                  <a:pt x="1892" y="0"/>
                  <a:pt x="1920" y="29"/>
                  <a:pt x="1920" y="64"/>
                </a:cubicBezTo>
                <a:cubicBezTo>
                  <a:pt x="1920" y="100"/>
                  <a:pt x="1892" y="128"/>
                  <a:pt x="1856" y="128"/>
                </a:cubicBezTo>
                <a:lnTo>
                  <a:pt x="1600" y="128"/>
                </a:lnTo>
                <a:cubicBezTo>
                  <a:pt x="1565" y="128"/>
                  <a:pt x="1536" y="100"/>
                  <a:pt x="1536" y="64"/>
                </a:cubicBezTo>
                <a:cubicBezTo>
                  <a:pt x="1536" y="29"/>
                  <a:pt x="1565" y="0"/>
                  <a:pt x="1600" y="0"/>
                </a:cubicBezTo>
                <a:close/>
                <a:moveTo>
                  <a:pt x="2112" y="0"/>
                </a:moveTo>
                <a:lnTo>
                  <a:pt x="2368" y="0"/>
                </a:lnTo>
                <a:cubicBezTo>
                  <a:pt x="2404" y="0"/>
                  <a:pt x="2432" y="29"/>
                  <a:pt x="2432" y="64"/>
                </a:cubicBezTo>
                <a:cubicBezTo>
                  <a:pt x="2432" y="100"/>
                  <a:pt x="2404" y="128"/>
                  <a:pt x="2368" y="128"/>
                </a:cubicBezTo>
                <a:lnTo>
                  <a:pt x="2112" y="128"/>
                </a:lnTo>
                <a:cubicBezTo>
                  <a:pt x="2077" y="128"/>
                  <a:pt x="2048" y="100"/>
                  <a:pt x="2048" y="64"/>
                </a:cubicBezTo>
                <a:cubicBezTo>
                  <a:pt x="2048" y="29"/>
                  <a:pt x="2077" y="0"/>
                  <a:pt x="2112" y="0"/>
                </a:cubicBezTo>
                <a:close/>
                <a:moveTo>
                  <a:pt x="2624" y="0"/>
                </a:moveTo>
                <a:lnTo>
                  <a:pt x="2880" y="0"/>
                </a:lnTo>
                <a:cubicBezTo>
                  <a:pt x="2916" y="0"/>
                  <a:pt x="2944" y="29"/>
                  <a:pt x="2944" y="64"/>
                </a:cubicBezTo>
                <a:cubicBezTo>
                  <a:pt x="2944" y="100"/>
                  <a:pt x="2916" y="128"/>
                  <a:pt x="2880" y="128"/>
                </a:cubicBezTo>
                <a:lnTo>
                  <a:pt x="2624" y="128"/>
                </a:lnTo>
                <a:cubicBezTo>
                  <a:pt x="2589" y="128"/>
                  <a:pt x="2560" y="100"/>
                  <a:pt x="2560" y="64"/>
                </a:cubicBezTo>
                <a:cubicBezTo>
                  <a:pt x="2560" y="29"/>
                  <a:pt x="2589" y="0"/>
                  <a:pt x="2624" y="0"/>
                </a:cubicBezTo>
                <a:close/>
                <a:moveTo>
                  <a:pt x="3136" y="0"/>
                </a:moveTo>
                <a:lnTo>
                  <a:pt x="3392" y="0"/>
                </a:lnTo>
                <a:cubicBezTo>
                  <a:pt x="3428" y="0"/>
                  <a:pt x="3456" y="29"/>
                  <a:pt x="3456" y="64"/>
                </a:cubicBezTo>
                <a:cubicBezTo>
                  <a:pt x="3456" y="100"/>
                  <a:pt x="3428" y="128"/>
                  <a:pt x="3392" y="128"/>
                </a:cubicBezTo>
                <a:lnTo>
                  <a:pt x="3136" y="128"/>
                </a:lnTo>
                <a:cubicBezTo>
                  <a:pt x="3101" y="128"/>
                  <a:pt x="3072" y="100"/>
                  <a:pt x="3072" y="64"/>
                </a:cubicBezTo>
                <a:cubicBezTo>
                  <a:pt x="3072" y="29"/>
                  <a:pt x="3101" y="0"/>
                  <a:pt x="3136" y="0"/>
                </a:cubicBezTo>
                <a:close/>
                <a:moveTo>
                  <a:pt x="3648" y="0"/>
                </a:moveTo>
                <a:lnTo>
                  <a:pt x="3904" y="0"/>
                </a:lnTo>
                <a:cubicBezTo>
                  <a:pt x="3940" y="0"/>
                  <a:pt x="3968" y="29"/>
                  <a:pt x="3968" y="64"/>
                </a:cubicBezTo>
                <a:cubicBezTo>
                  <a:pt x="3968" y="100"/>
                  <a:pt x="3940" y="128"/>
                  <a:pt x="3904" y="128"/>
                </a:cubicBezTo>
                <a:lnTo>
                  <a:pt x="3648" y="128"/>
                </a:lnTo>
                <a:cubicBezTo>
                  <a:pt x="3613" y="128"/>
                  <a:pt x="3584" y="100"/>
                  <a:pt x="3584" y="64"/>
                </a:cubicBezTo>
                <a:cubicBezTo>
                  <a:pt x="3584" y="29"/>
                  <a:pt x="3613" y="0"/>
                  <a:pt x="3648" y="0"/>
                </a:cubicBezTo>
                <a:close/>
                <a:moveTo>
                  <a:pt x="4160" y="0"/>
                </a:moveTo>
                <a:lnTo>
                  <a:pt x="4416" y="0"/>
                </a:lnTo>
                <a:cubicBezTo>
                  <a:pt x="4452" y="0"/>
                  <a:pt x="4480" y="29"/>
                  <a:pt x="4480" y="64"/>
                </a:cubicBezTo>
                <a:cubicBezTo>
                  <a:pt x="4480" y="100"/>
                  <a:pt x="4452" y="128"/>
                  <a:pt x="4416" y="128"/>
                </a:cubicBezTo>
                <a:lnTo>
                  <a:pt x="4160" y="128"/>
                </a:lnTo>
                <a:cubicBezTo>
                  <a:pt x="4125" y="128"/>
                  <a:pt x="4096" y="100"/>
                  <a:pt x="4096" y="64"/>
                </a:cubicBezTo>
                <a:cubicBezTo>
                  <a:pt x="4096" y="29"/>
                  <a:pt x="4125" y="0"/>
                  <a:pt x="4160" y="0"/>
                </a:cubicBezTo>
                <a:close/>
                <a:moveTo>
                  <a:pt x="4672" y="0"/>
                </a:moveTo>
                <a:lnTo>
                  <a:pt x="4928" y="0"/>
                </a:lnTo>
                <a:cubicBezTo>
                  <a:pt x="4964" y="0"/>
                  <a:pt x="4992" y="29"/>
                  <a:pt x="4992" y="64"/>
                </a:cubicBezTo>
                <a:cubicBezTo>
                  <a:pt x="4992" y="100"/>
                  <a:pt x="4964" y="128"/>
                  <a:pt x="4928" y="128"/>
                </a:cubicBezTo>
                <a:lnTo>
                  <a:pt x="4672" y="128"/>
                </a:lnTo>
                <a:cubicBezTo>
                  <a:pt x="4637" y="128"/>
                  <a:pt x="4608" y="100"/>
                  <a:pt x="4608" y="64"/>
                </a:cubicBezTo>
                <a:cubicBezTo>
                  <a:pt x="4608" y="29"/>
                  <a:pt x="4637" y="0"/>
                  <a:pt x="4672" y="0"/>
                </a:cubicBezTo>
                <a:close/>
                <a:moveTo>
                  <a:pt x="5184" y="0"/>
                </a:moveTo>
                <a:lnTo>
                  <a:pt x="5440" y="0"/>
                </a:lnTo>
                <a:cubicBezTo>
                  <a:pt x="5476" y="0"/>
                  <a:pt x="5504" y="29"/>
                  <a:pt x="5504" y="64"/>
                </a:cubicBezTo>
                <a:cubicBezTo>
                  <a:pt x="5504" y="100"/>
                  <a:pt x="5476" y="128"/>
                  <a:pt x="5440" y="128"/>
                </a:cubicBezTo>
                <a:lnTo>
                  <a:pt x="5184" y="128"/>
                </a:lnTo>
                <a:cubicBezTo>
                  <a:pt x="5149" y="128"/>
                  <a:pt x="5120" y="100"/>
                  <a:pt x="5120" y="64"/>
                </a:cubicBezTo>
                <a:cubicBezTo>
                  <a:pt x="5120" y="29"/>
                  <a:pt x="5149" y="0"/>
                  <a:pt x="5184" y="0"/>
                </a:cubicBezTo>
                <a:close/>
                <a:moveTo>
                  <a:pt x="5696" y="0"/>
                </a:moveTo>
                <a:lnTo>
                  <a:pt x="5952" y="0"/>
                </a:lnTo>
                <a:cubicBezTo>
                  <a:pt x="5988" y="0"/>
                  <a:pt x="6016" y="29"/>
                  <a:pt x="6016" y="64"/>
                </a:cubicBezTo>
                <a:cubicBezTo>
                  <a:pt x="6016" y="100"/>
                  <a:pt x="5988" y="128"/>
                  <a:pt x="5952" y="128"/>
                </a:cubicBezTo>
                <a:lnTo>
                  <a:pt x="5696" y="128"/>
                </a:lnTo>
                <a:cubicBezTo>
                  <a:pt x="5661" y="128"/>
                  <a:pt x="5632" y="100"/>
                  <a:pt x="5632" y="64"/>
                </a:cubicBezTo>
                <a:cubicBezTo>
                  <a:pt x="5632" y="29"/>
                  <a:pt x="5661" y="0"/>
                  <a:pt x="5696" y="0"/>
                </a:cubicBezTo>
                <a:close/>
                <a:moveTo>
                  <a:pt x="6208" y="0"/>
                </a:moveTo>
                <a:lnTo>
                  <a:pt x="6464" y="0"/>
                </a:lnTo>
                <a:cubicBezTo>
                  <a:pt x="6500" y="0"/>
                  <a:pt x="6528" y="29"/>
                  <a:pt x="6528" y="64"/>
                </a:cubicBezTo>
                <a:cubicBezTo>
                  <a:pt x="6528" y="100"/>
                  <a:pt x="6500" y="128"/>
                  <a:pt x="6464" y="128"/>
                </a:cubicBezTo>
                <a:lnTo>
                  <a:pt x="6208" y="128"/>
                </a:lnTo>
                <a:cubicBezTo>
                  <a:pt x="6173" y="128"/>
                  <a:pt x="6144" y="100"/>
                  <a:pt x="6144" y="64"/>
                </a:cubicBezTo>
                <a:cubicBezTo>
                  <a:pt x="6144" y="29"/>
                  <a:pt x="6173" y="0"/>
                  <a:pt x="6208" y="0"/>
                </a:cubicBezTo>
                <a:close/>
                <a:moveTo>
                  <a:pt x="6720" y="0"/>
                </a:moveTo>
                <a:lnTo>
                  <a:pt x="6976" y="0"/>
                </a:lnTo>
                <a:cubicBezTo>
                  <a:pt x="7012" y="0"/>
                  <a:pt x="7040" y="29"/>
                  <a:pt x="7040" y="64"/>
                </a:cubicBezTo>
                <a:cubicBezTo>
                  <a:pt x="7040" y="100"/>
                  <a:pt x="7012" y="128"/>
                  <a:pt x="6976" y="128"/>
                </a:cubicBezTo>
                <a:lnTo>
                  <a:pt x="6720" y="128"/>
                </a:lnTo>
                <a:cubicBezTo>
                  <a:pt x="6685" y="128"/>
                  <a:pt x="6656" y="100"/>
                  <a:pt x="6656" y="64"/>
                </a:cubicBezTo>
                <a:cubicBezTo>
                  <a:pt x="6656" y="29"/>
                  <a:pt x="6685" y="0"/>
                  <a:pt x="6720" y="0"/>
                </a:cubicBezTo>
                <a:close/>
                <a:moveTo>
                  <a:pt x="7232" y="0"/>
                </a:moveTo>
                <a:lnTo>
                  <a:pt x="7488" y="0"/>
                </a:lnTo>
                <a:cubicBezTo>
                  <a:pt x="7524" y="0"/>
                  <a:pt x="7552" y="29"/>
                  <a:pt x="7552" y="64"/>
                </a:cubicBezTo>
                <a:cubicBezTo>
                  <a:pt x="7552" y="100"/>
                  <a:pt x="7524" y="128"/>
                  <a:pt x="7488" y="128"/>
                </a:cubicBezTo>
                <a:lnTo>
                  <a:pt x="7232" y="128"/>
                </a:lnTo>
                <a:cubicBezTo>
                  <a:pt x="7197" y="128"/>
                  <a:pt x="7168" y="100"/>
                  <a:pt x="7168" y="64"/>
                </a:cubicBezTo>
                <a:cubicBezTo>
                  <a:pt x="7168" y="29"/>
                  <a:pt x="7197" y="0"/>
                  <a:pt x="7232" y="0"/>
                </a:cubicBezTo>
                <a:close/>
                <a:moveTo>
                  <a:pt x="7744" y="0"/>
                </a:moveTo>
                <a:lnTo>
                  <a:pt x="8000" y="0"/>
                </a:lnTo>
                <a:cubicBezTo>
                  <a:pt x="8036" y="0"/>
                  <a:pt x="8064" y="29"/>
                  <a:pt x="8064" y="64"/>
                </a:cubicBezTo>
                <a:cubicBezTo>
                  <a:pt x="8064" y="100"/>
                  <a:pt x="8036" y="128"/>
                  <a:pt x="8000" y="128"/>
                </a:cubicBezTo>
                <a:lnTo>
                  <a:pt x="7744" y="128"/>
                </a:lnTo>
                <a:cubicBezTo>
                  <a:pt x="7709" y="128"/>
                  <a:pt x="7680" y="100"/>
                  <a:pt x="7680" y="64"/>
                </a:cubicBezTo>
                <a:cubicBezTo>
                  <a:pt x="7680" y="29"/>
                  <a:pt x="7709" y="0"/>
                  <a:pt x="7744" y="0"/>
                </a:cubicBezTo>
                <a:close/>
                <a:moveTo>
                  <a:pt x="8256" y="0"/>
                </a:moveTo>
                <a:lnTo>
                  <a:pt x="8512" y="0"/>
                </a:lnTo>
                <a:cubicBezTo>
                  <a:pt x="8548" y="0"/>
                  <a:pt x="8576" y="29"/>
                  <a:pt x="8576" y="64"/>
                </a:cubicBezTo>
                <a:cubicBezTo>
                  <a:pt x="8576" y="100"/>
                  <a:pt x="8548" y="128"/>
                  <a:pt x="8512" y="128"/>
                </a:cubicBezTo>
                <a:lnTo>
                  <a:pt x="8256" y="128"/>
                </a:lnTo>
                <a:cubicBezTo>
                  <a:pt x="8221" y="128"/>
                  <a:pt x="8192" y="100"/>
                  <a:pt x="8192" y="64"/>
                </a:cubicBezTo>
                <a:cubicBezTo>
                  <a:pt x="8192" y="29"/>
                  <a:pt x="8221" y="0"/>
                  <a:pt x="8256" y="0"/>
                </a:cubicBezTo>
                <a:close/>
                <a:moveTo>
                  <a:pt x="8768" y="0"/>
                </a:moveTo>
                <a:lnTo>
                  <a:pt x="9024" y="0"/>
                </a:lnTo>
                <a:cubicBezTo>
                  <a:pt x="9060" y="0"/>
                  <a:pt x="9088" y="29"/>
                  <a:pt x="9088" y="64"/>
                </a:cubicBezTo>
                <a:cubicBezTo>
                  <a:pt x="9088" y="100"/>
                  <a:pt x="9060" y="128"/>
                  <a:pt x="9024" y="128"/>
                </a:cubicBezTo>
                <a:lnTo>
                  <a:pt x="8768" y="128"/>
                </a:lnTo>
                <a:cubicBezTo>
                  <a:pt x="8733" y="128"/>
                  <a:pt x="8704" y="100"/>
                  <a:pt x="8704" y="64"/>
                </a:cubicBezTo>
                <a:cubicBezTo>
                  <a:pt x="8704" y="29"/>
                  <a:pt x="8733" y="0"/>
                  <a:pt x="8768" y="0"/>
                </a:cubicBezTo>
                <a:close/>
                <a:moveTo>
                  <a:pt x="9280" y="0"/>
                </a:moveTo>
                <a:lnTo>
                  <a:pt x="9536" y="0"/>
                </a:lnTo>
                <a:cubicBezTo>
                  <a:pt x="9572" y="0"/>
                  <a:pt x="9600" y="29"/>
                  <a:pt x="9600" y="64"/>
                </a:cubicBezTo>
                <a:cubicBezTo>
                  <a:pt x="9600" y="100"/>
                  <a:pt x="9572" y="128"/>
                  <a:pt x="9536" y="128"/>
                </a:cubicBezTo>
                <a:lnTo>
                  <a:pt x="9280" y="128"/>
                </a:lnTo>
                <a:cubicBezTo>
                  <a:pt x="9245" y="128"/>
                  <a:pt x="9216" y="100"/>
                  <a:pt x="9216" y="64"/>
                </a:cubicBezTo>
                <a:cubicBezTo>
                  <a:pt x="9216" y="29"/>
                  <a:pt x="9245" y="0"/>
                  <a:pt x="9280" y="0"/>
                </a:cubicBezTo>
                <a:close/>
                <a:moveTo>
                  <a:pt x="9792" y="0"/>
                </a:moveTo>
                <a:lnTo>
                  <a:pt x="10048" y="0"/>
                </a:lnTo>
                <a:cubicBezTo>
                  <a:pt x="10084" y="0"/>
                  <a:pt x="10112" y="29"/>
                  <a:pt x="10112" y="64"/>
                </a:cubicBezTo>
                <a:cubicBezTo>
                  <a:pt x="10112" y="100"/>
                  <a:pt x="10084" y="128"/>
                  <a:pt x="10048" y="128"/>
                </a:cubicBezTo>
                <a:lnTo>
                  <a:pt x="9792" y="128"/>
                </a:lnTo>
                <a:cubicBezTo>
                  <a:pt x="9757" y="128"/>
                  <a:pt x="9728" y="100"/>
                  <a:pt x="9728" y="64"/>
                </a:cubicBezTo>
                <a:cubicBezTo>
                  <a:pt x="9728" y="29"/>
                  <a:pt x="9757" y="0"/>
                  <a:pt x="9792" y="0"/>
                </a:cubicBezTo>
                <a:close/>
                <a:moveTo>
                  <a:pt x="10304" y="0"/>
                </a:moveTo>
                <a:lnTo>
                  <a:pt x="10560" y="0"/>
                </a:lnTo>
                <a:cubicBezTo>
                  <a:pt x="10596" y="0"/>
                  <a:pt x="10624" y="29"/>
                  <a:pt x="10624" y="64"/>
                </a:cubicBezTo>
                <a:cubicBezTo>
                  <a:pt x="10624" y="100"/>
                  <a:pt x="10596" y="128"/>
                  <a:pt x="10560" y="128"/>
                </a:cubicBezTo>
                <a:lnTo>
                  <a:pt x="10304" y="128"/>
                </a:lnTo>
                <a:cubicBezTo>
                  <a:pt x="10269" y="128"/>
                  <a:pt x="10240" y="100"/>
                  <a:pt x="10240" y="64"/>
                </a:cubicBezTo>
                <a:cubicBezTo>
                  <a:pt x="10240" y="29"/>
                  <a:pt x="10269" y="0"/>
                  <a:pt x="10304" y="0"/>
                </a:cubicBezTo>
                <a:close/>
                <a:moveTo>
                  <a:pt x="10816" y="0"/>
                </a:moveTo>
                <a:lnTo>
                  <a:pt x="11072" y="0"/>
                </a:lnTo>
                <a:cubicBezTo>
                  <a:pt x="11108" y="0"/>
                  <a:pt x="11136" y="29"/>
                  <a:pt x="11136" y="64"/>
                </a:cubicBezTo>
                <a:cubicBezTo>
                  <a:pt x="11136" y="100"/>
                  <a:pt x="11108" y="128"/>
                  <a:pt x="11072" y="128"/>
                </a:cubicBezTo>
                <a:lnTo>
                  <a:pt x="10816" y="128"/>
                </a:lnTo>
                <a:cubicBezTo>
                  <a:pt x="10781" y="128"/>
                  <a:pt x="10752" y="100"/>
                  <a:pt x="10752" y="64"/>
                </a:cubicBezTo>
                <a:cubicBezTo>
                  <a:pt x="10752" y="29"/>
                  <a:pt x="10781" y="0"/>
                  <a:pt x="10816" y="0"/>
                </a:cubicBezTo>
                <a:close/>
                <a:moveTo>
                  <a:pt x="11328" y="0"/>
                </a:moveTo>
                <a:lnTo>
                  <a:pt x="11584" y="0"/>
                </a:lnTo>
                <a:cubicBezTo>
                  <a:pt x="11620" y="0"/>
                  <a:pt x="11648" y="29"/>
                  <a:pt x="11648" y="64"/>
                </a:cubicBezTo>
                <a:cubicBezTo>
                  <a:pt x="11648" y="100"/>
                  <a:pt x="11620" y="128"/>
                  <a:pt x="11584" y="128"/>
                </a:cubicBezTo>
                <a:lnTo>
                  <a:pt x="11328" y="128"/>
                </a:lnTo>
                <a:cubicBezTo>
                  <a:pt x="11293" y="128"/>
                  <a:pt x="11264" y="100"/>
                  <a:pt x="11264" y="64"/>
                </a:cubicBezTo>
                <a:cubicBezTo>
                  <a:pt x="11264" y="29"/>
                  <a:pt x="11293" y="0"/>
                  <a:pt x="11328" y="0"/>
                </a:cubicBezTo>
                <a:close/>
                <a:moveTo>
                  <a:pt x="11840" y="0"/>
                </a:moveTo>
                <a:lnTo>
                  <a:pt x="12096" y="0"/>
                </a:lnTo>
                <a:cubicBezTo>
                  <a:pt x="12132" y="0"/>
                  <a:pt x="12160" y="29"/>
                  <a:pt x="12160" y="64"/>
                </a:cubicBezTo>
                <a:cubicBezTo>
                  <a:pt x="12160" y="100"/>
                  <a:pt x="12132" y="128"/>
                  <a:pt x="12096" y="128"/>
                </a:cubicBezTo>
                <a:lnTo>
                  <a:pt x="11840" y="128"/>
                </a:lnTo>
                <a:cubicBezTo>
                  <a:pt x="11805" y="128"/>
                  <a:pt x="11776" y="100"/>
                  <a:pt x="11776" y="64"/>
                </a:cubicBezTo>
                <a:cubicBezTo>
                  <a:pt x="11776" y="29"/>
                  <a:pt x="11805" y="0"/>
                  <a:pt x="11840" y="0"/>
                </a:cubicBezTo>
                <a:close/>
                <a:moveTo>
                  <a:pt x="12352" y="0"/>
                </a:moveTo>
                <a:lnTo>
                  <a:pt x="12608" y="0"/>
                </a:lnTo>
                <a:cubicBezTo>
                  <a:pt x="12644" y="0"/>
                  <a:pt x="12672" y="29"/>
                  <a:pt x="12672" y="64"/>
                </a:cubicBezTo>
                <a:cubicBezTo>
                  <a:pt x="12672" y="100"/>
                  <a:pt x="12644" y="128"/>
                  <a:pt x="12608" y="128"/>
                </a:cubicBezTo>
                <a:lnTo>
                  <a:pt x="12352" y="128"/>
                </a:lnTo>
                <a:cubicBezTo>
                  <a:pt x="12317" y="128"/>
                  <a:pt x="12288" y="100"/>
                  <a:pt x="12288" y="64"/>
                </a:cubicBezTo>
                <a:cubicBezTo>
                  <a:pt x="12288" y="29"/>
                  <a:pt x="12317" y="0"/>
                  <a:pt x="12352" y="0"/>
                </a:cubicBezTo>
                <a:close/>
                <a:moveTo>
                  <a:pt x="12864" y="0"/>
                </a:moveTo>
                <a:lnTo>
                  <a:pt x="13120" y="0"/>
                </a:lnTo>
                <a:cubicBezTo>
                  <a:pt x="13156" y="0"/>
                  <a:pt x="13184" y="29"/>
                  <a:pt x="13184" y="64"/>
                </a:cubicBezTo>
                <a:cubicBezTo>
                  <a:pt x="13184" y="100"/>
                  <a:pt x="13156" y="128"/>
                  <a:pt x="13120" y="128"/>
                </a:cubicBezTo>
                <a:lnTo>
                  <a:pt x="12864" y="128"/>
                </a:lnTo>
                <a:cubicBezTo>
                  <a:pt x="12829" y="128"/>
                  <a:pt x="12800" y="100"/>
                  <a:pt x="12800" y="64"/>
                </a:cubicBezTo>
                <a:cubicBezTo>
                  <a:pt x="12800" y="29"/>
                  <a:pt x="12829" y="0"/>
                  <a:pt x="12864" y="0"/>
                </a:cubicBezTo>
                <a:close/>
                <a:moveTo>
                  <a:pt x="13376" y="0"/>
                </a:moveTo>
                <a:lnTo>
                  <a:pt x="13632" y="0"/>
                </a:lnTo>
                <a:cubicBezTo>
                  <a:pt x="13668" y="0"/>
                  <a:pt x="13696" y="29"/>
                  <a:pt x="13696" y="64"/>
                </a:cubicBezTo>
                <a:cubicBezTo>
                  <a:pt x="13696" y="100"/>
                  <a:pt x="13668" y="128"/>
                  <a:pt x="13632" y="128"/>
                </a:cubicBezTo>
                <a:lnTo>
                  <a:pt x="13376" y="128"/>
                </a:lnTo>
                <a:cubicBezTo>
                  <a:pt x="13341" y="128"/>
                  <a:pt x="13312" y="100"/>
                  <a:pt x="13312" y="64"/>
                </a:cubicBezTo>
                <a:cubicBezTo>
                  <a:pt x="13312" y="29"/>
                  <a:pt x="13341" y="0"/>
                  <a:pt x="13376" y="0"/>
                </a:cubicBezTo>
                <a:close/>
                <a:moveTo>
                  <a:pt x="13888" y="0"/>
                </a:moveTo>
                <a:lnTo>
                  <a:pt x="14144" y="0"/>
                </a:lnTo>
                <a:cubicBezTo>
                  <a:pt x="14180" y="0"/>
                  <a:pt x="14208" y="29"/>
                  <a:pt x="14208" y="64"/>
                </a:cubicBezTo>
                <a:cubicBezTo>
                  <a:pt x="14208" y="100"/>
                  <a:pt x="14180" y="128"/>
                  <a:pt x="14144" y="128"/>
                </a:cubicBezTo>
                <a:lnTo>
                  <a:pt x="13888" y="128"/>
                </a:lnTo>
                <a:cubicBezTo>
                  <a:pt x="13853" y="128"/>
                  <a:pt x="13824" y="100"/>
                  <a:pt x="13824" y="64"/>
                </a:cubicBezTo>
                <a:cubicBezTo>
                  <a:pt x="13824" y="29"/>
                  <a:pt x="13853" y="0"/>
                  <a:pt x="13888" y="0"/>
                </a:cubicBezTo>
                <a:close/>
                <a:moveTo>
                  <a:pt x="14400" y="0"/>
                </a:moveTo>
                <a:lnTo>
                  <a:pt x="14656" y="0"/>
                </a:lnTo>
                <a:cubicBezTo>
                  <a:pt x="14692" y="0"/>
                  <a:pt x="14720" y="29"/>
                  <a:pt x="14720" y="64"/>
                </a:cubicBezTo>
                <a:cubicBezTo>
                  <a:pt x="14720" y="100"/>
                  <a:pt x="14692" y="128"/>
                  <a:pt x="14656" y="128"/>
                </a:cubicBezTo>
                <a:lnTo>
                  <a:pt x="14400" y="128"/>
                </a:lnTo>
                <a:cubicBezTo>
                  <a:pt x="14365" y="128"/>
                  <a:pt x="14336" y="100"/>
                  <a:pt x="14336" y="64"/>
                </a:cubicBezTo>
                <a:cubicBezTo>
                  <a:pt x="14336" y="29"/>
                  <a:pt x="14365" y="0"/>
                  <a:pt x="14400" y="0"/>
                </a:cubicBezTo>
                <a:close/>
                <a:moveTo>
                  <a:pt x="14912" y="0"/>
                </a:moveTo>
                <a:lnTo>
                  <a:pt x="15168" y="0"/>
                </a:lnTo>
                <a:cubicBezTo>
                  <a:pt x="15204" y="0"/>
                  <a:pt x="15232" y="29"/>
                  <a:pt x="15232" y="64"/>
                </a:cubicBezTo>
                <a:cubicBezTo>
                  <a:pt x="15232" y="100"/>
                  <a:pt x="15204" y="128"/>
                  <a:pt x="15168" y="128"/>
                </a:cubicBezTo>
                <a:lnTo>
                  <a:pt x="14912" y="128"/>
                </a:lnTo>
                <a:cubicBezTo>
                  <a:pt x="14877" y="128"/>
                  <a:pt x="14848" y="100"/>
                  <a:pt x="14848" y="64"/>
                </a:cubicBezTo>
                <a:cubicBezTo>
                  <a:pt x="14848" y="29"/>
                  <a:pt x="14877" y="0"/>
                  <a:pt x="14912" y="0"/>
                </a:cubicBezTo>
                <a:close/>
                <a:moveTo>
                  <a:pt x="15424" y="0"/>
                </a:moveTo>
                <a:lnTo>
                  <a:pt x="15680" y="0"/>
                </a:lnTo>
                <a:cubicBezTo>
                  <a:pt x="15716" y="0"/>
                  <a:pt x="15744" y="29"/>
                  <a:pt x="15744" y="64"/>
                </a:cubicBezTo>
                <a:cubicBezTo>
                  <a:pt x="15744" y="100"/>
                  <a:pt x="15716" y="128"/>
                  <a:pt x="15680" y="128"/>
                </a:cubicBezTo>
                <a:lnTo>
                  <a:pt x="15424" y="128"/>
                </a:lnTo>
                <a:cubicBezTo>
                  <a:pt x="15389" y="128"/>
                  <a:pt x="15360" y="100"/>
                  <a:pt x="15360" y="64"/>
                </a:cubicBezTo>
                <a:cubicBezTo>
                  <a:pt x="15360" y="29"/>
                  <a:pt x="15389" y="0"/>
                  <a:pt x="15424" y="0"/>
                </a:cubicBezTo>
                <a:close/>
                <a:moveTo>
                  <a:pt x="15936" y="0"/>
                </a:moveTo>
                <a:lnTo>
                  <a:pt x="16192" y="0"/>
                </a:lnTo>
                <a:cubicBezTo>
                  <a:pt x="16228" y="0"/>
                  <a:pt x="16256" y="29"/>
                  <a:pt x="16256" y="64"/>
                </a:cubicBezTo>
                <a:cubicBezTo>
                  <a:pt x="16256" y="100"/>
                  <a:pt x="16228" y="128"/>
                  <a:pt x="16192" y="128"/>
                </a:cubicBezTo>
                <a:lnTo>
                  <a:pt x="15936" y="128"/>
                </a:lnTo>
                <a:cubicBezTo>
                  <a:pt x="15901" y="128"/>
                  <a:pt x="15872" y="100"/>
                  <a:pt x="15872" y="64"/>
                </a:cubicBezTo>
                <a:cubicBezTo>
                  <a:pt x="15872" y="29"/>
                  <a:pt x="15901" y="0"/>
                  <a:pt x="15936" y="0"/>
                </a:cubicBezTo>
                <a:close/>
                <a:moveTo>
                  <a:pt x="16448" y="0"/>
                </a:moveTo>
                <a:lnTo>
                  <a:pt x="16704" y="0"/>
                </a:lnTo>
                <a:cubicBezTo>
                  <a:pt x="16740" y="0"/>
                  <a:pt x="16768" y="29"/>
                  <a:pt x="16768" y="64"/>
                </a:cubicBezTo>
                <a:cubicBezTo>
                  <a:pt x="16768" y="100"/>
                  <a:pt x="16740" y="128"/>
                  <a:pt x="16704" y="128"/>
                </a:cubicBezTo>
                <a:lnTo>
                  <a:pt x="16448" y="128"/>
                </a:lnTo>
                <a:cubicBezTo>
                  <a:pt x="16413" y="128"/>
                  <a:pt x="16384" y="100"/>
                  <a:pt x="16384" y="64"/>
                </a:cubicBezTo>
                <a:cubicBezTo>
                  <a:pt x="16384" y="29"/>
                  <a:pt x="16413" y="0"/>
                  <a:pt x="16448" y="0"/>
                </a:cubicBezTo>
                <a:close/>
                <a:moveTo>
                  <a:pt x="16960" y="0"/>
                </a:moveTo>
                <a:lnTo>
                  <a:pt x="17216" y="0"/>
                </a:lnTo>
                <a:cubicBezTo>
                  <a:pt x="17252" y="0"/>
                  <a:pt x="17280" y="29"/>
                  <a:pt x="17280" y="64"/>
                </a:cubicBezTo>
                <a:cubicBezTo>
                  <a:pt x="17280" y="100"/>
                  <a:pt x="17252" y="128"/>
                  <a:pt x="17216" y="128"/>
                </a:cubicBezTo>
                <a:lnTo>
                  <a:pt x="16960" y="128"/>
                </a:lnTo>
                <a:cubicBezTo>
                  <a:pt x="16925" y="128"/>
                  <a:pt x="16896" y="100"/>
                  <a:pt x="16896" y="64"/>
                </a:cubicBezTo>
                <a:cubicBezTo>
                  <a:pt x="16896" y="29"/>
                  <a:pt x="16925" y="0"/>
                  <a:pt x="16960" y="0"/>
                </a:cubicBezTo>
                <a:close/>
                <a:moveTo>
                  <a:pt x="17472" y="0"/>
                </a:moveTo>
                <a:lnTo>
                  <a:pt x="17728" y="0"/>
                </a:lnTo>
                <a:cubicBezTo>
                  <a:pt x="17764" y="0"/>
                  <a:pt x="17792" y="29"/>
                  <a:pt x="17792" y="64"/>
                </a:cubicBezTo>
                <a:cubicBezTo>
                  <a:pt x="17792" y="100"/>
                  <a:pt x="17764" y="128"/>
                  <a:pt x="17728" y="128"/>
                </a:cubicBezTo>
                <a:lnTo>
                  <a:pt x="17472" y="128"/>
                </a:lnTo>
                <a:cubicBezTo>
                  <a:pt x="17437" y="128"/>
                  <a:pt x="17408" y="100"/>
                  <a:pt x="17408" y="64"/>
                </a:cubicBezTo>
                <a:cubicBezTo>
                  <a:pt x="17408" y="29"/>
                  <a:pt x="17437" y="0"/>
                  <a:pt x="17472" y="0"/>
                </a:cubicBezTo>
                <a:close/>
                <a:moveTo>
                  <a:pt x="17984" y="0"/>
                </a:moveTo>
                <a:lnTo>
                  <a:pt x="18240" y="0"/>
                </a:lnTo>
                <a:cubicBezTo>
                  <a:pt x="18276" y="0"/>
                  <a:pt x="18304" y="29"/>
                  <a:pt x="18304" y="64"/>
                </a:cubicBezTo>
                <a:cubicBezTo>
                  <a:pt x="18304" y="100"/>
                  <a:pt x="18276" y="128"/>
                  <a:pt x="18240" y="128"/>
                </a:cubicBezTo>
                <a:lnTo>
                  <a:pt x="17984" y="128"/>
                </a:lnTo>
                <a:cubicBezTo>
                  <a:pt x="17949" y="128"/>
                  <a:pt x="17920" y="100"/>
                  <a:pt x="17920" y="64"/>
                </a:cubicBezTo>
                <a:cubicBezTo>
                  <a:pt x="17920" y="29"/>
                  <a:pt x="17949" y="0"/>
                  <a:pt x="17984" y="0"/>
                </a:cubicBezTo>
                <a:close/>
                <a:moveTo>
                  <a:pt x="18496" y="0"/>
                </a:moveTo>
                <a:lnTo>
                  <a:pt x="18752" y="0"/>
                </a:lnTo>
                <a:cubicBezTo>
                  <a:pt x="18788" y="0"/>
                  <a:pt x="18816" y="29"/>
                  <a:pt x="18816" y="64"/>
                </a:cubicBezTo>
                <a:cubicBezTo>
                  <a:pt x="18816" y="100"/>
                  <a:pt x="18788" y="128"/>
                  <a:pt x="18752" y="128"/>
                </a:cubicBezTo>
                <a:lnTo>
                  <a:pt x="18496" y="128"/>
                </a:lnTo>
                <a:cubicBezTo>
                  <a:pt x="18461" y="128"/>
                  <a:pt x="18432" y="100"/>
                  <a:pt x="18432" y="64"/>
                </a:cubicBezTo>
                <a:cubicBezTo>
                  <a:pt x="18432" y="29"/>
                  <a:pt x="18461" y="0"/>
                  <a:pt x="18496" y="0"/>
                </a:cubicBezTo>
                <a:close/>
                <a:moveTo>
                  <a:pt x="19008" y="0"/>
                </a:moveTo>
                <a:lnTo>
                  <a:pt x="19264" y="0"/>
                </a:lnTo>
                <a:cubicBezTo>
                  <a:pt x="19300" y="0"/>
                  <a:pt x="19328" y="29"/>
                  <a:pt x="19328" y="64"/>
                </a:cubicBezTo>
                <a:cubicBezTo>
                  <a:pt x="19328" y="100"/>
                  <a:pt x="19300" y="128"/>
                  <a:pt x="19264" y="128"/>
                </a:cubicBezTo>
                <a:lnTo>
                  <a:pt x="19008" y="128"/>
                </a:lnTo>
                <a:cubicBezTo>
                  <a:pt x="18973" y="128"/>
                  <a:pt x="18944" y="100"/>
                  <a:pt x="18944" y="64"/>
                </a:cubicBezTo>
                <a:cubicBezTo>
                  <a:pt x="18944" y="29"/>
                  <a:pt x="18973" y="0"/>
                  <a:pt x="19008" y="0"/>
                </a:cubicBezTo>
                <a:close/>
                <a:moveTo>
                  <a:pt x="19520" y="0"/>
                </a:moveTo>
                <a:lnTo>
                  <a:pt x="19776" y="0"/>
                </a:lnTo>
                <a:cubicBezTo>
                  <a:pt x="19812" y="0"/>
                  <a:pt x="19840" y="29"/>
                  <a:pt x="19840" y="64"/>
                </a:cubicBezTo>
                <a:cubicBezTo>
                  <a:pt x="19840" y="100"/>
                  <a:pt x="19812" y="128"/>
                  <a:pt x="19776" y="128"/>
                </a:cubicBezTo>
                <a:lnTo>
                  <a:pt x="19520" y="128"/>
                </a:lnTo>
                <a:cubicBezTo>
                  <a:pt x="19485" y="128"/>
                  <a:pt x="19456" y="100"/>
                  <a:pt x="19456" y="64"/>
                </a:cubicBezTo>
                <a:cubicBezTo>
                  <a:pt x="19456" y="29"/>
                  <a:pt x="19485" y="0"/>
                  <a:pt x="19520" y="0"/>
                </a:cubicBezTo>
                <a:close/>
                <a:moveTo>
                  <a:pt x="20032" y="0"/>
                </a:moveTo>
                <a:lnTo>
                  <a:pt x="20288" y="0"/>
                </a:lnTo>
                <a:cubicBezTo>
                  <a:pt x="20324" y="0"/>
                  <a:pt x="20352" y="29"/>
                  <a:pt x="20352" y="64"/>
                </a:cubicBezTo>
                <a:cubicBezTo>
                  <a:pt x="20352" y="100"/>
                  <a:pt x="20324" y="128"/>
                  <a:pt x="20288" y="128"/>
                </a:cubicBezTo>
                <a:lnTo>
                  <a:pt x="20032" y="128"/>
                </a:lnTo>
                <a:cubicBezTo>
                  <a:pt x="19997" y="128"/>
                  <a:pt x="19968" y="100"/>
                  <a:pt x="19968" y="64"/>
                </a:cubicBezTo>
                <a:cubicBezTo>
                  <a:pt x="19968" y="29"/>
                  <a:pt x="19997" y="0"/>
                  <a:pt x="20032" y="0"/>
                </a:cubicBezTo>
                <a:close/>
                <a:moveTo>
                  <a:pt x="20544" y="0"/>
                </a:moveTo>
                <a:lnTo>
                  <a:pt x="20800" y="0"/>
                </a:lnTo>
                <a:cubicBezTo>
                  <a:pt x="20836" y="0"/>
                  <a:pt x="20864" y="29"/>
                  <a:pt x="20864" y="64"/>
                </a:cubicBezTo>
                <a:cubicBezTo>
                  <a:pt x="20864" y="100"/>
                  <a:pt x="20836" y="128"/>
                  <a:pt x="20800" y="128"/>
                </a:cubicBezTo>
                <a:lnTo>
                  <a:pt x="20544" y="128"/>
                </a:lnTo>
                <a:cubicBezTo>
                  <a:pt x="20509" y="128"/>
                  <a:pt x="20480" y="100"/>
                  <a:pt x="20480" y="64"/>
                </a:cubicBezTo>
                <a:cubicBezTo>
                  <a:pt x="20480" y="29"/>
                  <a:pt x="20509" y="0"/>
                  <a:pt x="20544" y="0"/>
                </a:cubicBezTo>
                <a:close/>
                <a:moveTo>
                  <a:pt x="21056" y="0"/>
                </a:moveTo>
                <a:lnTo>
                  <a:pt x="21312" y="0"/>
                </a:lnTo>
                <a:cubicBezTo>
                  <a:pt x="21348" y="0"/>
                  <a:pt x="21376" y="29"/>
                  <a:pt x="21376" y="64"/>
                </a:cubicBezTo>
                <a:cubicBezTo>
                  <a:pt x="21376" y="100"/>
                  <a:pt x="21348" y="128"/>
                  <a:pt x="21312" y="128"/>
                </a:cubicBezTo>
                <a:lnTo>
                  <a:pt x="21056" y="128"/>
                </a:lnTo>
                <a:cubicBezTo>
                  <a:pt x="21021" y="128"/>
                  <a:pt x="20992" y="100"/>
                  <a:pt x="20992" y="64"/>
                </a:cubicBezTo>
                <a:cubicBezTo>
                  <a:pt x="20992" y="29"/>
                  <a:pt x="21021" y="0"/>
                  <a:pt x="21056" y="0"/>
                </a:cubicBezTo>
                <a:close/>
                <a:moveTo>
                  <a:pt x="21568" y="0"/>
                </a:moveTo>
                <a:lnTo>
                  <a:pt x="21824" y="0"/>
                </a:lnTo>
                <a:cubicBezTo>
                  <a:pt x="21860" y="0"/>
                  <a:pt x="21888" y="29"/>
                  <a:pt x="21888" y="64"/>
                </a:cubicBezTo>
                <a:cubicBezTo>
                  <a:pt x="21888" y="100"/>
                  <a:pt x="21860" y="128"/>
                  <a:pt x="21824" y="128"/>
                </a:cubicBezTo>
                <a:lnTo>
                  <a:pt x="21568" y="128"/>
                </a:lnTo>
                <a:cubicBezTo>
                  <a:pt x="21533" y="128"/>
                  <a:pt x="21504" y="100"/>
                  <a:pt x="21504" y="64"/>
                </a:cubicBezTo>
                <a:cubicBezTo>
                  <a:pt x="21504" y="29"/>
                  <a:pt x="21533" y="0"/>
                  <a:pt x="21568" y="0"/>
                </a:cubicBezTo>
                <a:close/>
                <a:moveTo>
                  <a:pt x="22080" y="0"/>
                </a:moveTo>
                <a:lnTo>
                  <a:pt x="22336" y="0"/>
                </a:lnTo>
                <a:cubicBezTo>
                  <a:pt x="22372" y="0"/>
                  <a:pt x="22400" y="29"/>
                  <a:pt x="22400" y="64"/>
                </a:cubicBezTo>
                <a:cubicBezTo>
                  <a:pt x="22400" y="100"/>
                  <a:pt x="22372" y="128"/>
                  <a:pt x="22336" y="128"/>
                </a:cubicBezTo>
                <a:lnTo>
                  <a:pt x="22080" y="128"/>
                </a:lnTo>
                <a:cubicBezTo>
                  <a:pt x="22045" y="128"/>
                  <a:pt x="22016" y="100"/>
                  <a:pt x="22016" y="64"/>
                </a:cubicBezTo>
                <a:cubicBezTo>
                  <a:pt x="22016" y="29"/>
                  <a:pt x="22045" y="0"/>
                  <a:pt x="22080" y="0"/>
                </a:cubicBezTo>
                <a:close/>
                <a:moveTo>
                  <a:pt x="22592" y="0"/>
                </a:moveTo>
                <a:lnTo>
                  <a:pt x="22848" y="0"/>
                </a:lnTo>
                <a:cubicBezTo>
                  <a:pt x="22884" y="0"/>
                  <a:pt x="22912" y="29"/>
                  <a:pt x="22912" y="64"/>
                </a:cubicBezTo>
                <a:cubicBezTo>
                  <a:pt x="22912" y="100"/>
                  <a:pt x="22884" y="128"/>
                  <a:pt x="22848" y="128"/>
                </a:cubicBezTo>
                <a:lnTo>
                  <a:pt x="22592" y="128"/>
                </a:lnTo>
                <a:cubicBezTo>
                  <a:pt x="22557" y="128"/>
                  <a:pt x="22528" y="100"/>
                  <a:pt x="22528" y="64"/>
                </a:cubicBezTo>
                <a:cubicBezTo>
                  <a:pt x="22528" y="29"/>
                  <a:pt x="22557" y="0"/>
                  <a:pt x="22592" y="0"/>
                </a:cubicBezTo>
                <a:close/>
                <a:moveTo>
                  <a:pt x="23104" y="0"/>
                </a:moveTo>
                <a:lnTo>
                  <a:pt x="23360" y="0"/>
                </a:lnTo>
                <a:cubicBezTo>
                  <a:pt x="23396" y="0"/>
                  <a:pt x="23424" y="29"/>
                  <a:pt x="23424" y="64"/>
                </a:cubicBezTo>
                <a:cubicBezTo>
                  <a:pt x="23424" y="100"/>
                  <a:pt x="23396" y="128"/>
                  <a:pt x="23360" y="128"/>
                </a:cubicBezTo>
                <a:lnTo>
                  <a:pt x="23104" y="128"/>
                </a:lnTo>
                <a:cubicBezTo>
                  <a:pt x="23069" y="128"/>
                  <a:pt x="23040" y="100"/>
                  <a:pt x="23040" y="64"/>
                </a:cubicBezTo>
                <a:cubicBezTo>
                  <a:pt x="23040" y="29"/>
                  <a:pt x="23069" y="0"/>
                  <a:pt x="23104" y="0"/>
                </a:cubicBezTo>
                <a:close/>
                <a:moveTo>
                  <a:pt x="23616" y="0"/>
                </a:moveTo>
                <a:lnTo>
                  <a:pt x="23872" y="0"/>
                </a:lnTo>
                <a:cubicBezTo>
                  <a:pt x="23908" y="0"/>
                  <a:pt x="23936" y="29"/>
                  <a:pt x="23936" y="64"/>
                </a:cubicBezTo>
                <a:cubicBezTo>
                  <a:pt x="23936" y="100"/>
                  <a:pt x="23908" y="128"/>
                  <a:pt x="23872" y="128"/>
                </a:cubicBezTo>
                <a:lnTo>
                  <a:pt x="23616" y="128"/>
                </a:lnTo>
                <a:cubicBezTo>
                  <a:pt x="23581" y="128"/>
                  <a:pt x="23552" y="100"/>
                  <a:pt x="23552" y="64"/>
                </a:cubicBezTo>
                <a:cubicBezTo>
                  <a:pt x="23552" y="29"/>
                  <a:pt x="23581" y="0"/>
                  <a:pt x="23616" y="0"/>
                </a:cubicBezTo>
                <a:close/>
                <a:moveTo>
                  <a:pt x="24128" y="0"/>
                </a:moveTo>
                <a:lnTo>
                  <a:pt x="24384" y="0"/>
                </a:lnTo>
                <a:cubicBezTo>
                  <a:pt x="24420" y="0"/>
                  <a:pt x="24448" y="29"/>
                  <a:pt x="24448" y="64"/>
                </a:cubicBezTo>
                <a:cubicBezTo>
                  <a:pt x="24448" y="100"/>
                  <a:pt x="24420" y="128"/>
                  <a:pt x="24384" y="128"/>
                </a:cubicBezTo>
                <a:lnTo>
                  <a:pt x="24128" y="128"/>
                </a:lnTo>
                <a:cubicBezTo>
                  <a:pt x="24093" y="128"/>
                  <a:pt x="24064" y="100"/>
                  <a:pt x="24064" y="64"/>
                </a:cubicBezTo>
                <a:cubicBezTo>
                  <a:pt x="24064" y="29"/>
                  <a:pt x="24093" y="0"/>
                  <a:pt x="24128" y="0"/>
                </a:cubicBezTo>
                <a:close/>
                <a:moveTo>
                  <a:pt x="24640" y="0"/>
                </a:moveTo>
                <a:lnTo>
                  <a:pt x="24896" y="0"/>
                </a:lnTo>
                <a:cubicBezTo>
                  <a:pt x="24932" y="0"/>
                  <a:pt x="24960" y="29"/>
                  <a:pt x="24960" y="64"/>
                </a:cubicBezTo>
                <a:cubicBezTo>
                  <a:pt x="24960" y="100"/>
                  <a:pt x="24932" y="128"/>
                  <a:pt x="24896" y="128"/>
                </a:cubicBezTo>
                <a:lnTo>
                  <a:pt x="24640" y="128"/>
                </a:lnTo>
                <a:cubicBezTo>
                  <a:pt x="24605" y="128"/>
                  <a:pt x="24576" y="100"/>
                  <a:pt x="24576" y="64"/>
                </a:cubicBezTo>
                <a:cubicBezTo>
                  <a:pt x="24576" y="29"/>
                  <a:pt x="24605" y="0"/>
                  <a:pt x="24640" y="0"/>
                </a:cubicBezTo>
                <a:close/>
                <a:moveTo>
                  <a:pt x="25152" y="0"/>
                </a:moveTo>
                <a:lnTo>
                  <a:pt x="25408" y="0"/>
                </a:lnTo>
                <a:cubicBezTo>
                  <a:pt x="25444" y="0"/>
                  <a:pt x="25472" y="29"/>
                  <a:pt x="25472" y="64"/>
                </a:cubicBezTo>
                <a:cubicBezTo>
                  <a:pt x="25472" y="100"/>
                  <a:pt x="25444" y="128"/>
                  <a:pt x="25408" y="128"/>
                </a:cubicBezTo>
                <a:lnTo>
                  <a:pt x="25152" y="128"/>
                </a:lnTo>
                <a:cubicBezTo>
                  <a:pt x="25117" y="128"/>
                  <a:pt x="25088" y="100"/>
                  <a:pt x="25088" y="64"/>
                </a:cubicBezTo>
                <a:cubicBezTo>
                  <a:pt x="25088" y="29"/>
                  <a:pt x="25117" y="0"/>
                  <a:pt x="25152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7" name="Rectangle 18"/>
          <p:cNvSpPr>
            <a:spLocks noChangeArrowheads="1"/>
          </p:cNvSpPr>
          <p:nvPr/>
        </p:nvSpPr>
        <p:spPr bwMode="auto">
          <a:xfrm>
            <a:off x="1622317" y="3842633"/>
            <a:ext cx="127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 </a:t>
            </a:r>
            <a:endParaRPr lang="fr-FR" altLang="fr-FR" sz="1800" b="0"/>
          </a:p>
        </p:txBody>
      </p:sp>
      <p:sp>
        <p:nvSpPr>
          <p:cNvPr id="124938" name="Rectangle 19"/>
          <p:cNvSpPr>
            <a:spLocks noChangeArrowheads="1"/>
          </p:cNvSpPr>
          <p:nvPr/>
        </p:nvSpPr>
        <p:spPr bwMode="auto">
          <a:xfrm>
            <a:off x="1550880" y="3479095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20 </a:t>
            </a:r>
            <a:endParaRPr lang="fr-FR" altLang="fr-FR" sz="1800" b="0"/>
          </a:p>
        </p:txBody>
      </p:sp>
      <p:sp>
        <p:nvSpPr>
          <p:cNvPr id="124939" name="Rectangle 20"/>
          <p:cNvSpPr>
            <a:spLocks noChangeArrowheads="1"/>
          </p:cNvSpPr>
          <p:nvPr/>
        </p:nvSpPr>
        <p:spPr bwMode="auto">
          <a:xfrm>
            <a:off x="1550880" y="3117145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40 </a:t>
            </a:r>
            <a:endParaRPr lang="fr-FR" altLang="fr-FR" sz="1800" b="0"/>
          </a:p>
        </p:txBody>
      </p:sp>
      <p:sp>
        <p:nvSpPr>
          <p:cNvPr id="124940" name="Rectangle 21"/>
          <p:cNvSpPr>
            <a:spLocks noChangeArrowheads="1"/>
          </p:cNvSpPr>
          <p:nvPr/>
        </p:nvSpPr>
        <p:spPr bwMode="auto">
          <a:xfrm>
            <a:off x="1550880" y="2753608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60 </a:t>
            </a:r>
            <a:endParaRPr lang="fr-FR" altLang="fr-FR" sz="1800" b="0"/>
          </a:p>
        </p:txBody>
      </p:sp>
      <p:sp>
        <p:nvSpPr>
          <p:cNvPr id="124941" name="Rectangle 22"/>
          <p:cNvSpPr>
            <a:spLocks noChangeArrowheads="1"/>
          </p:cNvSpPr>
          <p:nvPr/>
        </p:nvSpPr>
        <p:spPr bwMode="auto">
          <a:xfrm>
            <a:off x="1550880" y="239007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80 </a:t>
            </a:r>
            <a:endParaRPr lang="fr-FR" altLang="fr-FR" sz="1800" b="0"/>
          </a:p>
        </p:txBody>
      </p:sp>
      <p:sp>
        <p:nvSpPr>
          <p:cNvPr id="124942" name="Rectangle 23"/>
          <p:cNvSpPr>
            <a:spLocks noChangeArrowheads="1"/>
          </p:cNvSpPr>
          <p:nvPr/>
        </p:nvSpPr>
        <p:spPr bwMode="auto">
          <a:xfrm>
            <a:off x="1481030" y="2026533"/>
            <a:ext cx="2651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100 </a:t>
            </a:r>
            <a:endParaRPr lang="fr-FR" altLang="fr-FR" sz="1800" b="0"/>
          </a:p>
        </p:txBody>
      </p:sp>
      <p:sp>
        <p:nvSpPr>
          <p:cNvPr id="124943" name="Rectangle 24"/>
          <p:cNvSpPr>
            <a:spLocks noChangeArrowheads="1"/>
          </p:cNvSpPr>
          <p:nvPr/>
        </p:nvSpPr>
        <p:spPr bwMode="auto">
          <a:xfrm>
            <a:off x="1481030" y="1664583"/>
            <a:ext cx="2651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120 </a:t>
            </a:r>
            <a:endParaRPr lang="fr-FR" altLang="fr-FR" sz="1800" b="0"/>
          </a:p>
        </p:txBody>
      </p:sp>
      <p:sp>
        <p:nvSpPr>
          <p:cNvPr id="124944" name="Rectangle 25"/>
          <p:cNvSpPr>
            <a:spLocks noChangeArrowheads="1"/>
          </p:cNvSpPr>
          <p:nvPr/>
        </p:nvSpPr>
        <p:spPr bwMode="auto">
          <a:xfrm>
            <a:off x="1766780" y="3993445"/>
            <a:ext cx="127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 </a:t>
            </a:r>
            <a:endParaRPr lang="fr-FR" altLang="fr-FR" sz="1800" b="0"/>
          </a:p>
        </p:txBody>
      </p:sp>
      <p:sp>
        <p:nvSpPr>
          <p:cNvPr id="124945" name="Rectangle 26"/>
          <p:cNvSpPr>
            <a:spLocks noChangeArrowheads="1"/>
          </p:cNvSpPr>
          <p:nvPr/>
        </p:nvSpPr>
        <p:spPr bwMode="auto">
          <a:xfrm>
            <a:off x="2941530" y="3993445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 </a:t>
            </a:r>
            <a:endParaRPr lang="fr-FR" altLang="fr-FR" sz="1800" b="0"/>
          </a:p>
        </p:txBody>
      </p:sp>
      <p:sp>
        <p:nvSpPr>
          <p:cNvPr id="124946" name="Rectangle 27"/>
          <p:cNvSpPr>
            <a:spLocks noChangeArrowheads="1"/>
          </p:cNvSpPr>
          <p:nvPr/>
        </p:nvSpPr>
        <p:spPr bwMode="auto">
          <a:xfrm>
            <a:off x="4152792" y="3993445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24 </a:t>
            </a:r>
            <a:endParaRPr lang="fr-FR" altLang="fr-FR" sz="1800" b="0"/>
          </a:p>
        </p:txBody>
      </p:sp>
      <p:sp>
        <p:nvSpPr>
          <p:cNvPr id="124947" name="Rectangle 28"/>
          <p:cNvSpPr>
            <a:spLocks noChangeArrowheads="1"/>
          </p:cNvSpPr>
          <p:nvPr/>
        </p:nvSpPr>
        <p:spPr bwMode="auto">
          <a:xfrm>
            <a:off x="5362467" y="3993445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36 </a:t>
            </a:r>
            <a:endParaRPr lang="fr-FR" altLang="fr-FR" sz="1800" b="0"/>
          </a:p>
        </p:txBody>
      </p:sp>
      <p:sp>
        <p:nvSpPr>
          <p:cNvPr id="124948" name="Rectangle 29"/>
          <p:cNvSpPr>
            <a:spLocks noChangeArrowheads="1"/>
          </p:cNvSpPr>
          <p:nvPr/>
        </p:nvSpPr>
        <p:spPr bwMode="auto">
          <a:xfrm>
            <a:off x="6573730" y="3993445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48 </a:t>
            </a:r>
            <a:endParaRPr lang="fr-FR" altLang="fr-FR" sz="1800" b="0"/>
          </a:p>
        </p:txBody>
      </p:sp>
      <p:sp>
        <p:nvSpPr>
          <p:cNvPr id="124950" name="Rectangle 35"/>
          <p:cNvSpPr>
            <a:spLocks noChangeArrowheads="1"/>
          </p:cNvSpPr>
          <p:nvPr/>
        </p:nvSpPr>
        <p:spPr bwMode="auto">
          <a:xfrm>
            <a:off x="1825517" y="4305564"/>
            <a:ext cx="3175" cy="2179638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51" name="Freeform 36"/>
          <p:cNvSpPr>
            <a:spLocks noEditPoints="1"/>
          </p:cNvSpPr>
          <p:nvPr/>
        </p:nvSpPr>
        <p:spPr bwMode="auto">
          <a:xfrm>
            <a:off x="1789005" y="4303977"/>
            <a:ext cx="38100" cy="2182812"/>
          </a:xfrm>
          <a:custGeom>
            <a:avLst/>
            <a:gdLst>
              <a:gd name="T0" fmla="*/ 2147483646 w 24"/>
              <a:gd name="T1" fmla="*/ 2147483646 h 1375"/>
              <a:gd name="T2" fmla="*/ 2147483646 w 24"/>
              <a:gd name="T3" fmla="*/ 2147483646 h 1375"/>
              <a:gd name="T4" fmla="*/ 2147483646 w 24"/>
              <a:gd name="T5" fmla="*/ 2147483646 h 1375"/>
              <a:gd name="T6" fmla="*/ 2147483646 w 24"/>
              <a:gd name="T7" fmla="*/ 2147483646 h 1375"/>
              <a:gd name="T8" fmla="*/ 2147483646 w 24"/>
              <a:gd name="T9" fmla="*/ 2147483646 h 1375"/>
              <a:gd name="T10" fmla="*/ 2147483646 w 24"/>
              <a:gd name="T11" fmla="*/ 2147483646 h 1375"/>
              <a:gd name="T12" fmla="*/ 2147483646 w 24"/>
              <a:gd name="T13" fmla="*/ 2147483646 h 1375"/>
              <a:gd name="T14" fmla="*/ 2147483646 w 24"/>
              <a:gd name="T15" fmla="*/ 2147483646 h 1375"/>
              <a:gd name="T16" fmla="*/ 2147483646 w 24"/>
              <a:gd name="T17" fmla="*/ 2147483646 h 1375"/>
              <a:gd name="T18" fmla="*/ 2147483646 w 24"/>
              <a:gd name="T19" fmla="*/ 2147483646 h 1375"/>
              <a:gd name="T20" fmla="*/ 2147483646 w 24"/>
              <a:gd name="T21" fmla="*/ 2147483646 h 1375"/>
              <a:gd name="T22" fmla="*/ 2147483646 w 24"/>
              <a:gd name="T23" fmla="*/ 2147483646 h 1375"/>
              <a:gd name="T24" fmla="*/ 2147483646 w 24"/>
              <a:gd name="T25" fmla="*/ 2147483646 h 1375"/>
              <a:gd name="T26" fmla="*/ 2147483646 w 24"/>
              <a:gd name="T27" fmla="*/ 2147483646 h 1375"/>
              <a:gd name="T28" fmla="*/ 2147483646 w 24"/>
              <a:gd name="T29" fmla="*/ 2147483646 h 1375"/>
              <a:gd name="T30" fmla="*/ 2147483646 w 24"/>
              <a:gd name="T31" fmla="*/ 2147483646 h 1375"/>
              <a:gd name="T32" fmla="*/ 2147483646 w 24"/>
              <a:gd name="T33" fmla="*/ 2147483646 h 1375"/>
              <a:gd name="T34" fmla="*/ 2147483646 w 24"/>
              <a:gd name="T35" fmla="*/ 2147483646 h 1375"/>
              <a:gd name="T36" fmla="*/ 2147483646 w 24"/>
              <a:gd name="T37" fmla="*/ 2147483646 h 1375"/>
              <a:gd name="T38" fmla="*/ 2147483646 w 24"/>
              <a:gd name="T39" fmla="*/ 2147483646 h 1375"/>
              <a:gd name="T40" fmla="*/ 2147483646 w 24"/>
              <a:gd name="T41" fmla="*/ 2147483646 h 1375"/>
              <a:gd name="T42" fmla="*/ 2147483646 w 24"/>
              <a:gd name="T43" fmla="*/ 2147483646 h 1375"/>
              <a:gd name="T44" fmla="*/ 2147483646 w 24"/>
              <a:gd name="T45" fmla="*/ 2147483646 h 1375"/>
              <a:gd name="T46" fmla="*/ 2147483646 w 24"/>
              <a:gd name="T47" fmla="*/ 2147483646 h 1375"/>
              <a:gd name="T48" fmla="*/ 2147483646 w 24"/>
              <a:gd name="T49" fmla="*/ 2147483646 h 1375"/>
              <a:gd name="T50" fmla="*/ 2147483646 w 24"/>
              <a:gd name="T51" fmla="*/ 2147483646 h 1375"/>
              <a:gd name="T52" fmla="*/ 2147483646 w 24"/>
              <a:gd name="T53" fmla="*/ 2147483646 h 1375"/>
              <a:gd name="T54" fmla="*/ 2147483646 w 24"/>
              <a:gd name="T55" fmla="*/ 2147483646 h 1375"/>
              <a:gd name="T56" fmla="*/ 2147483646 w 24"/>
              <a:gd name="T57" fmla="*/ 2147483646 h 1375"/>
              <a:gd name="T58" fmla="*/ 2147483646 w 24"/>
              <a:gd name="T59" fmla="*/ 2147483646 h 1375"/>
              <a:gd name="T60" fmla="*/ 2147483646 w 24"/>
              <a:gd name="T61" fmla="*/ 0 h 1375"/>
              <a:gd name="T62" fmla="*/ 2147483646 w 24"/>
              <a:gd name="T63" fmla="*/ 2147483646 h 1375"/>
              <a:gd name="T64" fmla="*/ 0 w 24"/>
              <a:gd name="T65" fmla="*/ 2147483646 h 1375"/>
              <a:gd name="T66" fmla="*/ 2147483646 w 24"/>
              <a:gd name="T67" fmla="*/ 2147483646 h 1375"/>
              <a:gd name="T68" fmla="*/ 0 w 24"/>
              <a:gd name="T69" fmla="*/ 2147483646 h 1375"/>
              <a:gd name="T70" fmla="*/ 2147483646 w 24"/>
              <a:gd name="T71" fmla="*/ 2147483646 h 1375"/>
              <a:gd name="T72" fmla="*/ 0 w 24"/>
              <a:gd name="T73" fmla="*/ 2147483646 h 1375"/>
              <a:gd name="T74" fmla="*/ 0 w 24"/>
              <a:gd name="T75" fmla="*/ 2147483646 h 1375"/>
              <a:gd name="T76" fmla="*/ 2147483646 w 24"/>
              <a:gd name="T77" fmla="*/ 2147483646 h 1375"/>
              <a:gd name="T78" fmla="*/ 0 w 24"/>
              <a:gd name="T79" fmla="*/ 2147483646 h 1375"/>
              <a:gd name="T80" fmla="*/ 2147483646 w 24"/>
              <a:gd name="T81" fmla="*/ 2147483646 h 1375"/>
              <a:gd name="T82" fmla="*/ 0 w 24"/>
              <a:gd name="T83" fmla="*/ 2147483646 h 1375"/>
              <a:gd name="T84" fmla="*/ 0 w 24"/>
              <a:gd name="T85" fmla="*/ 2147483646 h 1375"/>
              <a:gd name="T86" fmla="*/ 2147483646 w 24"/>
              <a:gd name="T87" fmla="*/ 2147483646 h 1375"/>
              <a:gd name="T88" fmla="*/ 0 w 24"/>
              <a:gd name="T89" fmla="*/ 2147483646 h 1375"/>
              <a:gd name="T90" fmla="*/ 2147483646 w 24"/>
              <a:gd name="T91" fmla="*/ 2147483646 h 1375"/>
              <a:gd name="T92" fmla="*/ 0 w 24"/>
              <a:gd name="T93" fmla="*/ 2147483646 h 1375"/>
              <a:gd name="T94" fmla="*/ 0 w 24"/>
              <a:gd name="T95" fmla="*/ 0 h 1375"/>
              <a:gd name="T96" fmla="*/ 2147483646 w 24"/>
              <a:gd name="T97" fmla="*/ 2147483646 h 1375"/>
              <a:gd name="T98" fmla="*/ 0 w 24"/>
              <a:gd name="T99" fmla="*/ 0 h 13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4" h="1375">
                <a:moveTo>
                  <a:pt x="6" y="1373"/>
                </a:moveTo>
                <a:lnTo>
                  <a:pt x="24" y="1373"/>
                </a:lnTo>
                <a:lnTo>
                  <a:pt x="24" y="1375"/>
                </a:lnTo>
                <a:lnTo>
                  <a:pt x="6" y="1375"/>
                </a:lnTo>
                <a:lnTo>
                  <a:pt x="6" y="1373"/>
                </a:lnTo>
                <a:close/>
                <a:moveTo>
                  <a:pt x="6" y="1259"/>
                </a:moveTo>
                <a:lnTo>
                  <a:pt x="24" y="1259"/>
                </a:lnTo>
                <a:lnTo>
                  <a:pt x="24" y="1261"/>
                </a:lnTo>
                <a:lnTo>
                  <a:pt x="6" y="1261"/>
                </a:lnTo>
                <a:lnTo>
                  <a:pt x="6" y="1259"/>
                </a:lnTo>
                <a:close/>
                <a:moveTo>
                  <a:pt x="6" y="1145"/>
                </a:moveTo>
                <a:lnTo>
                  <a:pt x="24" y="1145"/>
                </a:lnTo>
                <a:lnTo>
                  <a:pt x="24" y="1146"/>
                </a:lnTo>
                <a:lnTo>
                  <a:pt x="6" y="1146"/>
                </a:lnTo>
                <a:lnTo>
                  <a:pt x="6" y="1145"/>
                </a:lnTo>
                <a:close/>
                <a:moveTo>
                  <a:pt x="6" y="1030"/>
                </a:moveTo>
                <a:lnTo>
                  <a:pt x="24" y="1030"/>
                </a:lnTo>
                <a:lnTo>
                  <a:pt x="24" y="1032"/>
                </a:lnTo>
                <a:lnTo>
                  <a:pt x="6" y="1032"/>
                </a:lnTo>
                <a:lnTo>
                  <a:pt x="6" y="1030"/>
                </a:lnTo>
                <a:close/>
                <a:moveTo>
                  <a:pt x="6" y="916"/>
                </a:moveTo>
                <a:lnTo>
                  <a:pt x="24" y="916"/>
                </a:lnTo>
                <a:lnTo>
                  <a:pt x="24" y="918"/>
                </a:lnTo>
                <a:lnTo>
                  <a:pt x="6" y="918"/>
                </a:lnTo>
                <a:lnTo>
                  <a:pt x="6" y="916"/>
                </a:lnTo>
                <a:close/>
                <a:moveTo>
                  <a:pt x="6" y="801"/>
                </a:moveTo>
                <a:lnTo>
                  <a:pt x="24" y="801"/>
                </a:lnTo>
                <a:lnTo>
                  <a:pt x="24" y="803"/>
                </a:lnTo>
                <a:lnTo>
                  <a:pt x="6" y="803"/>
                </a:lnTo>
                <a:lnTo>
                  <a:pt x="6" y="801"/>
                </a:lnTo>
                <a:close/>
                <a:moveTo>
                  <a:pt x="6" y="687"/>
                </a:moveTo>
                <a:lnTo>
                  <a:pt x="24" y="687"/>
                </a:lnTo>
                <a:lnTo>
                  <a:pt x="24" y="689"/>
                </a:lnTo>
                <a:lnTo>
                  <a:pt x="6" y="689"/>
                </a:lnTo>
                <a:lnTo>
                  <a:pt x="6" y="687"/>
                </a:lnTo>
                <a:close/>
                <a:moveTo>
                  <a:pt x="6" y="572"/>
                </a:moveTo>
                <a:lnTo>
                  <a:pt x="24" y="572"/>
                </a:lnTo>
                <a:lnTo>
                  <a:pt x="24" y="574"/>
                </a:lnTo>
                <a:lnTo>
                  <a:pt x="6" y="574"/>
                </a:lnTo>
                <a:lnTo>
                  <a:pt x="6" y="572"/>
                </a:lnTo>
                <a:close/>
                <a:moveTo>
                  <a:pt x="6" y="458"/>
                </a:moveTo>
                <a:lnTo>
                  <a:pt x="24" y="458"/>
                </a:lnTo>
                <a:lnTo>
                  <a:pt x="24" y="460"/>
                </a:lnTo>
                <a:lnTo>
                  <a:pt x="6" y="460"/>
                </a:lnTo>
                <a:lnTo>
                  <a:pt x="6" y="458"/>
                </a:lnTo>
                <a:close/>
                <a:moveTo>
                  <a:pt x="6" y="344"/>
                </a:moveTo>
                <a:lnTo>
                  <a:pt x="24" y="344"/>
                </a:lnTo>
                <a:lnTo>
                  <a:pt x="24" y="346"/>
                </a:lnTo>
                <a:lnTo>
                  <a:pt x="6" y="346"/>
                </a:lnTo>
                <a:lnTo>
                  <a:pt x="6" y="344"/>
                </a:lnTo>
                <a:close/>
                <a:moveTo>
                  <a:pt x="6" y="230"/>
                </a:moveTo>
                <a:lnTo>
                  <a:pt x="24" y="230"/>
                </a:lnTo>
                <a:lnTo>
                  <a:pt x="24" y="232"/>
                </a:lnTo>
                <a:lnTo>
                  <a:pt x="6" y="232"/>
                </a:lnTo>
                <a:lnTo>
                  <a:pt x="6" y="230"/>
                </a:lnTo>
                <a:close/>
                <a:moveTo>
                  <a:pt x="6" y="115"/>
                </a:moveTo>
                <a:lnTo>
                  <a:pt x="24" y="115"/>
                </a:lnTo>
                <a:lnTo>
                  <a:pt x="24" y="116"/>
                </a:lnTo>
                <a:lnTo>
                  <a:pt x="6" y="116"/>
                </a:lnTo>
                <a:lnTo>
                  <a:pt x="6" y="115"/>
                </a:lnTo>
                <a:close/>
                <a:moveTo>
                  <a:pt x="6" y="0"/>
                </a:moveTo>
                <a:lnTo>
                  <a:pt x="24" y="0"/>
                </a:lnTo>
                <a:lnTo>
                  <a:pt x="24" y="2"/>
                </a:lnTo>
                <a:lnTo>
                  <a:pt x="6" y="2"/>
                </a:lnTo>
                <a:lnTo>
                  <a:pt x="6" y="0"/>
                </a:lnTo>
                <a:close/>
                <a:moveTo>
                  <a:pt x="0" y="1373"/>
                </a:moveTo>
                <a:lnTo>
                  <a:pt x="24" y="1373"/>
                </a:lnTo>
                <a:lnTo>
                  <a:pt x="24" y="1375"/>
                </a:lnTo>
                <a:lnTo>
                  <a:pt x="0" y="1375"/>
                </a:lnTo>
                <a:lnTo>
                  <a:pt x="0" y="1373"/>
                </a:lnTo>
                <a:close/>
                <a:moveTo>
                  <a:pt x="0" y="1145"/>
                </a:moveTo>
                <a:lnTo>
                  <a:pt x="24" y="1145"/>
                </a:lnTo>
                <a:lnTo>
                  <a:pt x="24" y="1146"/>
                </a:lnTo>
                <a:lnTo>
                  <a:pt x="0" y="1146"/>
                </a:lnTo>
                <a:lnTo>
                  <a:pt x="0" y="1145"/>
                </a:lnTo>
                <a:close/>
                <a:moveTo>
                  <a:pt x="0" y="916"/>
                </a:moveTo>
                <a:lnTo>
                  <a:pt x="24" y="916"/>
                </a:lnTo>
                <a:lnTo>
                  <a:pt x="24" y="918"/>
                </a:lnTo>
                <a:lnTo>
                  <a:pt x="0" y="918"/>
                </a:lnTo>
                <a:lnTo>
                  <a:pt x="0" y="916"/>
                </a:lnTo>
                <a:close/>
                <a:moveTo>
                  <a:pt x="0" y="687"/>
                </a:moveTo>
                <a:lnTo>
                  <a:pt x="24" y="687"/>
                </a:lnTo>
                <a:lnTo>
                  <a:pt x="24" y="689"/>
                </a:lnTo>
                <a:lnTo>
                  <a:pt x="0" y="689"/>
                </a:lnTo>
                <a:lnTo>
                  <a:pt x="0" y="687"/>
                </a:lnTo>
                <a:close/>
                <a:moveTo>
                  <a:pt x="0" y="458"/>
                </a:moveTo>
                <a:lnTo>
                  <a:pt x="24" y="458"/>
                </a:lnTo>
                <a:lnTo>
                  <a:pt x="24" y="460"/>
                </a:lnTo>
                <a:lnTo>
                  <a:pt x="0" y="460"/>
                </a:lnTo>
                <a:lnTo>
                  <a:pt x="0" y="458"/>
                </a:lnTo>
                <a:close/>
                <a:moveTo>
                  <a:pt x="0" y="230"/>
                </a:moveTo>
                <a:lnTo>
                  <a:pt x="24" y="230"/>
                </a:lnTo>
                <a:lnTo>
                  <a:pt x="24" y="232"/>
                </a:lnTo>
                <a:lnTo>
                  <a:pt x="0" y="232"/>
                </a:lnTo>
                <a:lnTo>
                  <a:pt x="0" y="23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2" name="Rectangle 37"/>
          <p:cNvSpPr>
            <a:spLocks noChangeArrowheads="1"/>
          </p:cNvSpPr>
          <p:nvPr/>
        </p:nvSpPr>
        <p:spPr bwMode="auto">
          <a:xfrm>
            <a:off x="1827105" y="6483614"/>
            <a:ext cx="4841875" cy="3175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53" name="Freeform 38"/>
          <p:cNvSpPr>
            <a:spLocks noEditPoints="1"/>
          </p:cNvSpPr>
          <p:nvPr/>
        </p:nvSpPr>
        <p:spPr bwMode="auto">
          <a:xfrm>
            <a:off x="1825517" y="6485202"/>
            <a:ext cx="4845050" cy="38100"/>
          </a:xfrm>
          <a:custGeom>
            <a:avLst/>
            <a:gdLst>
              <a:gd name="T0" fmla="*/ 2147483646 w 3052"/>
              <a:gd name="T1" fmla="*/ 2147483646 h 24"/>
              <a:gd name="T2" fmla="*/ 0 w 3052"/>
              <a:gd name="T3" fmla="*/ 0 h 24"/>
              <a:gd name="T4" fmla="*/ 2147483646 w 3052"/>
              <a:gd name="T5" fmla="*/ 0 h 24"/>
              <a:gd name="T6" fmla="*/ 2147483646 w 3052"/>
              <a:gd name="T7" fmla="*/ 2147483646 h 24"/>
              <a:gd name="T8" fmla="*/ 2147483646 w 3052"/>
              <a:gd name="T9" fmla="*/ 0 h 24"/>
              <a:gd name="T10" fmla="*/ 2147483646 w 3052"/>
              <a:gd name="T11" fmla="*/ 2147483646 h 24"/>
              <a:gd name="T12" fmla="*/ 2147483646 w 3052"/>
              <a:gd name="T13" fmla="*/ 0 h 24"/>
              <a:gd name="T14" fmla="*/ 2147483646 w 3052"/>
              <a:gd name="T15" fmla="*/ 0 h 24"/>
              <a:gd name="T16" fmla="*/ 2147483646 w 3052"/>
              <a:gd name="T17" fmla="*/ 2147483646 h 24"/>
              <a:gd name="T18" fmla="*/ 2147483646 w 3052"/>
              <a:gd name="T19" fmla="*/ 0 h 24"/>
              <a:gd name="T20" fmla="*/ 2147483646 w 3052"/>
              <a:gd name="T21" fmla="*/ 2147483646 h 24"/>
              <a:gd name="T22" fmla="*/ 2147483646 w 3052"/>
              <a:gd name="T23" fmla="*/ 0 h 24"/>
              <a:gd name="T24" fmla="*/ 2147483646 w 3052"/>
              <a:gd name="T25" fmla="*/ 0 h 24"/>
              <a:gd name="T26" fmla="*/ 2147483646 w 3052"/>
              <a:gd name="T27" fmla="*/ 2147483646 h 24"/>
              <a:gd name="T28" fmla="*/ 2147483646 w 3052"/>
              <a:gd name="T29" fmla="*/ 0 h 24"/>
              <a:gd name="T30" fmla="*/ 2147483646 w 3052"/>
              <a:gd name="T31" fmla="*/ 2147483646 h 24"/>
              <a:gd name="T32" fmla="*/ 2147483646 w 3052"/>
              <a:gd name="T33" fmla="*/ 0 h 24"/>
              <a:gd name="T34" fmla="*/ 2147483646 w 3052"/>
              <a:gd name="T35" fmla="*/ 0 h 24"/>
              <a:gd name="T36" fmla="*/ 2147483646 w 3052"/>
              <a:gd name="T37" fmla="*/ 2147483646 h 24"/>
              <a:gd name="T38" fmla="*/ 2147483646 w 3052"/>
              <a:gd name="T39" fmla="*/ 0 h 24"/>
              <a:gd name="T40" fmla="*/ 2147483646 w 3052"/>
              <a:gd name="T41" fmla="*/ 2147483646 h 24"/>
              <a:gd name="T42" fmla="*/ 2147483646 w 3052"/>
              <a:gd name="T43" fmla="*/ 0 h 24"/>
              <a:gd name="T44" fmla="*/ 2147483646 w 3052"/>
              <a:gd name="T45" fmla="*/ 0 h 24"/>
              <a:gd name="T46" fmla="*/ 0 w 3052"/>
              <a:gd name="T47" fmla="*/ 2147483646 h 24"/>
              <a:gd name="T48" fmla="*/ 2147483646 w 3052"/>
              <a:gd name="T49" fmla="*/ 0 h 24"/>
              <a:gd name="T50" fmla="*/ 2147483646 w 3052"/>
              <a:gd name="T51" fmla="*/ 2147483646 h 24"/>
              <a:gd name="T52" fmla="*/ 2147483646 w 3052"/>
              <a:gd name="T53" fmla="*/ 0 h 24"/>
              <a:gd name="T54" fmla="*/ 2147483646 w 3052"/>
              <a:gd name="T55" fmla="*/ 0 h 24"/>
              <a:gd name="T56" fmla="*/ 2147483646 w 3052"/>
              <a:gd name="T57" fmla="*/ 2147483646 h 24"/>
              <a:gd name="T58" fmla="*/ 2147483646 w 3052"/>
              <a:gd name="T59" fmla="*/ 0 h 24"/>
              <a:gd name="T60" fmla="*/ 2147483646 w 3052"/>
              <a:gd name="T61" fmla="*/ 2147483646 h 24"/>
              <a:gd name="T62" fmla="*/ 2147483646 w 3052"/>
              <a:gd name="T63" fmla="*/ 0 h 24"/>
              <a:gd name="T64" fmla="*/ 2147483646 w 3052"/>
              <a:gd name="T65" fmla="*/ 0 h 24"/>
              <a:gd name="T66" fmla="*/ 2147483646 w 3052"/>
              <a:gd name="T67" fmla="*/ 2147483646 h 24"/>
              <a:gd name="T68" fmla="*/ 2147483646 w 3052"/>
              <a:gd name="T69" fmla="*/ 0 h 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2" h="24">
                <a:moveTo>
                  <a:pt x="2" y="0"/>
                </a:move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383" y="0"/>
                </a:moveTo>
                <a:lnTo>
                  <a:pt x="383" y="18"/>
                </a:lnTo>
                <a:lnTo>
                  <a:pt x="381" y="18"/>
                </a:lnTo>
                <a:lnTo>
                  <a:pt x="381" y="0"/>
                </a:lnTo>
                <a:lnTo>
                  <a:pt x="383" y="0"/>
                </a:lnTo>
                <a:close/>
                <a:moveTo>
                  <a:pt x="764" y="0"/>
                </a:moveTo>
                <a:lnTo>
                  <a:pt x="764" y="18"/>
                </a:lnTo>
                <a:lnTo>
                  <a:pt x="762" y="18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145" y="0"/>
                </a:moveTo>
                <a:lnTo>
                  <a:pt x="1145" y="18"/>
                </a:lnTo>
                <a:lnTo>
                  <a:pt x="1143" y="18"/>
                </a:lnTo>
                <a:lnTo>
                  <a:pt x="1143" y="0"/>
                </a:lnTo>
                <a:lnTo>
                  <a:pt x="1145" y="0"/>
                </a:lnTo>
                <a:close/>
                <a:moveTo>
                  <a:pt x="1526" y="0"/>
                </a:moveTo>
                <a:lnTo>
                  <a:pt x="1526" y="18"/>
                </a:lnTo>
                <a:lnTo>
                  <a:pt x="1524" y="18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1908" y="0"/>
                </a:moveTo>
                <a:lnTo>
                  <a:pt x="1908" y="18"/>
                </a:lnTo>
                <a:lnTo>
                  <a:pt x="1906" y="18"/>
                </a:lnTo>
                <a:lnTo>
                  <a:pt x="1906" y="0"/>
                </a:lnTo>
                <a:lnTo>
                  <a:pt x="1908" y="0"/>
                </a:lnTo>
                <a:close/>
                <a:moveTo>
                  <a:pt x="2289" y="0"/>
                </a:moveTo>
                <a:lnTo>
                  <a:pt x="2289" y="18"/>
                </a:lnTo>
                <a:lnTo>
                  <a:pt x="2287" y="18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2670" y="0"/>
                </a:moveTo>
                <a:lnTo>
                  <a:pt x="2670" y="18"/>
                </a:lnTo>
                <a:lnTo>
                  <a:pt x="2668" y="18"/>
                </a:lnTo>
                <a:lnTo>
                  <a:pt x="2668" y="0"/>
                </a:lnTo>
                <a:lnTo>
                  <a:pt x="2670" y="0"/>
                </a:lnTo>
                <a:close/>
                <a:moveTo>
                  <a:pt x="3052" y="0"/>
                </a:moveTo>
                <a:lnTo>
                  <a:pt x="3052" y="18"/>
                </a:lnTo>
                <a:lnTo>
                  <a:pt x="3050" y="18"/>
                </a:lnTo>
                <a:lnTo>
                  <a:pt x="3050" y="0"/>
                </a:lnTo>
                <a:lnTo>
                  <a:pt x="3052" y="0"/>
                </a:lnTo>
                <a:close/>
                <a:moveTo>
                  <a:pt x="2" y="0"/>
                </a:moveTo>
                <a:lnTo>
                  <a:pt x="2" y="24"/>
                </a:lnTo>
                <a:lnTo>
                  <a:pt x="0" y="24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764" y="0"/>
                </a:moveTo>
                <a:lnTo>
                  <a:pt x="764" y="24"/>
                </a:lnTo>
                <a:lnTo>
                  <a:pt x="762" y="24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526" y="0"/>
                </a:moveTo>
                <a:lnTo>
                  <a:pt x="1526" y="24"/>
                </a:lnTo>
                <a:lnTo>
                  <a:pt x="1524" y="24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2289" y="0"/>
                </a:moveTo>
                <a:lnTo>
                  <a:pt x="2289" y="24"/>
                </a:lnTo>
                <a:lnTo>
                  <a:pt x="2287" y="24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3052" y="0"/>
                </a:moveTo>
                <a:lnTo>
                  <a:pt x="3052" y="24"/>
                </a:lnTo>
                <a:lnTo>
                  <a:pt x="3050" y="24"/>
                </a:lnTo>
                <a:lnTo>
                  <a:pt x="3050" y="0"/>
                </a:lnTo>
                <a:lnTo>
                  <a:pt x="3052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4954" name="Groupe 66584"/>
          <p:cNvGrpSpPr>
            <a:grpSpLocks/>
          </p:cNvGrpSpPr>
          <p:nvPr/>
        </p:nvGrpSpPr>
        <p:grpSpPr bwMode="auto">
          <a:xfrm>
            <a:off x="1814405" y="5488252"/>
            <a:ext cx="4867275" cy="1009650"/>
            <a:chOff x="2967038" y="4973638"/>
            <a:chExt cx="4867275" cy="1009650"/>
          </a:xfrm>
        </p:grpSpPr>
        <p:sp>
          <p:nvSpPr>
            <p:cNvPr id="124979" name="Freeform 39"/>
            <p:cNvSpPr>
              <a:spLocks/>
            </p:cNvSpPr>
            <p:nvPr/>
          </p:nvSpPr>
          <p:spPr bwMode="auto">
            <a:xfrm>
              <a:off x="2967038" y="4973638"/>
              <a:ext cx="4060825" cy="1009650"/>
            </a:xfrm>
            <a:custGeom>
              <a:avLst/>
              <a:gdLst>
                <a:gd name="T0" fmla="*/ 2147483646 w 21315"/>
                <a:gd name="T1" fmla="*/ 2147483646 h 5300"/>
                <a:gd name="T2" fmla="*/ 2147483646 w 21315"/>
                <a:gd name="T3" fmla="*/ 2147483646 h 5300"/>
                <a:gd name="T4" fmla="*/ 2147483646 w 21315"/>
                <a:gd name="T5" fmla="*/ 2147483646 h 5300"/>
                <a:gd name="T6" fmla="*/ 2147483646 w 21315"/>
                <a:gd name="T7" fmla="*/ 2147483646 h 5300"/>
                <a:gd name="T8" fmla="*/ 2147483646 w 21315"/>
                <a:gd name="T9" fmla="*/ 2147483646 h 5300"/>
                <a:gd name="T10" fmla="*/ 2147483646 w 21315"/>
                <a:gd name="T11" fmla="*/ 2147483646 h 5300"/>
                <a:gd name="T12" fmla="*/ 2147483646 w 21315"/>
                <a:gd name="T13" fmla="*/ 2147483646 h 5300"/>
                <a:gd name="T14" fmla="*/ 2147483646 w 21315"/>
                <a:gd name="T15" fmla="*/ 2147483646 h 5300"/>
                <a:gd name="T16" fmla="*/ 2147483646 w 21315"/>
                <a:gd name="T17" fmla="*/ 2147483646 h 5300"/>
                <a:gd name="T18" fmla="*/ 2147483646 w 21315"/>
                <a:gd name="T19" fmla="*/ 2147483646 h 5300"/>
                <a:gd name="T20" fmla="*/ 2147483646 w 21315"/>
                <a:gd name="T21" fmla="*/ 2147483646 h 5300"/>
                <a:gd name="T22" fmla="*/ 2147483646 w 21315"/>
                <a:gd name="T23" fmla="*/ 2147483646 h 5300"/>
                <a:gd name="T24" fmla="*/ 2147483646 w 21315"/>
                <a:gd name="T25" fmla="*/ 2147483646 h 5300"/>
                <a:gd name="T26" fmla="*/ 2147483646 w 21315"/>
                <a:gd name="T27" fmla="*/ 2147483646 h 5300"/>
                <a:gd name="T28" fmla="*/ 2147483646 w 21315"/>
                <a:gd name="T29" fmla="*/ 2147483646 h 5300"/>
                <a:gd name="T30" fmla="*/ 2147483646 w 21315"/>
                <a:gd name="T31" fmla="*/ 2147483646 h 5300"/>
                <a:gd name="T32" fmla="*/ 2147483646 w 21315"/>
                <a:gd name="T33" fmla="*/ 2147483646 h 5300"/>
                <a:gd name="T34" fmla="*/ 2147483646 w 21315"/>
                <a:gd name="T35" fmla="*/ 2147483646 h 5300"/>
                <a:gd name="T36" fmla="*/ 2147483646 w 21315"/>
                <a:gd name="T37" fmla="*/ 2147483646 h 5300"/>
                <a:gd name="T38" fmla="*/ 2147483646 w 21315"/>
                <a:gd name="T39" fmla="*/ 2147483646 h 5300"/>
                <a:gd name="T40" fmla="*/ 2147483646 w 21315"/>
                <a:gd name="T41" fmla="*/ 2147483646 h 5300"/>
                <a:gd name="T42" fmla="*/ 2147483646 w 21315"/>
                <a:gd name="T43" fmla="*/ 2147483646 h 5300"/>
                <a:gd name="T44" fmla="*/ 2147483646 w 21315"/>
                <a:gd name="T45" fmla="*/ 2147483646 h 5300"/>
                <a:gd name="T46" fmla="*/ 2147483646 w 21315"/>
                <a:gd name="T47" fmla="*/ 2147483646 h 5300"/>
                <a:gd name="T48" fmla="*/ 2147483646 w 21315"/>
                <a:gd name="T49" fmla="*/ 2147483646 h 5300"/>
                <a:gd name="T50" fmla="*/ 2147483646 w 21315"/>
                <a:gd name="T51" fmla="*/ 2147483646 h 5300"/>
                <a:gd name="T52" fmla="*/ 2147483646 w 21315"/>
                <a:gd name="T53" fmla="*/ 2147483646 h 5300"/>
                <a:gd name="T54" fmla="*/ 2147483646 w 21315"/>
                <a:gd name="T55" fmla="*/ 2147483646 h 5300"/>
                <a:gd name="T56" fmla="*/ 2147483646 w 21315"/>
                <a:gd name="T57" fmla="*/ 2147483646 h 5300"/>
                <a:gd name="T58" fmla="*/ 2147483646 w 21315"/>
                <a:gd name="T59" fmla="*/ 2147483646 h 5300"/>
                <a:gd name="T60" fmla="*/ 2147483646 w 21315"/>
                <a:gd name="T61" fmla="*/ 2147483646 h 5300"/>
                <a:gd name="T62" fmla="*/ 2147483646 w 21315"/>
                <a:gd name="T63" fmla="*/ 2147483646 h 5300"/>
                <a:gd name="T64" fmla="*/ 2147483646 w 21315"/>
                <a:gd name="T65" fmla="*/ 2147483646 h 5300"/>
                <a:gd name="T66" fmla="*/ 2147483646 w 21315"/>
                <a:gd name="T67" fmla="*/ 2147483646 h 5300"/>
                <a:gd name="T68" fmla="*/ 2147483646 w 21315"/>
                <a:gd name="T69" fmla="*/ 2147483646 h 5300"/>
                <a:gd name="T70" fmla="*/ 2147483646 w 21315"/>
                <a:gd name="T71" fmla="*/ 2147483646 h 5300"/>
                <a:gd name="T72" fmla="*/ 2147483646 w 21315"/>
                <a:gd name="T73" fmla="*/ 2147483646 h 5300"/>
                <a:gd name="T74" fmla="*/ 2147483646 w 21315"/>
                <a:gd name="T75" fmla="*/ 2147483646 h 5300"/>
                <a:gd name="T76" fmla="*/ 2147483646 w 21315"/>
                <a:gd name="T77" fmla="*/ 2147483646 h 5300"/>
                <a:gd name="T78" fmla="*/ 2147483646 w 21315"/>
                <a:gd name="T79" fmla="*/ 2147483646 h 5300"/>
                <a:gd name="T80" fmla="*/ 2147483646 w 21315"/>
                <a:gd name="T81" fmla="*/ 2147483646 h 5300"/>
                <a:gd name="T82" fmla="*/ 2147483646 w 21315"/>
                <a:gd name="T83" fmla="*/ 2147483646 h 5300"/>
                <a:gd name="T84" fmla="*/ 2147483646 w 21315"/>
                <a:gd name="T85" fmla="*/ 2147483646 h 5300"/>
                <a:gd name="T86" fmla="*/ 2147483646 w 21315"/>
                <a:gd name="T87" fmla="*/ 2147483646 h 5300"/>
                <a:gd name="T88" fmla="*/ 2147483646 w 21315"/>
                <a:gd name="T89" fmla="*/ 2147483646 h 5300"/>
                <a:gd name="T90" fmla="*/ 2147483646 w 21315"/>
                <a:gd name="T91" fmla="*/ 2147483646 h 5300"/>
                <a:gd name="T92" fmla="*/ 2147483646 w 21315"/>
                <a:gd name="T93" fmla="*/ 2147483646 h 5300"/>
                <a:gd name="T94" fmla="*/ 2147483646 w 21315"/>
                <a:gd name="T95" fmla="*/ 2147483646 h 5300"/>
                <a:gd name="T96" fmla="*/ 2147483646 w 21315"/>
                <a:gd name="T97" fmla="*/ 2147483646 h 5300"/>
                <a:gd name="T98" fmla="*/ 2147483646 w 21315"/>
                <a:gd name="T99" fmla="*/ 2147483646 h 5300"/>
                <a:gd name="T100" fmla="*/ 2147483646 w 21315"/>
                <a:gd name="T101" fmla="*/ 2147483646 h 5300"/>
                <a:gd name="T102" fmla="*/ 2147483646 w 21315"/>
                <a:gd name="T103" fmla="*/ 2147483646 h 5300"/>
                <a:gd name="T104" fmla="*/ 2147483646 w 21315"/>
                <a:gd name="T105" fmla="*/ 2147483646 h 5300"/>
                <a:gd name="T106" fmla="*/ 2147483646 w 21315"/>
                <a:gd name="T107" fmla="*/ 2147483646 h 5300"/>
                <a:gd name="T108" fmla="*/ 2147483646 w 21315"/>
                <a:gd name="T109" fmla="*/ 2147483646 h 5300"/>
                <a:gd name="T110" fmla="*/ 2147483646 w 21315"/>
                <a:gd name="T111" fmla="*/ 2147483646 h 5300"/>
                <a:gd name="T112" fmla="*/ 2147483646 w 21315"/>
                <a:gd name="T113" fmla="*/ 2147483646 h 5300"/>
                <a:gd name="T114" fmla="*/ 2147483646 w 21315"/>
                <a:gd name="T115" fmla="*/ 2147483646 h 5300"/>
                <a:gd name="T116" fmla="*/ 2147483646 w 21315"/>
                <a:gd name="T117" fmla="*/ 2147483646 h 5300"/>
                <a:gd name="T118" fmla="*/ 2147483646 w 21315"/>
                <a:gd name="T119" fmla="*/ 2147483646 h 5300"/>
                <a:gd name="T120" fmla="*/ 2147483646 w 21315"/>
                <a:gd name="T121" fmla="*/ 2147483646 h 5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5" h="5300">
                  <a:moveTo>
                    <a:pt x="4" y="5226"/>
                  </a:moveTo>
                  <a:lnTo>
                    <a:pt x="108" y="4258"/>
                  </a:lnTo>
                  <a:lnTo>
                    <a:pt x="212" y="3432"/>
                  </a:lnTo>
                  <a:lnTo>
                    <a:pt x="316" y="2751"/>
                  </a:lnTo>
                  <a:lnTo>
                    <a:pt x="429" y="2180"/>
                  </a:lnTo>
                  <a:lnTo>
                    <a:pt x="533" y="1707"/>
                  </a:lnTo>
                  <a:lnTo>
                    <a:pt x="638" y="1327"/>
                  </a:lnTo>
                  <a:lnTo>
                    <a:pt x="743" y="1012"/>
                  </a:lnTo>
                  <a:lnTo>
                    <a:pt x="857" y="765"/>
                  </a:lnTo>
                  <a:lnTo>
                    <a:pt x="963" y="570"/>
                  </a:lnTo>
                  <a:lnTo>
                    <a:pt x="1072" y="419"/>
                  </a:lnTo>
                  <a:cubicBezTo>
                    <a:pt x="1074" y="416"/>
                    <a:pt x="1076" y="414"/>
                    <a:pt x="1078" y="411"/>
                  </a:cubicBezTo>
                  <a:lnTo>
                    <a:pt x="1182" y="307"/>
                  </a:lnTo>
                  <a:cubicBezTo>
                    <a:pt x="1186" y="303"/>
                    <a:pt x="1191" y="300"/>
                    <a:pt x="1196" y="297"/>
                  </a:cubicBezTo>
                  <a:lnTo>
                    <a:pt x="1308" y="233"/>
                  </a:lnTo>
                  <a:cubicBezTo>
                    <a:pt x="1311" y="231"/>
                    <a:pt x="1313" y="230"/>
                    <a:pt x="1316" y="229"/>
                  </a:cubicBezTo>
                  <a:lnTo>
                    <a:pt x="1420" y="189"/>
                  </a:lnTo>
                  <a:cubicBezTo>
                    <a:pt x="1426" y="187"/>
                    <a:pt x="1432" y="185"/>
                    <a:pt x="1439" y="185"/>
                  </a:cubicBezTo>
                  <a:lnTo>
                    <a:pt x="1543" y="177"/>
                  </a:lnTo>
                  <a:cubicBezTo>
                    <a:pt x="1546" y="176"/>
                    <a:pt x="1549" y="176"/>
                    <a:pt x="1552" y="177"/>
                  </a:cubicBezTo>
                  <a:lnTo>
                    <a:pt x="1656" y="185"/>
                  </a:lnTo>
                  <a:lnTo>
                    <a:pt x="1777" y="210"/>
                  </a:lnTo>
                  <a:cubicBezTo>
                    <a:pt x="1780" y="211"/>
                    <a:pt x="1783" y="212"/>
                    <a:pt x="1786" y="213"/>
                  </a:cubicBezTo>
                  <a:lnTo>
                    <a:pt x="1890" y="253"/>
                  </a:lnTo>
                  <a:lnTo>
                    <a:pt x="2002" y="312"/>
                  </a:lnTo>
                  <a:lnTo>
                    <a:pt x="2109" y="378"/>
                  </a:lnTo>
                  <a:lnTo>
                    <a:pt x="2222" y="451"/>
                  </a:lnTo>
                  <a:lnTo>
                    <a:pt x="2328" y="524"/>
                  </a:lnTo>
                  <a:lnTo>
                    <a:pt x="2437" y="616"/>
                  </a:lnTo>
                  <a:lnTo>
                    <a:pt x="2541" y="704"/>
                  </a:lnTo>
                  <a:lnTo>
                    <a:pt x="2647" y="801"/>
                  </a:lnTo>
                  <a:lnTo>
                    <a:pt x="2757" y="896"/>
                  </a:lnTo>
                  <a:lnTo>
                    <a:pt x="2863" y="993"/>
                  </a:lnTo>
                  <a:lnTo>
                    <a:pt x="2967" y="1089"/>
                  </a:lnTo>
                  <a:lnTo>
                    <a:pt x="3071" y="1185"/>
                  </a:lnTo>
                  <a:lnTo>
                    <a:pt x="3181" y="1280"/>
                  </a:lnTo>
                  <a:lnTo>
                    <a:pt x="3289" y="1387"/>
                  </a:lnTo>
                  <a:lnTo>
                    <a:pt x="3391" y="1481"/>
                  </a:lnTo>
                  <a:lnTo>
                    <a:pt x="3495" y="1577"/>
                  </a:lnTo>
                  <a:lnTo>
                    <a:pt x="3605" y="1672"/>
                  </a:lnTo>
                  <a:lnTo>
                    <a:pt x="3709" y="1760"/>
                  </a:lnTo>
                  <a:lnTo>
                    <a:pt x="3815" y="1857"/>
                  </a:lnTo>
                  <a:lnTo>
                    <a:pt x="3917" y="1944"/>
                  </a:lnTo>
                  <a:lnTo>
                    <a:pt x="4027" y="2030"/>
                  </a:lnTo>
                  <a:lnTo>
                    <a:pt x="4133" y="2120"/>
                  </a:lnTo>
                  <a:lnTo>
                    <a:pt x="4237" y="2208"/>
                  </a:lnTo>
                  <a:lnTo>
                    <a:pt x="4341" y="2296"/>
                  </a:lnTo>
                  <a:lnTo>
                    <a:pt x="4442" y="2374"/>
                  </a:lnTo>
                  <a:lnTo>
                    <a:pt x="4553" y="2452"/>
                  </a:lnTo>
                  <a:lnTo>
                    <a:pt x="4656" y="2524"/>
                  </a:lnTo>
                  <a:lnTo>
                    <a:pt x="4762" y="2606"/>
                  </a:lnTo>
                  <a:lnTo>
                    <a:pt x="4864" y="2676"/>
                  </a:lnTo>
                  <a:lnTo>
                    <a:pt x="4974" y="2747"/>
                  </a:lnTo>
                  <a:lnTo>
                    <a:pt x="5080" y="2820"/>
                  </a:lnTo>
                  <a:lnTo>
                    <a:pt x="5184" y="2892"/>
                  </a:lnTo>
                  <a:lnTo>
                    <a:pt x="5285" y="2954"/>
                  </a:lnTo>
                  <a:lnTo>
                    <a:pt x="5395" y="3017"/>
                  </a:lnTo>
                  <a:lnTo>
                    <a:pt x="5501" y="3082"/>
                  </a:lnTo>
                  <a:lnTo>
                    <a:pt x="5602" y="3136"/>
                  </a:lnTo>
                  <a:lnTo>
                    <a:pt x="5709" y="3202"/>
                  </a:lnTo>
                  <a:lnTo>
                    <a:pt x="5816" y="3255"/>
                  </a:lnTo>
                  <a:lnTo>
                    <a:pt x="5922" y="3312"/>
                  </a:lnTo>
                  <a:lnTo>
                    <a:pt x="6026" y="3368"/>
                  </a:lnTo>
                  <a:lnTo>
                    <a:pt x="6130" y="3424"/>
                  </a:lnTo>
                  <a:lnTo>
                    <a:pt x="6230" y="3470"/>
                  </a:lnTo>
                  <a:lnTo>
                    <a:pt x="6341" y="3518"/>
                  </a:lnTo>
                  <a:lnTo>
                    <a:pt x="6446" y="3566"/>
                  </a:lnTo>
                  <a:lnTo>
                    <a:pt x="6550" y="3614"/>
                  </a:lnTo>
                  <a:lnTo>
                    <a:pt x="6654" y="3662"/>
                  </a:lnTo>
                  <a:lnTo>
                    <a:pt x="6765" y="3710"/>
                  </a:lnTo>
                  <a:lnTo>
                    <a:pt x="6866" y="3749"/>
                  </a:lnTo>
                  <a:lnTo>
                    <a:pt x="6970" y="3789"/>
                  </a:lnTo>
                  <a:lnTo>
                    <a:pt x="7074" y="3829"/>
                  </a:lnTo>
                  <a:lnTo>
                    <a:pt x="7185" y="3868"/>
                  </a:lnTo>
                  <a:lnTo>
                    <a:pt x="7290" y="3909"/>
                  </a:lnTo>
                  <a:lnTo>
                    <a:pt x="7394" y="3949"/>
                  </a:lnTo>
                  <a:lnTo>
                    <a:pt x="7494" y="3979"/>
                  </a:lnTo>
                  <a:lnTo>
                    <a:pt x="7609" y="4020"/>
                  </a:lnTo>
                  <a:lnTo>
                    <a:pt x="7710" y="4051"/>
                  </a:lnTo>
                  <a:lnTo>
                    <a:pt x="7814" y="4083"/>
                  </a:lnTo>
                  <a:lnTo>
                    <a:pt x="7918" y="4115"/>
                  </a:lnTo>
                  <a:lnTo>
                    <a:pt x="8029" y="4147"/>
                  </a:lnTo>
                  <a:lnTo>
                    <a:pt x="8134" y="4179"/>
                  </a:lnTo>
                  <a:lnTo>
                    <a:pt x="8234" y="4202"/>
                  </a:lnTo>
                  <a:lnTo>
                    <a:pt x="8342" y="4235"/>
                  </a:lnTo>
                  <a:lnTo>
                    <a:pt x="8442" y="4258"/>
                  </a:lnTo>
                  <a:lnTo>
                    <a:pt x="8557" y="4291"/>
                  </a:lnTo>
                  <a:lnTo>
                    <a:pt x="8658" y="4314"/>
                  </a:lnTo>
                  <a:lnTo>
                    <a:pt x="8762" y="4338"/>
                  </a:lnTo>
                  <a:lnTo>
                    <a:pt x="8866" y="4362"/>
                  </a:lnTo>
                  <a:lnTo>
                    <a:pt x="8977" y="4386"/>
                  </a:lnTo>
                  <a:lnTo>
                    <a:pt x="9082" y="4410"/>
                  </a:lnTo>
                  <a:lnTo>
                    <a:pt x="9186" y="4434"/>
                  </a:lnTo>
                  <a:lnTo>
                    <a:pt x="9290" y="4458"/>
                  </a:lnTo>
                  <a:lnTo>
                    <a:pt x="9397" y="4473"/>
                  </a:lnTo>
                  <a:lnTo>
                    <a:pt x="9506" y="4498"/>
                  </a:lnTo>
                  <a:lnTo>
                    <a:pt x="9605" y="4513"/>
                  </a:lnTo>
                  <a:lnTo>
                    <a:pt x="9714" y="4538"/>
                  </a:lnTo>
                  <a:lnTo>
                    <a:pt x="9821" y="4553"/>
                  </a:lnTo>
                  <a:lnTo>
                    <a:pt x="9925" y="4569"/>
                  </a:lnTo>
                  <a:lnTo>
                    <a:pt x="10034" y="4594"/>
                  </a:lnTo>
                  <a:lnTo>
                    <a:pt x="10133" y="4609"/>
                  </a:lnTo>
                  <a:lnTo>
                    <a:pt x="10237" y="4625"/>
                  </a:lnTo>
                  <a:lnTo>
                    <a:pt x="10349" y="4641"/>
                  </a:lnTo>
                  <a:lnTo>
                    <a:pt x="10453" y="4657"/>
                  </a:lnTo>
                  <a:lnTo>
                    <a:pt x="10557" y="4673"/>
                  </a:lnTo>
                  <a:lnTo>
                    <a:pt x="10661" y="4689"/>
                  </a:lnTo>
                  <a:lnTo>
                    <a:pt x="10768" y="4697"/>
                  </a:lnTo>
                  <a:lnTo>
                    <a:pt x="10877" y="4713"/>
                  </a:lnTo>
                  <a:lnTo>
                    <a:pt x="10981" y="4729"/>
                  </a:lnTo>
                  <a:lnTo>
                    <a:pt x="11080" y="4737"/>
                  </a:lnTo>
                  <a:lnTo>
                    <a:pt x="11197" y="4753"/>
                  </a:lnTo>
                  <a:lnTo>
                    <a:pt x="11301" y="4769"/>
                  </a:lnTo>
                  <a:lnTo>
                    <a:pt x="11400" y="4777"/>
                  </a:lnTo>
                  <a:lnTo>
                    <a:pt x="11509" y="4793"/>
                  </a:lnTo>
                  <a:lnTo>
                    <a:pt x="11616" y="4801"/>
                  </a:lnTo>
                  <a:lnTo>
                    <a:pt x="11720" y="4809"/>
                  </a:lnTo>
                  <a:lnTo>
                    <a:pt x="11829" y="4825"/>
                  </a:lnTo>
                  <a:lnTo>
                    <a:pt x="11928" y="4833"/>
                  </a:lnTo>
                  <a:lnTo>
                    <a:pt x="12040" y="4841"/>
                  </a:lnTo>
                  <a:lnTo>
                    <a:pt x="12144" y="4849"/>
                  </a:lnTo>
                  <a:lnTo>
                    <a:pt x="12253" y="4865"/>
                  </a:lnTo>
                  <a:lnTo>
                    <a:pt x="12352" y="4873"/>
                  </a:lnTo>
                  <a:lnTo>
                    <a:pt x="12456" y="4881"/>
                  </a:lnTo>
                  <a:lnTo>
                    <a:pt x="12568" y="4889"/>
                  </a:lnTo>
                  <a:lnTo>
                    <a:pt x="12672" y="4897"/>
                  </a:lnTo>
                  <a:lnTo>
                    <a:pt x="12776" y="4905"/>
                  </a:lnTo>
                  <a:lnTo>
                    <a:pt x="12708" y="4962"/>
                  </a:lnTo>
                  <a:lnTo>
                    <a:pt x="12812" y="3994"/>
                  </a:lnTo>
                  <a:lnTo>
                    <a:pt x="12924" y="3184"/>
                  </a:lnTo>
                  <a:lnTo>
                    <a:pt x="13028" y="2511"/>
                  </a:lnTo>
                  <a:lnTo>
                    <a:pt x="13133" y="1941"/>
                  </a:lnTo>
                  <a:lnTo>
                    <a:pt x="13237" y="1482"/>
                  </a:lnTo>
                  <a:lnTo>
                    <a:pt x="13350" y="1102"/>
                  </a:lnTo>
                  <a:lnTo>
                    <a:pt x="13455" y="796"/>
                  </a:lnTo>
                  <a:lnTo>
                    <a:pt x="13561" y="551"/>
                  </a:lnTo>
                  <a:lnTo>
                    <a:pt x="13668" y="361"/>
                  </a:lnTo>
                  <a:cubicBezTo>
                    <a:pt x="13670" y="358"/>
                    <a:pt x="13672" y="355"/>
                    <a:pt x="13674" y="352"/>
                  </a:cubicBezTo>
                  <a:lnTo>
                    <a:pt x="13786" y="216"/>
                  </a:lnTo>
                  <a:lnTo>
                    <a:pt x="13896" y="113"/>
                  </a:lnTo>
                  <a:cubicBezTo>
                    <a:pt x="13900" y="110"/>
                    <a:pt x="13904" y="107"/>
                    <a:pt x="13909" y="104"/>
                  </a:cubicBezTo>
                  <a:lnTo>
                    <a:pt x="14013" y="48"/>
                  </a:lnTo>
                  <a:cubicBezTo>
                    <a:pt x="14017" y="46"/>
                    <a:pt x="14021" y="45"/>
                    <a:pt x="14025" y="43"/>
                  </a:cubicBezTo>
                  <a:lnTo>
                    <a:pt x="14129" y="11"/>
                  </a:lnTo>
                  <a:cubicBezTo>
                    <a:pt x="14133" y="10"/>
                    <a:pt x="14138" y="9"/>
                    <a:pt x="14143" y="9"/>
                  </a:cubicBezTo>
                  <a:lnTo>
                    <a:pt x="14247" y="1"/>
                  </a:lnTo>
                  <a:cubicBezTo>
                    <a:pt x="14250" y="0"/>
                    <a:pt x="14253" y="0"/>
                    <a:pt x="14256" y="1"/>
                  </a:cubicBezTo>
                  <a:lnTo>
                    <a:pt x="14368" y="9"/>
                  </a:lnTo>
                  <a:cubicBezTo>
                    <a:pt x="14373" y="9"/>
                    <a:pt x="14378" y="10"/>
                    <a:pt x="14382" y="11"/>
                  </a:cubicBezTo>
                  <a:lnTo>
                    <a:pt x="14486" y="43"/>
                  </a:lnTo>
                  <a:lnTo>
                    <a:pt x="14598" y="94"/>
                  </a:lnTo>
                  <a:lnTo>
                    <a:pt x="14706" y="152"/>
                  </a:lnTo>
                  <a:lnTo>
                    <a:pt x="14822" y="227"/>
                  </a:lnTo>
                  <a:lnTo>
                    <a:pt x="14928" y="300"/>
                  </a:lnTo>
                  <a:lnTo>
                    <a:pt x="15037" y="392"/>
                  </a:lnTo>
                  <a:lnTo>
                    <a:pt x="15141" y="480"/>
                  </a:lnTo>
                  <a:lnTo>
                    <a:pt x="15251" y="566"/>
                  </a:lnTo>
                  <a:lnTo>
                    <a:pt x="15361" y="675"/>
                  </a:lnTo>
                  <a:lnTo>
                    <a:pt x="15463" y="769"/>
                  </a:lnTo>
                  <a:lnTo>
                    <a:pt x="15567" y="865"/>
                  </a:lnTo>
                  <a:lnTo>
                    <a:pt x="15679" y="970"/>
                  </a:lnTo>
                  <a:lnTo>
                    <a:pt x="15785" y="1075"/>
                  </a:lnTo>
                  <a:lnTo>
                    <a:pt x="15887" y="1169"/>
                  </a:lnTo>
                  <a:lnTo>
                    <a:pt x="15993" y="1275"/>
                  </a:lnTo>
                  <a:lnTo>
                    <a:pt x="16103" y="1378"/>
                  </a:lnTo>
                  <a:lnTo>
                    <a:pt x="16207" y="1473"/>
                  </a:lnTo>
                  <a:lnTo>
                    <a:pt x="16311" y="1569"/>
                  </a:lnTo>
                  <a:lnTo>
                    <a:pt x="16415" y="1665"/>
                  </a:lnTo>
                  <a:lnTo>
                    <a:pt x="16519" y="1761"/>
                  </a:lnTo>
                  <a:lnTo>
                    <a:pt x="16629" y="1856"/>
                  </a:lnTo>
                  <a:lnTo>
                    <a:pt x="16735" y="1953"/>
                  </a:lnTo>
                  <a:lnTo>
                    <a:pt x="16837" y="2040"/>
                  </a:lnTo>
                  <a:lnTo>
                    <a:pt x="16941" y="2128"/>
                  </a:lnTo>
                  <a:lnTo>
                    <a:pt x="17051" y="2214"/>
                  </a:lnTo>
                  <a:lnTo>
                    <a:pt x="17154" y="2294"/>
                  </a:lnTo>
                  <a:lnTo>
                    <a:pt x="17258" y="2374"/>
                  </a:lnTo>
                  <a:lnTo>
                    <a:pt x="17362" y="2454"/>
                  </a:lnTo>
                  <a:lnTo>
                    <a:pt x="17473" y="2532"/>
                  </a:lnTo>
                  <a:lnTo>
                    <a:pt x="17578" y="2614"/>
                  </a:lnTo>
                  <a:lnTo>
                    <a:pt x="17680" y="2684"/>
                  </a:lnTo>
                  <a:lnTo>
                    <a:pt x="17784" y="2756"/>
                  </a:lnTo>
                  <a:lnTo>
                    <a:pt x="17894" y="2827"/>
                  </a:lnTo>
                  <a:lnTo>
                    <a:pt x="17997" y="2890"/>
                  </a:lnTo>
                  <a:lnTo>
                    <a:pt x="18101" y="2954"/>
                  </a:lnTo>
                  <a:lnTo>
                    <a:pt x="18208" y="3028"/>
                  </a:lnTo>
                  <a:lnTo>
                    <a:pt x="18306" y="3080"/>
                  </a:lnTo>
                  <a:lnTo>
                    <a:pt x="18419" y="3145"/>
                  </a:lnTo>
                  <a:lnTo>
                    <a:pt x="18525" y="3210"/>
                  </a:lnTo>
                  <a:lnTo>
                    <a:pt x="18626" y="3264"/>
                  </a:lnTo>
                  <a:lnTo>
                    <a:pt x="18730" y="3320"/>
                  </a:lnTo>
                  <a:lnTo>
                    <a:pt x="18840" y="3375"/>
                  </a:lnTo>
                  <a:lnTo>
                    <a:pt x="18942" y="3422"/>
                  </a:lnTo>
                  <a:lnTo>
                    <a:pt x="19050" y="3480"/>
                  </a:lnTo>
                  <a:lnTo>
                    <a:pt x="19150" y="3526"/>
                  </a:lnTo>
                  <a:lnTo>
                    <a:pt x="19261" y="3574"/>
                  </a:lnTo>
                  <a:lnTo>
                    <a:pt x="19366" y="3622"/>
                  </a:lnTo>
                  <a:lnTo>
                    <a:pt x="19470" y="3670"/>
                  </a:lnTo>
                  <a:lnTo>
                    <a:pt x="19570" y="3709"/>
                  </a:lnTo>
                  <a:lnTo>
                    <a:pt x="19681" y="3748"/>
                  </a:lnTo>
                  <a:lnTo>
                    <a:pt x="19790" y="3798"/>
                  </a:lnTo>
                  <a:lnTo>
                    <a:pt x="19890" y="3837"/>
                  </a:lnTo>
                  <a:lnTo>
                    <a:pt x="19994" y="3877"/>
                  </a:lnTo>
                  <a:lnTo>
                    <a:pt x="20098" y="3917"/>
                  </a:lnTo>
                  <a:lnTo>
                    <a:pt x="20205" y="3947"/>
                  </a:lnTo>
                  <a:lnTo>
                    <a:pt x="20314" y="3989"/>
                  </a:lnTo>
                  <a:lnTo>
                    <a:pt x="20414" y="4019"/>
                  </a:lnTo>
                  <a:lnTo>
                    <a:pt x="20518" y="4051"/>
                  </a:lnTo>
                  <a:lnTo>
                    <a:pt x="20629" y="4083"/>
                  </a:lnTo>
                  <a:lnTo>
                    <a:pt x="20734" y="4115"/>
                  </a:lnTo>
                  <a:lnTo>
                    <a:pt x="20838" y="4147"/>
                  </a:lnTo>
                  <a:lnTo>
                    <a:pt x="20942" y="4179"/>
                  </a:lnTo>
                  <a:lnTo>
                    <a:pt x="21053" y="4211"/>
                  </a:lnTo>
                  <a:lnTo>
                    <a:pt x="21154" y="4234"/>
                  </a:lnTo>
                  <a:lnTo>
                    <a:pt x="21262" y="4267"/>
                  </a:lnTo>
                  <a:cubicBezTo>
                    <a:pt x="21296" y="4278"/>
                    <a:pt x="21315" y="4314"/>
                    <a:pt x="21305" y="4347"/>
                  </a:cubicBezTo>
                  <a:cubicBezTo>
                    <a:pt x="21294" y="4381"/>
                    <a:pt x="21258" y="4400"/>
                    <a:pt x="21225" y="4390"/>
                  </a:cubicBezTo>
                  <a:lnTo>
                    <a:pt x="21125" y="4359"/>
                  </a:lnTo>
                  <a:lnTo>
                    <a:pt x="21018" y="4334"/>
                  </a:lnTo>
                  <a:lnTo>
                    <a:pt x="20905" y="4302"/>
                  </a:lnTo>
                  <a:lnTo>
                    <a:pt x="20801" y="4270"/>
                  </a:lnTo>
                  <a:lnTo>
                    <a:pt x="20697" y="4238"/>
                  </a:lnTo>
                  <a:lnTo>
                    <a:pt x="20594" y="4206"/>
                  </a:lnTo>
                  <a:lnTo>
                    <a:pt x="20481" y="4174"/>
                  </a:lnTo>
                  <a:lnTo>
                    <a:pt x="20377" y="4142"/>
                  </a:lnTo>
                  <a:lnTo>
                    <a:pt x="20268" y="4108"/>
                  </a:lnTo>
                  <a:lnTo>
                    <a:pt x="20170" y="4070"/>
                  </a:lnTo>
                  <a:lnTo>
                    <a:pt x="20052" y="4036"/>
                  </a:lnTo>
                  <a:lnTo>
                    <a:pt x="19948" y="3996"/>
                  </a:lnTo>
                  <a:lnTo>
                    <a:pt x="19844" y="3956"/>
                  </a:lnTo>
                  <a:lnTo>
                    <a:pt x="19737" y="3915"/>
                  </a:lnTo>
                  <a:lnTo>
                    <a:pt x="19638" y="3869"/>
                  </a:lnTo>
                  <a:lnTo>
                    <a:pt x="19524" y="3828"/>
                  </a:lnTo>
                  <a:lnTo>
                    <a:pt x="19417" y="3787"/>
                  </a:lnTo>
                  <a:lnTo>
                    <a:pt x="19313" y="3739"/>
                  </a:lnTo>
                  <a:lnTo>
                    <a:pt x="19210" y="3691"/>
                  </a:lnTo>
                  <a:lnTo>
                    <a:pt x="19097" y="3643"/>
                  </a:lnTo>
                  <a:lnTo>
                    <a:pt x="18989" y="3593"/>
                  </a:lnTo>
                  <a:lnTo>
                    <a:pt x="18889" y="3539"/>
                  </a:lnTo>
                  <a:lnTo>
                    <a:pt x="18783" y="3490"/>
                  </a:lnTo>
                  <a:lnTo>
                    <a:pt x="18669" y="3433"/>
                  </a:lnTo>
                  <a:lnTo>
                    <a:pt x="18565" y="3377"/>
                  </a:lnTo>
                  <a:lnTo>
                    <a:pt x="18458" y="3319"/>
                  </a:lnTo>
                  <a:lnTo>
                    <a:pt x="18356" y="3256"/>
                  </a:lnTo>
                  <a:lnTo>
                    <a:pt x="18245" y="3193"/>
                  </a:lnTo>
                  <a:lnTo>
                    <a:pt x="18135" y="3133"/>
                  </a:lnTo>
                  <a:lnTo>
                    <a:pt x="18034" y="3063"/>
                  </a:lnTo>
                  <a:lnTo>
                    <a:pt x="17930" y="2999"/>
                  </a:lnTo>
                  <a:lnTo>
                    <a:pt x="17825" y="2934"/>
                  </a:lnTo>
                  <a:lnTo>
                    <a:pt x="17711" y="2861"/>
                  </a:lnTo>
                  <a:lnTo>
                    <a:pt x="17607" y="2789"/>
                  </a:lnTo>
                  <a:lnTo>
                    <a:pt x="17500" y="2715"/>
                  </a:lnTo>
                  <a:lnTo>
                    <a:pt x="17398" y="2637"/>
                  </a:lnTo>
                  <a:lnTo>
                    <a:pt x="17284" y="2555"/>
                  </a:lnTo>
                  <a:lnTo>
                    <a:pt x="17180" y="2475"/>
                  </a:lnTo>
                  <a:lnTo>
                    <a:pt x="17076" y="2395"/>
                  </a:lnTo>
                  <a:lnTo>
                    <a:pt x="16972" y="2315"/>
                  </a:lnTo>
                  <a:lnTo>
                    <a:pt x="16858" y="2225"/>
                  </a:lnTo>
                  <a:lnTo>
                    <a:pt x="16754" y="2137"/>
                  </a:lnTo>
                  <a:lnTo>
                    <a:pt x="16648" y="2047"/>
                  </a:lnTo>
                  <a:lnTo>
                    <a:pt x="16546" y="1953"/>
                  </a:lnTo>
                  <a:lnTo>
                    <a:pt x="16432" y="1855"/>
                  </a:lnTo>
                  <a:lnTo>
                    <a:pt x="16328" y="1759"/>
                  </a:lnTo>
                  <a:lnTo>
                    <a:pt x="16224" y="1663"/>
                  </a:lnTo>
                  <a:lnTo>
                    <a:pt x="16120" y="1567"/>
                  </a:lnTo>
                  <a:lnTo>
                    <a:pt x="16016" y="1471"/>
                  </a:lnTo>
                  <a:lnTo>
                    <a:pt x="15902" y="1366"/>
                  </a:lnTo>
                  <a:lnTo>
                    <a:pt x="15800" y="1263"/>
                  </a:lnTo>
                  <a:lnTo>
                    <a:pt x="15694" y="1166"/>
                  </a:lnTo>
                  <a:lnTo>
                    <a:pt x="15592" y="1063"/>
                  </a:lnTo>
                  <a:lnTo>
                    <a:pt x="15480" y="959"/>
                  </a:lnTo>
                  <a:lnTo>
                    <a:pt x="15376" y="863"/>
                  </a:lnTo>
                  <a:lnTo>
                    <a:pt x="15270" y="766"/>
                  </a:lnTo>
                  <a:lnTo>
                    <a:pt x="15172" y="667"/>
                  </a:lnTo>
                  <a:lnTo>
                    <a:pt x="15058" y="577"/>
                  </a:lnTo>
                  <a:lnTo>
                    <a:pt x="14954" y="489"/>
                  </a:lnTo>
                  <a:lnTo>
                    <a:pt x="14855" y="405"/>
                  </a:lnTo>
                  <a:lnTo>
                    <a:pt x="14753" y="334"/>
                  </a:lnTo>
                  <a:lnTo>
                    <a:pt x="14645" y="265"/>
                  </a:lnTo>
                  <a:lnTo>
                    <a:pt x="14545" y="211"/>
                  </a:lnTo>
                  <a:lnTo>
                    <a:pt x="14449" y="166"/>
                  </a:lnTo>
                  <a:lnTo>
                    <a:pt x="14345" y="134"/>
                  </a:lnTo>
                  <a:lnTo>
                    <a:pt x="14359" y="136"/>
                  </a:lnTo>
                  <a:lnTo>
                    <a:pt x="14247" y="128"/>
                  </a:lnTo>
                  <a:lnTo>
                    <a:pt x="14256" y="128"/>
                  </a:lnTo>
                  <a:lnTo>
                    <a:pt x="14152" y="136"/>
                  </a:lnTo>
                  <a:lnTo>
                    <a:pt x="14166" y="134"/>
                  </a:lnTo>
                  <a:lnTo>
                    <a:pt x="14062" y="166"/>
                  </a:lnTo>
                  <a:lnTo>
                    <a:pt x="14074" y="161"/>
                  </a:lnTo>
                  <a:lnTo>
                    <a:pt x="13970" y="217"/>
                  </a:lnTo>
                  <a:lnTo>
                    <a:pt x="13983" y="207"/>
                  </a:lnTo>
                  <a:lnTo>
                    <a:pt x="13885" y="297"/>
                  </a:lnTo>
                  <a:lnTo>
                    <a:pt x="13773" y="433"/>
                  </a:lnTo>
                  <a:lnTo>
                    <a:pt x="13779" y="424"/>
                  </a:lnTo>
                  <a:lnTo>
                    <a:pt x="13678" y="602"/>
                  </a:lnTo>
                  <a:lnTo>
                    <a:pt x="13576" y="837"/>
                  </a:lnTo>
                  <a:lnTo>
                    <a:pt x="13473" y="1139"/>
                  </a:lnTo>
                  <a:lnTo>
                    <a:pt x="13362" y="1511"/>
                  </a:lnTo>
                  <a:lnTo>
                    <a:pt x="13258" y="1964"/>
                  </a:lnTo>
                  <a:lnTo>
                    <a:pt x="13155" y="2530"/>
                  </a:lnTo>
                  <a:lnTo>
                    <a:pt x="13051" y="3201"/>
                  </a:lnTo>
                  <a:lnTo>
                    <a:pt x="12939" y="4007"/>
                  </a:lnTo>
                  <a:lnTo>
                    <a:pt x="12835" y="4975"/>
                  </a:lnTo>
                  <a:cubicBezTo>
                    <a:pt x="12831" y="5010"/>
                    <a:pt x="12801" y="5035"/>
                    <a:pt x="12767" y="5032"/>
                  </a:cubicBezTo>
                  <a:lnTo>
                    <a:pt x="12663" y="5024"/>
                  </a:lnTo>
                  <a:lnTo>
                    <a:pt x="12559" y="5016"/>
                  </a:lnTo>
                  <a:lnTo>
                    <a:pt x="12447" y="5008"/>
                  </a:lnTo>
                  <a:lnTo>
                    <a:pt x="12343" y="5000"/>
                  </a:lnTo>
                  <a:lnTo>
                    <a:pt x="12234" y="4992"/>
                  </a:lnTo>
                  <a:lnTo>
                    <a:pt x="12135" y="4976"/>
                  </a:lnTo>
                  <a:lnTo>
                    <a:pt x="12031" y="4968"/>
                  </a:lnTo>
                  <a:lnTo>
                    <a:pt x="11919" y="4960"/>
                  </a:lnTo>
                  <a:lnTo>
                    <a:pt x="11810" y="4952"/>
                  </a:lnTo>
                  <a:lnTo>
                    <a:pt x="11711" y="4936"/>
                  </a:lnTo>
                  <a:lnTo>
                    <a:pt x="11607" y="4928"/>
                  </a:lnTo>
                  <a:lnTo>
                    <a:pt x="11490" y="4920"/>
                  </a:lnTo>
                  <a:lnTo>
                    <a:pt x="11391" y="4904"/>
                  </a:lnTo>
                  <a:lnTo>
                    <a:pt x="11282" y="4896"/>
                  </a:lnTo>
                  <a:lnTo>
                    <a:pt x="11178" y="4880"/>
                  </a:lnTo>
                  <a:lnTo>
                    <a:pt x="11071" y="4864"/>
                  </a:lnTo>
                  <a:lnTo>
                    <a:pt x="10962" y="4856"/>
                  </a:lnTo>
                  <a:lnTo>
                    <a:pt x="10858" y="4840"/>
                  </a:lnTo>
                  <a:lnTo>
                    <a:pt x="10759" y="4824"/>
                  </a:lnTo>
                  <a:lnTo>
                    <a:pt x="10642" y="4816"/>
                  </a:lnTo>
                  <a:lnTo>
                    <a:pt x="10538" y="4800"/>
                  </a:lnTo>
                  <a:lnTo>
                    <a:pt x="10434" y="4784"/>
                  </a:lnTo>
                  <a:lnTo>
                    <a:pt x="10330" y="4768"/>
                  </a:lnTo>
                  <a:lnTo>
                    <a:pt x="10218" y="4752"/>
                  </a:lnTo>
                  <a:lnTo>
                    <a:pt x="10114" y="4736"/>
                  </a:lnTo>
                  <a:lnTo>
                    <a:pt x="10005" y="4719"/>
                  </a:lnTo>
                  <a:lnTo>
                    <a:pt x="9906" y="4696"/>
                  </a:lnTo>
                  <a:lnTo>
                    <a:pt x="9802" y="4680"/>
                  </a:lnTo>
                  <a:lnTo>
                    <a:pt x="9685" y="4663"/>
                  </a:lnTo>
                  <a:lnTo>
                    <a:pt x="9586" y="4640"/>
                  </a:lnTo>
                  <a:lnTo>
                    <a:pt x="9477" y="4623"/>
                  </a:lnTo>
                  <a:lnTo>
                    <a:pt x="9378" y="4600"/>
                  </a:lnTo>
                  <a:lnTo>
                    <a:pt x="9261" y="4583"/>
                  </a:lnTo>
                  <a:lnTo>
                    <a:pt x="9157" y="4559"/>
                  </a:lnTo>
                  <a:lnTo>
                    <a:pt x="9053" y="4535"/>
                  </a:lnTo>
                  <a:lnTo>
                    <a:pt x="8950" y="4511"/>
                  </a:lnTo>
                  <a:lnTo>
                    <a:pt x="8837" y="4487"/>
                  </a:lnTo>
                  <a:lnTo>
                    <a:pt x="8733" y="4463"/>
                  </a:lnTo>
                  <a:lnTo>
                    <a:pt x="8629" y="4439"/>
                  </a:lnTo>
                  <a:lnTo>
                    <a:pt x="8522" y="4414"/>
                  </a:lnTo>
                  <a:lnTo>
                    <a:pt x="8413" y="4383"/>
                  </a:lnTo>
                  <a:lnTo>
                    <a:pt x="8305" y="4358"/>
                  </a:lnTo>
                  <a:lnTo>
                    <a:pt x="8205" y="4327"/>
                  </a:lnTo>
                  <a:lnTo>
                    <a:pt x="8097" y="4302"/>
                  </a:lnTo>
                  <a:lnTo>
                    <a:pt x="7994" y="4270"/>
                  </a:lnTo>
                  <a:lnTo>
                    <a:pt x="7881" y="4238"/>
                  </a:lnTo>
                  <a:lnTo>
                    <a:pt x="7777" y="4206"/>
                  </a:lnTo>
                  <a:lnTo>
                    <a:pt x="7673" y="4174"/>
                  </a:lnTo>
                  <a:lnTo>
                    <a:pt x="7566" y="4141"/>
                  </a:lnTo>
                  <a:lnTo>
                    <a:pt x="7457" y="4102"/>
                  </a:lnTo>
                  <a:lnTo>
                    <a:pt x="7348" y="4068"/>
                  </a:lnTo>
                  <a:lnTo>
                    <a:pt x="7244" y="4028"/>
                  </a:lnTo>
                  <a:lnTo>
                    <a:pt x="7142" y="3989"/>
                  </a:lnTo>
                  <a:lnTo>
                    <a:pt x="7028" y="3948"/>
                  </a:lnTo>
                  <a:lnTo>
                    <a:pt x="6924" y="3908"/>
                  </a:lnTo>
                  <a:lnTo>
                    <a:pt x="6820" y="3868"/>
                  </a:lnTo>
                  <a:lnTo>
                    <a:pt x="6714" y="3827"/>
                  </a:lnTo>
                  <a:lnTo>
                    <a:pt x="6601" y="3779"/>
                  </a:lnTo>
                  <a:lnTo>
                    <a:pt x="6497" y="3731"/>
                  </a:lnTo>
                  <a:lnTo>
                    <a:pt x="6393" y="3683"/>
                  </a:lnTo>
                  <a:lnTo>
                    <a:pt x="6290" y="3635"/>
                  </a:lnTo>
                  <a:lnTo>
                    <a:pt x="6177" y="3587"/>
                  </a:lnTo>
                  <a:lnTo>
                    <a:pt x="6069" y="3537"/>
                  </a:lnTo>
                  <a:lnTo>
                    <a:pt x="5965" y="3481"/>
                  </a:lnTo>
                  <a:lnTo>
                    <a:pt x="5861" y="3425"/>
                  </a:lnTo>
                  <a:lnTo>
                    <a:pt x="5759" y="3370"/>
                  </a:lnTo>
                  <a:lnTo>
                    <a:pt x="5642" y="3311"/>
                  </a:lnTo>
                  <a:lnTo>
                    <a:pt x="5541" y="3249"/>
                  </a:lnTo>
                  <a:lnTo>
                    <a:pt x="5434" y="3191"/>
                  </a:lnTo>
                  <a:lnTo>
                    <a:pt x="5332" y="3128"/>
                  </a:lnTo>
                  <a:lnTo>
                    <a:pt x="5218" y="3063"/>
                  </a:lnTo>
                  <a:lnTo>
                    <a:pt x="5111" y="2997"/>
                  </a:lnTo>
                  <a:lnTo>
                    <a:pt x="5007" y="2925"/>
                  </a:lnTo>
                  <a:lnTo>
                    <a:pt x="4905" y="2854"/>
                  </a:lnTo>
                  <a:lnTo>
                    <a:pt x="4791" y="2781"/>
                  </a:lnTo>
                  <a:lnTo>
                    <a:pt x="4684" y="2707"/>
                  </a:lnTo>
                  <a:lnTo>
                    <a:pt x="4583" y="2629"/>
                  </a:lnTo>
                  <a:lnTo>
                    <a:pt x="4478" y="2557"/>
                  </a:lnTo>
                  <a:lnTo>
                    <a:pt x="4364" y="2475"/>
                  </a:lnTo>
                  <a:lnTo>
                    <a:pt x="4258" y="2393"/>
                  </a:lnTo>
                  <a:lnTo>
                    <a:pt x="4154" y="2305"/>
                  </a:lnTo>
                  <a:lnTo>
                    <a:pt x="4050" y="2217"/>
                  </a:lnTo>
                  <a:lnTo>
                    <a:pt x="3948" y="2131"/>
                  </a:lnTo>
                  <a:lnTo>
                    <a:pt x="3834" y="2041"/>
                  </a:lnTo>
                  <a:lnTo>
                    <a:pt x="3728" y="1951"/>
                  </a:lnTo>
                  <a:lnTo>
                    <a:pt x="3626" y="1857"/>
                  </a:lnTo>
                  <a:lnTo>
                    <a:pt x="3522" y="1769"/>
                  </a:lnTo>
                  <a:lnTo>
                    <a:pt x="3408" y="1671"/>
                  </a:lnTo>
                  <a:lnTo>
                    <a:pt x="3304" y="1575"/>
                  </a:lnTo>
                  <a:lnTo>
                    <a:pt x="3198" y="1478"/>
                  </a:lnTo>
                  <a:lnTo>
                    <a:pt x="3098" y="1377"/>
                  </a:lnTo>
                  <a:lnTo>
                    <a:pt x="2984" y="1279"/>
                  </a:lnTo>
                  <a:lnTo>
                    <a:pt x="2880" y="1183"/>
                  </a:lnTo>
                  <a:lnTo>
                    <a:pt x="2776" y="1087"/>
                  </a:lnTo>
                  <a:lnTo>
                    <a:pt x="2674" y="993"/>
                  </a:lnTo>
                  <a:lnTo>
                    <a:pt x="2560" y="895"/>
                  </a:lnTo>
                  <a:lnTo>
                    <a:pt x="2458" y="801"/>
                  </a:lnTo>
                  <a:lnTo>
                    <a:pt x="2354" y="713"/>
                  </a:lnTo>
                  <a:lnTo>
                    <a:pt x="2255" y="629"/>
                  </a:lnTo>
                  <a:lnTo>
                    <a:pt x="2153" y="558"/>
                  </a:lnTo>
                  <a:lnTo>
                    <a:pt x="2042" y="487"/>
                  </a:lnTo>
                  <a:lnTo>
                    <a:pt x="1941" y="425"/>
                  </a:lnTo>
                  <a:lnTo>
                    <a:pt x="1844" y="372"/>
                  </a:lnTo>
                  <a:lnTo>
                    <a:pt x="1740" y="332"/>
                  </a:lnTo>
                  <a:lnTo>
                    <a:pt x="1750" y="335"/>
                  </a:lnTo>
                  <a:lnTo>
                    <a:pt x="1647" y="312"/>
                  </a:lnTo>
                  <a:lnTo>
                    <a:pt x="1543" y="304"/>
                  </a:lnTo>
                  <a:lnTo>
                    <a:pt x="1552" y="304"/>
                  </a:lnTo>
                  <a:lnTo>
                    <a:pt x="1448" y="312"/>
                  </a:lnTo>
                  <a:lnTo>
                    <a:pt x="1466" y="308"/>
                  </a:lnTo>
                  <a:lnTo>
                    <a:pt x="1362" y="348"/>
                  </a:lnTo>
                  <a:lnTo>
                    <a:pt x="1371" y="344"/>
                  </a:lnTo>
                  <a:lnTo>
                    <a:pt x="1259" y="408"/>
                  </a:lnTo>
                  <a:lnTo>
                    <a:pt x="1273" y="398"/>
                  </a:lnTo>
                  <a:lnTo>
                    <a:pt x="1169" y="502"/>
                  </a:lnTo>
                  <a:lnTo>
                    <a:pt x="1175" y="494"/>
                  </a:lnTo>
                  <a:lnTo>
                    <a:pt x="1076" y="631"/>
                  </a:lnTo>
                  <a:lnTo>
                    <a:pt x="973" y="820"/>
                  </a:lnTo>
                  <a:lnTo>
                    <a:pt x="864" y="1053"/>
                  </a:lnTo>
                  <a:lnTo>
                    <a:pt x="761" y="1362"/>
                  </a:lnTo>
                  <a:lnTo>
                    <a:pt x="658" y="1734"/>
                  </a:lnTo>
                  <a:lnTo>
                    <a:pt x="554" y="2205"/>
                  </a:lnTo>
                  <a:lnTo>
                    <a:pt x="443" y="2770"/>
                  </a:lnTo>
                  <a:lnTo>
                    <a:pt x="339" y="3448"/>
                  </a:lnTo>
                  <a:lnTo>
                    <a:pt x="235" y="4271"/>
                  </a:lnTo>
                  <a:lnTo>
                    <a:pt x="131" y="5239"/>
                  </a:lnTo>
                  <a:cubicBezTo>
                    <a:pt x="127" y="5274"/>
                    <a:pt x="96" y="5300"/>
                    <a:pt x="61" y="5296"/>
                  </a:cubicBezTo>
                  <a:cubicBezTo>
                    <a:pt x="25" y="5292"/>
                    <a:pt x="0" y="5261"/>
                    <a:pt x="4" y="522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0" name="Freeform 40"/>
            <p:cNvSpPr>
              <a:spLocks/>
            </p:cNvSpPr>
            <p:nvPr/>
          </p:nvSpPr>
          <p:spPr bwMode="auto">
            <a:xfrm>
              <a:off x="7000875" y="5784850"/>
              <a:ext cx="833438" cy="146050"/>
            </a:xfrm>
            <a:custGeom>
              <a:avLst/>
              <a:gdLst>
                <a:gd name="T0" fmla="*/ 2147483646 w 4377"/>
                <a:gd name="T1" fmla="*/ 2147483646 h 769"/>
                <a:gd name="T2" fmla="*/ 2147483646 w 4377"/>
                <a:gd name="T3" fmla="*/ 2147483646 h 769"/>
                <a:gd name="T4" fmla="*/ 2147483646 w 4377"/>
                <a:gd name="T5" fmla="*/ 2147483646 h 769"/>
                <a:gd name="T6" fmla="*/ 2147483646 w 4377"/>
                <a:gd name="T7" fmla="*/ 2147483646 h 769"/>
                <a:gd name="T8" fmla="*/ 2147483646 w 4377"/>
                <a:gd name="T9" fmla="*/ 2147483646 h 769"/>
                <a:gd name="T10" fmla="*/ 2147483646 w 4377"/>
                <a:gd name="T11" fmla="*/ 2147483646 h 769"/>
                <a:gd name="T12" fmla="*/ 2147483646 w 4377"/>
                <a:gd name="T13" fmla="*/ 2147483646 h 769"/>
                <a:gd name="T14" fmla="*/ 2147483646 w 4377"/>
                <a:gd name="T15" fmla="*/ 2147483646 h 769"/>
                <a:gd name="T16" fmla="*/ 2147483646 w 4377"/>
                <a:gd name="T17" fmla="*/ 2147483646 h 769"/>
                <a:gd name="T18" fmla="*/ 2147483646 w 4377"/>
                <a:gd name="T19" fmla="*/ 2147483646 h 769"/>
                <a:gd name="T20" fmla="*/ 2147483646 w 4377"/>
                <a:gd name="T21" fmla="*/ 2147483646 h 769"/>
                <a:gd name="T22" fmla="*/ 2147483646 w 4377"/>
                <a:gd name="T23" fmla="*/ 2147483646 h 769"/>
                <a:gd name="T24" fmla="*/ 2147483646 w 4377"/>
                <a:gd name="T25" fmla="*/ 2147483646 h 769"/>
                <a:gd name="T26" fmla="*/ 2147483646 w 4377"/>
                <a:gd name="T27" fmla="*/ 2147483646 h 769"/>
                <a:gd name="T28" fmla="*/ 2147483646 w 4377"/>
                <a:gd name="T29" fmla="*/ 2147483646 h 769"/>
                <a:gd name="T30" fmla="*/ 2147483646 w 4377"/>
                <a:gd name="T31" fmla="*/ 2147483646 h 769"/>
                <a:gd name="T32" fmla="*/ 2147483646 w 4377"/>
                <a:gd name="T33" fmla="*/ 2147483646 h 769"/>
                <a:gd name="T34" fmla="*/ 2147483646 w 4377"/>
                <a:gd name="T35" fmla="*/ 2147483646 h 769"/>
                <a:gd name="T36" fmla="*/ 2147483646 w 4377"/>
                <a:gd name="T37" fmla="*/ 2147483646 h 769"/>
                <a:gd name="T38" fmla="*/ 2147483646 w 4377"/>
                <a:gd name="T39" fmla="*/ 2147483646 h 769"/>
                <a:gd name="T40" fmla="*/ 2147483646 w 4377"/>
                <a:gd name="T41" fmla="*/ 2147483646 h 769"/>
                <a:gd name="T42" fmla="*/ 2147483646 w 4377"/>
                <a:gd name="T43" fmla="*/ 2147483646 h 769"/>
                <a:gd name="T44" fmla="*/ 2147483646 w 4377"/>
                <a:gd name="T45" fmla="*/ 2147483646 h 769"/>
                <a:gd name="T46" fmla="*/ 2147483646 w 4377"/>
                <a:gd name="T47" fmla="*/ 2147483646 h 769"/>
                <a:gd name="T48" fmla="*/ 2147483646 w 4377"/>
                <a:gd name="T49" fmla="*/ 2147483646 h 769"/>
                <a:gd name="T50" fmla="*/ 2147483646 w 4377"/>
                <a:gd name="T51" fmla="*/ 2147483646 h 769"/>
                <a:gd name="T52" fmla="*/ 2147483646 w 4377"/>
                <a:gd name="T53" fmla="*/ 2147483646 h 769"/>
                <a:gd name="T54" fmla="*/ 2147483646 w 4377"/>
                <a:gd name="T55" fmla="*/ 2147483646 h 769"/>
                <a:gd name="T56" fmla="*/ 2147483646 w 4377"/>
                <a:gd name="T57" fmla="*/ 2147483646 h 769"/>
                <a:gd name="T58" fmla="*/ 2147483646 w 4377"/>
                <a:gd name="T59" fmla="*/ 2147483646 h 769"/>
                <a:gd name="T60" fmla="*/ 2147483646 w 4377"/>
                <a:gd name="T61" fmla="*/ 2147483646 h 769"/>
                <a:gd name="T62" fmla="*/ 2147483646 w 4377"/>
                <a:gd name="T63" fmla="*/ 2147483646 h 769"/>
                <a:gd name="T64" fmla="*/ 2147483646 w 4377"/>
                <a:gd name="T65" fmla="*/ 2147483646 h 769"/>
                <a:gd name="T66" fmla="*/ 2147483646 w 4377"/>
                <a:gd name="T67" fmla="*/ 2147483646 h 769"/>
                <a:gd name="T68" fmla="*/ 2147483646 w 4377"/>
                <a:gd name="T69" fmla="*/ 2147483646 h 769"/>
                <a:gd name="T70" fmla="*/ 2147483646 w 4377"/>
                <a:gd name="T71" fmla="*/ 2147483646 h 769"/>
                <a:gd name="T72" fmla="*/ 2147483646 w 4377"/>
                <a:gd name="T73" fmla="*/ 2147483646 h 769"/>
                <a:gd name="T74" fmla="*/ 2147483646 w 4377"/>
                <a:gd name="T75" fmla="*/ 2147483646 h 769"/>
                <a:gd name="T76" fmla="*/ 2147483646 w 4377"/>
                <a:gd name="T77" fmla="*/ 2147483646 h 769"/>
                <a:gd name="T78" fmla="*/ 2147483646 w 4377"/>
                <a:gd name="T79" fmla="*/ 2147483646 h 769"/>
                <a:gd name="T80" fmla="*/ 2147483646 w 4377"/>
                <a:gd name="T81" fmla="*/ 2147483646 h 769"/>
                <a:gd name="T82" fmla="*/ 2147483646 w 4377"/>
                <a:gd name="T83" fmla="*/ 2147483646 h 7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7" h="769">
                  <a:moveTo>
                    <a:pt x="85" y="8"/>
                  </a:moveTo>
                  <a:lnTo>
                    <a:pt x="189" y="32"/>
                  </a:lnTo>
                  <a:lnTo>
                    <a:pt x="300" y="56"/>
                  </a:lnTo>
                  <a:lnTo>
                    <a:pt x="409" y="89"/>
                  </a:lnTo>
                  <a:lnTo>
                    <a:pt x="509" y="112"/>
                  </a:lnTo>
                  <a:lnTo>
                    <a:pt x="613" y="136"/>
                  </a:lnTo>
                  <a:lnTo>
                    <a:pt x="720" y="151"/>
                  </a:lnTo>
                  <a:lnTo>
                    <a:pt x="829" y="176"/>
                  </a:lnTo>
                  <a:lnTo>
                    <a:pt x="933" y="200"/>
                  </a:lnTo>
                  <a:lnTo>
                    <a:pt x="1037" y="224"/>
                  </a:lnTo>
                  <a:lnTo>
                    <a:pt x="1136" y="239"/>
                  </a:lnTo>
                  <a:lnTo>
                    <a:pt x="1252" y="264"/>
                  </a:lnTo>
                  <a:lnTo>
                    <a:pt x="1352" y="279"/>
                  </a:lnTo>
                  <a:lnTo>
                    <a:pt x="1456" y="295"/>
                  </a:lnTo>
                  <a:lnTo>
                    <a:pt x="1565" y="320"/>
                  </a:lnTo>
                  <a:lnTo>
                    <a:pt x="1672" y="335"/>
                  </a:lnTo>
                  <a:lnTo>
                    <a:pt x="1776" y="351"/>
                  </a:lnTo>
                  <a:lnTo>
                    <a:pt x="1880" y="367"/>
                  </a:lnTo>
                  <a:lnTo>
                    <a:pt x="1984" y="383"/>
                  </a:lnTo>
                  <a:lnTo>
                    <a:pt x="2096" y="399"/>
                  </a:lnTo>
                  <a:lnTo>
                    <a:pt x="2200" y="415"/>
                  </a:lnTo>
                  <a:lnTo>
                    <a:pt x="2304" y="431"/>
                  </a:lnTo>
                  <a:lnTo>
                    <a:pt x="2408" y="447"/>
                  </a:lnTo>
                  <a:lnTo>
                    <a:pt x="2515" y="455"/>
                  </a:lnTo>
                  <a:lnTo>
                    <a:pt x="2624" y="471"/>
                  </a:lnTo>
                  <a:lnTo>
                    <a:pt x="2728" y="487"/>
                  </a:lnTo>
                  <a:lnTo>
                    <a:pt x="2827" y="495"/>
                  </a:lnTo>
                  <a:lnTo>
                    <a:pt x="2936" y="511"/>
                  </a:lnTo>
                  <a:lnTo>
                    <a:pt x="3043" y="519"/>
                  </a:lnTo>
                  <a:lnTo>
                    <a:pt x="3152" y="535"/>
                  </a:lnTo>
                  <a:lnTo>
                    <a:pt x="3251" y="543"/>
                  </a:lnTo>
                  <a:lnTo>
                    <a:pt x="3355" y="551"/>
                  </a:lnTo>
                  <a:lnTo>
                    <a:pt x="3472" y="567"/>
                  </a:lnTo>
                  <a:lnTo>
                    <a:pt x="3571" y="575"/>
                  </a:lnTo>
                  <a:lnTo>
                    <a:pt x="3675" y="583"/>
                  </a:lnTo>
                  <a:lnTo>
                    <a:pt x="3779" y="591"/>
                  </a:lnTo>
                  <a:lnTo>
                    <a:pt x="3896" y="607"/>
                  </a:lnTo>
                  <a:lnTo>
                    <a:pt x="3995" y="615"/>
                  </a:lnTo>
                  <a:lnTo>
                    <a:pt x="4099" y="623"/>
                  </a:lnTo>
                  <a:lnTo>
                    <a:pt x="4203" y="631"/>
                  </a:lnTo>
                  <a:lnTo>
                    <a:pt x="4315" y="639"/>
                  </a:lnTo>
                  <a:cubicBezTo>
                    <a:pt x="4350" y="641"/>
                    <a:pt x="4377" y="672"/>
                    <a:pt x="4374" y="707"/>
                  </a:cubicBezTo>
                  <a:cubicBezTo>
                    <a:pt x="4372" y="742"/>
                    <a:pt x="4341" y="769"/>
                    <a:pt x="4306" y="766"/>
                  </a:cubicBezTo>
                  <a:lnTo>
                    <a:pt x="4194" y="758"/>
                  </a:lnTo>
                  <a:lnTo>
                    <a:pt x="4090" y="750"/>
                  </a:lnTo>
                  <a:lnTo>
                    <a:pt x="3986" y="742"/>
                  </a:lnTo>
                  <a:lnTo>
                    <a:pt x="3877" y="734"/>
                  </a:lnTo>
                  <a:lnTo>
                    <a:pt x="3770" y="718"/>
                  </a:lnTo>
                  <a:lnTo>
                    <a:pt x="3666" y="710"/>
                  </a:lnTo>
                  <a:lnTo>
                    <a:pt x="3562" y="702"/>
                  </a:lnTo>
                  <a:lnTo>
                    <a:pt x="3453" y="694"/>
                  </a:lnTo>
                  <a:lnTo>
                    <a:pt x="3346" y="678"/>
                  </a:lnTo>
                  <a:lnTo>
                    <a:pt x="3242" y="670"/>
                  </a:lnTo>
                  <a:lnTo>
                    <a:pt x="3133" y="662"/>
                  </a:lnTo>
                  <a:lnTo>
                    <a:pt x="3034" y="646"/>
                  </a:lnTo>
                  <a:lnTo>
                    <a:pt x="2917" y="638"/>
                  </a:lnTo>
                  <a:lnTo>
                    <a:pt x="2818" y="622"/>
                  </a:lnTo>
                  <a:lnTo>
                    <a:pt x="2709" y="614"/>
                  </a:lnTo>
                  <a:lnTo>
                    <a:pt x="2605" y="598"/>
                  </a:lnTo>
                  <a:lnTo>
                    <a:pt x="2506" y="582"/>
                  </a:lnTo>
                  <a:lnTo>
                    <a:pt x="2389" y="574"/>
                  </a:lnTo>
                  <a:lnTo>
                    <a:pt x="2285" y="558"/>
                  </a:lnTo>
                  <a:lnTo>
                    <a:pt x="2181" y="542"/>
                  </a:lnTo>
                  <a:lnTo>
                    <a:pt x="2077" y="526"/>
                  </a:lnTo>
                  <a:lnTo>
                    <a:pt x="1965" y="510"/>
                  </a:lnTo>
                  <a:lnTo>
                    <a:pt x="1861" y="494"/>
                  </a:lnTo>
                  <a:lnTo>
                    <a:pt x="1757" y="478"/>
                  </a:lnTo>
                  <a:lnTo>
                    <a:pt x="1653" y="462"/>
                  </a:lnTo>
                  <a:lnTo>
                    <a:pt x="1536" y="445"/>
                  </a:lnTo>
                  <a:lnTo>
                    <a:pt x="1437" y="422"/>
                  </a:lnTo>
                  <a:lnTo>
                    <a:pt x="1333" y="406"/>
                  </a:lnTo>
                  <a:lnTo>
                    <a:pt x="1225" y="389"/>
                  </a:lnTo>
                  <a:lnTo>
                    <a:pt x="1117" y="366"/>
                  </a:lnTo>
                  <a:lnTo>
                    <a:pt x="1008" y="349"/>
                  </a:lnTo>
                  <a:lnTo>
                    <a:pt x="904" y="325"/>
                  </a:lnTo>
                  <a:lnTo>
                    <a:pt x="800" y="301"/>
                  </a:lnTo>
                  <a:lnTo>
                    <a:pt x="701" y="278"/>
                  </a:lnTo>
                  <a:lnTo>
                    <a:pt x="584" y="261"/>
                  </a:lnTo>
                  <a:lnTo>
                    <a:pt x="480" y="237"/>
                  </a:lnTo>
                  <a:lnTo>
                    <a:pt x="372" y="212"/>
                  </a:lnTo>
                  <a:lnTo>
                    <a:pt x="273" y="181"/>
                  </a:lnTo>
                  <a:lnTo>
                    <a:pt x="160" y="157"/>
                  </a:lnTo>
                  <a:lnTo>
                    <a:pt x="56" y="133"/>
                  </a:lnTo>
                  <a:cubicBezTo>
                    <a:pt x="22" y="125"/>
                    <a:pt x="0" y="91"/>
                    <a:pt x="8" y="56"/>
                  </a:cubicBezTo>
                  <a:cubicBezTo>
                    <a:pt x="16" y="22"/>
                    <a:pt x="50" y="0"/>
                    <a:pt x="85" y="8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6586" name="Groupe 66585"/>
          <p:cNvGrpSpPr>
            <a:grpSpLocks/>
          </p:cNvGrpSpPr>
          <p:nvPr/>
        </p:nvGrpSpPr>
        <p:grpSpPr bwMode="auto">
          <a:xfrm>
            <a:off x="1814405" y="5277114"/>
            <a:ext cx="4868862" cy="1220788"/>
            <a:chOff x="2967038" y="4762500"/>
            <a:chExt cx="4868862" cy="1220788"/>
          </a:xfrm>
        </p:grpSpPr>
        <p:sp>
          <p:nvSpPr>
            <p:cNvPr id="124977" name="Freeform 41"/>
            <p:cNvSpPr>
              <a:spLocks/>
            </p:cNvSpPr>
            <p:nvPr/>
          </p:nvSpPr>
          <p:spPr bwMode="auto">
            <a:xfrm>
              <a:off x="2967038" y="4762500"/>
              <a:ext cx="4060825" cy="1220788"/>
            </a:xfrm>
            <a:custGeom>
              <a:avLst/>
              <a:gdLst>
                <a:gd name="T0" fmla="*/ 2147483646 w 21314"/>
                <a:gd name="T1" fmla="*/ 2147483646 h 6412"/>
                <a:gd name="T2" fmla="*/ 2147483646 w 21314"/>
                <a:gd name="T3" fmla="*/ 2147483646 h 6412"/>
                <a:gd name="T4" fmla="*/ 2147483646 w 21314"/>
                <a:gd name="T5" fmla="*/ 2147483646 h 6412"/>
                <a:gd name="T6" fmla="*/ 2147483646 w 21314"/>
                <a:gd name="T7" fmla="*/ 2147483646 h 6412"/>
                <a:gd name="T8" fmla="*/ 2147483646 w 21314"/>
                <a:gd name="T9" fmla="*/ 2147483646 h 6412"/>
                <a:gd name="T10" fmla="*/ 2147483646 w 21314"/>
                <a:gd name="T11" fmla="*/ 2147483646 h 6412"/>
                <a:gd name="T12" fmla="*/ 2147483646 w 21314"/>
                <a:gd name="T13" fmla="*/ 2147483646 h 6412"/>
                <a:gd name="T14" fmla="*/ 2147483646 w 21314"/>
                <a:gd name="T15" fmla="*/ 2147483646 h 6412"/>
                <a:gd name="T16" fmla="*/ 2147483646 w 21314"/>
                <a:gd name="T17" fmla="*/ 2147483646 h 6412"/>
                <a:gd name="T18" fmla="*/ 2147483646 w 21314"/>
                <a:gd name="T19" fmla="*/ 2147483646 h 6412"/>
                <a:gd name="T20" fmla="*/ 2147483646 w 21314"/>
                <a:gd name="T21" fmla="*/ 2147483646 h 6412"/>
                <a:gd name="T22" fmla="*/ 2147483646 w 21314"/>
                <a:gd name="T23" fmla="*/ 2147483646 h 6412"/>
                <a:gd name="T24" fmla="*/ 2147483646 w 21314"/>
                <a:gd name="T25" fmla="*/ 2147483646 h 6412"/>
                <a:gd name="T26" fmla="*/ 2147483646 w 21314"/>
                <a:gd name="T27" fmla="*/ 2147483646 h 6412"/>
                <a:gd name="T28" fmla="*/ 2147483646 w 21314"/>
                <a:gd name="T29" fmla="*/ 2147483646 h 6412"/>
                <a:gd name="T30" fmla="*/ 2147483646 w 21314"/>
                <a:gd name="T31" fmla="*/ 2147483646 h 6412"/>
                <a:gd name="T32" fmla="*/ 2147483646 w 21314"/>
                <a:gd name="T33" fmla="*/ 2147483646 h 6412"/>
                <a:gd name="T34" fmla="*/ 2147483646 w 21314"/>
                <a:gd name="T35" fmla="*/ 2147483646 h 6412"/>
                <a:gd name="T36" fmla="*/ 2147483646 w 21314"/>
                <a:gd name="T37" fmla="*/ 2147483646 h 6412"/>
                <a:gd name="T38" fmla="*/ 2147483646 w 21314"/>
                <a:gd name="T39" fmla="*/ 2147483646 h 6412"/>
                <a:gd name="T40" fmla="*/ 2147483646 w 21314"/>
                <a:gd name="T41" fmla="*/ 2147483646 h 6412"/>
                <a:gd name="T42" fmla="*/ 2147483646 w 21314"/>
                <a:gd name="T43" fmla="*/ 2147483646 h 6412"/>
                <a:gd name="T44" fmla="*/ 2147483646 w 21314"/>
                <a:gd name="T45" fmla="*/ 2147483646 h 6412"/>
                <a:gd name="T46" fmla="*/ 2147483646 w 21314"/>
                <a:gd name="T47" fmla="*/ 2147483646 h 6412"/>
                <a:gd name="T48" fmla="*/ 2147483646 w 21314"/>
                <a:gd name="T49" fmla="*/ 2147483646 h 6412"/>
                <a:gd name="T50" fmla="*/ 2147483646 w 21314"/>
                <a:gd name="T51" fmla="*/ 2147483646 h 6412"/>
                <a:gd name="T52" fmla="*/ 2147483646 w 21314"/>
                <a:gd name="T53" fmla="*/ 2147483646 h 6412"/>
                <a:gd name="T54" fmla="*/ 2147483646 w 21314"/>
                <a:gd name="T55" fmla="*/ 2147483646 h 6412"/>
                <a:gd name="T56" fmla="*/ 2147483646 w 21314"/>
                <a:gd name="T57" fmla="*/ 2147483646 h 6412"/>
                <a:gd name="T58" fmla="*/ 2147483646 w 21314"/>
                <a:gd name="T59" fmla="*/ 2147483646 h 6412"/>
                <a:gd name="T60" fmla="*/ 2147483646 w 21314"/>
                <a:gd name="T61" fmla="*/ 2147483646 h 6412"/>
                <a:gd name="T62" fmla="*/ 2147483646 w 21314"/>
                <a:gd name="T63" fmla="*/ 2147483646 h 6412"/>
                <a:gd name="T64" fmla="*/ 2147483646 w 21314"/>
                <a:gd name="T65" fmla="*/ 2147483646 h 6412"/>
                <a:gd name="T66" fmla="*/ 2147483646 w 21314"/>
                <a:gd name="T67" fmla="*/ 2147483646 h 6412"/>
                <a:gd name="T68" fmla="*/ 2147483646 w 21314"/>
                <a:gd name="T69" fmla="*/ 2147483646 h 6412"/>
                <a:gd name="T70" fmla="*/ 2147483646 w 21314"/>
                <a:gd name="T71" fmla="*/ 2147483646 h 6412"/>
                <a:gd name="T72" fmla="*/ 2147483646 w 21314"/>
                <a:gd name="T73" fmla="*/ 2147483646 h 6412"/>
                <a:gd name="T74" fmla="*/ 2147483646 w 21314"/>
                <a:gd name="T75" fmla="*/ 2147483646 h 6412"/>
                <a:gd name="T76" fmla="*/ 2147483646 w 21314"/>
                <a:gd name="T77" fmla="*/ 2147483646 h 6412"/>
                <a:gd name="T78" fmla="*/ 2147483646 w 21314"/>
                <a:gd name="T79" fmla="*/ 2147483646 h 6412"/>
                <a:gd name="T80" fmla="*/ 2147483646 w 21314"/>
                <a:gd name="T81" fmla="*/ 2147483646 h 6412"/>
                <a:gd name="T82" fmla="*/ 2147483646 w 21314"/>
                <a:gd name="T83" fmla="*/ 2147483646 h 6412"/>
                <a:gd name="T84" fmla="*/ 2147483646 w 21314"/>
                <a:gd name="T85" fmla="*/ 2147483646 h 6412"/>
                <a:gd name="T86" fmla="*/ 2147483646 w 21314"/>
                <a:gd name="T87" fmla="*/ 2147483646 h 6412"/>
                <a:gd name="T88" fmla="*/ 2147483646 w 21314"/>
                <a:gd name="T89" fmla="*/ 2147483646 h 6412"/>
                <a:gd name="T90" fmla="*/ 2147483646 w 21314"/>
                <a:gd name="T91" fmla="*/ 2147483646 h 6412"/>
                <a:gd name="T92" fmla="*/ 2147483646 w 21314"/>
                <a:gd name="T93" fmla="*/ 2147483646 h 6412"/>
                <a:gd name="T94" fmla="*/ 2147483646 w 21314"/>
                <a:gd name="T95" fmla="*/ 2147483646 h 6412"/>
                <a:gd name="T96" fmla="*/ 2147483646 w 21314"/>
                <a:gd name="T97" fmla="*/ 2147483646 h 6412"/>
                <a:gd name="T98" fmla="*/ 2147483646 w 21314"/>
                <a:gd name="T99" fmla="*/ 2147483646 h 6412"/>
                <a:gd name="T100" fmla="*/ 2147483646 w 21314"/>
                <a:gd name="T101" fmla="*/ 2147483646 h 6412"/>
                <a:gd name="T102" fmla="*/ 2147483646 w 21314"/>
                <a:gd name="T103" fmla="*/ 2147483646 h 6412"/>
                <a:gd name="T104" fmla="*/ 2147483646 w 21314"/>
                <a:gd name="T105" fmla="*/ 2147483646 h 6412"/>
                <a:gd name="T106" fmla="*/ 2147483646 w 21314"/>
                <a:gd name="T107" fmla="*/ 2147483646 h 6412"/>
                <a:gd name="T108" fmla="*/ 2147483646 w 21314"/>
                <a:gd name="T109" fmla="*/ 2147483646 h 6412"/>
                <a:gd name="T110" fmla="*/ 2147483646 w 21314"/>
                <a:gd name="T111" fmla="*/ 2147483646 h 6412"/>
                <a:gd name="T112" fmla="*/ 2147483646 w 21314"/>
                <a:gd name="T113" fmla="*/ 2147483646 h 6412"/>
                <a:gd name="T114" fmla="*/ 2147483646 w 21314"/>
                <a:gd name="T115" fmla="*/ 2147483646 h 64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314" h="6412">
                  <a:moveTo>
                    <a:pt x="4" y="6338"/>
                  </a:moveTo>
                  <a:lnTo>
                    <a:pt x="108" y="5370"/>
                  </a:lnTo>
                  <a:lnTo>
                    <a:pt x="212" y="4544"/>
                  </a:lnTo>
                  <a:lnTo>
                    <a:pt x="316" y="3863"/>
                  </a:lnTo>
                  <a:lnTo>
                    <a:pt x="429" y="3292"/>
                  </a:lnTo>
                  <a:lnTo>
                    <a:pt x="533" y="2819"/>
                  </a:lnTo>
                  <a:lnTo>
                    <a:pt x="638" y="2439"/>
                  </a:lnTo>
                  <a:lnTo>
                    <a:pt x="743" y="2124"/>
                  </a:lnTo>
                  <a:lnTo>
                    <a:pt x="857" y="1877"/>
                  </a:lnTo>
                  <a:lnTo>
                    <a:pt x="963" y="1682"/>
                  </a:lnTo>
                  <a:lnTo>
                    <a:pt x="1072" y="1531"/>
                  </a:lnTo>
                  <a:cubicBezTo>
                    <a:pt x="1074" y="1528"/>
                    <a:pt x="1076" y="1526"/>
                    <a:pt x="1078" y="1523"/>
                  </a:cubicBezTo>
                  <a:lnTo>
                    <a:pt x="1182" y="1419"/>
                  </a:lnTo>
                  <a:cubicBezTo>
                    <a:pt x="1186" y="1415"/>
                    <a:pt x="1191" y="1412"/>
                    <a:pt x="1196" y="1409"/>
                  </a:cubicBezTo>
                  <a:lnTo>
                    <a:pt x="1308" y="1345"/>
                  </a:lnTo>
                  <a:cubicBezTo>
                    <a:pt x="1311" y="1343"/>
                    <a:pt x="1313" y="1342"/>
                    <a:pt x="1316" y="1341"/>
                  </a:cubicBezTo>
                  <a:lnTo>
                    <a:pt x="1420" y="1301"/>
                  </a:lnTo>
                  <a:cubicBezTo>
                    <a:pt x="1426" y="1299"/>
                    <a:pt x="1432" y="1297"/>
                    <a:pt x="1439" y="1297"/>
                  </a:cubicBezTo>
                  <a:lnTo>
                    <a:pt x="1543" y="1289"/>
                  </a:lnTo>
                  <a:cubicBezTo>
                    <a:pt x="1546" y="1288"/>
                    <a:pt x="1549" y="1288"/>
                    <a:pt x="1552" y="1289"/>
                  </a:cubicBezTo>
                  <a:lnTo>
                    <a:pt x="1656" y="1297"/>
                  </a:lnTo>
                  <a:lnTo>
                    <a:pt x="1777" y="1322"/>
                  </a:lnTo>
                  <a:cubicBezTo>
                    <a:pt x="1780" y="1323"/>
                    <a:pt x="1783" y="1324"/>
                    <a:pt x="1786" y="1325"/>
                  </a:cubicBezTo>
                  <a:lnTo>
                    <a:pt x="1890" y="1365"/>
                  </a:lnTo>
                  <a:lnTo>
                    <a:pt x="2002" y="1424"/>
                  </a:lnTo>
                  <a:lnTo>
                    <a:pt x="2109" y="1490"/>
                  </a:lnTo>
                  <a:lnTo>
                    <a:pt x="2222" y="1563"/>
                  </a:lnTo>
                  <a:lnTo>
                    <a:pt x="2328" y="1636"/>
                  </a:lnTo>
                  <a:lnTo>
                    <a:pt x="2437" y="1728"/>
                  </a:lnTo>
                  <a:lnTo>
                    <a:pt x="2541" y="1816"/>
                  </a:lnTo>
                  <a:lnTo>
                    <a:pt x="2647" y="1913"/>
                  </a:lnTo>
                  <a:lnTo>
                    <a:pt x="2757" y="2008"/>
                  </a:lnTo>
                  <a:lnTo>
                    <a:pt x="2863" y="2105"/>
                  </a:lnTo>
                  <a:lnTo>
                    <a:pt x="2967" y="2201"/>
                  </a:lnTo>
                  <a:lnTo>
                    <a:pt x="3071" y="2297"/>
                  </a:lnTo>
                  <a:lnTo>
                    <a:pt x="3181" y="2392"/>
                  </a:lnTo>
                  <a:lnTo>
                    <a:pt x="3289" y="2499"/>
                  </a:lnTo>
                  <a:lnTo>
                    <a:pt x="3391" y="2593"/>
                  </a:lnTo>
                  <a:lnTo>
                    <a:pt x="3495" y="2689"/>
                  </a:lnTo>
                  <a:lnTo>
                    <a:pt x="3605" y="2784"/>
                  </a:lnTo>
                  <a:lnTo>
                    <a:pt x="3709" y="2872"/>
                  </a:lnTo>
                  <a:lnTo>
                    <a:pt x="3815" y="2969"/>
                  </a:lnTo>
                  <a:lnTo>
                    <a:pt x="3917" y="3056"/>
                  </a:lnTo>
                  <a:lnTo>
                    <a:pt x="4027" y="3142"/>
                  </a:lnTo>
                  <a:lnTo>
                    <a:pt x="4133" y="3232"/>
                  </a:lnTo>
                  <a:lnTo>
                    <a:pt x="4237" y="3320"/>
                  </a:lnTo>
                  <a:lnTo>
                    <a:pt x="4341" y="3408"/>
                  </a:lnTo>
                  <a:lnTo>
                    <a:pt x="4442" y="3486"/>
                  </a:lnTo>
                  <a:lnTo>
                    <a:pt x="4553" y="3564"/>
                  </a:lnTo>
                  <a:lnTo>
                    <a:pt x="4656" y="3636"/>
                  </a:lnTo>
                  <a:lnTo>
                    <a:pt x="4762" y="3718"/>
                  </a:lnTo>
                  <a:lnTo>
                    <a:pt x="4864" y="3788"/>
                  </a:lnTo>
                  <a:lnTo>
                    <a:pt x="4974" y="3859"/>
                  </a:lnTo>
                  <a:lnTo>
                    <a:pt x="5080" y="3932"/>
                  </a:lnTo>
                  <a:lnTo>
                    <a:pt x="5184" y="4004"/>
                  </a:lnTo>
                  <a:lnTo>
                    <a:pt x="5285" y="4066"/>
                  </a:lnTo>
                  <a:lnTo>
                    <a:pt x="5395" y="4129"/>
                  </a:lnTo>
                  <a:lnTo>
                    <a:pt x="5501" y="4194"/>
                  </a:lnTo>
                  <a:lnTo>
                    <a:pt x="5602" y="4248"/>
                  </a:lnTo>
                  <a:lnTo>
                    <a:pt x="5709" y="4314"/>
                  </a:lnTo>
                  <a:lnTo>
                    <a:pt x="5816" y="4367"/>
                  </a:lnTo>
                  <a:lnTo>
                    <a:pt x="5922" y="4424"/>
                  </a:lnTo>
                  <a:lnTo>
                    <a:pt x="6026" y="4480"/>
                  </a:lnTo>
                  <a:lnTo>
                    <a:pt x="6130" y="4536"/>
                  </a:lnTo>
                  <a:lnTo>
                    <a:pt x="6230" y="4582"/>
                  </a:lnTo>
                  <a:lnTo>
                    <a:pt x="6341" y="4630"/>
                  </a:lnTo>
                  <a:lnTo>
                    <a:pt x="6446" y="4678"/>
                  </a:lnTo>
                  <a:lnTo>
                    <a:pt x="6356" y="4729"/>
                  </a:lnTo>
                  <a:lnTo>
                    <a:pt x="6460" y="3809"/>
                  </a:lnTo>
                  <a:lnTo>
                    <a:pt x="6564" y="3032"/>
                  </a:lnTo>
                  <a:lnTo>
                    <a:pt x="6676" y="2389"/>
                  </a:lnTo>
                  <a:lnTo>
                    <a:pt x="6781" y="1868"/>
                  </a:lnTo>
                  <a:lnTo>
                    <a:pt x="6885" y="1433"/>
                  </a:lnTo>
                  <a:lnTo>
                    <a:pt x="6990" y="1094"/>
                  </a:lnTo>
                  <a:lnTo>
                    <a:pt x="7104" y="816"/>
                  </a:lnTo>
                  <a:lnTo>
                    <a:pt x="7210" y="604"/>
                  </a:lnTo>
                  <a:lnTo>
                    <a:pt x="7319" y="444"/>
                  </a:lnTo>
                  <a:cubicBezTo>
                    <a:pt x="7321" y="441"/>
                    <a:pt x="7323" y="438"/>
                    <a:pt x="7326" y="435"/>
                  </a:cubicBezTo>
                  <a:lnTo>
                    <a:pt x="7430" y="331"/>
                  </a:lnTo>
                  <a:cubicBezTo>
                    <a:pt x="7434" y="327"/>
                    <a:pt x="7439" y="324"/>
                    <a:pt x="7444" y="321"/>
                  </a:cubicBezTo>
                  <a:lnTo>
                    <a:pt x="7556" y="257"/>
                  </a:lnTo>
                  <a:cubicBezTo>
                    <a:pt x="7560" y="255"/>
                    <a:pt x="7564" y="253"/>
                    <a:pt x="7569" y="251"/>
                  </a:cubicBezTo>
                  <a:lnTo>
                    <a:pt x="7673" y="219"/>
                  </a:lnTo>
                  <a:cubicBezTo>
                    <a:pt x="7677" y="218"/>
                    <a:pt x="7682" y="217"/>
                    <a:pt x="7687" y="217"/>
                  </a:cubicBezTo>
                  <a:lnTo>
                    <a:pt x="7791" y="209"/>
                  </a:lnTo>
                  <a:cubicBezTo>
                    <a:pt x="7795" y="208"/>
                    <a:pt x="7800" y="208"/>
                    <a:pt x="7805" y="209"/>
                  </a:cubicBezTo>
                  <a:lnTo>
                    <a:pt x="7909" y="225"/>
                  </a:lnTo>
                  <a:cubicBezTo>
                    <a:pt x="7913" y="226"/>
                    <a:pt x="7917" y="227"/>
                    <a:pt x="7921" y="228"/>
                  </a:cubicBezTo>
                  <a:lnTo>
                    <a:pt x="8033" y="268"/>
                  </a:lnTo>
                  <a:cubicBezTo>
                    <a:pt x="8036" y="269"/>
                    <a:pt x="8039" y="271"/>
                    <a:pt x="8042" y="272"/>
                  </a:cubicBezTo>
                  <a:lnTo>
                    <a:pt x="8146" y="328"/>
                  </a:lnTo>
                  <a:lnTo>
                    <a:pt x="8256" y="404"/>
                  </a:lnTo>
                  <a:lnTo>
                    <a:pt x="8362" y="486"/>
                  </a:lnTo>
                  <a:lnTo>
                    <a:pt x="8471" y="585"/>
                  </a:lnTo>
                  <a:lnTo>
                    <a:pt x="8581" y="680"/>
                  </a:lnTo>
                  <a:lnTo>
                    <a:pt x="8689" y="787"/>
                  </a:lnTo>
                  <a:lnTo>
                    <a:pt x="8794" y="901"/>
                  </a:lnTo>
                  <a:lnTo>
                    <a:pt x="8898" y="1013"/>
                  </a:lnTo>
                  <a:lnTo>
                    <a:pt x="9010" y="1133"/>
                  </a:lnTo>
                  <a:lnTo>
                    <a:pt x="9116" y="1255"/>
                  </a:lnTo>
                  <a:lnTo>
                    <a:pt x="9218" y="1365"/>
                  </a:lnTo>
                  <a:lnTo>
                    <a:pt x="9324" y="1487"/>
                  </a:lnTo>
                  <a:lnTo>
                    <a:pt x="9434" y="1605"/>
                  </a:lnTo>
                  <a:lnTo>
                    <a:pt x="9540" y="1727"/>
                  </a:lnTo>
                  <a:lnTo>
                    <a:pt x="9644" y="1847"/>
                  </a:lnTo>
                  <a:lnTo>
                    <a:pt x="9746" y="1957"/>
                  </a:lnTo>
                  <a:lnTo>
                    <a:pt x="9858" y="2077"/>
                  </a:lnTo>
                  <a:lnTo>
                    <a:pt x="9962" y="2189"/>
                  </a:lnTo>
                  <a:lnTo>
                    <a:pt x="10066" y="2301"/>
                  </a:lnTo>
                  <a:lnTo>
                    <a:pt x="10170" y="2413"/>
                  </a:lnTo>
                  <a:lnTo>
                    <a:pt x="10273" y="2515"/>
                  </a:lnTo>
                  <a:lnTo>
                    <a:pt x="10383" y="2618"/>
                  </a:lnTo>
                  <a:lnTo>
                    <a:pt x="10489" y="2723"/>
                  </a:lnTo>
                  <a:lnTo>
                    <a:pt x="10593" y="2827"/>
                  </a:lnTo>
                  <a:lnTo>
                    <a:pt x="10695" y="2921"/>
                  </a:lnTo>
                  <a:lnTo>
                    <a:pt x="10805" y="3016"/>
                  </a:lnTo>
                  <a:lnTo>
                    <a:pt x="10911" y="3113"/>
                  </a:lnTo>
                  <a:lnTo>
                    <a:pt x="11013" y="3200"/>
                  </a:lnTo>
                  <a:lnTo>
                    <a:pt x="11117" y="3288"/>
                  </a:lnTo>
                  <a:lnTo>
                    <a:pt x="11227" y="3374"/>
                  </a:lnTo>
                  <a:lnTo>
                    <a:pt x="11333" y="3464"/>
                  </a:lnTo>
                  <a:lnTo>
                    <a:pt x="11434" y="3542"/>
                  </a:lnTo>
                  <a:lnTo>
                    <a:pt x="11538" y="3622"/>
                  </a:lnTo>
                  <a:lnTo>
                    <a:pt x="11649" y="3700"/>
                  </a:lnTo>
                  <a:lnTo>
                    <a:pt x="11752" y="3772"/>
                  </a:lnTo>
                  <a:lnTo>
                    <a:pt x="11856" y="3844"/>
                  </a:lnTo>
                  <a:lnTo>
                    <a:pt x="11960" y="3916"/>
                  </a:lnTo>
                  <a:lnTo>
                    <a:pt x="12070" y="3987"/>
                  </a:lnTo>
                  <a:lnTo>
                    <a:pt x="12173" y="4050"/>
                  </a:lnTo>
                  <a:lnTo>
                    <a:pt x="12280" y="4124"/>
                  </a:lnTo>
                  <a:lnTo>
                    <a:pt x="12378" y="4176"/>
                  </a:lnTo>
                  <a:lnTo>
                    <a:pt x="12485" y="4242"/>
                  </a:lnTo>
                  <a:lnTo>
                    <a:pt x="12595" y="4305"/>
                  </a:lnTo>
                  <a:lnTo>
                    <a:pt x="12698" y="4360"/>
                  </a:lnTo>
                  <a:lnTo>
                    <a:pt x="12802" y="4416"/>
                  </a:lnTo>
                  <a:lnTo>
                    <a:pt x="12708" y="4465"/>
                  </a:lnTo>
                  <a:lnTo>
                    <a:pt x="12812" y="3545"/>
                  </a:lnTo>
                  <a:lnTo>
                    <a:pt x="12924" y="2783"/>
                  </a:lnTo>
                  <a:lnTo>
                    <a:pt x="13028" y="2150"/>
                  </a:lnTo>
                  <a:lnTo>
                    <a:pt x="13133" y="1628"/>
                  </a:lnTo>
                  <a:lnTo>
                    <a:pt x="13237" y="1209"/>
                  </a:lnTo>
                  <a:lnTo>
                    <a:pt x="13351" y="868"/>
                  </a:lnTo>
                  <a:lnTo>
                    <a:pt x="13456" y="601"/>
                  </a:lnTo>
                  <a:lnTo>
                    <a:pt x="13563" y="395"/>
                  </a:lnTo>
                  <a:cubicBezTo>
                    <a:pt x="13564" y="392"/>
                    <a:pt x="13566" y="390"/>
                    <a:pt x="13568" y="387"/>
                  </a:cubicBezTo>
                  <a:lnTo>
                    <a:pt x="13672" y="243"/>
                  </a:lnTo>
                  <a:cubicBezTo>
                    <a:pt x="13675" y="239"/>
                    <a:pt x="13678" y="235"/>
                    <a:pt x="13682" y="232"/>
                  </a:cubicBezTo>
                  <a:lnTo>
                    <a:pt x="13794" y="136"/>
                  </a:lnTo>
                  <a:cubicBezTo>
                    <a:pt x="13796" y="134"/>
                    <a:pt x="13799" y="132"/>
                    <a:pt x="13802" y="130"/>
                  </a:cubicBezTo>
                  <a:lnTo>
                    <a:pt x="13906" y="66"/>
                  </a:lnTo>
                  <a:cubicBezTo>
                    <a:pt x="13912" y="62"/>
                    <a:pt x="13918" y="60"/>
                    <a:pt x="13925" y="58"/>
                  </a:cubicBezTo>
                  <a:lnTo>
                    <a:pt x="14029" y="34"/>
                  </a:lnTo>
                  <a:cubicBezTo>
                    <a:pt x="14034" y="33"/>
                    <a:pt x="14039" y="32"/>
                    <a:pt x="14043" y="32"/>
                  </a:cubicBezTo>
                  <a:lnTo>
                    <a:pt x="14147" y="32"/>
                  </a:lnTo>
                  <a:cubicBezTo>
                    <a:pt x="14152" y="32"/>
                    <a:pt x="14157" y="33"/>
                    <a:pt x="14162" y="34"/>
                  </a:cubicBezTo>
                  <a:lnTo>
                    <a:pt x="14266" y="58"/>
                  </a:lnTo>
                  <a:lnTo>
                    <a:pt x="14385" y="100"/>
                  </a:lnTo>
                  <a:cubicBezTo>
                    <a:pt x="14389" y="102"/>
                    <a:pt x="14393" y="104"/>
                    <a:pt x="14397" y="106"/>
                  </a:cubicBezTo>
                  <a:lnTo>
                    <a:pt x="14501" y="170"/>
                  </a:lnTo>
                  <a:lnTo>
                    <a:pt x="14608" y="244"/>
                  </a:lnTo>
                  <a:lnTo>
                    <a:pt x="14717" y="336"/>
                  </a:lnTo>
                  <a:lnTo>
                    <a:pt x="14829" y="432"/>
                  </a:lnTo>
                  <a:lnTo>
                    <a:pt x="14937" y="539"/>
                  </a:lnTo>
                  <a:lnTo>
                    <a:pt x="15042" y="653"/>
                  </a:lnTo>
                  <a:lnTo>
                    <a:pt x="15146" y="765"/>
                  </a:lnTo>
                  <a:lnTo>
                    <a:pt x="15258" y="885"/>
                  </a:lnTo>
                  <a:lnTo>
                    <a:pt x="15364" y="1007"/>
                  </a:lnTo>
                  <a:lnTo>
                    <a:pt x="15468" y="1127"/>
                  </a:lnTo>
                  <a:lnTo>
                    <a:pt x="15572" y="1247"/>
                  </a:lnTo>
                  <a:lnTo>
                    <a:pt x="15684" y="1374"/>
                  </a:lnTo>
                  <a:lnTo>
                    <a:pt x="15788" y="1495"/>
                  </a:lnTo>
                  <a:lnTo>
                    <a:pt x="15892" y="1615"/>
                  </a:lnTo>
                  <a:lnTo>
                    <a:pt x="15996" y="1735"/>
                  </a:lnTo>
                  <a:lnTo>
                    <a:pt x="16106" y="1853"/>
                  </a:lnTo>
                  <a:lnTo>
                    <a:pt x="16212" y="1975"/>
                  </a:lnTo>
                  <a:lnTo>
                    <a:pt x="16316" y="2095"/>
                  </a:lnTo>
                  <a:lnTo>
                    <a:pt x="16418" y="2205"/>
                  </a:lnTo>
                  <a:lnTo>
                    <a:pt x="16522" y="2317"/>
                  </a:lnTo>
                  <a:lnTo>
                    <a:pt x="16633" y="2427"/>
                  </a:lnTo>
                  <a:lnTo>
                    <a:pt x="16737" y="2531"/>
                  </a:lnTo>
                  <a:lnTo>
                    <a:pt x="16841" y="2635"/>
                  </a:lnTo>
                  <a:lnTo>
                    <a:pt x="16945" y="2739"/>
                  </a:lnTo>
                  <a:lnTo>
                    <a:pt x="17055" y="2842"/>
                  </a:lnTo>
                  <a:lnTo>
                    <a:pt x="17159" y="2937"/>
                  </a:lnTo>
                  <a:lnTo>
                    <a:pt x="17263" y="3033"/>
                  </a:lnTo>
                  <a:lnTo>
                    <a:pt x="17367" y="3129"/>
                  </a:lnTo>
                  <a:lnTo>
                    <a:pt x="17475" y="3214"/>
                  </a:lnTo>
                  <a:lnTo>
                    <a:pt x="17581" y="3304"/>
                  </a:lnTo>
                  <a:lnTo>
                    <a:pt x="17685" y="3392"/>
                  </a:lnTo>
                  <a:lnTo>
                    <a:pt x="17789" y="3480"/>
                  </a:lnTo>
                  <a:lnTo>
                    <a:pt x="17897" y="3556"/>
                  </a:lnTo>
                  <a:lnTo>
                    <a:pt x="18002" y="3638"/>
                  </a:lnTo>
                  <a:lnTo>
                    <a:pt x="18106" y="3718"/>
                  </a:lnTo>
                  <a:lnTo>
                    <a:pt x="18208" y="3788"/>
                  </a:lnTo>
                  <a:lnTo>
                    <a:pt x="18312" y="3860"/>
                  </a:lnTo>
                  <a:lnTo>
                    <a:pt x="18422" y="3931"/>
                  </a:lnTo>
                  <a:lnTo>
                    <a:pt x="18528" y="4004"/>
                  </a:lnTo>
                  <a:lnTo>
                    <a:pt x="18629" y="4066"/>
                  </a:lnTo>
                  <a:lnTo>
                    <a:pt x="18733" y="4130"/>
                  </a:lnTo>
                  <a:lnTo>
                    <a:pt x="18843" y="4193"/>
                  </a:lnTo>
                  <a:lnTo>
                    <a:pt x="18949" y="4258"/>
                  </a:lnTo>
                  <a:lnTo>
                    <a:pt x="19050" y="4312"/>
                  </a:lnTo>
                  <a:lnTo>
                    <a:pt x="19157" y="4378"/>
                  </a:lnTo>
                  <a:lnTo>
                    <a:pt x="19060" y="4425"/>
                  </a:lnTo>
                  <a:lnTo>
                    <a:pt x="19172" y="3505"/>
                  </a:lnTo>
                  <a:lnTo>
                    <a:pt x="19276" y="2744"/>
                  </a:lnTo>
                  <a:lnTo>
                    <a:pt x="19380" y="2110"/>
                  </a:lnTo>
                  <a:lnTo>
                    <a:pt x="19485" y="1588"/>
                  </a:lnTo>
                  <a:lnTo>
                    <a:pt x="19598" y="1168"/>
                  </a:lnTo>
                  <a:lnTo>
                    <a:pt x="19702" y="830"/>
                  </a:lnTo>
                  <a:lnTo>
                    <a:pt x="19808" y="568"/>
                  </a:lnTo>
                  <a:lnTo>
                    <a:pt x="19915" y="363"/>
                  </a:lnTo>
                  <a:cubicBezTo>
                    <a:pt x="19916" y="360"/>
                    <a:pt x="19918" y="358"/>
                    <a:pt x="19920" y="355"/>
                  </a:cubicBezTo>
                  <a:lnTo>
                    <a:pt x="20024" y="211"/>
                  </a:lnTo>
                  <a:cubicBezTo>
                    <a:pt x="20027" y="207"/>
                    <a:pt x="20030" y="203"/>
                    <a:pt x="20034" y="200"/>
                  </a:cubicBezTo>
                  <a:lnTo>
                    <a:pt x="20146" y="104"/>
                  </a:lnTo>
                  <a:cubicBezTo>
                    <a:pt x="20148" y="102"/>
                    <a:pt x="20151" y="100"/>
                    <a:pt x="20154" y="98"/>
                  </a:cubicBezTo>
                  <a:lnTo>
                    <a:pt x="20258" y="34"/>
                  </a:lnTo>
                  <a:cubicBezTo>
                    <a:pt x="20264" y="30"/>
                    <a:pt x="20270" y="28"/>
                    <a:pt x="20277" y="26"/>
                  </a:cubicBezTo>
                  <a:lnTo>
                    <a:pt x="20381" y="2"/>
                  </a:lnTo>
                  <a:cubicBezTo>
                    <a:pt x="20386" y="1"/>
                    <a:pt x="20391" y="0"/>
                    <a:pt x="20395" y="0"/>
                  </a:cubicBezTo>
                  <a:lnTo>
                    <a:pt x="20499" y="0"/>
                  </a:lnTo>
                  <a:cubicBezTo>
                    <a:pt x="20504" y="0"/>
                    <a:pt x="20508" y="1"/>
                    <a:pt x="20513" y="2"/>
                  </a:cubicBezTo>
                  <a:lnTo>
                    <a:pt x="20625" y="26"/>
                  </a:lnTo>
                  <a:cubicBezTo>
                    <a:pt x="20629" y="27"/>
                    <a:pt x="20634" y="28"/>
                    <a:pt x="20638" y="30"/>
                  </a:cubicBezTo>
                  <a:lnTo>
                    <a:pt x="20742" y="78"/>
                  </a:lnTo>
                  <a:lnTo>
                    <a:pt x="20850" y="136"/>
                  </a:lnTo>
                  <a:cubicBezTo>
                    <a:pt x="20853" y="138"/>
                    <a:pt x="20856" y="140"/>
                    <a:pt x="20858" y="142"/>
                  </a:cubicBezTo>
                  <a:lnTo>
                    <a:pt x="20962" y="222"/>
                  </a:lnTo>
                  <a:lnTo>
                    <a:pt x="21075" y="310"/>
                  </a:lnTo>
                  <a:lnTo>
                    <a:pt x="21183" y="409"/>
                  </a:lnTo>
                  <a:lnTo>
                    <a:pt x="21289" y="515"/>
                  </a:lnTo>
                  <a:cubicBezTo>
                    <a:pt x="21314" y="540"/>
                    <a:pt x="21314" y="581"/>
                    <a:pt x="21289" y="606"/>
                  </a:cubicBezTo>
                  <a:cubicBezTo>
                    <a:pt x="21264" y="631"/>
                    <a:pt x="21223" y="631"/>
                    <a:pt x="21198" y="606"/>
                  </a:cubicBezTo>
                  <a:lnTo>
                    <a:pt x="21096" y="503"/>
                  </a:lnTo>
                  <a:lnTo>
                    <a:pt x="20996" y="411"/>
                  </a:lnTo>
                  <a:lnTo>
                    <a:pt x="20884" y="323"/>
                  </a:lnTo>
                  <a:lnTo>
                    <a:pt x="20780" y="243"/>
                  </a:lnTo>
                  <a:lnTo>
                    <a:pt x="20789" y="249"/>
                  </a:lnTo>
                  <a:lnTo>
                    <a:pt x="20689" y="195"/>
                  </a:lnTo>
                  <a:lnTo>
                    <a:pt x="20585" y="147"/>
                  </a:lnTo>
                  <a:lnTo>
                    <a:pt x="20598" y="151"/>
                  </a:lnTo>
                  <a:lnTo>
                    <a:pt x="20486" y="127"/>
                  </a:lnTo>
                  <a:lnTo>
                    <a:pt x="20499" y="128"/>
                  </a:lnTo>
                  <a:lnTo>
                    <a:pt x="20395" y="128"/>
                  </a:lnTo>
                  <a:lnTo>
                    <a:pt x="20410" y="127"/>
                  </a:lnTo>
                  <a:lnTo>
                    <a:pt x="20306" y="151"/>
                  </a:lnTo>
                  <a:lnTo>
                    <a:pt x="20325" y="143"/>
                  </a:lnTo>
                  <a:lnTo>
                    <a:pt x="20221" y="207"/>
                  </a:lnTo>
                  <a:lnTo>
                    <a:pt x="20229" y="201"/>
                  </a:lnTo>
                  <a:lnTo>
                    <a:pt x="20117" y="297"/>
                  </a:lnTo>
                  <a:lnTo>
                    <a:pt x="20127" y="286"/>
                  </a:lnTo>
                  <a:lnTo>
                    <a:pt x="20023" y="430"/>
                  </a:lnTo>
                  <a:lnTo>
                    <a:pt x="20028" y="422"/>
                  </a:lnTo>
                  <a:lnTo>
                    <a:pt x="19927" y="617"/>
                  </a:lnTo>
                  <a:lnTo>
                    <a:pt x="19825" y="867"/>
                  </a:lnTo>
                  <a:lnTo>
                    <a:pt x="19721" y="1201"/>
                  </a:lnTo>
                  <a:lnTo>
                    <a:pt x="19610" y="1613"/>
                  </a:lnTo>
                  <a:lnTo>
                    <a:pt x="19507" y="2131"/>
                  </a:lnTo>
                  <a:lnTo>
                    <a:pt x="19403" y="2761"/>
                  </a:lnTo>
                  <a:lnTo>
                    <a:pt x="19299" y="3520"/>
                  </a:lnTo>
                  <a:lnTo>
                    <a:pt x="19187" y="4440"/>
                  </a:lnTo>
                  <a:cubicBezTo>
                    <a:pt x="19184" y="4462"/>
                    <a:pt x="19171" y="4481"/>
                    <a:pt x="19151" y="4490"/>
                  </a:cubicBezTo>
                  <a:cubicBezTo>
                    <a:pt x="19132" y="4500"/>
                    <a:pt x="19108" y="4498"/>
                    <a:pt x="19090" y="4487"/>
                  </a:cubicBezTo>
                  <a:lnTo>
                    <a:pt x="18989" y="4425"/>
                  </a:lnTo>
                  <a:lnTo>
                    <a:pt x="18882" y="4367"/>
                  </a:lnTo>
                  <a:lnTo>
                    <a:pt x="18780" y="4304"/>
                  </a:lnTo>
                  <a:lnTo>
                    <a:pt x="18666" y="4239"/>
                  </a:lnTo>
                  <a:lnTo>
                    <a:pt x="18562" y="4175"/>
                  </a:lnTo>
                  <a:lnTo>
                    <a:pt x="18455" y="4109"/>
                  </a:lnTo>
                  <a:lnTo>
                    <a:pt x="18353" y="4038"/>
                  </a:lnTo>
                  <a:lnTo>
                    <a:pt x="18239" y="3965"/>
                  </a:lnTo>
                  <a:lnTo>
                    <a:pt x="18135" y="3893"/>
                  </a:lnTo>
                  <a:lnTo>
                    <a:pt x="18028" y="3819"/>
                  </a:lnTo>
                  <a:lnTo>
                    <a:pt x="17924" y="3739"/>
                  </a:lnTo>
                  <a:lnTo>
                    <a:pt x="17822" y="3661"/>
                  </a:lnTo>
                  <a:lnTo>
                    <a:pt x="17706" y="3577"/>
                  </a:lnTo>
                  <a:lnTo>
                    <a:pt x="17602" y="3489"/>
                  </a:lnTo>
                  <a:lnTo>
                    <a:pt x="17498" y="3401"/>
                  </a:lnTo>
                  <a:lnTo>
                    <a:pt x="17396" y="3315"/>
                  </a:lnTo>
                  <a:lnTo>
                    <a:pt x="17280" y="3223"/>
                  </a:lnTo>
                  <a:lnTo>
                    <a:pt x="17176" y="3127"/>
                  </a:lnTo>
                  <a:lnTo>
                    <a:pt x="17072" y="3031"/>
                  </a:lnTo>
                  <a:lnTo>
                    <a:pt x="16968" y="2935"/>
                  </a:lnTo>
                  <a:lnTo>
                    <a:pt x="16854" y="2830"/>
                  </a:lnTo>
                  <a:lnTo>
                    <a:pt x="16750" y="2726"/>
                  </a:lnTo>
                  <a:lnTo>
                    <a:pt x="16646" y="2622"/>
                  </a:lnTo>
                  <a:lnTo>
                    <a:pt x="16542" y="2518"/>
                  </a:lnTo>
                  <a:lnTo>
                    <a:pt x="16429" y="2404"/>
                  </a:lnTo>
                  <a:lnTo>
                    <a:pt x="16325" y="2292"/>
                  </a:lnTo>
                  <a:lnTo>
                    <a:pt x="16219" y="2178"/>
                  </a:lnTo>
                  <a:lnTo>
                    <a:pt x="16115" y="2058"/>
                  </a:lnTo>
                  <a:lnTo>
                    <a:pt x="16013" y="1940"/>
                  </a:lnTo>
                  <a:lnTo>
                    <a:pt x="15899" y="1818"/>
                  </a:lnTo>
                  <a:lnTo>
                    <a:pt x="15795" y="1698"/>
                  </a:lnTo>
                  <a:lnTo>
                    <a:pt x="15691" y="1578"/>
                  </a:lnTo>
                  <a:lnTo>
                    <a:pt x="15587" y="1459"/>
                  </a:lnTo>
                  <a:lnTo>
                    <a:pt x="15475" y="1330"/>
                  </a:lnTo>
                  <a:lnTo>
                    <a:pt x="15371" y="1210"/>
                  </a:lnTo>
                  <a:lnTo>
                    <a:pt x="15267" y="1090"/>
                  </a:lnTo>
                  <a:lnTo>
                    <a:pt x="15165" y="972"/>
                  </a:lnTo>
                  <a:lnTo>
                    <a:pt x="15053" y="852"/>
                  </a:lnTo>
                  <a:lnTo>
                    <a:pt x="14949" y="740"/>
                  </a:lnTo>
                  <a:lnTo>
                    <a:pt x="14846" y="630"/>
                  </a:lnTo>
                  <a:lnTo>
                    <a:pt x="14746" y="529"/>
                  </a:lnTo>
                  <a:lnTo>
                    <a:pt x="14634" y="433"/>
                  </a:lnTo>
                  <a:lnTo>
                    <a:pt x="14535" y="349"/>
                  </a:lnTo>
                  <a:lnTo>
                    <a:pt x="14434" y="279"/>
                  </a:lnTo>
                  <a:lnTo>
                    <a:pt x="14330" y="215"/>
                  </a:lnTo>
                  <a:lnTo>
                    <a:pt x="14342" y="221"/>
                  </a:lnTo>
                  <a:lnTo>
                    <a:pt x="14237" y="183"/>
                  </a:lnTo>
                  <a:lnTo>
                    <a:pt x="14133" y="159"/>
                  </a:lnTo>
                  <a:lnTo>
                    <a:pt x="14147" y="160"/>
                  </a:lnTo>
                  <a:lnTo>
                    <a:pt x="14043" y="160"/>
                  </a:lnTo>
                  <a:lnTo>
                    <a:pt x="14058" y="159"/>
                  </a:lnTo>
                  <a:lnTo>
                    <a:pt x="13954" y="183"/>
                  </a:lnTo>
                  <a:lnTo>
                    <a:pt x="13973" y="175"/>
                  </a:lnTo>
                  <a:lnTo>
                    <a:pt x="13869" y="239"/>
                  </a:lnTo>
                  <a:lnTo>
                    <a:pt x="13877" y="233"/>
                  </a:lnTo>
                  <a:lnTo>
                    <a:pt x="13765" y="329"/>
                  </a:lnTo>
                  <a:lnTo>
                    <a:pt x="13775" y="318"/>
                  </a:lnTo>
                  <a:lnTo>
                    <a:pt x="13671" y="462"/>
                  </a:lnTo>
                  <a:lnTo>
                    <a:pt x="13676" y="454"/>
                  </a:lnTo>
                  <a:lnTo>
                    <a:pt x="13575" y="648"/>
                  </a:lnTo>
                  <a:lnTo>
                    <a:pt x="13472" y="909"/>
                  </a:lnTo>
                  <a:lnTo>
                    <a:pt x="13362" y="1240"/>
                  </a:lnTo>
                  <a:lnTo>
                    <a:pt x="13258" y="1653"/>
                  </a:lnTo>
                  <a:lnTo>
                    <a:pt x="13155" y="2171"/>
                  </a:lnTo>
                  <a:lnTo>
                    <a:pt x="13051" y="2802"/>
                  </a:lnTo>
                  <a:lnTo>
                    <a:pt x="12939" y="3560"/>
                  </a:lnTo>
                  <a:lnTo>
                    <a:pt x="12835" y="4480"/>
                  </a:lnTo>
                  <a:cubicBezTo>
                    <a:pt x="12833" y="4501"/>
                    <a:pt x="12820" y="4519"/>
                    <a:pt x="12801" y="4529"/>
                  </a:cubicBezTo>
                  <a:cubicBezTo>
                    <a:pt x="12782" y="4539"/>
                    <a:pt x="12760" y="4539"/>
                    <a:pt x="12741" y="4529"/>
                  </a:cubicBezTo>
                  <a:lnTo>
                    <a:pt x="12637" y="4473"/>
                  </a:lnTo>
                  <a:lnTo>
                    <a:pt x="12532" y="4416"/>
                  </a:lnTo>
                  <a:lnTo>
                    <a:pt x="12418" y="4351"/>
                  </a:lnTo>
                  <a:lnTo>
                    <a:pt x="12317" y="4289"/>
                  </a:lnTo>
                  <a:lnTo>
                    <a:pt x="12207" y="4229"/>
                  </a:lnTo>
                  <a:lnTo>
                    <a:pt x="12106" y="4159"/>
                  </a:lnTo>
                  <a:lnTo>
                    <a:pt x="12001" y="4094"/>
                  </a:lnTo>
                  <a:lnTo>
                    <a:pt x="11887" y="4021"/>
                  </a:lnTo>
                  <a:lnTo>
                    <a:pt x="11783" y="3949"/>
                  </a:lnTo>
                  <a:lnTo>
                    <a:pt x="11679" y="3877"/>
                  </a:lnTo>
                  <a:lnTo>
                    <a:pt x="11574" y="3805"/>
                  </a:lnTo>
                  <a:lnTo>
                    <a:pt x="11460" y="3723"/>
                  </a:lnTo>
                  <a:lnTo>
                    <a:pt x="11356" y="3643"/>
                  </a:lnTo>
                  <a:lnTo>
                    <a:pt x="11250" y="3561"/>
                  </a:lnTo>
                  <a:lnTo>
                    <a:pt x="11148" y="3475"/>
                  </a:lnTo>
                  <a:lnTo>
                    <a:pt x="11034" y="3385"/>
                  </a:lnTo>
                  <a:lnTo>
                    <a:pt x="10930" y="3297"/>
                  </a:lnTo>
                  <a:lnTo>
                    <a:pt x="10824" y="3207"/>
                  </a:lnTo>
                  <a:lnTo>
                    <a:pt x="10722" y="3113"/>
                  </a:lnTo>
                  <a:lnTo>
                    <a:pt x="10608" y="3015"/>
                  </a:lnTo>
                  <a:lnTo>
                    <a:pt x="10502" y="2918"/>
                  </a:lnTo>
                  <a:lnTo>
                    <a:pt x="10398" y="2814"/>
                  </a:lnTo>
                  <a:lnTo>
                    <a:pt x="10296" y="2711"/>
                  </a:lnTo>
                  <a:lnTo>
                    <a:pt x="10182" y="2606"/>
                  </a:lnTo>
                  <a:lnTo>
                    <a:pt x="10077" y="2500"/>
                  </a:lnTo>
                  <a:lnTo>
                    <a:pt x="9973" y="2388"/>
                  </a:lnTo>
                  <a:lnTo>
                    <a:pt x="9869" y="2276"/>
                  </a:lnTo>
                  <a:lnTo>
                    <a:pt x="9765" y="2164"/>
                  </a:lnTo>
                  <a:lnTo>
                    <a:pt x="9653" y="2044"/>
                  </a:lnTo>
                  <a:lnTo>
                    <a:pt x="9547" y="1930"/>
                  </a:lnTo>
                  <a:lnTo>
                    <a:pt x="9443" y="1810"/>
                  </a:lnTo>
                  <a:lnTo>
                    <a:pt x="9341" y="1692"/>
                  </a:lnTo>
                  <a:lnTo>
                    <a:pt x="9227" y="1570"/>
                  </a:lnTo>
                  <a:lnTo>
                    <a:pt x="9125" y="1452"/>
                  </a:lnTo>
                  <a:lnTo>
                    <a:pt x="9019" y="1338"/>
                  </a:lnTo>
                  <a:lnTo>
                    <a:pt x="8917" y="1220"/>
                  </a:lnTo>
                  <a:lnTo>
                    <a:pt x="8805" y="1100"/>
                  </a:lnTo>
                  <a:lnTo>
                    <a:pt x="8701" y="988"/>
                  </a:lnTo>
                  <a:lnTo>
                    <a:pt x="8598" y="878"/>
                  </a:lnTo>
                  <a:lnTo>
                    <a:pt x="8498" y="777"/>
                  </a:lnTo>
                  <a:lnTo>
                    <a:pt x="8384" y="679"/>
                  </a:lnTo>
                  <a:lnTo>
                    <a:pt x="8284" y="587"/>
                  </a:lnTo>
                  <a:lnTo>
                    <a:pt x="8183" y="509"/>
                  </a:lnTo>
                  <a:lnTo>
                    <a:pt x="8085" y="441"/>
                  </a:lnTo>
                  <a:lnTo>
                    <a:pt x="7981" y="385"/>
                  </a:lnTo>
                  <a:lnTo>
                    <a:pt x="7990" y="389"/>
                  </a:lnTo>
                  <a:lnTo>
                    <a:pt x="7878" y="349"/>
                  </a:lnTo>
                  <a:lnTo>
                    <a:pt x="7890" y="352"/>
                  </a:lnTo>
                  <a:lnTo>
                    <a:pt x="7786" y="336"/>
                  </a:lnTo>
                  <a:lnTo>
                    <a:pt x="7800" y="336"/>
                  </a:lnTo>
                  <a:lnTo>
                    <a:pt x="7696" y="344"/>
                  </a:lnTo>
                  <a:lnTo>
                    <a:pt x="7710" y="342"/>
                  </a:lnTo>
                  <a:lnTo>
                    <a:pt x="7606" y="374"/>
                  </a:lnTo>
                  <a:lnTo>
                    <a:pt x="7619" y="368"/>
                  </a:lnTo>
                  <a:lnTo>
                    <a:pt x="7507" y="432"/>
                  </a:lnTo>
                  <a:lnTo>
                    <a:pt x="7521" y="422"/>
                  </a:lnTo>
                  <a:lnTo>
                    <a:pt x="7417" y="526"/>
                  </a:lnTo>
                  <a:lnTo>
                    <a:pt x="7424" y="517"/>
                  </a:lnTo>
                  <a:lnTo>
                    <a:pt x="7325" y="661"/>
                  </a:lnTo>
                  <a:lnTo>
                    <a:pt x="7223" y="865"/>
                  </a:lnTo>
                  <a:lnTo>
                    <a:pt x="7113" y="1131"/>
                  </a:lnTo>
                  <a:lnTo>
                    <a:pt x="7010" y="1463"/>
                  </a:lnTo>
                  <a:lnTo>
                    <a:pt x="6906" y="1893"/>
                  </a:lnTo>
                  <a:lnTo>
                    <a:pt x="6803" y="2412"/>
                  </a:lnTo>
                  <a:lnTo>
                    <a:pt x="6691" y="3049"/>
                  </a:lnTo>
                  <a:lnTo>
                    <a:pt x="6587" y="3824"/>
                  </a:lnTo>
                  <a:lnTo>
                    <a:pt x="6483" y="4744"/>
                  </a:lnTo>
                  <a:cubicBezTo>
                    <a:pt x="6481" y="4764"/>
                    <a:pt x="6469" y="4782"/>
                    <a:pt x="6451" y="4792"/>
                  </a:cubicBezTo>
                  <a:cubicBezTo>
                    <a:pt x="6433" y="4802"/>
                    <a:pt x="6411" y="4803"/>
                    <a:pt x="6393" y="4795"/>
                  </a:cubicBezTo>
                  <a:lnTo>
                    <a:pt x="6290" y="4747"/>
                  </a:lnTo>
                  <a:lnTo>
                    <a:pt x="6177" y="4699"/>
                  </a:lnTo>
                  <a:lnTo>
                    <a:pt x="6069" y="4649"/>
                  </a:lnTo>
                  <a:lnTo>
                    <a:pt x="5965" y="4593"/>
                  </a:lnTo>
                  <a:lnTo>
                    <a:pt x="5861" y="4537"/>
                  </a:lnTo>
                  <a:lnTo>
                    <a:pt x="5759" y="4482"/>
                  </a:lnTo>
                  <a:lnTo>
                    <a:pt x="5642" y="4423"/>
                  </a:lnTo>
                  <a:lnTo>
                    <a:pt x="5541" y="4361"/>
                  </a:lnTo>
                  <a:lnTo>
                    <a:pt x="5434" y="4303"/>
                  </a:lnTo>
                  <a:lnTo>
                    <a:pt x="5332" y="4240"/>
                  </a:lnTo>
                  <a:lnTo>
                    <a:pt x="5218" y="4175"/>
                  </a:lnTo>
                  <a:lnTo>
                    <a:pt x="5111" y="4109"/>
                  </a:lnTo>
                  <a:lnTo>
                    <a:pt x="5007" y="4037"/>
                  </a:lnTo>
                  <a:lnTo>
                    <a:pt x="4905" y="3966"/>
                  </a:lnTo>
                  <a:lnTo>
                    <a:pt x="4791" y="3893"/>
                  </a:lnTo>
                  <a:lnTo>
                    <a:pt x="4684" y="3819"/>
                  </a:lnTo>
                  <a:lnTo>
                    <a:pt x="4583" y="3741"/>
                  </a:lnTo>
                  <a:lnTo>
                    <a:pt x="4478" y="3669"/>
                  </a:lnTo>
                  <a:lnTo>
                    <a:pt x="4364" y="3587"/>
                  </a:lnTo>
                  <a:lnTo>
                    <a:pt x="4258" y="3505"/>
                  </a:lnTo>
                  <a:lnTo>
                    <a:pt x="4154" y="3417"/>
                  </a:lnTo>
                  <a:lnTo>
                    <a:pt x="4050" y="3329"/>
                  </a:lnTo>
                  <a:lnTo>
                    <a:pt x="3948" y="3243"/>
                  </a:lnTo>
                  <a:lnTo>
                    <a:pt x="3834" y="3153"/>
                  </a:lnTo>
                  <a:lnTo>
                    <a:pt x="3728" y="3063"/>
                  </a:lnTo>
                  <a:lnTo>
                    <a:pt x="3626" y="2969"/>
                  </a:lnTo>
                  <a:lnTo>
                    <a:pt x="3522" y="2881"/>
                  </a:lnTo>
                  <a:lnTo>
                    <a:pt x="3408" y="2783"/>
                  </a:lnTo>
                  <a:lnTo>
                    <a:pt x="3304" y="2687"/>
                  </a:lnTo>
                  <a:lnTo>
                    <a:pt x="3198" y="2590"/>
                  </a:lnTo>
                  <a:lnTo>
                    <a:pt x="3098" y="2489"/>
                  </a:lnTo>
                  <a:lnTo>
                    <a:pt x="2984" y="2391"/>
                  </a:lnTo>
                  <a:lnTo>
                    <a:pt x="2880" y="2295"/>
                  </a:lnTo>
                  <a:lnTo>
                    <a:pt x="2776" y="2199"/>
                  </a:lnTo>
                  <a:lnTo>
                    <a:pt x="2674" y="2105"/>
                  </a:lnTo>
                  <a:lnTo>
                    <a:pt x="2560" y="2007"/>
                  </a:lnTo>
                  <a:lnTo>
                    <a:pt x="2458" y="1913"/>
                  </a:lnTo>
                  <a:lnTo>
                    <a:pt x="2354" y="1825"/>
                  </a:lnTo>
                  <a:lnTo>
                    <a:pt x="2255" y="1741"/>
                  </a:lnTo>
                  <a:lnTo>
                    <a:pt x="2153" y="1670"/>
                  </a:lnTo>
                  <a:lnTo>
                    <a:pt x="2042" y="1599"/>
                  </a:lnTo>
                  <a:lnTo>
                    <a:pt x="1941" y="1537"/>
                  </a:lnTo>
                  <a:lnTo>
                    <a:pt x="1844" y="1484"/>
                  </a:lnTo>
                  <a:lnTo>
                    <a:pt x="1740" y="1444"/>
                  </a:lnTo>
                  <a:lnTo>
                    <a:pt x="1750" y="1447"/>
                  </a:lnTo>
                  <a:lnTo>
                    <a:pt x="1647" y="1424"/>
                  </a:lnTo>
                  <a:lnTo>
                    <a:pt x="1543" y="1416"/>
                  </a:lnTo>
                  <a:lnTo>
                    <a:pt x="1552" y="1416"/>
                  </a:lnTo>
                  <a:lnTo>
                    <a:pt x="1448" y="1424"/>
                  </a:lnTo>
                  <a:lnTo>
                    <a:pt x="1466" y="1420"/>
                  </a:lnTo>
                  <a:lnTo>
                    <a:pt x="1362" y="1460"/>
                  </a:lnTo>
                  <a:lnTo>
                    <a:pt x="1371" y="1456"/>
                  </a:lnTo>
                  <a:lnTo>
                    <a:pt x="1259" y="1520"/>
                  </a:lnTo>
                  <a:lnTo>
                    <a:pt x="1273" y="1510"/>
                  </a:lnTo>
                  <a:lnTo>
                    <a:pt x="1169" y="1614"/>
                  </a:lnTo>
                  <a:lnTo>
                    <a:pt x="1175" y="1606"/>
                  </a:lnTo>
                  <a:lnTo>
                    <a:pt x="1076" y="1743"/>
                  </a:lnTo>
                  <a:lnTo>
                    <a:pt x="973" y="1932"/>
                  </a:lnTo>
                  <a:lnTo>
                    <a:pt x="864" y="2165"/>
                  </a:lnTo>
                  <a:lnTo>
                    <a:pt x="761" y="2474"/>
                  </a:lnTo>
                  <a:lnTo>
                    <a:pt x="658" y="2846"/>
                  </a:lnTo>
                  <a:lnTo>
                    <a:pt x="554" y="3317"/>
                  </a:lnTo>
                  <a:lnTo>
                    <a:pt x="443" y="3882"/>
                  </a:lnTo>
                  <a:lnTo>
                    <a:pt x="339" y="4560"/>
                  </a:lnTo>
                  <a:lnTo>
                    <a:pt x="235" y="5383"/>
                  </a:lnTo>
                  <a:lnTo>
                    <a:pt x="131" y="6351"/>
                  </a:lnTo>
                  <a:cubicBezTo>
                    <a:pt x="127" y="6386"/>
                    <a:pt x="96" y="6412"/>
                    <a:pt x="61" y="6408"/>
                  </a:cubicBezTo>
                  <a:cubicBezTo>
                    <a:pt x="25" y="6404"/>
                    <a:pt x="0" y="6373"/>
                    <a:pt x="4" y="6338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78" name="Freeform 42"/>
            <p:cNvSpPr>
              <a:spLocks/>
            </p:cNvSpPr>
            <p:nvPr/>
          </p:nvSpPr>
          <p:spPr bwMode="auto">
            <a:xfrm>
              <a:off x="7000875" y="4856163"/>
              <a:ext cx="835025" cy="762000"/>
            </a:xfrm>
            <a:custGeom>
              <a:avLst/>
              <a:gdLst>
                <a:gd name="T0" fmla="*/ 2147483646 w 4384"/>
                <a:gd name="T1" fmla="*/ 2147483646 h 4008"/>
                <a:gd name="T2" fmla="*/ 2147483646 w 4384"/>
                <a:gd name="T3" fmla="*/ 2147483646 h 4008"/>
                <a:gd name="T4" fmla="*/ 2147483646 w 4384"/>
                <a:gd name="T5" fmla="*/ 2147483646 h 4008"/>
                <a:gd name="T6" fmla="*/ 2147483646 w 4384"/>
                <a:gd name="T7" fmla="*/ 2147483646 h 4008"/>
                <a:gd name="T8" fmla="*/ 2147483646 w 4384"/>
                <a:gd name="T9" fmla="*/ 2147483646 h 4008"/>
                <a:gd name="T10" fmla="*/ 2147483646 w 4384"/>
                <a:gd name="T11" fmla="*/ 2147483646 h 4008"/>
                <a:gd name="T12" fmla="*/ 2147483646 w 4384"/>
                <a:gd name="T13" fmla="*/ 2147483646 h 4008"/>
                <a:gd name="T14" fmla="*/ 2147483646 w 4384"/>
                <a:gd name="T15" fmla="*/ 2147483646 h 4008"/>
                <a:gd name="T16" fmla="*/ 2147483646 w 4384"/>
                <a:gd name="T17" fmla="*/ 2147483646 h 4008"/>
                <a:gd name="T18" fmla="*/ 2147483646 w 4384"/>
                <a:gd name="T19" fmla="*/ 2147483646 h 4008"/>
                <a:gd name="T20" fmla="*/ 2147483646 w 4384"/>
                <a:gd name="T21" fmla="*/ 2147483646 h 4008"/>
                <a:gd name="T22" fmla="*/ 2147483646 w 4384"/>
                <a:gd name="T23" fmla="*/ 2147483646 h 4008"/>
                <a:gd name="T24" fmla="*/ 2147483646 w 4384"/>
                <a:gd name="T25" fmla="*/ 2147483646 h 4008"/>
                <a:gd name="T26" fmla="*/ 2147483646 w 4384"/>
                <a:gd name="T27" fmla="*/ 2147483646 h 4008"/>
                <a:gd name="T28" fmla="*/ 2147483646 w 4384"/>
                <a:gd name="T29" fmla="*/ 2147483646 h 4008"/>
                <a:gd name="T30" fmla="*/ 2147483646 w 4384"/>
                <a:gd name="T31" fmla="*/ 2147483646 h 4008"/>
                <a:gd name="T32" fmla="*/ 2147483646 w 4384"/>
                <a:gd name="T33" fmla="*/ 2147483646 h 4008"/>
                <a:gd name="T34" fmla="*/ 2147483646 w 4384"/>
                <a:gd name="T35" fmla="*/ 2147483646 h 4008"/>
                <a:gd name="T36" fmla="*/ 2147483646 w 4384"/>
                <a:gd name="T37" fmla="*/ 2147483646 h 4008"/>
                <a:gd name="T38" fmla="*/ 2147483646 w 4384"/>
                <a:gd name="T39" fmla="*/ 2147483646 h 4008"/>
                <a:gd name="T40" fmla="*/ 2147483646 w 4384"/>
                <a:gd name="T41" fmla="*/ 2147483646 h 4008"/>
                <a:gd name="T42" fmla="*/ 2147483646 w 4384"/>
                <a:gd name="T43" fmla="*/ 2147483646 h 4008"/>
                <a:gd name="T44" fmla="*/ 2147483646 w 4384"/>
                <a:gd name="T45" fmla="*/ 2147483646 h 4008"/>
                <a:gd name="T46" fmla="*/ 2147483646 w 4384"/>
                <a:gd name="T47" fmla="*/ 2147483646 h 4008"/>
                <a:gd name="T48" fmla="*/ 2147483646 w 4384"/>
                <a:gd name="T49" fmla="*/ 2147483646 h 4008"/>
                <a:gd name="T50" fmla="*/ 2147483646 w 4384"/>
                <a:gd name="T51" fmla="*/ 2147483646 h 4008"/>
                <a:gd name="T52" fmla="*/ 2147483646 w 4384"/>
                <a:gd name="T53" fmla="*/ 2147483646 h 4008"/>
                <a:gd name="T54" fmla="*/ 2147483646 w 4384"/>
                <a:gd name="T55" fmla="*/ 2147483646 h 4008"/>
                <a:gd name="T56" fmla="*/ 2147483646 w 4384"/>
                <a:gd name="T57" fmla="*/ 2147483646 h 4008"/>
                <a:gd name="T58" fmla="*/ 2147483646 w 4384"/>
                <a:gd name="T59" fmla="*/ 2147483646 h 4008"/>
                <a:gd name="T60" fmla="*/ 2147483646 w 4384"/>
                <a:gd name="T61" fmla="*/ 2147483646 h 4008"/>
                <a:gd name="T62" fmla="*/ 2147483646 w 4384"/>
                <a:gd name="T63" fmla="*/ 2147483646 h 4008"/>
                <a:gd name="T64" fmla="*/ 2147483646 w 4384"/>
                <a:gd name="T65" fmla="*/ 2147483646 h 4008"/>
                <a:gd name="T66" fmla="*/ 2147483646 w 4384"/>
                <a:gd name="T67" fmla="*/ 2147483646 h 4008"/>
                <a:gd name="T68" fmla="*/ 2147483646 w 4384"/>
                <a:gd name="T69" fmla="*/ 2147483646 h 4008"/>
                <a:gd name="T70" fmla="*/ 2147483646 w 4384"/>
                <a:gd name="T71" fmla="*/ 2147483646 h 4008"/>
                <a:gd name="T72" fmla="*/ 2147483646 w 4384"/>
                <a:gd name="T73" fmla="*/ 2147483646 h 4008"/>
                <a:gd name="T74" fmla="*/ 2147483646 w 4384"/>
                <a:gd name="T75" fmla="*/ 2147483646 h 4008"/>
                <a:gd name="T76" fmla="*/ 2147483646 w 4384"/>
                <a:gd name="T77" fmla="*/ 2147483646 h 4008"/>
                <a:gd name="T78" fmla="*/ 2147483646 w 4384"/>
                <a:gd name="T79" fmla="*/ 2147483646 h 4008"/>
                <a:gd name="T80" fmla="*/ 2147483646 w 4384"/>
                <a:gd name="T81" fmla="*/ 2147483646 h 4008"/>
                <a:gd name="T82" fmla="*/ 2147483646 w 4384"/>
                <a:gd name="T83" fmla="*/ 2147483646 h 40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84" h="4008">
                  <a:moveTo>
                    <a:pt x="117" y="27"/>
                  </a:moveTo>
                  <a:lnTo>
                    <a:pt x="221" y="139"/>
                  </a:lnTo>
                  <a:lnTo>
                    <a:pt x="332" y="249"/>
                  </a:lnTo>
                  <a:lnTo>
                    <a:pt x="439" y="373"/>
                  </a:lnTo>
                  <a:lnTo>
                    <a:pt x="543" y="493"/>
                  </a:lnTo>
                  <a:lnTo>
                    <a:pt x="647" y="613"/>
                  </a:lnTo>
                  <a:lnTo>
                    <a:pt x="759" y="740"/>
                  </a:lnTo>
                  <a:lnTo>
                    <a:pt x="863" y="861"/>
                  </a:lnTo>
                  <a:lnTo>
                    <a:pt x="968" y="990"/>
                  </a:lnTo>
                  <a:lnTo>
                    <a:pt x="1071" y="1109"/>
                  </a:lnTo>
                  <a:lnTo>
                    <a:pt x="1175" y="1229"/>
                  </a:lnTo>
                  <a:lnTo>
                    <a:pt x="1285" y="1347"/>
                  </a:lnTo>
                  <a:lnTo>
                    <a:pt x="1391" y="1469"/>
                  </a:lnTo>
                  <a:lnTo>
                    <a:pt x="1495" y="1589"/>
                  </a:lnTo>
                  <a:lnTo>
                    <a:pt x="1597" y="1699"/>
                  </a:lnTo>
                  <a:lnTo>
                    <a:pt x="1708" y="1809"/>
                  </a:lnTo>
                  <a:lnTo>
                    <a:pt x="1813" y="1923"/>
                  </a:lnTo>
                  <a:lnTo>
                    <a:pt x="1916" y="2025"/>
                  </a:lnTo>
                  <a:lnTo>
                    <a:pt x="2021" y="2139"/>
                  </a:lnTo>
                  <a:lnTo>
                    <a:pt x="2130" y="2240"/>
                  </a:lnTo>
                  <a:lnTo>
                    <a:pt x="2234" y="2335"/>
                  </a:lnTo>
                  <a:lnTo>
                    <a:pt x="2340" y="2441"/>
                  </a:lnTo>
                  <a:lnTo>
                    <a:pt x="2442" y="2535"/>
                  </a:lnTo>
                  <a:lnTo>
                    <a:pt x="2550" y="2620"/>
                  </a:lnTo>
                  <a:lnTo>
                    <a:pt x="2658" y="2719"/>
                  </a:lnTo>
                  <a:lnTo>
                    <a:pt x="2760" y="2806"/>
                  </a:lnTo>
                  <a:lnTo>
                    <a:pt x="2864" y="2894"/>
                  </a:lnTo>
                  <a:lnTo>
                    <a:pt x="2965" y="2972"/>
                  </a:lnTo>
                  <a:lnTo>
                    <a:pt x="3078" y="3060"/>
                  </a:lnTo>
                  <a:lnTo>
                    <a:pt x="3181" y="3140"/>
                  </a:lnTo>
                  <a:lnTo>
                    <a:pt x="3283" y="3210"/>
                  </a:lnTo>
                  <a:lnTo>
                    <a:pt x="3389" y="3292"/>
                  </a:lnTo>
                  <a:lnTo>
                    <a:pt x="3497" y="3361"/>
                  </a:lnTo>
                  <a:lnTo>
                    <a:pt x="3603" y="3434"/>
                  </a:lnTo>
                  <a:lnTo>
                    <a:pt x="3707" y="3506"/>
                  </a:lnTo>
                  <a:lnTo>
                    <a:pt x="3808" y="3568"/>
                  </a:lnTo>
                  <a:lnTo>
                    <a:pt x="3918" y="3631"/>
                  </a:lnTo>
                  <a:lnTo>
                    <a:pt x="4024" y="3696"/>
                  </a:lnTo>
                  <a:lnTo>
                    <a:pt x="4128" y="3760"/>
                  </a:lnTo>
                  <a:lnTo>
                    <a:pt x="4229" y="3814"/>
                  </a:lnTo>
                  <a:lnTo>
                    <a:pt x="4342" y="3879"/>
                  </a:lnTo>
                  <a:cubicBezTo>
                    <a:pt x="4373" y="3896"/>
                    <a:pt x="4384" y="3936"/>
                    <a:pt x="4366" y="3966"/>
                  </a:cubicBezTo>
                  <a:cubicBezTo>
                    <a:pt x="4348" y="3997"/>
                    <a:pt x="4309" y="4008"/>
                    <a:pt x="4279" y="3990"/>
                  </a:cubicBezTo>
                  <a:lnTo>
                    <a:pt x="4168" y="3927"/>
                  </a:lnTo>
                  <a:lnTo>
                    <a:pt x="4061" y="3869"/>
                  </a:lnTo>
                  <a:lnTo>
                    <a:pt x="3957" y="3805"/>
                  </a:lnTo>
                  <a:lnTo>
                    <a:pt x="3855" y="3742"/>
                  </a:lnTo>
                  <a:lnTo>
                    <a:pt x="3741" y="3677"/>
                  </a:lnTo>
                  <a:lnTo>
                    <a:pt x="3634" y="3611"/>
                  </a:lnTo>
                  <a:lnTo>
                    <a:pt x="3530" y="3539"/>
                  </a:lnTo>
                  <a:lnTo>
                    <a:pt x="3428" y="3468"/>
                  </a:lnTo>
                  <a:lnTo>
                    <a:pt x="3311" y="3393"/>
                  </a:lnTo>
                  <a:lnTo>
                    <a:pt x="3210" y="3315"/>
                  </a:lnTo>
                  <a:lnTo>
                    <a:pt x="3103" y="3241"/>
                  </a:lnTo>
                  <a:lnTo>
                    <a:pt x="2999" y="3161"/>
                  </a:lnTo>
                  <a:lnTo>
                    <a:pt x="2887" y="3073"/>
                  </a:lnTo>
                  <a:lnTo>
                    <a:pt x="2781" y="2991"/>
                  </a:lnTo>
                  <a:lnTo>
                    <a:pt x="2677" y="2903"/>
                  </a:lnTo>
                  <a:lnTo>
                    <a:pt x="2571" y="2813"/>
                  </a:lnTo>
                  <a:lnTo>
                    <a:pt x="2471" y="2721"/>
                  </a:lnTo>
                  <a:lnTo>
                    <a:pt x="2355" y="2629"/>
                  </a:lnTo>
                  <a:lnTo>
                    <a:pt x="2249" y="2532"/>
                  </a:lnTo>
                  <a:lnTo>
                    <a:pt x="2147" y="2429"/>
                  </a:lnTo>
                  <a:lnTo>
                    <a:pt x="2043" y="2333"/>
                  </a:lnTo>
                  <a:lnTo>
                    <a:pt x="1928" y="2226"/>
                  </a:lnTo>
                  <a:lnTo>
                    <a:pt x="1825" y="2116"/>
                  </a:lnTo>
                  <a:lnTo>
                    <a:pt x="1720" y="2010"/>
                  </a:lnTo>
                  <a:lnTo>
                    <a:pt x="1617" y="1900"/>
                  </a:lnTo>
                  <a:lnTo>
                    <a:pt x="1504" y="1786"/>
                  </a:lnTo>
                  <a:lnTo>
                    <a:pt x="1398" y="1672"/>
                  </a:lnTo>
                  <a:lnTo>
                    <a:pt x="1294" y="1552"/>
                  </a:lnTo>
                  <a:lnTo>
                    <a:pt x="1192" y="1434"/>
                  </a:lnTo>
                  <a:lnTo>
                    <a:pt x="1078" y="1312"/>
                  </a:lnTo>
                  <a:lnTo>
                    <a:pt x="974" y="1192"/>
                  </a:lnTo>
                  <a:lnTo>
                    <a:pt x="869" y="1071"/>
                  </a:lnTo>
                  <a:lnTo>
                    <a:pt x="766" y="944"/>
                  </a:lnTo>
                  <a:lnTo>
                    <a:pt x="662" y="825"/>
                  </a:lnTo>
                  <a:lnTo>
                    <a:pt x="550" y="696"/>
                  </a:lnTo>
                  <a:lnTo>
                    <a:pt x="446" y="576"/>
                  </a:lnTo>
                  <a:lnTo>
                    <a:pt x="342" y="456"/>
                  </a:lnTo>
                  <a:lnTo>
                    <a:pt x="241" y="340"/>
                  </a:lnTo>
                  <a:lnTo>
                    <a:pt x="128" y="226"/>
                  </a:lnTo>
                  <a:lnTo>
                    <a:pt x="24" y="114"/>
                  </a:lnTo>
                  <a:cubicBezTo>
                    <a:pt x="0" y="88"/>
                    <a:pt x="1" y="48"/>
                    <a:pt x="27" y="24"/>
                  </a:cubicBezTo>
                  <a:cubicBezTo>
                    <a:pt x="53" y="0"/>
                    <a:pt x="93" y="1"/>
                    <a:pt x="117" y="27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4956" name="Freeform 43"/>
          <p:cNvSpPr>
            <a:spLocks noEditPoints="1"/>
          </p:cNvSpPr>
          <p:nvPr/>
        </p:nvSpPr>
        <p:spPr bwMode="auto">
          <a:xfrm>
            <a:off x="1814405" y="6110552"/>
            <a:ext cx="4852987" cy="23812"/>
          </a:xfrm>
          <a:custGeom>
            <a:avLst/>
            <a:gdLst>
              <a:gd name="T0" fmla="*/ 0 w 25472"/>
              <a:gd name="T1" fmla="*/ 2147483646 h 128"/>
              <a:gd name="T2" fmla="*/ 2147483646 w 25472"/>
              <a:gd name="T3" fmla="*/ 2147483646 h 128"/>
              <a:gd name="T4" fmla="*/ 2147483646 w 25472"/>
              <a:gd name="T5" fmla="*/ 2147483646 h 128"/>
              <a:gd name="T6" fmla="*/ 2147483646 w 25472"/>
              <a:gd name="T7" fmla="*/ 2147483646 h 128"/>
              <a:gd name="T8" fmla="*/ 2147483646 w 25472"/>
              <a:gd name="T9" fmla="*/ 0 h 128"/>
              <a:gd name="T10" fmla="*/ 2147483646 w 25472"/>
              <a:gd name="T11" fmla="*/ 0 h 128"/>
              <a:gd name="T12" fmla="*/ 2147483646 w 25472"/>
              <a:gd name="T13" fmla="*/ 0 h 128"/>
              <a:gd name="T14" fmla="*/ 2147483646 w 25472"/>
              <a:gd name="T15" fmla="*/ 2147483646 h 128"/>
              <a:gd name="T16" fmla="*/ 2147483646 w 25472"/>
              <a:gd name="T17" fmla="*/ 2147483646 h 128"/>
              <a:gd name="T18" fmla="*/ 2147483646 w 25472"/>
              <a:gd name="T19" fmla="*/ 2147483646 h 128"/>
              <a:gd name="T20" fmla="*/ 2147483646 w 25472"/>
              <a:gd name="T21" fmla="*/ 2147483646 h 128"/>
              <a:gd name="T22" fmla="*/ 2147483646 w 25472"/>
              <a:gd name="T23" fmla="*/ 0 h 128"/>
              <a:gd name="T24" fmla="*/ 2147483646 w 25472"/>
              <a:gd name="T25" fmla="*/ 0 h 128"/>
              <a:gd name="T26" fmla="*/ 2147483646 w 25472"/>
              <a:gd name="T27" fmla="*/ 0 h 128"/>
              <a:gd name="T28" fmla="*/ 2147483646 w 25472"/>
              <a:gd name="T29" fmla="*/ 2147483646 h 128"/>
              <a:gd name="T30" fmla="*/ 2147483646 w 25472"/>
              <a:gd name="T31" fmla="*/ 2147483646 h 128"/>
              <a:gd name="T32" fmla="*/ 2147483646 w 25472"/>
              <a:gd name="T33" fmla="*/ 2147483646 h 128"/>
              <a:gd name="T34" fmla="*/ 2147483646 w 25472"/>
              <a:gd name="T35" fmla="*/ 2147483646 h 128"/>
              <a:gd name="T36" fmla="*/ 2147483646 w 25472"/>
              <a:gd name="T37" fmla="*/ 0 h 128"/>
              <a:gd name="T38" fmla="*/ 2147483646 w 25472"/>
              <a:gd name="T39" fmla="*/ 0 h 128"/>
              <a:gd name="T40" fmla="*/ 2147483646 w 25472"/>
              <a:gd name="T41" fmla="*/ 0 h 128"/>
              <a:gd name="T42" fmla="*/ 2147483646 w 25472"/>
              <a:gd name="T43" fmla="*/ 2147483646 h 128"/>
              <a:gd name="T44" fmla="*/ 2147483646 w 25472"/>
              <a:gd name="T45" fmla="*/ 2147483646 h 128"/>
              <a:gd name="T46" fmla="*/ 2147483646 w 25472"/>
              <a:gd name="T47" fmla="*/ 2147483646 h 128"/>
              <a:gd name="T48" fmla="*/ 2147483646 w 25472"/>
              <a:gd name="T49" fmla="*/ 2147483646 h 128"/>
              <a:gd name="T50" fmla="*/ 2147483646 w 25472"/>
              <a:gd name="T51" fmla="*/ 0 h 128"/>
              <a:gd name="T52" fmla="*/ 2147483646 w 25472"/>
              <a:gd name="T53" fmla="*/ 0 h 128"/>
              <a:gd name="T54" fmla="*/ 2147483646 w 25472"/>
              <a:gd name="T55" fmla="*/ 0 h 128"/>
              <a:gd name="T56" fmla="*/ 2147483646 w 25472"/>
              <a:gd name="T57" fmla="*/ 2147483646 h 128"/>
              <a:gd name="T58" fmla="*/ 2147483646 w 25472"/>
              <a:gd name="T59" fmla="*/ 2147483646 h 128"/>
              <a:gd name="T60" fmla="*/ 2147483646 w 25472"/>
              <a:gd name="T61" fmla="*/ 2147483646 h 128"/>
              <a:gd name="T62" fmla="*/ 2147483646 w 25472"/>
              <a:gd name="T63" fmla="*/ 2147483646 h 128"/>
              <a:gd name="T64" fmla="*/ 2147483646 w 25472"/>
              <a:gd name="T65" fmla="*/ 0 h 128"/>
              <a:gd name="T66" fmla="*/ 2147483646 w 25472"/>
              <a:gd name="T67" fmla="*/ 0 h 128"/>
              <a:gd name="T68" fmla="*/ 2147483646 w 25472"/>
              <a:gd name="T69" fmla="*/ 0 h 128"/>
              <a:gd name="T70" fmla="*/ 2147483646 w 25472"/>
              <a:gd name="T71" fmla="*/ 2147483646 h 128"/>
              <a:gd name="T72" fmla="*/ 2147483646 w 25472"/>
              <a:gd name="T73" fmla="*/ 2147483646 h 128"/>
              <a:gd name="T74" fmla="*/ 2147483646 w 25472"/>
              <a:gd name="T75" fmla="*/ 2147483646 h 128"/>
              <a:gd name="T76" fmla="*/ 2147483646 w 25472"/>
              <a:gd name="T77" fmla="*/ 2147483646 h 128"/>
              <a:gd name="T78" fmla="*/ 2147483646 w 25472"/>
              <a:gd name="T79" fmla="*/ 0 h 128"/>
              <a:gd name="T80" fmla="*/ 2147483646 w 25472"/>
              <a:gd name="T81" fmla="*/ 0 h 128"/>
              <a:gd name="T82" fmla="*/ 2147483646 w 25472"/>
              <a:gd name="T83" fmla="*/ 0 h 128"/>
              <a:gd name="T84" fmla="*/ 2147483646 w 25472"/>
              <a:gd name="T85" fmla="*/ 2147483646 h 128"/>
              <a:gd name="T86" fmla="*/ 2147483646 w 25472"/>
              <a:gd name="T87" fmla="*/ 2147483646 h 128"/>
              <a:gd name="T88" fmla="*/ 2147483646 w 25472"/>
              <a:gd name="T89" fmla="*/ 2147483646 h 128"/>
              <a:gd name="T90" fmla="*/ 2147483646 w 25472"/>
              <a:gd name="T91" fmla="*/ 2147483646 h 128"/>
              <a:gd name="T92" fmla="*/ 2147483646 w 25472"/>
              <a:gd name="T93" fmla="*/ 0 h 128"/>
              <a:gd name="T94" fmla="*/ 2147483646 w 25472"/>
              <a:gd name="T95" fmla="*/ 0 h 128"/>
              <a:gd name="T96" fmla="*/ 2147483646 w 25472"/>
              <a:gd name="T97" fmla="*/ 0 h 128"/>
              <a:gd name="T98" fmla="*/ 2147483646 w 25472"/>
              <a:gd name="T99" fmla="*/ 2147483646 h 128"/>
              <a:gd name="T100" fmla="*/ 2147483646 w 25472"/>
              <a:gd name="T101" fmla="*/ 2147483646 h 128"/>
              <a:gd name="T102" fmla="*/ 2147483646 w 25472"/>
              <a:gd name="T103" fmla="*/ 2147483646 h 128"/>
              <a:gd name="T104" fmla="*/ 2147483646 w 25472"/>
              <a:gd name="T105" fmla="*/ 2147483646 h 128"/>
              <a:gd name="T106" fmla="*/ 2147483646 w 25472"/>
              <a:gd name="T107" fmla="*/ 0 h 128"/>
              <a:gd name="T108" fmla="*/ 2147483646 w 25472"/>
              <a:gd name="T109" fmla="*/ 0 h 128"/>
              <a:gd name="T110" fmla="*/ 2147483646 w 25472"/>
              <a:gd name="T111" fmla="*/ 0 h 128"/>
              <a:gd name="T112" fmla="*/ 2147483646 w 25472"/>
              <a:gd name="T113" fmla="*/ 2147483646 h 128"/>
              <a:gd name="T114" fmla="*/ 2147483646 w 25472"/>
              <a:gd name="T115" fmla="*/ 2147483646 h 1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472" h="128">
                <a:moveTo>
                  <a:pt x="64" y="0"/>
                </a:moveTo>
                <a:lnTo>
                  <a:pt x="320" y="0"/>
                </a:lnTo>
                <a:cubicBezTo>
                  <a:pt x="356" y="0"/>
                  <a:pt x="384" y="29"/>
                  <a:pt x="384" y="64"/>
                </a:cubicBezTo>
                <a:cubicBezTo>
                  <a:pt x="384" y="100"/>
                  <a:pt x="356" y="128"/>
                  <a:pt x="320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  <a:moveTo>
                  <a:pt x="576" y="0"/>
                </a:moveTo>
                <a:lnTo>
                  <a:pt x="832" y="0"/>
                </a:lnTo>
                <a:cubicBezTo>
                  <a:pt x="868" y="0"/>
                  <a:pt x="896" y="29"/>
                  <a:pt x="896" y="64"/>
                </a:cubicBezTo>
                <a:cubicBezTo>
                  <a:pt x="896" y="100"/>
                  <a:pt x="868" y="128"/>
                  <a:pt x="832" y="128"/>
                </a:cubicBezTo>
                <a:lnTo>
                  <a:pt x="576" y="128"/>
                </a:lnTo>
                <a:cubicBezTo>
                  <a:pt x="541" y="128"/>
                  <a:pt x="512" y="100"/>
                  <a:pt x="512" y="64"/>
                </a:cubicBezTo>
                <a:cubicBezTo>
                  <a:pt x="512" y="29"/>
                  <a:pt x="541" y="0"/>
                  <a:pt x="576" y="0"/>
                </a:cubicBezTo>
                <a:close/>
                <a:moveTo>
                  <a:pt x="1088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1088" y="128"/>
                </a:lnTo>
                <a:cubicBezTo>
                  <a:pt x="1053" y="128"/>
                  <a:pt x="1024" y="100"/>
                  <a:pt x="1024" y="64"/>
                </a:cubicBezTo>
                <a:cubicBezTo>
                  <a:pt x="1024" y="29"/>
                  <a:pt x="1053" y="0"/>
                  <a:pt x="1088" y="0"/>
                </a:cubicBezTo>
                <a:close/>
                <a:moveTo>
                  <a:pt x="1600" y="0"/>
                </a:moveTo>
                <a:lnTo>
                  <a:pt x="1856" y="0"/>
                </a:lnTo>
                <a:cubicBezTo>
                  <a:pt x="1892" y="0"/>
                  <a:pt x="1920" y="29"/>
                  <a:pt x="1920" y="64"/>
                </a:cubicBezTo>
                <a:cubicBezTo>
                  <a:pt x="1920" y="100"/>
                  <a:pt x="1892" y="128"/>
                  <a:pt x="1856" y="128"/>
                </a:cubicBezTo>
                <a:lnTo>
                  <a:pt x="1600" y="128"/>
                </a:lnTo>
                <a:cubicBezTo>
                  <a:pt x="1565" y="128"/>
                  <a:pt x="1536" y="100"/>
                  <a:pt x="1536" y="64"/>
                </a:cubicBezTo>
                <a:cubicBezTo>
                  <a:pt x="1536" y="29"/>
                  <a:pt x="1565" y="0"/>
                  <a:pt x="1600" y="0"/>
                </a:cubicBezTo>
                <a:close/>
                <a:moveTo>
                  <a:pt x="2112" y="0"/>
                </a:moveTo>
                <a:lnTo>
                  <a:pt x="2368" y="0"/>
                </a:lnTo>
                <a:cubicBezTo>
                  <a:pt x="2404" y="0"/>
                  <a:pt x="2432" y="29"/>
                  <a:pt x="2432" y="64"/>
                </a:cubicBezTo>
                <a:cubicBezTo>
                  <a:pt x="2432" y="100"/>
                  <a:pt x="2404" y="128"/>
                  <a:pt x="2368" y="128"/>
                </a:cubicBezTo>
                <a:lnTo>
                  <a:pt x="2112" y="128"/>
                </a:lnTo>
                <a:cubicBezTo>
                  <a:pt x="2077" y="128"/>
                  <a:pt x="2048" y="100"/>
                  <a:pt x="2048" y="64"/>
                </a:cubicBezTo>
                <a:cubicBezTo>
                  <a:pt x="2048" y="29"/>
                  <a:pt x="2077" y="0"/>
                  <a:pt x="2112" y="0"/>
                </a:cubicBezTo>
                <a:close/>
                <a:moveTo>
                  <a:pt x="2624" y="0"/>
                </a:moveTo>
                <a:lnTo>
                  <a:pt x="2880" y="0"/>
                </a:lnTo>
                <a:cubicBezTo>
                  <a:pt x="2916" y="0"/>
                  <a:pt x="2944" y="29"/>
                  <a:pt x="2944" y="64"/>
                </a:cubicBezTo>
                <a:cubicBezTo>
                  <a:pt x="2944" y="100"/>
                  <a:pt x="2916" y="128"/>
                  <a:pt x="2880" y="128"/>
                </a:cubicBezTo>
                <a:lnTo>
                  <a:pt x="2624" y="128"/>
                </a:lnTo>
                <a:cubicBezTo>
                  <a:pt x="2589" y="128"/>
                  <a:pt x="2560" y="100"/>
                  <a:pt x="2560" y="64"/>
                </a:cubicBezTo>
                <a:cubicBezTo>
                  <a:pt x="2560" y="29"/>
                  <a:pt x="2589" y="0"/>
                  <a:pt x="2624" y="0"/>
                </a:cubicBezTo>
                <a:close/>
                <a:moveTo>
                  <a:pt x="3136" y="0"/>
                </a:moveTo>
                <a:lnTo>
                  <a:pt x="3392" y="0"/>
                </a:lnTo>
                <a:cubicBezTo>
                  <a:pt x="3428" y="0"/>
                  <a:pt x="3456" y="29"/>
                  <a:pt x="3456" y="64"/>
                </a:cubicBezTo>
                <a:cubicBezTo>
                  <a:pt x="3456" y="100"/>
                  <a:pt x="3428" y="128"/>
                  <a:pt x="3392" y="128"/>
                </a:cubicBezTo>
                <a:lnTo>
                  <a:pt x="3136" y="128"/>
                </a:lnTo>
                <a:cubicBezTo>
                  <a:pt x="3101" y="128"/>
                  <a:pt x="3072" y="100"/>
                  <a:pt x="3072" y="64"/>
                </a:cubicBezTo>
                <a:cubicBezTo>
                  <a:pt x="3072" y="29"/>
                  <a:pt x="3101" y="0"/>
                  <a:pt x="3136" y="0"/>
                </a:cubicBezTo>
                <a:close/>
                <a:moveTo>
                  <a:pt x="3648" y="0"/>
                </a:moveTo>
                <a:lnTo>
                  <a:pt x="3904" y="0"/>
                </a:lnTo>
                <a:cubicBezTo>
                  <a:pt x="3940" y="0"/>
                  <a:pt x="3968" y="29"/>
                  <a:pt x="3968" y="64"/>
                </a:cubicBezTo>
                <a:cubicBezTo>
                  <a:pt x="3968" y="100"/>
                  <a:pt x="3940" y="128"/>
                  <a:pt x="3904" y="128"/>
                </a:cubicBezTo>
                <a:lnTo>
                  <a:pt x="3648" y="128"/>
                </a:lnTo>
                <a:cubicBezTo>
                  <a:pt x="3613" y="128"/>
                  <a:pt x="3584" y="100"/>
                  <a:pt x="3584" y="64"/>
                </a:cubicBezTo>
                <a:cubicBezTo>
                  <a:pt x="3584" y="29"/>
                  <a:pt x="3613" y="0"/>
                  <a:pt x="3648" y="0"/>
                </a:cubicBezTo>
                <a:close/>
                <a:moveTo>
                  <a:pt x="4160" y="0"/>
                </a:moveTo>
                <a:lnTo>
                  <a:pt x="4416" y="0"/>
                </a:lnTo>
                <a:cubicBezTo>
                  <a:pt x="4452" y="0"/>
                  <a:pt x="4480" y="29"/>
                  <a:pt x="4480" y="64"/>
                </a:cubicBezTo>
                <a:cubicBezTo>
                  <a:pt x="4480" y="100"/>
                  <a:pt x="4452" y="128"/>
                  <a:pt x="4416" y="128"/>
                </a:cubicBezTo>
                <a:lnTo>
                  <a:pt x="4160" y="128"/>
                </a:lnTo>
                <a:cubicBezTo>
                  <a:pt x="4125" y="128"/>
                  <a:pt x="4096" y="100"/>
                  <a:pt x="4096" y="64"/>
                </a:cubicBezTo>
                <a:cubicBezTo>
                  <a:pt x="4096" y="29"/>
                  <a:pt x="4125" y="0"/>
                  <a:pt x="4160" y="0"/>
                </a:cubicBezTo>
                <a:close/>
                <a:moveTo>
                  <a:pt x="4672" y="0"/>
                </a:moveTo>
                <a:lnTo>
                  <a:pt x="4928" y="0"/>
                </a:lnTo>
                <a:cubicBezTo>
                  <a:pt x="4964" y="0"/>
                  <a:pt x="4992" y="29"/>
                  <a:pt x="4992" y="64"/>
                </a:cubicBezTo>
                <a:cubicBezTo>
                  <a:pt x="4992" y="100"/>
                  <a:pt x="4964" y="128"/>
                  <a:pt x="4928" y="128"/>
                </a:cubicBezTo>
                <a:lnTo>
                  <a:pt x="4672" y="128"/>
                </a:lnTo>
                <a:cubicBezTo>
                  <a:pt x="4637" y="128"/>
                  <a:pt x="4608" y="100"/>
                  <a:pt x="4608" y="64"/>
                </a:cubicBezTo>
                <a:cubicBezTo>
                  <a:pt x="4608" y="29"/>
                  <a:pt x="4637" y="0"/>
                  <a:pt x="4672" y="0"/>
                </a:cubicBezTo>
                <a:close/>
                <a:moveTo>
                  <a:pt x="5184" y="0"/>
                </a:moveTo>
                <a:lnTo>
                  <a:pt x="5440" y="0"/>
                </a:lnTo>
                <a:cubicBezTo>
                  <a:pt x="5476" y="0"/>
                  <a:pt x="5504" y="29"/>
                  <a:pt x="5504" y="64"/>
                </a:cubicBezTo>
                <a:cubicBezTo>
                  <a:pt x="5504" y="100"/>
                  <a:pt x="5476" y="128"/>
                  <a:pt x="5440" y="128"/>
                </a:cubicBezTo>
                <a:lnTo>
                  <a:pt x="5184" y="128"/>
                </a:lnTo>
                <a:cubicBezTo>
                  <a:pt x="5149" y="128"/>
                  <a:pt x="5120" y="100"/>
                  <a:pt x="5120" y="64"/>
                </a:cubicBezTo>
                <a:cubicBezTo>
                  <a:pt x="5120" y="29"/>
                  <a:pt x="5149" y="0"/>
                  <a:pt x="5184" y="0"/>
                </a:cubicBezTo>
                <a:close/>
                <a:moveTo>
                  <a:pt x="5696" y="0"/>
                </a:moveTo>
                <a:lnTo>
                  <a:pt x="5952" y="0"/>
                </a:lnTo>
                <a:cubicBezTo>
                  <a:pt x="5988" y="0"/>
                  <a:pt x="6016" y="29"/>
                  <a:pt x="6016" y="64"/>
                </a:cubicBezTo>
                <a:cubicBezTo>
                  <a:pt x="6016" y="100"/>
                  <a:pt x="5988" y="128"/>
                  <a:pt x="5952" y="128"/>
                </a:cubicBezTo>
                <a:lnTo>
                  <a:pt x="5696" y="128"/>
                </a:lnTo>
                <a:cubicBezTo>
                  <a:pt x="5661" y="128"/>
                  <a:pt x="5632" y="100"/>
                  <a:pt x="5632" y="64"/>
                </a:cubicBezTo>
                <a:cubicBezTo>
                  <a:pt x="5632" y="29"/>
                  <a:pt x="5661" y="0"/>
                  <a:pt x="5696" y="0"/>
                </a:cubicBezTo>
                <a:close/>
                <a:moveTo>
                  <a:pt x="6208" y="0"/>
                </a:moveTo>
                <a:lnTo>
                  <a:pt x="6464" y="0"/>
                </a:lnTo>
                <a:cubicBezTo>
                  <a:pt x="6500" y="0"/>
                  <a:pt x="6528" y="29"/>
                  <a:pt x="6528" y="64"/>
                </a:cubicBezTo>
                <a:cubicBezTo>
                  <a:pt x="6528" y="100"/>
                  <a:pt x="6500" y="128"/>
                  <a:pt x="6464" y="128"/>
                </a:cubicBezTo>
                <a:lnTo>
                  <a:pt x="6208" y="128"/>
                </a:lnTo>
                <a:cubicBezTo>
                  <a:pt x="6173" y="128"/>
                  <a:pt x="6144" y="100"/>
                  <a:pt x="6144" y="64"/>
                </a:cubicBezTo>
                <a:cubicBezTo>
                  <a:pt x="6144" y="29"/>
                  <a:pt x="6173" y="0"/>
                  <a:pt x="6208" y="0"/>
                </a:cubicBezTo>
                <a:close/>
                <a:moveTo>
                  <a:pt x="6720" y="0"/>
                </a:moveTo>
                <a:lnTo>
                  <a:pt x="6976" y="0"/>
                </a:lnTo>
                <a:cubicBezTo>
                  <a:pt x="7012" y="0"/>
                  <a:pt x="7040" y="29"/>
                  <a:pt x="7040" y="64"/>
                </a:cubicBezTo>
                <a:cubicBezTo>
                  <a:pt x="7040" y="100"/>
                  <a:pt x="7012" y="128"/>
                  <a:pt x="6976" y="128"/>
                </a:cubicBezTo>
                <a:lnTo>
                  <a:pt x="6720" y="128"/>
                </a:lnTo>
                <a:cubicBezTo>
                  <a:pt x="6685" y="128"/>
                  <a:pt x="6656" y="100"/>
                  <a:pt x="6656" y="64"/>
                </a:cubicBezTo>
                <a:cubicBezTo>
                  <a:pt x="6656" y="29"/>
                  <a:pt x="6685" y="0"/>
                  <a:pt x="6720" y="0"/>
                </a:cubicBezTo>
                <a:close/>
                <a:moveTo>
                  <a:pt x="7232" y="0"/>
                </a:moveTo>
                <a:lnTo>
                  <a:pt x="7488" y="0"/>
                </a:lnTo>
                <a:cubicBezTo>
                  <a:pt x="7524" y="0"/>
                  <a:pt x="7552" y="29"/>
                  <a:pt x="7552" y="64"/>
                </a:cubicBezTo>
                <a:cubicBezTo>
                  <a:pt x="7552" y="100"/>
                  <a:pt x="7524" y="128"/>
                  <a:pt x="7488" y="128"/>
                </a:cubicBezTo>
                <a:lnTo>
                  <a:pt x="7232" y="128"/>
                </a:lnTo>
                <a:cubicBezTo>
                  <a:pt x="7197" y="128"/>
                  <a:pt x="7168" y="100"/>
                  <a:pt x="7168" y="64"/>
                </a:cubicBezTo>
                <a:cubicBezTo>
                  <a:pt x="7168" y="29"/>
                  <a:pt x="7197" y="0"/>
                  <a:pt x="7232" y="0"/>
                </a:cubicBezTo>
                <a:close/>
                <a:moveTo>
                  <a:pt x="7744" y="0"/>
                </a:moveTo>
                <a:lnTo>
                  <a:pt x="8000" y="0"/>
                </a:lnTo>
                <a:cubicBezTo>
                  <a:pt x="8036" y="0"/>
                  <a:pt x="8064" y="29"/>
                  <a:pt x="8064" y="64"/>
                </a:cubicBezTo>
                <a:cubicBezTo>
                  <a:pt x="8064" y="100"/>
                  <a:pt x="8036" y="128"/>
                  <a:pt x="8000" y="128"/>
                </a:cubicBezTo>
                <a:lnTo>
                  <a:pt x="7744" y="128"/>
                </a:lnTo>
                <a:cubicBezTo>
                  <a:pt x="7709" y="128"/>
                  <a:pt x="7680" y="100"/>
                  <a:pt x="7680" y="64"/>
                </a:cubicBezTo>
                <a:cubicBezTo>
                  <a:pt x="7680" y="29"/>
                  <a:pt x="7709" y="0"/>
                  <a:pt x="7744" y="0"/>
                </a:cubicBezTo>
                <a:close/>
                <a:moveTo>
                  <a:pt x="8256" y="0"/>
                </a:moveTo>
                <a:lnTo>
                  <a:pt x="8512" y="0"/>
                </a:lnTo>
                <a:cubicBezTo>
                  <a:pt x="8548" y="0"/>
                  <a:pt x="8576" y="29"/>
                  <a:pt x="8576" y="64"/>
                </a:cubicBezTo>
                <a:cubicBezTo>
                  <a:pt x="8576" y="100"/>
                  <a:pt x="8548" y="128"/>
                  <a:pt x="8512" y="128"/>
                </a:cubicBezTo>
                <a:lnTo>
                  <a:pt x="8256" y="128"/>
                </a:lnTo>
                <a:cubicBezTo>
                  <a:pt x="8221" y="128"/>
                  <a:pt x="8192" y="100"/>
                  <a:pt x="8192" y="64"/>
                </a:cubicBezTo>
                <a:cubicBezTo>
                  <a:pt x="8192" y="29"/>
                  <a:pt x="8221" y="0"/>
                  <a:pt x="8256" y="0"/>
                </a:cubicBezTo>
                <a:close/>
                <a:moveTo>
                  <a:pt x="8768" y="0"/>
                </a:moveTo>
                <a:lnTo>
                  <a:pt x="9024" y="0"/>
                </a:lnTo>
                <a:cubicBezTo>
                  <a:pt x="9060" y="0"/>
                  <a:pt x="9088" y="29"/>
                  <a:pt x="9088" y="64"/>
                </a:cubicBezTo>
                <a:cubicBezTo>
                  <a:pt x="9088" y="100"/>
                  <a:pt x="9060" y="128"/>
                  <a:pt x="9024" y="128"/>
                </a:cubicBezTo>
                <a:lnTo>
                  <a:pt x="8768" y="128"/>
                </a:lnTo>
                <a:cubicBezTo>
                  <a:pt x="8733" y="128"/>
                  <a:pt x="8704" y="100"/>
                  <a:pt x="8704" y="64"/>
                </a:cubicBezTo>
                <a:cubicBezTo>
                  <a:pt x="8704" y="29"/>
                  <a:pt x="8733" y="0"/>
                  <a:pt x="8768" y="0"/>
                </a:cubicBezTo>
                <a:close/>
                <a:moveTo>
                  <a:pt x="9280" y="0"/>
                </a:moveTo>
                <a:lnTo>
                  <a:pt x="9536" y="0"/>
                </a:lnTo>
                <a:cubicBezTo>
                  <a:pt x="9572" y="0"/>
                  <a:pt x="9600" y="29"/>
                  <a:pt x="9600" y="64"/>
                </a:cubicBezTo>
                <a:cubicBezTo>
                  <a:pt x="9600" y="100"/>
                  <a:pt x="9572" y="128"/>
                  <a:pt x="9536" y="128"/>
                </a:cubicBezTo>
                <a:lnTo>
                  <a:pt x="9280" y="128"/>
                </a:lnTo>
                <a:cubicBezTo>
                  <a:pt x="9245" y="128"/>
                  <a:pt x="9216" y="100"/>
                  <a:pt x="9216" y="64"/>
                </a:cubicBezTo>
                <a:cubicBezTo>
                  <a:pt x="9216" y="29"/>
                  <a:pt x="9245" y="0"/>
                  <a:pt x="9280" y="0"/>
                </a:cubicBezTo>
                <a:close/>
                <a:moveTo>
                  <a:pt x="9792" y="0"/>
                </a:moveTo>
                <a:lnTo>
                  <a:pt x="10048" y="0"/>
                </a:lnTo>
                <a:cubicBezTo>
                  <a:pt x="10084" y="0"/>
                  <a:pt x="10112" y="29"/>
                  <a:pt x="10112" y="64"/>
                </a:cubicBezTo>
                <a:cubicBezTo>
                  <a:pt x="10112" y="100"/>
                  <a:pt x="10084" y="128"/>
                  <a:pt x="10048" y="128"/>
                </a:cubicBezTo>
                <a:lnTo>
                  <a:pt x="9792" y="128"/>
                </a:lnTo>
                <a:cubicBezTo>
                  <a:pt x="9757" y="128"/>
                  <a:pt x="9728" y="100"/>
                  <a:pt x="9728" y="64"/>
                </a:cubicBezTo>
                <a:cubicBezTo>
                  <a:pt x="9728" y="29"/>
                  <a:pt x="9757" y="0"/>
                  <a:pt x="9792" y="0"/>
                </a:cubicBezTo>
                <a:close/>
                <a:moveTo>
                  <a:pt x="10304" y="0"/>
                </a:moveTo>
                <a:lnTo>
                  <a:pt x="10560" y="0"/>
                </a:lnTo>
                <a:cubicBezTo>
                  <a:pt x="10596" y="0"/>
                  <a:pt x="10624" y="29"/>
                  <a:pt x="10624" y="64"/>
                </a:cubicBezTo>
                <a:cubicBezTo>
                  <a:pt x="10624" y="100"/>
                  <a:pt x="10596" y="128"/>
                  <a:pt x="10560" y="128"/>
                </a:cubicBezTo>
                <a:lnTo>
                  <a:pt x="10304" y="128"/>
                </a:lnTo>
                <a:cubicBezTo>
                  <a:pt x="10269" y="128"/>
                  <a:pt x="10240" y="100"/>
                  <a:pt x="10240" y="64"/>
                </a:cubicBezTo>
                <a:cubicBezTo>
                  <a:pt x="10240" y="29"/>
                  <a:pt x="10269" y="0"/>
                  <a:pt x="10304" y="0"/>
                </a:cubicBezTo>
                <a:close/>
                <a:moveTo>
                  <a:pt x="10816" y="0"/>
                </a:moveTo>
                <a:lnTo>
                  <a:pt x="11072" y="0"/>
                </a:lnTo>
                <a:cubicBezTo>
                  <a:pt x="11108" y="0"/>
                  <a:pt x="11136" y="29"/>
                  <a:pt x="11136" y="64"/>
                </a:cubicBezTo>
                <a:cubicBezTo>
                  <a:pt x="11136" y="100"/>
                  <a:pt x="11108" y="128"/>
                  <a:pt x="11072" y="128"/>
                </a:cubicBezTo>
                <a:lnTo>
                  <a:pt x="10816" y="128"/>
                </a:lnTo>
                <a:cubicBezTo>
                  <a:pt x="10781" y="128"/>
                  <a:pt x="10752" y="100"/>
                  <a:pt x="10752" y="64"/>
                </a:cubicBezTo>
                <a:cubicBezTo>
                  <a:pt x="10752" y="29"/>
                  <a:pt x="10781" y="0"/>
                  <a:pt x="10816" y="0"/>
                </a:cubicBezTo>
                <a:close/>
                <a:moveTo>
                  <a:pt x="11328" y="0"/>
                </a:moveTo>
                <a:lnTo>
                  <a:pt x="11584" y="0"/>
                </a:lnTo>
                <a:cubicBezTo>
                  <a:pt x="11620" y="0"/>
                  <a:pt x="11648" y="29"/>
                  <a:pt x="11648" y="64"/>
                </a:cubicBezTo>
                <a:cubicBezTo>
                  <a:pt x="11648" y="100"/>
                  <a:pt x="11620" y="128"/>
                  <a:pt x="11584" y="128"/>
                </a:cubicBezTo>
                <a:lnTo>
                  <a:pt x="11328" y="128"/>
                </a:lnTo>
                <a:cubicBezTo>
                  <a:pt x="11293" y="128"/>
                  <a:pt x="11264" y="100"/>
                  <a:pt x="11264" y="64"/>
                </a:cubicBezTo>
                <a:cubicBezTo>
                  <a:pt x="11264" y="29"/>
                  <a:pt x="11293" y="0"/>
                  <a:pt x="11328" y="0"/>
                </a:cubicBezTo>
                <a:close/>
                <a:moveTo>
                  <a:pt x="11840" y="0"/>
                </a:moveTo>
                <a:lnTo>
                  <a:pt x="12096" y="0"/>
                </a:lnTo>
                <a:cubicBezTo>
                  <a:pt x="12132" y="0"/>
                  <a:pt x="12160" y="29"/>
                  <a:pt x="12160" y="64"/>
                </a:cubicBezTo>
                <a:cubicBezTo>
                  <a:pt x="12160" y="100"/>
                  <a:pt x="12132" y="128"/>
                  <a:pt x="12096" y="128"/>
                </a:cubicBezTo>
                <a:lnTo>
                  <a:pt x="11840" y="128"/>
                </a:lnTo>
                <a:cubicBezTo>
                  <a:pt x="11805" y="128"/>
                  <a:pt x="11776" y="100"/>
                  <a:pt x="11776" y="64"/>
                </a:cubicBezTo>
                <a:cubicBezTo>
                  <a:pt x="11776" y="29"/>
                  <a:pt x="11805" y="0"/>
                  <a:pt x="11840" y="0"/>
                </a:cubicBezTo>
                <a:close/>
                <a:moveTo>
                  <a:pt x="12352" y="0"/>
                </a:moveTo>
                <a:lnTo>
                  <a:pt x="12608" y="0"/>
                </a:lnTo>
                <a:cubicBezTo>
                  <a:pt x="12644" y="0"/>
                  <a:pt x="12672" y="29"/>
                  <a:pt x="12672" y="64"/>
                </a:cubicBezTo>
                <a:cubicBezTo>
                  <a:pt x="12672" y="100"/>
                  <a:pt x="12644" y="128"/>
                  <a:pt x="12608" y="128"/>
                </a:cubicBezTo>
                <a:lnTo>
                  <a:pt x="12352" y="128"/>
                </a:lnTo>
                <a:cubicBezTo>
                  <a:pt x="12317" y="128"/>
                  <a:pt x="12288" y="100"/>
                  <a:pt x="12288" y="64"/>
                </a:cubicBezTo>
                <a:cubicBezTo>
                  <a:pt x="12288" y="29"/>
                  <a:pt x="12317" y="0"/>
                  <a:pt x="12352" y="0"/>
                </a:cubicBezTo>
                <a:close/>
                <a:moveTo>
                  <a:pt x="12864" y="0"/>
                </a:moveTo>
                <a:lnTo>
                  <a:pt x="13120" y="0"/>
                </a:lnTo>
                <a:cubicBezTo>
                  <a:pt x="13156" y="0"/>
                  <a:pt x="13184" y="29"/>
                  <a:pt x="13184" y="64"/>
                </a:cubicBezTo>
                <a:cubicBezTo>
                  <a:pt x="13184" y="100"/>
                  <a:pt x="13156" y="128"/>
                  <a:pt x="13120" y="128"/>
                </a:cubicBezTo>
                <a:lnTo>
                  <a:pt x="12864" y="128"/>
                </a:lnTo>
                <a:cubicBezTo>
                  <a:pt x="12829" y="128"/>
                  <a:pt x="12800" y="100"/>
                  <a:pt x="12800" y="64"/>
                </a:cubicBezTo>
                <a:cubicBezTo>
                  <a:pt x="12800" y="29"/>
                  <a:pt x="12829" y="0"/>
                  <a:pt x="12864" y="0"/>
                </a:cubicBezTo>
                <a:close/>
                <a:moveTo>
                  <a:pt x="13376" y="0"/>
                </a:moveTo>
                <a:lnTo>
                  <a:pt x="13632" y="0"/>
                </a:lnTo>
                <a:cubicBezTo>
                  <a:pt x="13668" y="0"/>
                  <a:pt x="13696" y="29"/>
                  <a:pt x="13696" y="64"/>
                </a:cubicBezTo>
                <a:cubicBezTo>
                  <a:pt x="13696" y="100"/>
                  <a:pt x="13668" y="128"/>
                  <a:pt x="13632" y="128"/>
                </a:cubicBezTo>
                <a:lnTo>
                  <a:pt x="13376" y="128"/>
                </a:lnTo>
                <a:cubicBezTo>
                  <a:pt x="13341" y="128"/>
                  <a:pt x="13312" y="100"/>
                  <a:pt x="13312" y="64"/>
                </a:cubicBezTo>
                <a:cubicBezTo>
                  <a:pt x="13312" y="29"/>
                  <a:pt x="13341" y="0"/>
                  <a:pt x="13376" y="0"/>
                </a:cubicBezTo>
                <a:close/>
                <a:moveTo>
                  <a:pt x="13888" y="0"/>
                </a:moveTo>
                <a:lnTo>
                  <a:pt x="14144" y="0"/>
                </a:lnTo>
                <a:cubicBezTo>
                  <a:pt x="14180" y="0"/>
                  <a:pt x="14208" y="29"/>
                  <a:pt x="14208" y="64"/>
                </a:cubicBezTo>
                <a:cubicBezTo>
                  <a:pt x="14208" y="100"/>
                  <a:pt x="14180" y="128"/>
                  <a:pt x="14144" y="128"/>
                </a:cubicBezTo>
                <a:lnTo>
                  <a:pt x="13888" y="128"/>
                </a:lnTo>
                <a:cubicBezTo>
                  <a:pt x="13853" y="128"/>
                  <a:pt x="13824" y="100"/>
                  <a:pt x="13824" y="64"/>
                </a:cubicBezTo>
                <a:cubicBezTo>
                  <a:pt x="13824" y="29"/>
                  <a:pt x="13853" y="0"/>
                  <a:pt x="13888" y="0"/>
                </a:cubicBezTo>
                <a:close/>
                <a:moveTo>
                  <a:pt x="14400" y="0"/>
                </a:moveTo>
                <a:lnTo>
                  <a:pt x="14656" y="0"/>
                </a:lnTo>
                <a:cubicBezTo>
                  <a:pt x="14692" y="0"/>
                  <a:pt x="14720" y="29"/>
                  <a:pt x="14720" y="64"/>
                </a:cubicBezTo>
                <a:cubicBezTo>
                  <a:pt x="14720" y="100"/>
                  <a:pt x="14692" y="128"/>
                  <a:pt x="14656" y="128"/>
                </a:cubicBezTo>
                <a:lnTo>
                  <a:pt x="14400" y="128"/>
                </a:lnTo>
                <a:cubicBezTo>
                  <a:pt x="14365" y="128"/>
                  <a:pt x="14336" y="100"/>
                  <a:pt x="14336" y="64"/>
                </a:cubicBezTo>
                <a:cubicBezTo>
                  <a:pt x="14336" y="29"/>
                  <a:pt x="14365" y="0"/>
                  <a:pt x="14400" y="0"/>
                </a:cubicBezTo>
                <a:close/>
                <a:moveTo>
                  <a:pt x="14912" y="0"/>
                </a:moveTo>
                <a:lnTo>
                  <a:pt x="15168" y="0"/>
                </a:lnTo>
                <a:cubicBezTo>
                  <a:pt x="15204" y="0"/>
                  <a:pt x="15232" y="29"/>
                  <a:pt x="15232" y="64"/>
                </a:cubicBezTo>
                <a:cubicBezTo>
                  <a:pt x="15232" y="100"/>
                  <a:pt x="15204" y="128"/>
                  <a:pt x="15168" y="128"/>
                </a:cubicBezTo>
                <a:lnTo>
                  <a:pt x="14912" y="128"/>
                </a:lnTo>
                <a:cubicBezTo>
                  <a:pt x="14877" y="128"/>
                  <a:pt x="14848" y="100"/>
                  <a:pt x="14848" y="64"/>
                </a:cubicBezTo>
                <a:cubicBezTo>
                  <a:pt x="14848" y="29"/>
                  <a:pt x="14877" y="0"/>
                  <a:pt x="14912" y="0"/>
                </a:cubicBezTo>
                <a:close/>
                <a:moveTo>
                  <a:pt x="15424" y="0"/>
                </a:moveTo>
                <a:lnTo>
                  <a:pt x="15680" y="0"/>
                </a:lnTo>
                <a:cubicBezTo>
                  <a:pt x="15716" y="0"/>
                  <a:pt x="15744" y="29"/>
                  <a:pt x="15744" y="64"/>
                </a:cubicBezTo>
                <a:cubicBezTo>
                  <a:pt x="15744" y="100"/>
                  <a:pt x="15716" y="128"/>
                  <a:pt x="15680" y="128"/>
                </a:cubicBezTo>
                <a:lnTo>
                  <a:pt x="15424" y="128"/>
                </a:lnTo>
                <a:cubicBezTo>
                  <a:pt x="15389" y="128"/>
                  <a:pt x="15360" y="100"/>
                  <a:pt x="15360" y="64"/>
                </a:cubicBezTo>
                <a:cubicBezTo>
                  <a:pt x="15360" y="29"/>
                  <a:pt x="15389" y="0"/>
                  <a:pt x="15424" y="0"/>
                </a:cubicBezTo>
                <a:close/>
                <a:moveTo>
                  <a:pt x="15936" y="0"/>
                </a:moveTo>
                <a:lnTo>
                  <a:pt x="16192" y="0"/>
                </a:lnTo>
                <a:cubicBezTo>
                  <a:pt x="16228" y="0"/>
                  <a:pt x="16256" y="29"/>
                  <a:pt x="16256" y="64"/>
                </a:cubicBezTo>
                <a:cubicBezTo>
                  <a:pt x="16256" y="100"/>
                  <a:pt x="16228" y="128"/>
                  <a:pt x="16192" y="128"/>
                </a:cubicBezTo>
                <a:lnTo>
                  <a:pt x="15936" y="128"/>
                </a:lnTo>
                <a:cubicBezTo>
                  <a:pt x="15901" y="128"/>
                  <a:pt x="15872" y="100"/>
                  <a:pt x="15872" y="64"/>
                </a:cubicBezTo>
                <a:cubicBezTo>
                  <a:pt x="15872" y="29"/>
                  <a:pt x="15901" y="0"/>
                  <a:pt x="15936" y="0"/>
                </a:cubicBezTo>
                <a:close/>
                <a:moveTo>
                  <a:pt x="16448" y="0"/>
                </a:moveTo>
                <a:lnTo>
                  <a:pt x="16704" y="0"/>
                </a:lnTo>
                <a:cubicBezTo>
                  <a:pt x="16740" y="0"/>
                  <a:pt x="16768" y="29"/>
                  <a:pt x="16768" y="64"/>
                </a:cubicBezTo>
                <a:cubicBezTo>
                  <a:pt x="16768" y="100"/>
                  <a:pt x="16740" y="128"/>
                  <a:pt x="16704" y="128"/>
                </a:cubicBezTo>
                <a:lnTo>
                  <a:pt x="16448" y="128"/>
                </a:lnTo>
                <a:cubicBezTo>
                  <a:pt x="16413" y="128"/>
                  <a:pt x="16384" y="100"/>
                  <a:pt x="16384" y="64"/>
                </a:cubicBezTo>
                <a:cubicBezTo>
                  <a:pt x="16384" y="29"/>
                  <a:pt x="16413" y="0"/>
                  <a:pt x="16448" y="0"/>
                </a:cubicBezTo>
                <a:close/>
                <a:moveTo>
                  <a:pt x="16960" y="0"/>
                </a:moveTo>
                <a:lnTo>
                  <a:pt x="17216" y="0"/>
                </a:lnTo>
                <a:cubicBezTo>
                  <a:pt x="17252" y="0"/>
                  <a:pt x="17280" y="29"/>
                  <a:pt x="17280" y="64"/>
                </a:cubicBezTo>
                <a:cubicBezTo>
                  <a:pt x="17280" y="100"/>
                  <a:pt x="17252" y="128"/>
                  <a:pt x="17216" y="128"/>
                </a:cubicBezTo>
                <a:lnTo>
                  <a:pt x="16960" y="128"/>
                </a:lnTo>
                <a:cubicBezTo>
                  <a:pt x="16925" y="128"/>
                  <a:pt x="16896" y="100"/>
                  <a:pt x="16896" y="64"/>
                </a:cubicBezTo>
                <a:cubicBezTo>
                  <a:pt x="16896" y="29"/>
                  <a:pt x="16925" y="0"/>
                  <a:pt x="16960" y="0"/>
                </a:cubicBezTo>
                <a:close/>
                <a:moveTo>
                  <a:pt x="17472" y="0"/>
                </a:moveTo>
                <a:lnTo>
                  <a:pt x="17728" y="0"/>
                </a:lnTo>
                <a:cubicBezTo>
                  <a:pt x="17764" y="0"/>
                  <a:pt x="17792" y="29"/>
                  <a:pt x="17792" y="64"/>
                </a:cubicBezTo>
                <a:cubicBezTo>
                  <a:pt x="17792" y="100"/>
                  <a:pt x="17764" y="128"/>
                  <a:pt x="17728" y="128"/>
                </a:cubicBezTo>
                <a:lnTo>
                  <a:pt x="17472" y="128"/>
                </a:lnTo>
                <a:cubicBezTo>
                  <a:pt x="17437" y="128"/>
                  <a:pt x="17408" y="100"/>
                  <a:pt x="17408" y="64"/>
                </a:cubicBezTo>
                <a:cubicBezTo>
                  <a:pt x="17408" y="29"/>
                  <a:pt x="17437" y="0"/>
                  <a:pt x="17472" y="0"/>
                </a:cubicBezTo>
                <a:close/>
                <a:moveTo>
                  <a:pt x="17984" y="0"/>
                </a:moveTo>
                <a:lnTo>
                  <a:pt x="18240" y="0"/>
                </a:lnTo>
                <a:cubicBezTo>
                  <a:pt x="18276" y="0"/>
                  <a:pt x="18304" y="29"/>
                  <a:pt x="18304" y="64"/>
                </a:cubicBezTo>
                <a:cubicBezTo>
                  <a:pt x="18304" y="100"/>
                  <a:pt x="18276" y="128"/>
                  <a:pt x="18240" y="128"/>
                </a:cubicBezTo>
                <a:lnTo>
                  <a:pt x="17984" y="128"/>
                </a:lnTo>
                <a:cubicBezTo>
                  <a:pt x="17949" y="128"/>
                  <a:pt x="17920" y="100"/>
                  <a:pt x="17920" y="64"/>
                </a:cubicBezTo>
                <a:cubicBezTo>
                  <a:pt x="17920" y="29"/>
                  <a:pt x="17949" y="0"/>
                  <a:pt x="17984" y="0"/>
                </a:cubicBezTo>
                <a:close/>
                <a:moveTo>
                  <a:pt x="18496" y="0"/>
                </a:moveTo>
                <a:lnTo>
                  <a:pt x="18752" y="0"/>
                </a:lnTo>
                <a:cubicBezTo>
                  <a:pt x="18788" y="0"/>
                  <a:pt x="18816" y="29"/>
                  <a:pt x="18816" y="64"/>
                </a:cubicBezTo>
                <a:cubicBezTo>
                  <a:pt x="18816" y="100"/>
                  <a:pt x="18788" y="128"/>
                  <a:pt x="18752" y="128"/>
                </a:cubicBezTo>
                <a:lnTo>
                  <a:pt x="18496" y="128"/>
                </a:lnTo>
                <a:cubicBezTo>
                  <a:pt x="18461" y="128"/>
                  <a:pt x="18432" y="100"/>
                  <a:pt x="18432" y="64"/>
                </a:cubicBezTo>
                <a:cubicBezTo>
                  <a:pt x="18432" y="29"/>
                  <a:pt x="18461" y="0"/>
                  <a:pt x="18496" y="0"/>
                </a:cubicBezTo>
                <a:close/>
                <a:moveTo>
                  <a:pt x="19008" y="0"/>
                </a:moveTo>
                <a:lnTo>
                  <a:pt x="19264" y="0"/>
                </a:lnTo>
                <a:cubicBezTo>
                  <a:pt x="19300" y="0"/>
                  <a:pt x="19328" y="29"/>
                  <a:pt x="19328" y="64"/>
                </a:cubicBezTo>
                <a:cubicBezTo>
                  <a:pt x="19328" y="100"/>
                  <a:pt x="19300" y="128"/>
                  <a:pt x="19264" y="128"/>
                </a:cubicBezTo>
                <a:lnTo>
                  <a:pt x="19008" y="128"/>
                </a:lnTo>
                <a:cubicBezTo>
                  <a:pt x="18973" y="128"/>
                  <a:pt x="18944" y="100"/>
                  <a:pt x="18944" y="64"/>
                </a:cubicBezTo>
                <a:cubicBezTo>
                  <a:pt x="18944" y="29"/>
                  <a:pt x="18973" y="0"/>
                  <a:pt x="19008" y="0"/>
                </a:cubicBezTo>
                <a:close/>
                <a:moveTo>
                  <a:pt x="19520" y="0"/>
                </a:moveTo>
                <a:lnTo>
                  <a:pt x="19776" y="0"/>
                </a:lnTo>
                <a:cubicBezTo>
                  <a:pt x="19812" y="0"/>
                  <a:pt x="19840" y="29"/>
                  <a:pt x="19840" y="64"/>
                </a:cubicBezTo>
                <a:cubicBezTo>
                  <a:pt x="19840" y="100"/>
                  <a:pt x="19812" y="128"/>
                  <a:pt x="19776" y="128"/>
                </a:cubicBezTo>
                <a:lnTo>
                  <a:pt x="19520" y="128"/>
                </a:lnTo>
                <a:cubicBezTo>
                  <a:pt x="19485" y="128"/>
                  <a:pt x="19456" y="100"/>
                  <a:pt x="19456" y="64"/>
                </a:cubicBezTo>
                <a:cubicBezTo>
                  <a:pt x="19456" y="29"/>
                  <a:pt x="19485" y="0"/>
                  <a:pt x="19520" y="0"/>
                </a:cubicBezTo>
                <a:close/>
                <a:moveTo>
                  <a:pt x="20032" y="0"/>
                </a:moveTo>
                <a:lnTo>
                  <a:pt x="20288" y="0"/>
                </a:lnTo>
                <a:cubicBezTo>
                  <a:pt x="20324" y="0"/>
                  <a:pt x="20352" y="29"/>
                  <a:pt x="20352" y="64"/>
                </a:cubicBezTo>
                <a:cubicBezTo>
                  <a:pt x="20352" y="100"/>
                  <a:pt x="20324" y="128"/>
                  <a:pt x="20288" y="128"/>
                </a:cubicBezTo>
                <a:lnTo>
                  <a:pt x="20032" y="128"/>
                </a:lnTo>
                <a:cubicBezTo>
                  <a:pt x="19997" y="128"/>
                  <a:pt x="19968" y="100"/>
                  <a:pt x="19968" y="64"/>
                </a:cubicBezTo>
                <a:cubicBezTo>
                  <a:pt x="19968" y="29"/>
                  <a:pt x="19997" y="0"/>
                  <a:pt x="20032" y="0"/>
                </a:cubicBezTo>
                <a:close/>
                <a:moveTo>
                  <a:pt x="20544" y="0"/>
                </a:moveTo>
                <a:lnTo>
                  <a:pt x="20800" y="0"/>
                </a:lnTo>
                <a:cubicBezTo>
                  <a:pt x="20836" y="0"/>
                  <a:pt x="20864" y="29"/>
                  <a:pt x="20864" y="64"/>
                </a:cubicBezTo>
                <a:cubicBezTo>
                  <a:pt x="20864" y="100"/>
                  <a:pt x="20836" y="128"/>
                  <a:pt x="20800" y="128"/>
                </a:cubicBezTo>
                <a:lnTo>
                  <a:pt x="20544" y="128"/>
                </a:lnTo>
                <a:cubicBezTo>
                  <a:pt x="20509" y="128"/>
                  <a:pt x="20480" y="100"/>
                  <a:pt x="20480" y="64"/>
                </a:cubicBezTo>
                <a:cubicBezTo>
                  <a:pt x="20480" y="29"/>
                  <a:pt x="20509" y="0"/>
                  <a:pt x="20544" y="0"/>
                </a:cubicBezTo>
                <a:close/>
                <a:moveTo>
                  <a:pt x="21056" y="0"/>
                </a:moveTo>
                <a:lnTo>
                  <a:pt x="21312" y="0"/>
                </a:lnTo>
                <a:cubicBezTo>
                  <a:pt x="21348" y="0"/>
                  <a:pt x="21376" y="29"/>
                  <a:pt x="21376" y="64"/>
                </a:cubicBezTo>
                <a:cubicBezTo>
                  <a:pt x="21376" y="100"/>
                  <a:pt x="21348" y="128"/>
                  <a:pt x="21312" y="128"/>
                </a:cubicBezTo>
                <a:lnTo>
                  <a:pt x="21056" y="128"/>
                </a:lnTo>
                <a:cubicBezTo>
                  <a:pt x="21021" y="128"/>
                  <a:pt x="20992" y="100"/>
                  <a:pt x="20992" y="64"/>
                </a:cubicBezTo>
                <a:cubicBezTo>
                  <a:pt x="20992" y="29"/>
                  <a:pt x="21021" y="0"/>
                  <a:pt x="21056" y="0"/>
                </a:cubicBezTo>
                <a:close/>
                <a:moveTo>
                  <a:pt x="21568" y="0"/>
                </a:moveTo>
                <a:lnTo>
                  <a:pt x="21824" y="0"/>
                </a:lnTo>
                <a:cubicBezTo>
                  <a:pt x="21860" y="0"/>
                  <a:pt x="21888" y="29"/>
                  <a:pt x="21888" y="64"/>
                </a:cubicBezTo>
                <a:cubicBezTo>
                  <a:pt x="21888" y="100"/>
                  <a:pt x="21860" y="128"/>
                  <a:pt x="21824" y="128"/>
                </a:cubicBezTo>
                <a:lnTo>
                  <a:pt x="21568" y="128"/>
                </a:lnTo>
                <a:cubicBezTo>
                  <a:pt x="21533" y="128"/>
                  <a:pt x="21504" y="100"/>
                  <a:pt x="21504" y="64"/>
                </a:cubicBezTo>
                <a:cubicBezTo>
                  <a:pt x="21504" y="29"/>
                  <a:pt x="21533" y="0"/>
                  <a:pt x="21568" y="0"/>
                </a:cubicBezTo>
                <a:close/>
                <a:moveTo>
                  <a:pt x="22080" y="0"/>
                </a:moveTo>
                <a:lnTo>
                  <a:pt x="22336" y="0"/>
                </a:lnTo>
                <a:cubicBezTo>
                  <a:pt x="22372" y="0"/>
                  <a:pt x="22400" y="29"/>
                  <a:pt x="22400" y="64"/>
                </a:cubicBezTo>
                <a:cubicBezTo>
                  <a:pt x="22400" y="100"/>
                  <a:pt x="22372" y="128"/>
                  <a:pt x="22336" y="128"/>
                </a:cubicBezTo>
                <a:lnTo>
                  <a:pt x="22080" y="128"/>
                </a:lnTo>
                <a:cubicBezTo>
                  <a:pt x="22045" y="128"/>
                  <a:pt x="22016" y="100"/>
                  <a:pt x="22016" y="64"/>
                </a:cubicBezTo>
                <a:cubicBezTo>
                  <a:pt x="22016" y="29"/>
                  <a:pt x="22045" y="0"/>
                  <a:pt x="22080" y="0"/>
                </a:cubicBezTo>
                <a:close/>
                <a:moveTo>
                  <a:pt x="22592" y="0"/>
                </a:moveTo>
                <a:lnTo>
                  <a:pt x="22848" y="0"/>
                </a:lnTo>
                <a:cubicBezTo>
                  <a:pt x="22884" y="0"/>
                  <a:pt x="22912" y="29"/>
                  <a:pt x="22912" y="64"/>
                </a:cubicBezTo>
                <a:cubicBezTo>
                  <a:pt x="22912" y="100"/>
                  <a:pt x="22884" y="128"/>
                  <a:pt x="22848" y="128"/>
                </a:cubicBezTo>
                <a:lnTo>
                  <a:pt x="22592" y="128"/>
                </a:lnTo>
                <a:cubicBezTo>
                  <a:pt x="22557" y="128"/>
                  <a:pt x="22528" y="100"/>
                  <a:pt x="22528" y="64"/>
                </a:cubicBezTo>
                <a:cubicBezTo>
                  <a:pt x="22528" y="29"/>
                  <a:pt x="22557" y="0"/>
                  <a:pt x="22592" y="0"/>
                </a:cubicBezTo>
                <a:close/>
                <a:moveTo>
                  <a:pt x="23104" y="0"/>
                </a:moveTo>
                <a:lnTo>
                  <a:pt x="23360" y="0"/>
                </a:lnTo>
                <a:cubicBezTo>
                  <a:pt x="23396" y="0"/>
                  <a:pt x="23424" y="29"/>
                  <a:pt x="23424" y="64"/>
                </a:cubicBezTo>
                <a:cubicBezTo>
                  <a:pt x="23424" y="100"/>
                  <a:pt x="23396" y="128"/>
                  <a:pt x="23360" y="128"/>
                </a:cubicBezTo>
                <a:lnTo>
                  <a:pt x="23104" y="128"/>
                </a:lnTo>
                <a:cubicBezTo>
                  <a:pt x="23069" y="128"/>
                  <a:pt x="23040" y="100"/>
                  <a:pt x="23040" y="64"/>
                </a:cubicBezTo>
                <a:cubicBezTo>
                  <a:pt x="23040" y="29"/>
                  <a:pt x="23069" y="0"/>
                  <a:pt x="23104" y="0"/>
                </a:cubicBezTo>
                <a:close/>
                <a:moveTo>
                  <a:pt x="23616" y="0"/>
                </a:moveTo>
                <a:lnTo>
                  <a:pt x="23872" y="0"/>
                </a:lnTo>
                <a:cubicBezTo>
                  <a:pt x="23908" y="0"/>
                  <a:pt x="23936" y="29"/>
                  <a:pt x="23936" y="64"/>
                </a:cubicBezTo>
                <a:cubicBezTo>
                  <a:pt x="23936" y="100"/>
                  <a:pt x="23908" y="128"/>
                  <a:pt x="23872" y="128"/>
                </a:cubicBezTo>
                <a:lnTo>
                  <a:pt x="23616" y="128"/>
                </a:lnTo>
                <a:cubicBezTo>
                  <a:pt x="23581" y="128"/>
                  <a:pt x="23552" y="100"/>
                  <a:pt x="23552" y="64"/>
                </a:cubicBezTo>
                <a:cubicBezTo>
                  <a:pt x="23552" y="29"/>
                  <a:pt x="23581" y="0"/>
                  <a:pt x="23616" y="0"/>
                </a:cubicBezTo>
                <a:close/>
                <a:moveTo>
                  <a:pt x="24128" y="0"/>
                </a:moveTo>
                <a:lnTo>
                  <a:pt x="24384" y="0"/>
                </a:lnTo>
                <a:cubicBezTo>
                  <a:pt x="24420" y="0"/>
                  <a:pt x="24448" y="29"/>
                  <a:pt x="24448" y="64"/>
                </a:cubicBezTo>
                <a:cubicBezTo>
                  <a:pt x="24448" y="100"/>
                  <a:pt x="24420" y="128"/>
                  <a:pt x="24384" y="128"/>
                </a:cubicBezTo>
                <a:lnTo>
                  <a:pt x="24128" y="128"/>
                </a:lnTo>
                <a:cubicBezTo>
                  <a:pt x="24093" y="128"/>
                  <a:pt x="24064" y="100"/>
                  <a:pt x="24064" y="64"/>
                </a:cubicBezTo>
                <a:cubicBezTo>
                  <a:pt x="24064" y="29"/>
                  <a:pt x="24093" y="0"/>
                  <a:pt x="24128" y="0"/>
                </a:cubicBezTo>
                <a:close/>
                <a:moveTo>
                  <a:pt x="24640" y="0"/>
                </a:moveTo>
                <a:lnTo>
                  <a:pt x="24896" y="0"/>
                </a:lnTo>
                <a:cubicBezTo>
                  <a:pt x="24932" y="0"/>
                  <a:pt x="24960" y="29"/>
                  <a:pt x="24960" y="64"/>
                </a:cubicBezTo>
                <a:cubicBezTo>
                  <a:pt x="24960" y="100"/>
                  <a:pt x="24932" y="128"/>
                  <a:pt x="24896" y="128"/>
                </a:cubicBezTo>
                <a:lnTo>
                  <a:pt x="24640" y="128"/>
                </a:lnTo>
                <a:cubicBezTo>
                  <a:pt x="24605" y="128"/>
                  <a:pt x="24576" y="100"/>
                  <a:pt x="24576" y="64"/>
                </a:cubicBezTo>
                <a:cubicBezTo>
                  <a:pt x="24576" y="29"/>
                  <a:pt x="24605" y="0"/>
                  <a:pt x="24640" y="0"/>
                </a:cubicBezTo>
                <a:close/>
                <a:moveTo>
                  <a:pt x="25152" y="0"/>
                </a:moveTo>
                <a:lnTo>
                  <a:pt x="25408" y="0"/>
                </a:lnTo>
                <a:cubicBezTo>
                  <a:pt x="25444" y="0"/>
                  <a:pt x="25472" y="29"/>
                  <a:pt x="25472" y="64"/>
                </a:cubicBezTo>
                <a:cubicBezTo>
                  <a:pt x="25472" y="100"/>
                  <a:pt x="25444" y="128"/>
                  <a:pt x="25408" y="128"/>
                </a:cubicBezTo>
                <a:lnTo>
                  <a:pt x="25152" y="128"/>
                </a:lnTo>
                <a:cubicBezTo>
                  <a:pt x="25117" y="128"/>
                  <a:pt x="25088" y="100"/>
                  <a:pt x="25088" y="64"/>
                </a:cubicBezTo>
                <a:cubicBezTo>
                  <a:pt x="25088" y="29"/>
                  <a:pt x="25117" y="0"/>
                  <a:pt x="25152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7" name="Rectangle 44"/>
          <p:cNvSpPr>
            <a:spLocks noChangeArrowheads="1"/>
          </p:cNvSpPr>
          <p:nvPr/>
        </p:nvSpPr>
        <p:spPr bwMode="auto">
          <a:xfrm>
            <a:off x="1647717" y="6410589"/>
            <a:ext cx="127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 </a:t>
            </a:r>
            <a:endParaRPr lang="fr-FR" altLang="fr-FR" sz="1800" b="0"/>
          </a:p>
        </p:txBody>
      </p:sp>
      <p:sp>
        <p:nvSpPr>
          <p:cNvPr id="124958" name="Rectangle 45"/>
          <p:cNvSpPr>
            <a:spLocks noChangeArrowheads="1"/>
          </p:cNvSpPr>
          <p:nvPr/>
        </p:nvSpPr>
        <p:spPr bwMode="auto">
          <a:xfrm>
            <a:off x="1576280" y="6047052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20 </a:t>
            </a:r>
            <a:endParaRPr lang="fr-FR" altLang="fr-FR" sz="1800" b="0"/>
          </a:p>
        </p:txBody>
      </p:sp>
      <p:sp>
        <p:nvSpPr>
          <p:cNvPr id="124959" name="Rectangle 46"/>
          <p:cNvSpPr>
            <a:spLocks noChangeArrowheads="1"/>
          </p:cNvSpPr>
          <p:nvPr/>
        </p:nvSpPr>
        <p:spPr bwMode="auto">
          <a:xfrm>
            <a:off x="1576280" y="5685102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40 </a:t>
            </a:r>
            <a:endParaRPr lang="fr-FR" altLang="fr-FR" sz="1800" b="0"/>
          </a:p>
        </p:txBody>
      </p:sp>
      <p:sp>
        <p:nvSpPr>
          <p:cNvPr id="124960" name="Rectangle 47"/>
          <p:cNvSpPr>
            <a:spLocks noChangeArrowheads="1"/>
          </p:cNvSpPr>
          <p:nvPr/>
        </p:nvSpPr>
        <p:spPr bwMode="auto">
          <a:xfrm>
            <a:off x="1576280" y="5321564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60 </a:t>
            </a:r>
            <a:endParaRPr lang="fr-FR" altLang="fr-FR" sz="1800" b="0"/>
          </a:p>
        </p:txBody>
      </p:sp>
      <p:sp>
        <p:nvSpPr>
          <p:cNvPr id="124961" name="Rectangle 48"/>
          <p:cNvSpPr>
            <a:spLocks noChangeArrowheads="1"/>
          </p:cNvSpPr>
          <p:nvPr/>
        </p:nvSpPr>
        <p:spPr bwMode="auto">
          <a:xfrm>
            <a:off x="1576280" y="4958027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80 </a:t>
            </a:r>
            <a:endParaRPr lang="fr-FR" altLang="fr-FR" sz="1800" b="0"/>
          </a:p>
        </p:txBody>
      </p:sp>
      <p:sp>
        <p:nvSpPr>
          <p:cNvPr id="124962" name="Rectangle 49"/>
          <p:cNvSpPr>
            <a:spLocks noChangeArrowheads="1"/>
          </p:cNvSpPr>
          <p:nvPr/>
        </p:nvSpPr>
        <p:spPr bwMode="auto">
          <a:xfrm>
            <a:off x="1506430" y="4594489"/>
            <a:ext cx="2651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100 </a:t>
            </a:r>
            <a:endParaRPr lang="fr-FR" altLang="fr-FR" sz="1800" b="0"/>
          </a:p>
        </p:txBody>
      </p:sp>
      <p:sp>
        <p:nvSpPr>
          <p:cNvPr id="124963" name="Rectangle 50"/>
          <p:cNvSpPr>
            <a:spLocks noChangeArrowheads="1"/>
          </p:cNvSpPr>
          <p:nvPr/>
        </p:nvSpPr>
        <p:spPr bwMode="auto">
          <a:xfrm>
            <a:off x="1506430" y="4232539"/>
            <a:ext cx="2651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120 </a:t>
            </a:r>
            <a:endParaRPr lang="fr-FR" altLang="fr-FR" sz="1800" b="0"/>
          </a:p>
        </p:txBody>
      </p:sp>
      <p:sp>
        <p:nvSpPr>
          <p:cNvPr id="124964" name="Rectangle 51"/>
          <p:cNvSpPr>
            <a:spLocks noChangeArrowheads="1"/>
          </p:cNvSpPr>
          <p:nvPr/>
        </p:nvSpPr>
        <p:spPr bwMode="auto">
          <a:xfrm>
            <a:off x="1792180" y="6561402"/>
            <a:ext cx="127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 </a:t>
            </a:r>
            <a:endParaRPr lang="fr-FR" altLang="fr-FR" sz="1800" b="0"/>
          </a:p>
        </p:txBody>
      </p:sp>
      <p:sp>
        <p:nvSpPr>
          <p:cNvPr id="124965" name="Rectangle 52"/>
          <p:cNvSpPr>
            <a:spLocks noChangeArrowheads="1"/>
          </p:cNvSpPr>
          <p:nvPr/>
        </p:nvSpPr>
        <p:spPr bwMode="auto">
          <a:xfrm>
            <a:off x="2966930" y="6561402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 </a:t>
            </a:r>
            <a:endParaRPr lang="fr-FR" altLang="fr-FR" sz="1800" b="0"/>
          </a:p>
        </p:txBody>
      </p:sp>
      <p:sp>
        <p:nvSpPr>
          <p:cNvPr id="124966" name="Rectangle 53"/>
          <p:cNvSpPr>
            <a:spLocks noChangeArrowheads="1"/>
          </p:cNvSpPr>
          <p:nvPr/>
        </p:nvSpPr>
        <p:spPr bwMode="auto">
          <a:xfrm>
            <a:off x="4178192" y="6561402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24 </a:t>
            </a:r>
            <a:endParaRPr lang="fr-FR" altLang="fr-FR" sz="1800" b="0"/>
          </a:p>
        </p:txBody>
      </p:sp>
      <p:sp>
        <p:nvSpPr>
          <p:cNvPr id="124967" name="Rectangle 54"/>
          <p:cNvSpPr>
            <a:spLocks noChangeArrowheads="1"/>
          </p:cNvSpPr>
          <p:nvPr/>
        </p:nvSpPr>
        <p:spPr bwMode="auto">
          <a:xfrm>
            <a:off x="5387867" y="6561402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36 </a:t>
            </a:r>
            <a:endParaRPr lang="fr-FR" altLang="fr-FR" sz="1800" b="0"/>
          </a:p>
        </p:txBody>
      </p:sp>
      <p:sp>
        <p:nvSpPr>
          <p:cNvPr id="124968" name="Rectangle 55"/>
          <p:cNvSpPr>
            <a:spLocks noChangeArrowheads="1"/>
          </p:cNvSpPr>
          <p:nvPr/>
        </p:nvSpPr>
        <p:spPr bwMode="auto">
          <a:xfrm>
            <a:off x="6599130" y="6561402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48 </a:t>
            </a:r>
            <a:endParaRPr lang="fr-FR" altLang="fr-FR" sz="1800" b="0"/>
          </a:p>
        </p:txBody>
      </p:sp>
      <p:sp>
        <p:nvSpPr>
          <p:cNvPr id="124970" name="ZoneTexte 66586"/>
          <p:cNvSpPr txBox="1">
            <a:spLocks noChangeArrowheads="1"/>
          </p:cNvSpPr>
          <p:nvPr/>
        </p:nvSpPr>
        <p:spPr bwMode="auto">
          <a:xfrm>
            <a:off x="7534167" y="2322138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Dose 1; </a:t>
            </a:r>
            <a:r>
              <a:rPr lang="fr-FR" altLang="fr-FR" sz="2400" b="0">
                <a:solidFill>
                  <a:srgbClr val="FF0000"/>
                </a:solidFill>
                <a:latin typeface="Symbol" panose="05050102010706020507" pitchFamily="18" charset="2"/>
              </a:rPr>
              <a:t>t </a:t>
            </a:r>
            <a:r>
              <a:rPr lang="fr-FR" altLang="fr-FR" sz="1800" b="0">
                <a:solidFill>
                  <a:srgbClr val="FF0000"/>
                </a:solidFill>
              </a:rPr>
              <a:t>= 24h</a:t>
            </a:r>
          </a:p>
        </p:txBody>
      </p:sp>
      <p:sp>
        <p:nvSpPr>
          <p:cNvPr id="65580" name="ZoneTexte 60"/>
          <p:cNvSpPr txBox="1">
            <a:spLocks noChangeArrowheads="1"/>
          </p:cNvSpPr>
          <p:nvPr/>
        </p:nvSpPr>
        <p:spPr bwMode="auto">
          <a:xfrm>
            <a:off x="6379543" y="2870347"/>
            <a:ext cx="3801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dirty="0" smtClean="0">
                <a:solidFill>
                  <a:srgbClr val="008000"/>
                </a:solidFill>
              </a:rPr>
              <a:t>First </a:t>
            </a:r>
            <a:r>
              <a:rPr lang="fr-FR" altLang="fr-FR" sz="1800" b="0" dirty="0" err="1" smtClean="0">
                <a:solidFill>
                  <a:srgbClr val="008000"/>
                </a:solidFill>
              </a:rPr>
              <a:t>proposal</a:t>
            </a:r>
            <a:r>
              <a:rPr lang="fr-FR" altLang="fr-FR" sz="1800" b="0" dirty="0" smtClean="0">
                <a:solidFill>
                  <a:srgbClr val="008000"/>
                </a:solidFill>
              </a:rPr>
              <a:t> : 2 </a:t>
            </a:r>
            <a:r>
              <a:rPr lang="fr-FR" altLang="fr-FR" sz="1800" b="0" dirty="0">
                <a:solidFill>
                  <a:srgbClr val="008000"/>
                </a:solidFill>
              </a:rPr>
              <a:t>x Dose 1; </a:t>
            </a:r>
            <a:r>
              <a:rPr lang="fr-FR" altLang="fr-FR" sz="2400" b="0" dirty="0">
                <a:solidFill>
                  <a:srgbClr val="008000"/>
                </a:solidFill>
                <a:latin typeface="Symbol" panose="05050102010706020507" pitchFamily="18" charset="2"/>
              </a:rPr>
              <a:t>t </a:t>
            </a:r>
            <a:r>
              <a:rPr lang="fr-FR" altLang="fr-FR" sz="1800" b="0" dirty="0">
                <a:solidFill>
                  <a:srgbClr val="008000"/>
                </a:solidFill>
              </a:rPr>
              <a:t>= 24h</a:t>
            </a:r>
          </a:p>
        </p:txBody>
      </p:sp>
      <p:sp>
        <p:nvSpPr>
          <p:cNvPr id="124972" name="ZoneTexte 61"/>
          <p:cNvSpPr txBox="1">
            <a:spLocks noChangeArrowheads="1"/>
          </p:cNvSpPr>
          <p:nvPr/>
        </p:nvSpPr>
        <p:spPr bwMode="auto">
          <a:xfrm>
            <a:off x="7534167" y="5574949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Dose 1; </a:t>
            </a:r>
            <a:r>
              <a:rPr lang="fr-FR" altLang="fr-FR" sz="2400" b="0">
                <a:solidFill>
                  <a:srgbClr val="FF0000"/>
                </a:solidFill>
                <a:latin typeface="Symbol" panose="05050102010706020507" pitchFamily="18" charset="2"/>
              </a:rPr>
              <a:t>t </a:t>
            </a:r>
            <a:r>
              <a:rPr lang="fr-FR" altLang="fr-FR" sz="1800" b="0">
                <a:solidFill>
                  <a:srgbClr val="FF0000"/>
                </a:solidFill>
              </a:rPr>
              <a:t>= 24h</a:t>
            </a:r>
          </a:p>
        </p:txBody>
      </p:sp>
      <p:sp>
        <p:nvSpPr>
          <p:cNvPr id="65582" name="ZoneTexte 62"/>
          <p:cNvSpPr txBox="1">
            <a:spLocks noChangeArrowheads="1"/>
          </p:cNvSpPr>
          <p:nvPr/>
        </p:nvSpPr>
        <p:spPr bwMode="auto">
          <a:xfrm>
            <a:off x="6722160" y="6099737"/>
            <a:ext cx="3634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 dirty="0" smtClean="0">
                <a:solidFill>
                  <a:srgbClr val="008000"/>
                </a:solidFill>
              </a:rPr>
              <a:t>Second </a:t>
            </a:r>
            <a:r>
              <a:rPr lang="fr-FR" altLang="fr-FR" sz="1800" b="0" dirty="0" err="1" smtClean="0">
                <a:solidFill>
                  <a:srgbClr val="008000"/>
                </a:solidFill>
              </a:rPr>
              <a:t>proposal</a:t>
            </a:r>
            <a:r>
              <a:rPr lang="fr-FR" altLang="fr-FR" sz="1800" b="0" dirty="0" smtClean="0">
                <a:solidFill>
                  <a:srgbClr val="008000"/>
                </a:solidFill>
              </a:rPr>
              <a:t> Dose </a:t>
            </a:r>
            <a:r>
              <a:rPr lang="fr-FR" altLang="fr-FR" sz="1800" b="0" dirty="0">
                <a:solidFill>
                  <a:srgbClr val="008000"/>
                </a:solidFill>
              </a:rPr>
              <a:t>1; </a:t>
            </a:r>
            <a:r>
              <a:rPr lang="fr-FR" altLang="fr-FR" sz="2400" b="0" dirty="0">
                <a:solidFill>
                  <a:srgbClr val="008000"/>
                </a:solidFill>
                <a:latin typeface="Symbol" panose="05050102010706020507" pitchFamily="18" charset="2"/>
              </a:rPr>
              <a:t>t </a:t>
            </a:r>
            <a:r>
              <a:rPr lang="fr-FR" altLang="fr-FR" sz="1800" b="0" dirty="0">
                <a:solidFill>
                  <a:srgbClr val="008000"/>
                </a:solidFill>
              </a:rPr>
              <a:t>= 12h</a:t>
            </a:r>
          </a:p>
        </p:txBody>
      </p:sp>
      <p:sp>
        <p:nvSpPr>
          <p:cNvPr id="66589" name="Double flèche horizontale 66588"/>
          <p:cNvSpPr>
            <a:spLocks noChangeArrowheads="1"/>
          </p:cNvSpPr>
          <p:nvPr/>
        </p:nvSpPr>
        <p:spPr bwMode="auto">
          <a:xfrm>
            <a:off x="3468580" y="3355270"/>
            <a:ext cx="684212" cy="139700"/>
          </a:xfrm>
          <a:prstGeom prst="left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75" name="ZoneTexte 1"/>
          <p:cNvSpPr txBox="1">
            <a:spLocks noChangeArrowheads="1"/>
          </p:cNvSpPr>
          <p:nvPr/>
        </p:nvSpPr>
        <p:spPr bwMode="auto">
          <a:xfrm>
            <a:off x="658678" y="968504"/>
            <a:ext cx="8663553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1800" b="0" dirty="0" err="1" smtClean="0"/>
              <a:t>Example</a:t>
            </a:r>
            <a:r>
              <a:rPr lang="fr-FR" altLang="fr-FR" sz="1800" b="0" dirty="0" smtClean="0"/>
              <a:t> of </a:t>
            </a:r>
            <a:r>
              <a:rPr lang="fr-FR" altLang="fr-FR" sz="1800" b="0" dirty="0"/>
              <a:t>a </a:t>
            </a:r>
            <a:r>
              <a:rPr lang="fr-FR" altLang="fr-FR" sz="1800" b="0" dirty="0" smtClean="0"/>
              <a:t>time-</a:t>
            </a:r>
            <a:r>
              <a:rPr lang="fr-FR" altLang="fr-FR" sz="1800" b="0" dirty="0" err="1" smtClean="0"/>
              <a:t>dependent</a:t>
            </a:r>
            <a:r>
              <a:rPr lang="fr-FR" altLang="fr-FR" sz="1800" b="0" dirty="0" smtClean="0"/>
              <a:t> </a:t>
            </a:r>
            <a:r>
              <a:rPr lang="fr-FR" altLang="fr-FR" sz="1800" b="0" dirty="0" err="1" smtClean="0"/>
              <a:t>antibiotic</a:t>
            </a:r>
            <a:r>
              <a:rPr lang="fr-FR" altLang="fr-FR" sz="1800" b="0" dirty="0"/>
              <a:t>	</a:t>
            </a:r>
            <a:r>
              <a:rPr lang="fr-FR" altLang="fr-FR" sz="1800" dirty="0" smtClean="0">
                <a:solidFill>
                  <a:srgbClr val="C00000"/>
                </a:solidFill>
              </a:rPr>
              <a:t>Objective: To </a:t>
            </a:r>
            <a:r>
              <a:rPr lang="fr-FR" altLang="fr-FR" sz="1800" dirty="0" err="1" smtClean="0">
                <a:solidFill>
                  <a:srgbClr val="C00000"/>
                </a:solidFill>
              </a:rPr>
              <a:t>maximize</a:t>
            </a:r>
            <a:r>
              <a:rPr lang="fr-FR" altLang="fr-FR" sz="1800" dirty="0" smtClean="0">
                <a:solidFill>
                  <a:srgbClr val="C00000"/>
                </a:solidFill>
              </a:rPr>
              <a:t> T</a:t>
            </a:r>
            <a:r>
              <a:rPr lang="fr-FR" altLang="fr-FR" sz="1800" baseline="-25000" dirty="0" smtClean="0">
                <a:solidFill>
                  <a:srgbClr val="C00000"/>
                </a:solidFill>
              </a:rPr>
              <a:t>&gt;MIC</a:t>
            </a:r>
          </a:p>
        </p:txBody>
      </p:sp>
      <p:sp>
        <p:nvSpPr>
          <p:cNvPr id="1249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EEA201-6122-45A4-8CAC-A5D4916C3BF9}" type="slidenum">
              <a:rPr lang="fr-FR" altLang="fr-FR" sz="1400" b="0" smtClean="0"/>
              <a:t>56</a:t>
            </a:fld>
            <a:endParaRPr lang="fr-FR" altLang="fr-FR" sz="1400" b="0" smtClean="0"/>
          </a:p>
        </p:txBody>
      </p:sp>
      <p:sp>
        <p:nvSpPr>
          <p:cNvPr id="57" name="ZoneTexte 1"/>
          <p:cNvSpPr txBox="1">
            <a:spLocks noChangeArrowheads="1"/>
          </p:cNvSpPr>
          <p:nvPr/>
        </p:nvSpPr>
        <p:spPr bwMode="auto">
          <a:xfrm>
            <a:off x="2425700" y="93663"/>
            <a:ext cx="59309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rgbClr val="CC0099"/>
                </a:solidFill>
                <a:ea typeface="MS PGothic" panose="020B0600070205080204" pitchFamily="34" charset="-128"/>
              </a:rPr>
              <a:t>Administration </a:t>
            </a:r>
            <a:r>
              <a:rPr lang="fr-FR" altLang="fr-FR" sz="3600" dirty="0" err="1">
                <a:solidFill>
                  <a:srgbClr val="CC0099"/>
                </a:solidFill>
                <a:ea typeface="MS PGothic" panose="020B0600070205080204" pitchFamily="34" charset="-128"/>
              </a:rPr>
              <a:t>schemes</a:t>
            </a:r>
            <a:endParaRPr lang="fr-FR" altLang="fr-FR" sz="3600" dirty="0">
              <a:solidFill>
                <a:srgbClr val="CC0099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0" grpId="0"/>
      <p:bldP spid="65582" grpId="0"/>
      <p:bldP spid="6658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12"/>
          <p:cNvSpPr>
            <a:spLocks noChangeArrowheads="1"/>
          </p:cNvSpPr>
          <p:nvPr/>
        </p:nvSpPr>
        <p:spPr bwMode="auto">
          <a:xfrm>
            <a:off x="167064" y="925945"/>
            <a:ext cx="99631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0" dirty="0" err="1">
                <a:solidFill>
                  <a:schemeClr val="tx2"/>
                </a:solidFill>
              </a:rPr>
              <a:t>Example</a:t>
            </a:r>
            <a:r>
              <a:rPr lang="fr-FR" altLang="fr-FR" sz="1600" b="0" dirty="0">
                <a:solidFill>
                  <a:schemeClr val="tx2"/>
                </a:solidFill>
              </a:rPr>
              <a:t>: </a:t>
            </a:r>
            <a:r>
              <a:rPr lang="fr-FR" altLang="fr-FR" sz="1600" b="0" dirty="0" err="1" smtClean="0">
                <a:solidFill>
                  <a:schemeClr val="tx2"/>
                </a:solidFill>
              </a:rPr>
              <a:t>Calculation</a:t>
            </a:r>
            <a:r>
              <a:rPr lang="fr-FR" altLang="fr-FR" sz="1600" b="0" dirty="0" smtClean="0">
                <a:solidFill>
                  <a:schemeClr val="tx2"/>
                </a:solidFill>
              </a:rPr>
              <a:t> of the </a:t>
            </a:r>
            <a:r>
              <a:rPr lang="fr-FR" altLang="fr-FR" sz="1600" b="0" dirty="0">
                <a:solidFill>
                  <a:schemeClr val="tx2"/>
                </a:solidFill>
              </a:rPr>
              <a:t>dose to </a:t>
            </a:r>
            <a:r>
              <a:rPr lang="fr-FR" altLang="fr-FR" sz="1600" b="0" dirty="0" err="1">
                <a:solidFill>
                  <a:schemeClr val="tx2"/>
                </a:solidFill>
              </a:rPr>
              <a:t>reach</a:t>
            </a:r>
            <a:r>
              <a:rPr lang="fr-FR" altLang="fr-FR" sz="1600" b="0" dirty="0">
                <a:solidFill>
                  <a:schemeClr val="tx2"/>
                </a:solidFill>
              </a:rPr>
              <a:t> </a:t>
            </a:r>
            <a:r>
              <a:rPr lang="fr-FR" altLang="fr-FR" sz="1600" b="0" dirty="0" smtClean="0">
                <a:solidFill>
                  <a:schemeClr val="tx2"/>
                </a:solidFill>
              </a:rPr>
              <a:t>AUC/MIC </a:t>
            </a:r>
            <a:r>
              <a:rPr lang="fr-FR" altLang="fr-FR" sz="1600" b="0" dirty="0" err="1">
                <a:solidFill>
                  <a:schemeClr val="tx2"/>
                </a:solidFill>
              </a:rPr>
              <a:t>equal</a:t>
            </a:r>
            <a:r>
              <a:rPr lang="fr-FR" altLang="fr-FR" sz="1600" b="0" dirty="0">
                <a:solidFill>
                  <a:schemeClr val="tx2"/>
                </a:solidFill>
              </a:rPr>
              <a:t> to </a:t>
            </a:r>
            <a:r>
              <a:rPr lang="fr-FR" altLang="fr-FR" sz="1600" b="0" dirty="0" smtClean="0">
                <a:solidFill>
                  <a:schemeClr val="tx2"/>
                </a:solidFill>
              </a:rPr>
              <a:t>125</a:t>
            </a:r>
            <a:endParaRPr lang="fr-FR" altLang="fr-FR" sz="1600" b="0" dirty="0">
              <a:solidFill>
                <a:schemeClr val="tx2"/>
              </a:solidFill>
            </a:endParaRPr>
          </a:p>
        </p:txBody>
      </p:sp>
      <p:sp>
        <p:nvSpPr>
          <p:cNvPr id="11879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7A1D-CECD-46AE-8518-5B433FBE099A}" type="slidenum">
              <a:rPr lang="fr-FR" altLang="fr-FR" sz="1400" b="0" smtClean="0"/>
              <a:t>57</a:t>
            </a:fld>
            <a:endParaRPr lang="fr-FR" altLang="fr-FR" sz="1400" b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329452" y="5396865"/>
                <a:ext cx="3938533" cy="63696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𝐷𝑜𝑠𝑒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𝐶𝑙𝑒𝑎𝑟𝑎𝑛𝑐𝑒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𝐵𝑖𝑜𝑎𝑣𝑎𝑖𝑙𝑎𝑏𝑖𝑙𝑖𝑡𝑦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×5×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𝑀𝐼𝐶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52" y="5396865"/>
                <a:ext cx="3938533" cy="636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44655" y="1610510"/>
                <a:ext cx="167622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𝐴𝑈𝐶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𝑀𝐼𝐶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=125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55" y="1610510"/>
                <a:ext cx="1676228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55556" y="5354674"/>
                <a:ext cx="2362313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,24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𝑀𝐼𝐶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6" y="5354674"/>
                <a:ext cx="2362313" cy="299569"/>
              </a:xfrm>
              <a:prstGeom prst="rect">
                <a:avLst/>
              </a:prstGeom>
              <a:blipFill>
                <a:blip r:embed="rId5"/>
                <a:stretch>
                  <a:fillRect l="-1809" r="-1292" b="-2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77575" y="3916767"/>
                <a:ext cx="241168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𝑀𝐼𝐶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5" y="3916767"/>
                <a:ext cx="2411686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257127" y="3542787"/>
                <a:ext cx="3938533" cy="6369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𝐷𝑜𝑠𝑒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𝐶𝑙𝑒𝑎𝑟𝑎𝑛𝑐𝑒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𝐵𝑖𝑜𝑎𝑣𝑎𝑖𝑙𝑎𝑏𝑖𝑙𝑖𝑡𝑦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127" y="3542787"/>
                <a:ext cx="3938533" cy="6369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27536" y="2883766"/>
                <a:ext cx="2418354" cy="534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𝑎𝑣𝑒𝑟𝑎𝑔𝑒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𝑀𝐼𝐶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=125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6" y="2883766"/>
                <a:ext cx="2418354" cy="5341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 bwMode="auto">
          <a:xfrm>
            <a:off x="7973878" y="3487119"/>
            <a:ext cx="1294107" cy="643179"/>
          </a:xfrm>
          <a:prstGeom prst="ellipse">
            <a:avLst/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Connecteur droit avec flèche 15"/>
          <p:cNvCxnSpPr>
            <a:stCxn id="9" idx="4"/>
            <a:endCxn id="18" idx="1"/>
          </p:cNvCxnSpPr>
          <p:nvPr/>
        </p:nvCxnSpPr>
        <p:spPr bwMode="auto">
          <a:xfrm>
            <a:off x="8620932" y="4130298"/>
            <a:ext cx="80161" cy="12088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ccolade fermante 17"/>
          <p:cNvSpPr/>
          <p:nvPr/>
        </p:nvSpPr>
        <p:spPr bwMode="auto">
          <a:xfrm rot="16200000">
            <a:off x="8530611" y="5015085"/>
            <a:ext cx="340963" cy="989136"/>
          </a:xfrm>
          <a:prstGeom prst="rightBrac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2517149" y="146815"/>
            <a:ext cx="526298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 err="1" smtClean="0">
                <a:solidFill>
                  <a:srgbClr val="CC0099"/>
                </a:solidFill>
                <a:ea typeface="MS PGothic" panose="020B0600070205080204" pitchFamily="34" charset="-128"/>
              </a:rPr>
              <a:t>Calculation</a:t>
            </a:r>
            <a:r>
              <a:rPr lang="fr-FR" altLang="fr-FR" sz="3600" dirty="0" smtClean="0">
                <a:solidFill>
                  <a:srgbClr val="CC0099"/>
                </a:solidFill>
                <a:ea typeface="MS PGothic" panose="020B0600070205080204" pitchFamily="34" charset="-128"/>
              </a:rPr>
              <a:t> of the dose</a:t>
            </a:r>
            <a:endParaRPr lang="fr-FR" altLang="fr-FR" sz="3600" dirty="0">
              <a:solidFill>
                <a:srgbClr val="CC0099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9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ChangeArrowheads="1"/>
          </p:cNvSpPr>
          <p:nvPr/>
        </p:nvSpPr>
        <p:spPr bwMode="auto">
          <a:xfrm>
            <a:off x="282575" y="44450"/>
            <a:ext cx="9721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FF"/>
                </a:solidFill>
                <a:latin typeface="Tahoma" panose="020B0604030504040204" pitchFamily="34" charset="0"/>
              </a:rPr>
              <a:t>To summarize</a:t>
            </a:r>
          </a:p>
        </p:txBody>
      </p:sp>
      <p:sp>
        <p:nvSpPr>
          <p:cNvPr id="125955" name="Rectangle 6"/>
          <p:cNvSpPr>
            <a:spLocks noChangeArrowheads="1"/>
          </p:cNvSpPr>
          <p:nvPr/>
        </p:nvSpPr>
        <p:spPr bwMode="auto">
          <a:xfrm>
            <a:off x="0" y="3377407"/>
            <a:ext cx="10287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 dirty="0" smtClean="0">
                <a:solidFill>
                  <a:srgbClr val="FF0000"/>
                </a:solidFill>
              </a:rPr>
              <a:t>The PK/PD </a:t>
            </a:r>
            <a:r>
              <a:rPr lang="fr-FR" altLang="fr-FR" sz="2200" i="1" dirty="0">
                <a:solidFill>
                  <a:srgbClr val="FF0000"/>
                </a:solidFill>
              </a:rPr>
              <a:t>index </a:t>
            </a:r>
            <a:r>
              <a:rPr lang="fr-FR" altLang="fr-FR" sz="2200" i="1" u="sng" dirty="0">
                <a:solidFill>
                  <a:srgbClr val="FF0000"/>
                </a:solidFill>
              </a:rPr>
              <a:t>values</a:t>
            </a:r>
            <a:r>
              <a:rPr lang="fr-FR" altLang="fr-FR" sz="2200" i="1" dirty="0">
                <a:solidFill>
                  <a:srgbClr val="FF0000"/>
                </a:solidFill>
              </a:rPr>
              <a:t> </a:t>
            </a:r>
            <a:r>
              <a:rPr lang="fr-FR" altLang="fr-FR" sz="2200" i="1" dirty="0" err="1">
                <a:solidFill>
                  <a:srgbClr val="333399"/>
                </a:solidFill>
              </a:rPr>
              <a:t>associated</a:t>
            </a:r>
            <a:r>
              <a:rPr lang="fr-FR" altLang="fr-FR" sz="2200" i="1" dirty="0">
                <a:solidFill>
                  <a:srgbClr val="333399"/>
                </a:solidFill>
              </a:rPr>
              <a:t> </a:t>
            </a:r>
            <a:r>
              <a:rPr lang="fr-FR" altLang="fr-FR" sz="2200" i="1" dirty="0" err="1">
                <a:solidFill>
                  <a:srgbClr val="333399"/>
                </a:solidFill>
              </a:rPr>
              <a:t>with</a:t>
            </a:r>
            <a:r>
              <a:rPr lang="fr-FR" altLang="fr-FR" sz="2200" i="1" dirty="0">
                <a:solidFill>
                  <a:srgbClr val="333399"/>
                </a:solidFill>
              </a:rPr>
              <a:t> a high </a:t>
            </a:r>
            <a:r>
              <a:rPr lang="fr-FR" altLang="fr-FR" sz="2200" i="1" dirty="0" err="1">
                <a:solidFill>
                  <a:srgbClr val="333399"/>
                </a:solidFill>
              </a:rPr>
              <a:t>probability</a:t>
            </a:r>
            <a:r>
              <a:rPr lang="fr-FR" altLang="fr-FR" sz="2200" i="1" dirty="0">
                <a:solidFill>
                  <a:srgbClr val="333399"/>
                </a:solidFill>
              </a:rPr>
              <a:t> of cure</a:t>
            </a:r>
            <a:r>
              <a:rPr lang="fr-FR" altLang="fr-FR" sz="2200" dirty="0">
                <a:solidFill>
                  <a:srgbClr val="333399"/>
                </a:solidFill>
              </a:rPr>
              <a:t>:</a:t>
            </a:r>
          </a:p>
          <a:p>
            <a:pPr lvl="1" eaLnBrk="1" hangingPunct="1"/>
            <a:r>
              <a:rPr lang="fr-FR" altLang="fr-FR" sz="2000" dirty="0" err="1">
                <a:solidFill>
                  <a:srgbClr val="333399"/>
                </a:solidFill>
              </a:rPr>
              <a:t>Depends</a:t>
            </a:r>
            <a:r>
              <a:rPr lang="fr-FR" altLang="fr-FR" sz="2000" dirty="0">
                <a:solidFill>
                  <a:srgbClr val="333399"/>
                </a:solidFill>
              </a:rPr>
              <a:t> on </a:t>
            </a:r>
            <a:r>
              <a:rPr lang="fr-FR" altLang="fr-FR" sz="2000" dirty="0" err="1">
                <a:solidFill>
                  <a:srgbClr val="333399"/>
                </a:solidFill>
              </a:rPr>
              <a:t>various</a:t>
            </a:r>
            <a:r>
              <a:rPr lang="fr-FR" altLang="fr-FR" sz="2000" dirty="0">
                <a:solidFill>
                  <a:srgbClr val="333399"/>
                </a:solidFill>
              </a:rPr>
              <a:t> </a:t>
            </a:r>
            <a:r>
              <a:rPr lang="fr-FR" altLang="fr-FR" sz="2000" dirty="0" err="1">
                <a:solidFill>
                  <a:srgbClr val="333399"/>
                </a:solidFill>
              </a:rPr>
              <a:t>factors</a:t>
            </a:r>
            <a:r>
              <a:rPr lang="fr-FR" altLang="fr-FR" sz="2000" dirty="0">
                <a:solidFill>
                  <a:srgbClr val="333399"/>
                </a:solidFill>
              </a:rPr>
              <a:t>: </a:t>
            </a:r>
            <a:r>
              <a:rPr lang="fr-FR" altLang="fr-FR" sz="1600" b="0" dirty="0" err="1"/>
              <a:t>bacteria</a:t>
            </a:r>
            <a:r>
              <a:rPr lang="fr-FR" altLang="fr-FR" sz="1600" b="0" dirty="0"/>
              <a:t> (Gram+ vs Gram-), </a:t>
            </a:r>
            <a:r>
              <a:rPr lang="fr-FR" altLang="fr-FR" sz="1600" b="0" dirty="0" err="1"/>
              <a:t>antibiotics</a:t>
            </a:r>
            <a:r>
              <a:rPr lang="fr-FR" altLang="fr-FR" sz="1600" b="0" dirty="0"/>
              <a:t> (beta-</a:t>
            </a:r>
            <a:r>
              <a:rPr lang="fr-FR" altLang="fr-FR" sz="1600" b="0" dirty="0" err="1"/>
              <a:t>lactams</a:t>
            </a:r>
            <a:r>
              <a:rPr lang="fr-FR" altLang="fr-FR" sz="1600" b="0" dirty="0"/>
              <a:t>), </a:t>
            </a:r>
            <a:r>
              <a:rPr lang="fr-FR" altLang="fr-FR" sz="1600" b="0" dirty="0" err="1"/>
              <a:t>infectious</a:t>
            </a:r>
            <a:r>
              <a:rPr lang="fr-FR" altLang="fr-FR" sz="1600" b="0" dirty="0"/>
              <a:t> sites, hosts (</a:t>
            </a:r>
            <a:r>
              <a:rPr lang="fr-FR" altLang="fr-FR" sz="1600" b="0" dirty="0" smtClean="0"/>
              <a:t>immune system)</a:t>
            </a:r>
            <a:endParaRPr lang="fr-FR" altLang="fr-FR" sz="1600" b="0" dirty="0"/>
          </a:p>
        </p:txBody>
      </p:sp>
      <p:sp>
        <p:nvSpPr>
          <p:cNvPr id="125956" name="Rectangle 8"/>
          <p:cNvSpPr>
            <a:spLocks noChangeArrowheads="1"/>
          </p:cNvSpPr>
          <p:nvPr/>
        </p:nvSpPr>
        <p:spPr bwMode="auto">
          <a:xfrm>
            <a:off x="0" y="1063356"/>
            <a:ext cx="10144125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 dirty="0">
                <a:solidFill>
                  <a:srgbClr val="FF0000"/>
                </a:solidFill>
              </a:rPr>
              <a:t>The </a:t>
            </a:r>
            <a:r>
              <a:rPr lang="fr-FR" altLang="fr-FR" sz="2200" i="1" dirty="0" smtClean="0">
                <a:solidFill>
                  <a:srgbClr val="FF0000"/>
                </a:solidFill>
              </a:rPr>
              <a:t>PK/PD </a:t>
            </a:r>
            <a:r>
              <a:rPr lang="fr-FR" altLang="fr-FR" sz="2200" i="1" dirty="0">
                <a:solidFill>
                  <a:srgbClr val="FF0000"/>
                </a:solidFill>
              </a:rPr>
              <a:t>index </a:t>
            </a:r>
            <a:r>
              <a:rPr lang="fr-FR" altLang="fr-FR" sz="2200" i="1" dirty="0" err="1">
                <a:solidFill>
                  <a:srgbClr val="333399"/>
                </a:solidFill>
              </a:rPr>
              <a:t>correlated</a:t>
            </a:r>
            <a:r>
              <a:rPr lang="fr-FR" altLang="fr-FR" sz="2200" i="1" dirty="0">
                <a:solidFill>
                  <a:srgbClr val="333399"/>
                </a:solidFill>
              </a:rPr>
              <a:t> </a:t>
            </a:r>
            <a:r>
              <a:rPr lang="fr-FR" altLang="fr-FR" sz="2200" i="1" dirty="0" err="1">
                <a:solidFill>
                  <a:srgbClr val="333399"/>
                </a:solidFill>
              </a:rPr>
              <a:t>with</a:t>
            </a:r>
            <a:r>
              <a:rPr lang="fr-FR" altLang="fr-FR" sz="2200" i="1" dirty="0">
                <a:solidFill>
                  <a:srgbClr val="333399"/>
                </a:solidFill>
              </a:rPr>
              <a:t> </a:t>
            </a:r>
            <a:r>
              <a:rPr lang="fr-FR" altLang="fr-FR" sz="2200" i="1" dirty="0" err="1" smtClean="0">
                <a:solidFill>
                  <a:srgbClr val="333399"/>
                </a:solidFill>
              </a:rPr>
              <a:t>efficacy</a:t>
            </a:r>
            <a:r>
              <a:rPr lang="fr-FR" altLang="fr-FR" sz="2200" dirty="0" smtClean="0">
                <a:solidFill>
                  <a:srgbClr val="333399"/>
                </a:solidFill>
              </a:rPr>
              <a:t>:</a:t>
            </a:r>
          </a:p>
          <a:p>
            <a:pPr lvl="1" eaLnBrk="1" hangingPunct="1"/>
            <a:r>
              <a:rPr lang="fr-FR" altLang="fr-FR" sz="2000" dirty="0">
                <a:solidFill>
                  <a:srgbClr val="333399"/>
                </a:solidFill>
              </a:rPr>
              <a:t>Is the </a:t>
            </a:r>
            <a:r>
              <a:rPr lang="fr-FR" altLang="fr-FR" sz="2000" dirty="0" err="1">
                <a:solidFill>
                  <a:srgbClr val="333399"/>
                </a:solidFill>
              </a:rPr>
              <a:t>same</a:t>
            </a:r>
            <a:r>
              <a:rPr lang="fr-FR" altLang="fr-FR" sz="2000" dirty="0">
                <a:solidFill>
                  <a:srgbClr val="333399"/>
                </a:solidFill>
              </a:rPr>
              <a:t> </a:t>
            </a:r>
            <a:r>
              <a:rPr lang="fr-FR" altLang="fr-FR" sz="2000" dirty="0" err="1">
                <a:solidFill>
                  <a:srgbClr val="333399"/>
                </a:solidFill>
              </a:rPr>
              <a:t>regardless</a:t>
            </a:r>
            <a:r>
              <a:rPr lang="fr-FR" altLang="fr-FR" sz="2000" dirty="0">
                <a:solidFill>
                  <a:srgbClr val="333399"/>
                </a:solidFill>
              </a:rPr>
              <a:t> of the </a:t>
            </a:r>
            <a:r>
              <a:rPr lang="fr-FR" altLang="fr-FR" sz="2000" dirty="0" err="1">
                <a:solidFill>
                  <a:srgbClr val="333399"/>
                </a:solidFill>
              </a:rPr>
              <a:t>infected</a:t>
            </a:r>
            <a:r>
              <a:rPr lang="fr-FR" altLang="fr-FR" sz="2000" dirty="0">
                <a:solidFill>
                  <a:srgbClr val="333399"/>
                </a:solidFill>
              </a:rPr>
              <a:t> host: </a:t>
            </a:r>
            <a:r>
              <a:rPr lang="fr-FR" altLang="fr-FR" sz="2000" dirty="0" err="1">
                <a:solidFill>
                  <a:srgbClr val="333399"/>
                </a:solidFill>
              </a:rPr>
              <a:t>animals</a:t>
            </a:r>
            <a:r>
              <a:rPr lang="fr-FR" altLang="fr-FR" sz="2000" dirty="0">
                <a:solidFill>
                  <a:srgbClr val="333399"/>
                </a:solidFill>
              </a:rPr>
              <a:t>, </a:t>
            </a:r>
            <a:r>
              <a:rPr lang="fr-FR" altLang="fr-FR" sz="2000" dirty="0" err="1">
                <a:solidFill>
                  <a:srgbClr val="333399"/>
                </a:solidFill>
              </a:rPr>
              <a:t>humans</a:t>
            </a:r>
            <a:endParaRPr lang="fr-FR" altLang="fr-FR" sz="2000" dirty="0">
              <a:solidFill>
                <a:srgbClr val="333399"/>
              </a:solidFill>
            </a:endParaRPr>
          </a:p>
          <a:p>
            <a:pPr lvl="1" eaLnBrk="1" hangingPunct="1"/>
            <a:endParaRPr lang="fr-FR" altLang="fr-FR" sz="2000" dirty="0" smtClean="0">
              <a:solidFill>
                <a:srgbClr val="333399"/>
              </a:solidFill>
            </a:endParaRPr>
          </a:p>
          <a:p>
            <a:pPr lvl="1" eaLnBrk="1" hangingPunct="1"/>
            <a:r>
              <a:rPr lang="fr-FR" altLang="fr-FR" sz="2000" dirty="0" err="1" smtClean="0">
                <a:solidFill>
                  <a:srgbClr val="333399"/>
                </a:solidFill>
              </a:rPr>
              <a:t>Depends</a:t>
            </a:r>
            <a:r>
              <a:rPr lang="fr-FR" altLang="fr-FR" sz="2000" dirty="0" smtClean="0">
                <a:solidFill>
                  <a:srgbClr val="333399"/>
                </a:solidFill>
              </a:rPr>
              <a:t> </a:t>
            </a:r>
            <a:r>
              <a:rPr lang="fr-FR" altLang="fr-FR" sz="2000" dirty="0">
                <a:solidFill>
                  <a:srgbClr val="333399"/>
                </a:solidFill>
              </a:rPr>
              <a:t>on the </a:t>
            </a:r>
            <a:r>
              <a:rPr lang="fr-FR" altLang="fr-FR" sz="2000" dirty="0" err="1" smtClean="0">
                <a:solidFill>
                  <a:srgbClr val="C00000"/>
                </a:solidFill>
              </a:rPr>
              <a:t>killing</a:t>
            </a:r>
            <a:r>
              <a:rPr lang="fr-FR" altLang="fr-FR" sz="2000" dirty="0" smtClean="0">
                <a:solidFill>
                  <a:srgbClr val="C00000"/>
                </a:solidFill>
              </a:rPr>
              <a:t> rate</a:t>
            </a:r>
            <a:r>
              <a:rPr lang="fr-FR" altLang="fr-FR" sz="2000" dirty="0" smtClean="0">
                <a:solidFill>
                  <a:srgbClr val="0000CC"/>
                </a:solidFill>
              </a:rPr>
              <a:t> </a:t>
            </a:r>
            <a:r>
              <a:rPr lang="fr-FR" altLang="fr-FR" sz="2000" dirty="0">
                <a:solidFill>
                  <a:srgbClr val="0000CC"/>
                </a:solidFill>
              </a:rPr>
              <a:t>of </a:t>
            </a:r>
            <a:r>
              <a:rPr lang="fr-FR" altLang="fr-FR" sz="2000" dirty="0">
                <a:solidFill>
                  <a:srgbClr val="333399"/>
                </a:solidFill>
              </a:rPr>
              <a:t>the </a:t>
            </a:r>
            <a:r>
              <a:rPr lang="fr-FR" altLang="fr-FR" sz="2000" dirty="0" err="1" smtClean="0">
                <a:solidFill>
                  <a:srgbClr val="333399"/>
                </a:solidFill>
              </a:rPr>
              <a:t>antibiotic</a:t>
            </a:r>
            <a:endParaRPr lang="fr-FR" altLang="fr-FR" sz="2000" dirty="0" smtClean="0">
              <a:solidFill>
                <a:srgbClr val="333399"/>
              </a:solidFill>
            </a:endParaRPr>
          </a:p>
          <a:p>
            <a:pPr lvl="2" eaLnBrk="1" hangingPunct="1"/>
            <a:r>
              <a:rPr lang="fr-FR" altLang="fr-FR" sz="1600" dirty="0" err="1" smtClean="0">
                <a:solidFill>
                  <a:srgbClr val="333399"/>
                </a:solidFill>
              </a:rPr>
              <a:t>Exposure</a:t>
            </a:r>
            <a:r>
              <a:rPr lang="fr-FR" altLang="fr-FR" sz="1600" dirty="0" smtClean="0">
                <a:solidFill>
                  <a:srgbClr val="333399"/>
                </a:solidFill>
              </a:rPr>
              <a:t> </a:t>
            </a:r>
            <a:r>
              <a:rPr lang="fr-FR" altLang="fr-FR" sz="1600" dirty="0" err="1">
                <a:solidFill>
                  <a:srgbClr val="C00000"/>
                </a:solidFill>
              </a:rPr>
              <a:t>intensity</a:t>
            </a:r>
            <a:r>
              <a:rPr lang="fr-FR" altLang="fr-FR" sz="1600" dirty="0">
                <a:solidFill>
                  <a:srgbClr val="C00000"/>
                </a:solidFill>
              </a:rPr>
              <a:t> </a:t>
            </a:r>
            <a:r>
              <a:rPr lang="fr-FR" altLang="fr-FR" sz="1600" dirty="0">
                <a:solidFill>
                  <a:srgbClr val="333399"/>
                </a:solidFill>
              </a:rPr>
              <a:t>(AUC/MIC, </a:t>
            </a:r>
            <a:r>
              <a:rPr lang="fr-FR" altLang="fr-FR" sz="1600" dirty="0" err="1">
                <a:solidFill>
                  <a:srgbClr val="333399"/>
                </a:solidFill>
              </a:rPr>
              <a:t>Cmax</a:t>
            </a:r>
            <a:r>
              <a:rPr lang="fr-FR" altLang="fr-FR" sz="1600" dirty="0">
                <a:solidFill>
                  <a:srgbClr val="333399"/>
                </a:solidFill>
              </a:rPr>
              <a:t>/MIC) for </a:t>
            </a:r>
            <a:r>
              <a:rPr lang="fr-FR" altLang="fr-FR" sz="1600" dirty="0">
                <a:solidFill>
                  <a:srgbClr val="C00000"/>
                </a:solidFill>
              </a:rPr>
              <a:t>concentration-</a:t>
            </a:r>
            <a:r>
              <a:rPr lang="fr-FR" altLang="fr-FR" sz="1600" dirty="0" err="1">
                <a:solidFill>
                  <a:srgbClr val="C00000"/>
                </a:solidFill>
              </a:rPr>
              <a:t>dependent</a:t>
            </a:r>
            <a:r>
              <a:rPr lang="fr-FR" altLang="fr-FR" sz="1600" dirty="0">
                <a:solidFill>
                  <a:srgbClr val="333399"/>
                </a:solidFill>
              </a:rPr>
              <a:t> </a:t>
            </a:r>
            <a:r>
              <a:rPr lang="fr-FR" altLang="fr-FR" sz="1600" dirty="0" err="1">
                <a:solidFill>
                  <a:srgbClr val="333399"/>
                </a:solidFill>
              </a:rPr>
              <a:t>antibiotics</a:t>
            </a:r>
            <a:r>
              <a:rPr lang="fr-FR" altLang="fr-FR" sz="1600" dirty="0">
                <a:solidFill>
                  <a:srgbClr val="333399"/>
                </a:solidFill>
              </a:rPr>
              <a:t> </a:t>
            </a:r>
            <a:r>
              <a:rPr lang="fr-FR" altLang="fr-FR" sz="1600" dirty="0" smtClean="0">
                <a:solidFill>
                  <a:srgbClr val="333399"/>
                </a:solidFill>
              </a:rPr>
              <a:t>and</a:t>
            </a:r>
          </a:p>
          <a:p>
            <a:pPr lvl="2" eaLnBrk="1" hangingPunct="1"/>
            <a:r>
              <a:rPr lang="fr-FR" altLang="fr-FR" sz="1600" dirty="0" err="1" smtClean="0">
                <a:solidFill>
                  <a:srgbClr val="333399"/>
                </a:solidFill>
              </a:rPr>
              <a:t>Exposure</a:t>
            </a:r>
            <a:r>
              <a:rPr lang="fr-FR" altLang="fr-FR" sz="1600" dirty="0" smtClean="0">
                <a:solidFill>
                  <a:srgbClr val="333399"/>
                </a:solidFill>
              </a:rPr>
              <a:t> </a:t>
            </a:r>
            <a:r>
              <a:rPr lang="fr-FR" altLang="fr-FR" sz="1600" dirty="0">
                <a:solidFill>
                  <a:srgbClr val="C00000"/>
                </a:solidFill>
              </a:rPr>
              <a:t>duration </a:t>
            </a:r>
            <a:r>
              <a:rPr lang="fr-FR" altLang="fr-FR" sz="1600" dirty="0">
                <a:solidFill>
                  <a:srgbClr val="333399"/>
                </a:solidFill>
              </a:rPr>
              <a:t>(T&gt;MIC) for </a:t>
            </a:r>
            <a:r>
              <a:rPr lang="fr-FR" altLang="fr-FR" sz="1600" dirty="0">
                <a:solidFill>
                  <a:srgbClr val="C00000"/>
                </a:solidFill>
              </a:rPr>
              <a:t>time-</a:t>
            </a:r>
            <a:r>
              <a:rPr lang="fr-FR" altLang="fr-FR" sz="1600" dirty="0" err="1">
                <a:solidFill>
                  <a:srgbClr val="C00000"/>
                </a:solidFill>
              </a:rPr>
              <a:t>dependent</a:t>
            </a:r>
            <a:r>
              <a:rPr lang="fr-FR" altLang="fr-FR" sz="1600" dirty="0">
                <a:solidFill>
                  <a:srgbClr val="C00000"/>
                </a:solidFill>
              </a:rPr>
              <a:t> </a:t>
            </a:r>
            <a:r>
              <a:rPr lang="fr-FR" altLang="fr-FR" sz="1600" dirty="0" err="1" smtClean="0">
                <a:solidFill>
                  <a:srgbClr val="333399"/>
                </a:solidFill>
              </a:rPr>
              <a:t>antibiotics</a:t>
            </a:r>
            <a:endParaRPr lang="fr-FR" altLang="fr-FR" sz="1600" dirty="0" smtClean="0">
              <a:solidFill>
                <a:srgbClr val="333399"/>
              </a:solidFill>
            </a:endParaRPr>
          </a:p>
          <a:p>
            <a:pPr lvl="2" eaLnBrk="1" hangingPunct="1"/>
            <a:endParaRPr lang="fr-FR" altLang="fr-FR" sz="1600" dirty="0">
              <a:solidFill>
                <a:srgbClr val="333399"/>
              </a:solidFill>
            </a:endParaRPr>
          </a:p>
          <a:p>
            <a:pPr lvl="1" eaLnBrk="1" hangingPunct="1">
              <a:buFontTx/>
              <a:buNone/>
            </a:pPr>
            <a:endParaRPr lang="fr-FR" altLang="fr-FR" sz="2000" dirty="0">
              <a:solidFill>
                <a:srgbClr val="333399"/>
              </a:solidFill>
            </a:endParaRPr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3175" y="4960938"/>
            <a:ext cx="10287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 dirty="0" err="1">
                <a:solidFill>
                  <a:srgbClr val="FF0000"/>
                </a:solidFill>
              </a:rPr>
              <a:t>Knowledge</a:t>
            </a:r>
            <a:r>
              <a:rPr lang="fr-FR" altLang="fr-FR" sz="2200" i="1" dirty="0">
                <a:solidFill>
                  <a:srgbClr val="FF0000"/>
                </a:solidFill>
              </a:rPr>
              <a:t> of </a:t>
            </a:r>
            <a:r>
              <a:rPr lang="fr-FR" altLang="fr-FR" sz="2200" i="1" dirty="0" smtClean="0">
                <a:solidFill>
                  <a:srgbClr val="FF0000"/>
                </a:solidFill>
              </a:rPr>
              <a:t>the type PK/PD </a:t>
            </a:r>
            <a:r>
              <a:rPr lang="fr-FR" altLang="fr-FR" sz="2200" i="1" dirty="0">
                <a:solidFill>
                  <a:srgbClr val="FF0000"/>
                </a:solidFill>
              </a:rPr>
              <a:t>indices </a:t>
            </a:r>
            <a:r>
              <a:rPr lang="fr-FR" altLang="fr-FR" sz="2200" i="1" dirty="0" err="1">
                <a:solidFill>
                  <a:srgbClr val="333399"/>
                </a:solidFill>
              </a:rPr>
              <a:t>correlated</a:t>
            </a:r>
            <a:r>
              <a:rPr lang="fr-FR" altLang="fr-FR" sz="2200" i="1" dirty="0">
                <a:solidFill>
                  <a:srgbClr val="333399"/>
                </a:solidFill>
              </a:rPr>
              <a:t> </a:t>
            </a:r>
            <a:r>
              <a:rPr lang="fr-FR" altLang="fr-FR" sz="2200" i="1" dirty="0" err="1">
                <a:solidFill>
                  <a:srgbClr val="333399"/>
                </a:solidFill>
              </a:rPr>
              <a:t>with</a:t>
            </a:r>
            <a:r>
              <a:rPr lang="fr-FR" altLang="fr-FR" sz="2200" i="1" dirty="0">
                <a:solidFill>
                  <a:srgbClr val="333399"/>
                </a:solidFill>
              </a:rPr>
              <a:t> </a:t>
            </a:r>
            <a:r>
              <a:rPr lang="fr-FR" altLang="fr-FR" sz="2200" i="1" dirty="0" err="1">
                <a:solidFill>
                  <a:srgbClr val="333399"/>
                </a:solidFill>
              </a:rPr>
              <a:t>efficacy</a:t>
            </a:r>
            <a:r>
              <a:rPr lang="fr-FR" altLang="fr-FR" sz="2200" i="1" dirty="0">
                <a:solidFill>
                  <a:srgbClr val="333399"/>
                </a:solidFill>
              </a:rPr>
              <a:t> </a:t>
            </a:r>
            <a:r>
              <a:rPr lang="fr-FR" altLang="fr-FR" sz="2200" i="1" dirty="0" err="1">
                <a:solidFill>
                  <a:srgbClr val="333399"/>
                </a:solidFill>
              </a:rPr>
              <a:t>allows</a:t>
            </a:r>
            <a:r>
              <a:rPr lang="fr-FR" altLang="fr-FR" sz="2200" i="1" dirty="0">
                <a:solidFill>
                  <a:srgbClr val="333399"/>
                </a:solidFill>
              </a:rPr>
              <a:t> </a:t>
            </a:r>
            <a:r>
              <a:rPr lang="fr-FR" altLang="fr-FR" sz="2200" i="1" dirty="0" err="1" smtClean="0">
                <a:solidFill>
                  <a:srgbClr val="FF0000"/>
                </a:solidFill>
              </a:rPr>
              <a:t>optimization</a:t>
            </a:r>
            <a:r>
              <a:rPr lang="fr-FR" altLang="fr-FR" sz="2200" i="1" dirty="0" smtClean="0">
                <a:solidFill>
                  <a:srgbClr val="FF0000"/>
                </a:solidFill>
              </a:rPr>
              <a:t> </a:t>
            </a:r>
            <a:r>
              <a:rPr lang="fr-FR" altLang="fr-FR" sz="2200" i="1" dirty="0">
                <a:solidFill>
                  <a:srgbClr val="FF0000"/>
                </a:solidFill>
              </a:rPr>
              <a:t>of </a:t>
            </a:r>
            <a:r>
              <a:rPr lang="fr-FR" altLang="fr-FR" sz="2200" i="1" dirty="0" err="1" smtClean="0">
                <a:solidFill>
                  <a:srgbClr val="FF0000"/>
                </a:solidFill>
              </a:rPr>
              <a:t>dosing</a:t>
            </a:r>
            <a:r>
              <a:rPr lang="fr-FR" altLang="fr-FR" sz="2200" i="1" dirty="0" smtClean="0">
                <a:solidFill>
                  <a:srgbClr val="FF0000"/>
                </a:solidFill>
              </a:rPr>
              <a:t> </a:t>
            </a:r>
            <a:r>
              <a:rPr lang="fr-FR" altLang="fr-FR" sz="2200" i="1" dirty="0" err="1">
                <a:solidFill>
                  <a:srgbClr val="FF0000"/>
                </a:solidFill>
              </a:rPr>
              <a:t>regimens</a:t>
            </a:r>
            <a:r>
              <a:rPr lang="fr-FR" altLang="fr-FR" sz="2200" dirty="0">
                <a:solidFill>
                  <a:srgbClr val="FF0000"/>
                </a:solidFill>
              </a:rPr>
              <a:t>:</a:t>
            </a:r>
          </a:p>
          <a:p>
            <a:pPr lvl="2" eaLnBrk="1" hangingPunct="1"/>
            <a:r>
              <a:rPr lang="fr-FR" altLang="fr-FR" sz="1600" dirty="0" err="1" smtClean="0">
                <a:solidFill>
                  <a:srgbClr val="333399"/>
                </a:solidFill>
              </a:rPr>
              <a:t>Maximize</a:t>
            </a:r>
            <a:r>
              <a:rPr lang="fr-FR" altLang="fr-FR" sz="1600" dirty="0" smtClean="0">
                <a:solidFill>
                  <a:srgbClr val="333399"/>
                </a:solidFill>
              </a:rPr>
              <a:t> </a:t>
            </a:r>
            <a:r>
              <a:rPr lang="fr-FR" altLang="fr-FR" sz="1600" dirty="0" smtClean="0">
                <a:solidFill>
                  <a:srgbClr val="C00000"/>
                </a:solidFill>
              </a:rPr>
              <a:t>the </a:t>
            </a:r>
            <a:r>
              <a:rPr lang="fr-FR" altLang="fr-FR" sz="1600" dirty="0" err="1">
                <a:solidFill>
                  <a:srgbClr val="C00000"/>
                </a:solidFill>
              </a:rPr>
              <a:t>intensity</a:t>
            </a:r>
            <a:r>
              <a:rPr lang="fr-FR" altLang="fr-FR" sz="1600" dirty="0">
                <a:solidFill>
                  <a:srgbClr val="C00000"/>
                </a:solidFill>
              </a:rPr>
              <a:t> of </a:t>
            </a:r>
            <a:r>
              <a:rPr lang="fr-FR" altLang="fr-FR" sz="1600" dirty="0" err="1">
                <a:solidFill>
                  <a:srgbClr val="C00000"/>
                </a:solidFill>
              </a:rPr>
              <a:t>exposure</a:t>
            </a:r>
            <a:r>
              <a:rPr lang="fr-FR" altLang="fr-FR" sz="1600" dirty="0">
                <a:solidFill>
                  <a:srgbClr val="C00000"/>
                </a:solidFill>
              </a:rPr>
              <a:t> </a:t>
            </a:r>
            <a:r>
              <a:rPr lang="fr-FR" altLang="fr-FR" sz="1600" dirty="0">
                <a:solidFill>
                  <a:srgbClr val="333399"/>
                </a:solidFill>
              </a:rPr>
              <a:t>for </a:t>
            </a:r>
            <a:r>
              <a:rPr lang="fr-FR" altLang="fr-FR" sz="1600" dirty="0">
                <a:solidFill>
                  <a:srgbClr val="C00000"/>
                </a:solidFill>
              </a:rPr>
              <a:t>concentration-</a:t>
            </a:r>
            <a:r>
              <a:rPr lang="fr-FR" altLang="fr-FR" sz="1600" dirty="0" err="1">
                <a:solidFill>
                  <a:srgbClr val="C00000"/>
                </a:solidFill>
              </a:rPr>
              <a:t>dependent</a:t>
            </a:r>
            <a:r>
              <a:rPr lang="fr-FR" altLang="fr-FR" sz="1600" dirty="0">
                <a:solidFill>
                  <a:srgbClr val="C00000"/>
                </a:solidFill>
              </a:rPr>
              <a:t> </a:t>
            </a:r>
            <a:r>
              <a:rPr lang="fr-FR" altLang="fr-FR" sz="1600" dirty="0" err="1">
                <a:solidFill>
                  <a:srgbClr val="333399"/>
                </a:solidFill>
              </a:rPr>
              <a:t>antibiotics</a:t>
            </a:r>
            <a:r>
              <a:rPr lang="fr-FR" altLang="fr-FR" sz="1600" dirty="0">
                <a:solidFill>
                  <a:srgbClr val="333399"/>
                </a:solidFill>
              </a:rPr>
              <a:t> </a:t>
            </a:r>
            <a:endParaRPr lang="fr-FR" altLang="fr-FR" sz="1600" dirty="0" smtClean="0">
              <a:solidFill>
                <a:srgbClr val="333399"/>
              </a:solidFill>
            </a:endParaRPr>
          </a:p>
          <a:p>
            <a:pPr lvl="2" eaLnBrk="1" hangingPunct="1"/>
            <a:r>
              <a:rPr lang="fr-FR" altLang="fr-FR" sz="1600" dirty="0" err="1">
                <a:solidFill>
                  <a:srgbClr val="333399"/>
                </a:solidFill>
              </a:rPr>
              <a:t>M</a:t>
            </a:r>
            <a:r>
              <a:rPr lang="fr-FR" altLang="fr-FR" sz="1600" dirty="0" err="1" smtClean="0">
                <a:solidFill>
                  <a:srgbClr val="333399"/>
                </a:solidFill>
              </a:rPr>
              <a:t>aximize</a:t>
            </a:r>
            <a:r>
              <a:rPr lang="fr-FR" altLang="fr-FR" sz="1600" dirty="0" smtClean="0">
                <a:solidFill>
                  <a:srgbClr val="333399"/>
                </a:solidFill>
              </a:rPr>
              <a:t> </a:t>
            </a:r>
            <a:r>
              <a:rPr lang="fr-FR" altLang="fr-FR" sz="1600" dirty="0">
                <a:solidFill>
                  <a:srgbClr val="C00000"/>
                </a:solidFill>
              </a:rPr>
              <a:t>the duration of </a:t>
            </a:r>
            <a:r>
              <a:rPr lang="fr-FR" altLang="fr-FR" sz="1600" dirty="0" err="1">
                <a:solidFill>
                  <a:srgbClr val="C00000"/>
                </a:solidFill>
              </a:rPr>
              <a:t>exposure</a:t>
            </a:r>
            <a:r>
              <a:rPr lang="fr-FR" altLang="fr-FR" sz="1600" dirty="0">
                <a:solidFill>
                  <a:srgbClr val="C00000"/>
                </a:solidFill>
              </a:rPr>
              <a:t> </a:t>
            </a:r>
            <a:r>
              <a:rPr lang="fr-FR" altLang="fr-FR" sz="1600" dirty="0">
                <a:solidFill>
                  <a:srgbClr val="333399"/>
                </a:solidFill>
              </a:rPr>
              <a:t>for </a:t>
            </a:r>
            <a:r>
              <a:rPr lang="fr-FR" altLang="fr-FR" sz="1600" dirty="0" smtClean="0">
                <a:solidFill>
                  <a:srgbClr val="C00000"/>
                </a:solidFill>
              </a:rPr>
              <a:t>time-</a:t>
            </a:r>
            <a:r>
              <a:rPr lang="fr-FR" altLang="fr-FR" sz="1600" dirty="0" err="1" smtClean="0">
                <a:solidFill>
                  <a:srgbClr val="C00000"/>
                </a:solidFill>
              </a:rPr>
              <a:t>dependent</a:t>
            </a:r>
            <a:r>
              <a:rPr lang="fr-FR" altLang="fr-FR" sz="1600" dirty="0">
                <a:solidFill>
                  <a:srgbClr val="333399"/>
                </a:solidFill>
              </a:rPr>
              <a:t> </a:t>
            </a:r>
            <a:r>
              <a:rPr lang="fr-FR" altLang="fr-FR" sz="1600" dirty="0" err="1" smtClean="0">
                <a:solidFill>
                  <a:srgbClr val="333399"/>
                </a:solidFill>
              </a:rPr>
              <a:t>antibiotics</a:t>
            </a:r>
            <a:endParaRPr lang="fr-FR" altLang="fr-FR" sz="1600" dirty="0">
              <a:solidFill>
                <a:srgbClr val="333399"/>
              </a:solidFill>
            </a:endParaRPr>
          </a:p>
        </p:txBody>
      </p:sp>
      <p:sp>
        <p:nvSpPr>
          <p:cNvPr id="1259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C4BC43-7528-4B9F-8269-537DF5DEA200}" type="slidenum">
              <a:rPr lang="fr-FR" altLang="fr-FR" sz="1400" b="0" smtClean="0"/>
              <a:t>58</a:t>
            </a:fld>
            <a:endParaRPr lang="fr-FR" altLang="fr-FR" sz="1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5391150" y="6092825"/>
            <a:ext cx="3806825" cy="576263"/>
            <a:chOff x="3923" y="2659"/>
            <a:chExt cx="1588" cy="363"/>
          </a:xfrm>
        </p:grpSpPr>
        <p:sp>
          <p:nvSpPr>
            <p:cNvPr id="18467" name="AutoShape 6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8" name="Text Box 7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PHARMACODYNAMICS</a:t>
              </a:r>
            </a:p>
          </p:txBody>
        </p:sp>
      </p:grpSp>
      <p:sp>
        <p:nvSpPr>
          <p:cNvPr id="18435" name="Line 8"/>
          <p:cNvSpPr>
            <a:spLocks noChangeShapeType="1"/>
          </p:cNvSpPr>
          <p:nvPr/>
        </p:nvSpPr>
        <p:spPr bwMode="auto">
          <a:xfrm rot="5400000">
            <a:off x="1281906" y="27455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rot="5400000">
            <a:off x="1281905" y="472598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4238625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207963" y="6092825"/>
            <a:ext cx="3962400" cy="576263"/>
            <a:chOff x="3923" y="2659"/>
            <a:chExt cx="1588" cy="363"/>
          </a:xfrm>
        </p:grpSpPr>
        <p:sp>
          <p:nvSpPr>
            <p:cNvPr id="18465" name="AutoShape 20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6" name="Text Box 21"/>
            <p:cNvSpPr txBox="1">
              <a:spLocks noChangeArrowheads="1"/>
            </p:cNvSpPr>
            <p:nvPr/>
          </p:nvSpPr>
          <p:spPr bwMode="auto">
            <a:xfrm>
              <a:off x="4028" y="2701"/>
              <a:ext cx="11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PHARMACOKINETICS</a:t>
              </a: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960676" y="3381375"/>
            <a:ext cx="172355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fr-FR" altLang="fr-FR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  <a:endParaRPr lang="fr-FR" altLang="fr-FR" sz="1600" dirty="0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  <a:endParaRPr lang="fr-FR" altLang="fr-FR" sz="1600" dirty="0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937626" y="1436688"/>
            <a:ext cx="172996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009900"/>
                </a:solidFill>
                <a:latin typeface="Tahoma" panose="020B0604030504040204" pitchFamily="34" charset="0"/>
              </a:rPr>
              <a:t>Active ingredient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009900"/>
                </a:solidFill>
                <a:latin typeface="Tahoma" panose="020B0604030504040204" pitchFamily="34" charset="0"/>
              </a:rPr>
              <a:t>administered</a:t>
            </a:r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2854325" y="3678238"/>
            <a:ext cx="17287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4302125" y="4454525"/>
            <a:ext cx="20891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 smtClean="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  <a:r>
              <a:rPr lang="fr-FR" altLang="fr-FR" sz="1800" dirty="0" smtClean="0">
                <a:solidFill>
                  <a:srgbClr val="333399"/>
                </a:solidFill>
                <a:latin typeface="Tahoma" panose="020B0604030504040204" pitchFamily="34" charset="0"/>
              </a:rPr>
              <a:t> =</a:t>
            </a:r>
            <a:endParaRPr lang="fr-FR" altLang="fr-FR" sz="1800" dirty="0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333399"/>
                </a:solidFill>
                <a:latin typeface="Tahoma" panose="020B0604030504040204" pitchFamily="34" charset="0"/>
              </a:rPr>
              <a:t>Infectious</a:t>
            </a:r>
            <a:r>
              <a:rPr lang="fr-FR" altLang="fr-FR" sz="1800" dirty="0">
                <a:solidFill>
                  <a:srgbClr val="333399"/>
                </a:solidFill>
                <a:latin typeface="Tahoma" panose="020B0604030504040204" pitchFamily="34" charset="0"/>
              </a:rPr>
              <a:t> site</a:t>
            </a:r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8502650" y="4200525"/>
            <a:ext cx="1014413" cy="33020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Efficiency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8502650" y="4741863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Resistance selection</a:t>
            </a:r>
          </a:p>
        </p:txBody>
      </p:sp>
      <p:sp>
        <p:nvSpPr>
          <p:cNvPr id="18457" name="Line 59"/>
          <p:cNvSpPr>
            <a:spLocks noChangeShapeType="1"/>
          </p:cNvSpPr>
          <p:nvPr/>
        </p:nvSpPr>
        <p:spPr bwMode="auto">
          <a:xfrm rot="10800000">
            <a:off x="2770188" y="3771900"/>
            <a:ext cx="17287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6454775" y="4381500"/>
            <a:ext cx="1714500" cy="71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Pathogenic bacteria</a:t>
            </a:r>
          </a:p>
        </p:txBody>
      </p:sp>
      <p:sp>
        <p:nvSpPr>
          <p:cNvPr id="18459" name="Line 62"/>
          <p:cNvSpPr>
            <a:spLocks noChangeShapeType="1"/>
          </p:cNvSpPr>
          <p:nvPr/>
        </p:nvSpPr>
        <p:spPr bwMode="auto">
          <a:xfrm flipV="1">
            <a:off x="8235950" y="4398963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Line 63"/>
          <p:cNvSpPr>
            <a:spLocks noChangeShapeType="1"/>
          </p:cNvSpPr>
          <p:nvPr/>
        </p:nvSpPr>
        <p:spPr bwMode="auto">
          <a:xfrm>
            <a:off x="8256588" y="4737100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9B9C1-CC30-43B4-975E-A6065CC86FA5}" type="slidenum">
              <a:rPr lang="fr-FR" altLang="fr-FR" sz="1400" b="0" smtClean="0"/>
              <a:t>6</a:t>
            </a:fld>
            <a:endParaRPr lang="fr-FR" altLang="fr-FR" sz="1400" b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185620" y="560263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Elimination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8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5391150" y="6092825"/>
            <a:ext cx="3806825" cy="576263"/>
            <a:chOff x="3923" y="2659"/>
            <a:chExt cx="1588" cy="363"/>
          </a:xfrm>
        </p:grpSpPr>
        <p:sp>
          <p:nvSpPr>
            <p:cNvPr id="18467" name="AutoShape 6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8" name="Text Box 7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PHARMACODYNAMICS</a:t>
              </a:r>
            </a:p>
          </p:txBody>
        </p:sp>
      </p:grpSp>
      <p:sp>
        <p:nvSpPr>
          <p:cNvPr id="18435" name="Line 8"/>
          <p:cNvSpPr>
            <a:spLocks noChangeShapeType="1"/>
          </p:cNvSpPr>
          <p:nvPr/>
        </p:nvSpPr>
        <p:spPr bwMode="auto">
          <a:xfrm rot="5400000">
            <a:off x="1281906" y="27455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rot="5400000">
            <a:off x="1281905" y="4725988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4238625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207963" y="6092825"/>
            <a:ext cx="3962400" cy="576263"/>
            <a:chOff x="3923" y="2659"/>
            <a:chExt cx="1588" cy="363"/>
          </a:xfrm>
        </p:grpSpPr>
        <p:sp>
          <p:nvSpPr>
            <p:cNvPr id="18465" name="AutoShape 20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6" name="Text Box 21"/>
            <p:cNvSpPr txBox="1">
              <a:spLocks noChangeArrowheads="1"/>
            </p:cNvSpPr>
            <p:nvPr/>
          </p:nvSpPr>
          <p:spPr bwMode="auto">
            <a:xfrm>
              <a:off x="4028" y="2701"/>
              <a:ext cx="11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PHARMACOKINETICS</a:t>
              </a: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960676" y="3381375"/>
            <a:ext cx="172355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fr-FR" altLang="fr-FR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  <a:endParaRPr lang="fr-FR" altLang="fr-FR" sz="1600" dirty="0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  <a:endParaRPr lang="fr-FR" altLang="fr-FR" sz="1600" dirty="0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937626" y="1436688"/>
            <a:ext cx="172996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009900"/>
                </a:solidFill>
                <a:latin typeface="Tahoma" panose="020B0604030504040204" pitchFamily="34" charset="0"/>
              </a:rPr>
              <a:t>Active ingredient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009900"/>
                </a:solidFill>
                <a:latin typeface="Tahoma" panose="020B0604030504040204" pitchFamily="34" charset="0"/>
              </a:rPr>
              <a:t>administered</a:t>
            </a:r>
          </a:p>
        </p:txBody>
      </p:sp>
      <p:sp>
        <p:nvSpPr>
          <p:cNvPr id="18441" name="Line 42"/>
          <p:cNvSpPr>
            <a:spLocks noChangeShapeType="1"/>
          </p:cNvSpPr>
          <p:nvPr/>
        </p:nvSpPr>
        <p:spPr bwMode="auto">
          <a:xfrm flipV="1">
            <a:off x="2798763" y="1916113"/>
            <a:ext cx="1655762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2854325" y="3678238"/>
            <a:ext cx="17287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4302125" y="4454525"/>
            <a:ext cx="20891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 smtClean="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  <a:r>
              <a:rPr lang="fr-FR" altLang="fr-FR" sz="1800" dirty="0" smtClean="0">
                <a:solidFill>
                  <a:srgbClr val="333399"/>
                </a:solidFill>
                <a:latin typeface="Tahoma" panose="020B0604030504040204" pitchFamily="34" charset="0"/>
              </a:rPr>
              <a:t> =</a:t>
            </a:r>
            <a:endParaRPr lang="fr-FR" altLang="fr-FR" sz="1800" dirty="0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333399"/>
                </a:solidFill>
                <a:latin typeface="Tahoma" panose="020B0604030504040204" pitchFamily="34" charset="0"/>
              </a:rPr>
              <a:t>Infectious</a:t>
            </a:r>
            <a:r>
              <a:rPr lang="fr-FR" altLang="fr-FR" sz="1800" dirty="0">
                <a:solidFill>
                  <a:srgbClr val="333399"/>
                </a:solidFill>
                <a:latin typeface="Tahoma" panose="020B0604030504040204" pitchFamily="34" charset="0"/>
              </a:rPr>
              <a:t> site</a:t>
            </a:r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8502650" y="4200525"/>
            <a:ext cx="1014413" cy="33020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Efficiency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8502650" y="4741863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Resistance selection</a:t>
            </a: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6584950" y="1714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4527550" y="1479550"/>
            <a:ext cx="180022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  <a:endParaRPr lang="fr-FR" altLang="fr-FR" sz="1600" dirty="0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333399"/>
                </a:solidFill>
                <a:latin typeface="Tahoma" panose="020B0604030504040204" pitchFamily="34" charset="0"/>
              </a:rPr>
              <a:t>Digestive tract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6454775" y="873125"/>
            <a:ext cx="1590675" cy="7096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Zoonotic bacteria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6454775" y="2055813"/>
            <a:ext cx="1714500" cy="70961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Commensal bacteria</a:t>
            </a:r>
          </a:p>
        </p:txBody>
      </p:sp>
      <p:sp>
        <p:nvSpPr>
          <p:cNvPr id="18450" name="Rectangle 39"/>
          <p:cNvSpPr>
            <a:spLocks noChangeArrowheads="1"/>
          </p:cNvSpPr>
          <p:nvPr/>
        </p:nvSpPr>
        <p:spPr bwMode="auto">
          <a:xfrm>
            <a:off x="8502650" y="1768475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Resistance selection</a:t>
            </a:r>
          </a:p>
        </p:txBody>
      </p:sp>
      <p:sp>
        <p:nvSpPr>
          <p:cNvPr id="18451" name="Rectangle 40"/>
          <p:cNvSpPr>
            <a:spLocks noChangeArrowheads="1"/>
          </p:cNvSpPr>
          <p:nvPr/>
        </p:nvSpPr>
        <p:spPr bwMode="auto">
          <a:xfrm>
            <a:off x="8502650" y="831850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Resistance selection</a:t>
            </a:r>
          </a:p>
        </p:txBody>
      </p:sp>
      <p:sp>
        <p:nvSpPr>
          <p:cNvPr id="18452" name="Rectangle 41"/>
          <p:cNvSpPr>
            <a:spLocks noChangeArrowheads="1"/>
          </p:cNvSpPr>
          <p:nvPr/>
        </p:nvSpPr>
        <p:spPr bwMode="auto">
          <a:xfrm>
            <a:off x="8502650" y="2416175"/>
            <a:ext cx="1584325" cy="79375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 dirty="0" smtClean="0">
                <a:solidFill>
                  <a:srgbClr val="CC3300"/>
                </a:solidFill>
              </a:rPr>
              <a:t>Break of the </a:t>
            </a:r>
            <a:r>
              <a:rPr lang="fr-FR" altLang="fr-FR" sz="1600" b="0" dirty="0" err="1">
                <a:solidFill>
                  <a:srgbClr val="CC3300"/>
                </a:solidFill>
              </a:rPr>
              <a:t>barrier</a:t>
            </a:r>
            <a:r>
              <a:rPr lang="fr-FR" altLang="fr-FR" sz="1600" b="0" dirty="0">
                <a:solidFill>
                  <a:srgbClr val="CC3300"/>
                </a:solidFill>
              </a:rPr>
              <a:t> </a:t>
            </a:r>
            <a:r>
              <a:rPr lang="fr-FR" altLang="fr-FR" sz="1600" b="0" dirty="0" err="1" smtClean="0">
                <a:solidFill>
                  <a:srgbClr val="CC3300"/>
                </a:solidFill>
              </a:rPr>
              <a:t>against</a:t>
            </a:r>
            <a:r>
              <a:rPr lang="fr-FR" altLang="fr-FR" sz="1600" b="0" dirty="0" smtClean="0">
                <a:solidFill>
                  <a:srgbClr val="CC3300"/>
                </a:solidFill>
              </a:rPr>
              <a:t> </a:t>
            </a:r>
            <a:r>
              <a:rPr lang="fr-FR" altLang="fr-FR" sz="1600" b="0" dirty="0" err="1">
                <a:solidFill>
                  <a:srgbClr val="CC3300"/>
                </a:solidFill>
              </a:rPr>
              <a:t>colonization</a:t>
            </a:r>
            <a:endParaRPr lang="fr-FR" altLang="fr-FR" sz="1600" b="0" dirty="0">
              <a:solidFill>
                <a:srgbClr val="CC3300"/>
              </a:solidFill>
            </a:endParaRPr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>
            <a:off x="8194675" y="1093788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4" name="Line 54"/>
          <p:cNvSpPr>
            <a:spLocks noChangeShapeType="1"/>
          </p:cNvSpPr>
          <p:nvPr/>
        </p:nvSpPr>
        <p:spPr bwMode="auto">
          <a:xfrm flipV="1">
            <a:off x="8248650" y="2039938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5" name="Line 55"/>
          <p:cNvSpPr>
            <a:spLocks noChangeShapeType="1"/>
          </p:cNvSpPr>
          <p:nvPr/>
        </p:nvSpPr>
        <p:spPr bwMode="auto">
          <a:xfrm>
            <a:off x="8269288" y="2378075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6" name="Line 58"/>
          <p:cNvSpPr>
            <a:spLocks noChangeShapeType="1"/>
          </p:cNvSpPr>
          <p:nvPr/>
        </p:nvSpPr>
        <p:spPr bwMode="auto">
          <a:xfrm rot="10800000" flipV="1">
            <a:off x="2736850" y="1787525"/>
            <a:ext cx="1655763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7" name="Line 59"/>
          <p:cNvSpPr>
            <a:spLocks noChangeShapeType="1"/>
          </p:cNvSpPr>
          <p:nvPr/>
        </p:nvSpPr>
        <p:spPr bwMode="auto">
          <a:xfrm rot="10800000">
            <a:off x="2770188" y="3771900"/>
            <a:ext cx="17287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6454775" y="4381500"/>
            <a:ext cx="1714500" cy="71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Pathogenic bacteria</a:t>
            </a:r>
          </a:p>
        </p:txBody>
      </p:sp>
      <p:sp>
        <p:nvSpPr>
          <p:cNvPr id="18459" name="Line 62"/>
          <p:cNvSpPr>
            <a:spLocks noChangeShapeType="1"/>
          </p:cNvSpPr>
          <p:nvPr/>
        </p:nvSpPr>
        <p:spPr bwMode="auto">
          <a:xfrm flipV="1">
            <a:off x="8235950" y="4398963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Line 63"/>
          <p:cNvSpPr>
            <a:spLocks noChangeShapeType="1"/>
          </p:cNvSpPr>
          <p:nvPr/>
        </p:nvSpPr>
        <p:spPr bwMode="auto">
          <a:xfrm>
            <a:off x="8256588" y="4737100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3624263" y="3516313"/>
            <a:ext cx="6796087" cy="2459037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8463" name="ZoneTexte 2"/>
          <p:cNvSpPr txBox="1">
            <a:spLocks noChangeArrowheads="1"/>
          </p:cNvSpPr>
          <p:nvPr/>
        </p:nvSpPr>
        <p:spPr bwMode="auto">
          <a:xfrm>
            <a:off x="4492625" y="2053650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0" dirty="0">
                <a:solidFill>
                  <a:srgbClr val="333399"/>
                </a:solidFill>
              </a:rPr>
              <a:t>(and </a:t>
            </a:r>
            <a:r>
              <a:rPr lang="fr-FR" altLang="fr-FR" sz="1600" b="0" dirty="0" err="1">
                <a:solidFill>
                  <a:srgbClr val="333399"/>
                </a:solidFill>
              </a:rPr>
              <a:t>other</a:t>
            </a:r>
            <a:r>
              <a:rPr lang="fr-FR" altLang="fr-FR" sz="1600" b="0" dirty="0">
                <a:solidFill>
                  <a:srgbClr val="333399"/>
                </a:solidFill>
              </a:rPr>
              <a:t> </a:t>
            </a:r>
            <a:r>
              <a:rPr lang="fr-FR" altLang="fr-FR" sz="1600" b="0" dirty="0" smtClean="0">
                <a:solidFill>
                  <a:srgbClr val="333399"/>
                </a:solidFill>
              </a:rPr>
              <a:t>commensal </a:t>
            </a:r>
            <a:r>
              <a:rPr lang="fr-FR" altLang="fr-FR" sz="1600" b="0" dirty="0" err="1">
                <a:solidFill>
                  <a:srgbClr val="333399"/>
                </a:solidFill>
              </a:rPr>
              <a:t>flora</a:t>
            </a:r>
            <a:r>
              <a:rPr lang="fr-FR" altLang="fr-FR" sz="1600" b="0" dirty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184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9B9C1-CC30-43B4-975E-A6065CC86FA5}" type="slidenum">
              <a:rPr lang="fr-FR" altLang="fr-FR" sz="1400" b="0" smtClean="0"/>
              <a:t>7</a:t>
            </a:fld>
            <a:endParaRPr lang="fr-FR" altLang="fr-FR" sz="1400" b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185620" y="560263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Elimination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5719763" y="5967413"/>
            <a:ext cx="3806825" cy="576262"/>
            <a:chOff x="3923" y="2659"/>
            <a:chExt cx="1588" cy="363"/>
          </a:xfrm>
        </p:grpSpPr>
        <p:sp>
          <p:nvSpPr>
            <p:cNvPr id="16416" name="AutoShape 7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0"/>
            </a:p>
          </p:txBody>
        </p:sp>
        <p:sp>
          <p:nvSpPr>
            <p:cNvPr id="16417" name="Text Box 8"/>
            <p:cNvSpPr txBox="1">
              <a:spLocks noChangeArrowheads="1"/>
            </p:cNvSpPr>
            <p:nvPr/>
          </p:nvSpPr>
          <p:spPr bwMode="auto">
            <a:xfrm>
              <a:off x="4028" y="2685"/>
              <a:ext cx="11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PHARMACODYNAMICS</a:t>
              </a:r>
            </a:p>
          </p:txBody>
        </p:sp>
      </p:grp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-43742" y="584781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 dirty="0" smtClean="0">
                <a:solidFill>
                  <a:schemeClr val="accent2">
                    <a:lumMod val="75000"/>
                  </a:schemeClr>
                </a:solidFill>
              </a:rPr>
              <a:t>PK/PD </a:t>
            </a:r>
            <a:r>
              <a:rPr lang="fr-FR" altLang="fr-FR" b="0" dirty="0" err="1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endParaRPr lang="fr-FR" altLang="fr-FR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0" dirty="0" err="1" smtClean="0"/>
              <a:t>What</a:t>
            </a:r>
            <a:r>
              <a:rPr lang="fr-FR" altLang="fr-FR" sz="2400" b="0" dirty="0" smtClean="0"/>
              <a:t> information </a:t>
            </a:r>
            <a:r>
              <a:rPr lang="fr-FR" altLang="fr-FR" sz="2400" b="0" dirty="0" err="1" smtClean="0"/>
              <a:t>is</a:t>
            </a:r>
            <a:r>
              <a:rPr lang="fr-FR" altLang="fr-FR" sz="2400" b="0" dirty="0" smtClean="0"/>
              <a:t> </a:t>
            </a:r>
            <a:r>
              <a:rPr lang="fr-FR" altLang="fr-FR" sz="2400" b="0" dirty="0" err="1" smtClean="0"/>
              <a:t>needed</a:t>
            </a:r>
            <a:r>
              <a:rPr lang="fr-FR" altLang="fr-FR" sz="2400" b="0" dirty="0" smtClean="0"/>
              <a:t>? </a:t>
            </a:r>
            <a:endParaRPr lang="fr-FR" altLang="fr-FR" sz="2400" b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 dirty="0" smtClean="0">
                <a:solidFill>
                  <a:schemeClr val="tx2"/>
                </a:solidFill>
              </a:rPr>
              <a:t> </a:t>
            </a:r>
            <a:endParaRPr lang="fr-FR" altLang="fr-FR" b="0" dirty="0">
              <a:solidFill>
                <a:schemeClr val="tx2"/>
              </a:solidFill>
            </a:endParaRPr>
          </a:p>
        </p:txBody>
      </p: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6196158" y="1658938"/>
            <a:ext cx="2071401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 smtClean="0">
                <a:solidFill>
                  <a:srgbClr val="009900"/>
                </a:solidFill>
                <a:latin typeface="Tahoma" panose="020B0604030504040204" pitchFamily="34" charset="0"/>
              </a:rPr>
              <a:t>Therapeutic</a:t>
            </a:r>
            <a:r>
              <a:rPr lang="fr-FR" altLang="fr-FR" sz="1600" dirty="0" smtClean="0">
                <a:solidFill>
                  <a:srgbClr val="009900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1600" dirty="0" err="1" smtClean="0">
                <a:solidFill>
                  <a:srgbClr val="009900"/>
                </a:solidFill>
                <a:latin typeface="Tahoma" panose="020B0604030504040204" pitchFamily="34" charset="0"/>
              </a:rPr>
              <a:t>effect</a:t>
            </a:r>
            <a:endParaRPr lang="fr-FR" altLang="fr-FR" sz="1600" dirty="0">
              <a:solidFill>
                <a:srgbClr val="009900"/>
              </a:solidFill>
              <a:latin typeface="Tahoma" panose="020B0604030504040204" pitchFamily="34" charset="0"/>
            </a:endParaRPr>
          </a:p>
        </p:txBody>
      </p:sp>
      <p:sp>
        <p:nvSpPr>
          <p:cNvPr id="16389" name="Line 19"/>
          <p:cNvSpPr>
            <a:spLocks noChangeShapeType="1"/>
          </p:cNvSpPr>
          <p:nvPr/>
        </p:nvSpPr>
        <p:spPr bwMode="auto">
          <a:xfrm>
            <a:off x="5214938" y="1216025"/>
            <a:ext cx="0" cy="52562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750888" y="5967413"/>
            <a:ext cx="3963987" cy="576262"/>
            <a:chOff x="3923" y="2659"/>
            <a:chExt cx="1588" cy="363"/>
          </a:xfrm>
        </p:grpSpPr>
        <p:sp>
          <p:nvSpPr>
            <p:cNvPr id="16414" name="AutoShape 21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600" b="0"/>
            </a:p>
          </p:txBody>
        </p:sp>
        <p:sp>
          <p:nvSpPr>
            <p:cNvPr id="16415" name="Text Box 22"/>
            <p:cNvSpPr txBox="1">
              <a:spLocks noChangeArrowheads="1"/>
            </p:cNvSpPr>
            <p:nvPr/>
          </p:nvSpPr>
          <p:spPr bwMode="auto">
            <a:xfrm>
              <a:off x="4028" y="2685"/>
              <a:ext cx="10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PHARMACOKINETICS</a:t>
              </a:r>
            </a:p>
          </p:txBody>
        </p:sp>
      </p:grp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6913273" y="455771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/>
          </a:p>
        </p:txBody>
      </p: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468313" y="2451100"/>
            <a:ext cx="4756150" cy="2881313"/>
            <a:chOff x="295" y="1623"/>
            <a:chExt cx="2996" cy="1815"/>
          </a:xfrm>
        </p:grpSpPr>
        <p:grpSp>
          <p:nvGrpSpPr>
            <p:cNvPr id="16402" name="Group 3"/>
            <p:cNvGrpSpPr>
              <a:grpSpLocks/>
            </p:cNvGrpSpPr>
            <p:nvPr/>
          </p:nvGrpSpPr>
          <p:grpSpPr bwMode="auto">
            <a:xfrm>
              <a:off x="338" y="1668"/>
              <a:ext cx="1071" cy="363"/>
              <a:chOff x="249" y="2659"/>
              <a:chExt cx="1588" cy="363"/>
            </a:xfrm>
          </p:grpSpPr>
          <p:sp>
            <p:nvSpPr>
              <p:cNvPr id="16412" name="AutoShape 4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600" b="0"/>
              </a:p>
            </p:txBody>
          </p:sp>
          <p:sp>
            <p:nvSpPr>
              <p:cNvPr id="16413" name="Text Box 5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3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latin typeface="Tahoma" panose="020B0604030504040204" pitchFamily="34" charset="0"/>
                  </a:rPr>
                  <a:t>ABSORPTION</a:t>
                </a:r>
              </a:p>
            </p:txBody>
          </p:sp>
        </p:grpSp>
        <p:sp>
          <p:nvSpPr>
            <p:cNvPr id="16403" name="Line 9"/>
            <p:cNvSpPr>
              <a:spLocks noChangeShapeType="1"/>
            </p:cNvSpPr>
            <p:nvPr/>
          </p:nvSpPr>
          <p:spPr bwMode="auto">
            <a:xfrm rot="5400000">
              <a:off x="1472" y="1964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grpSp>
          <p:nvGrpSpPr>
            <p:cNvPr id="16404" name="Group 11"/>
            <p:cNvGrpSpPr>
              <a:grpSpLocks/>
            </p:cNvGrpSpPr>
            <p:nvPr/>
          </p:nvGrpSpPr>
          <p:grpSpPr bwMode="auto">
            <a:xfrm>
              <a:off x="295" y="2905"/>
              <a:ext cx="1224" cy="363"/>
              <a:chOff x="249" y="2659"/>
              <a:chExt cx="1588" cy="363"/>
            </a:xfrm>
          </p:grpSpPr>
          <p:sp>
            <p:nvSpPr>
              <p:cNvPr id="16410" name="AutoShape 12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600" b="0"/>
              </a:p>
            </p:txBody>
          </p:sp>
          <p:sp>
            <p:nvSpPr>
              <p:cNvPr id="16411" name="Text Box 13"/>
              <p:cNvSpPr txBox="1">
                <a:spLocks noChangeArrowheads="1"/>
              </p:cNvSpPr>
              <p:nvPr/>
            </p:nvSpPr>
            <p:spPr bwMode="auto">
              <a:xfrm>
                <a:off x="319" y="2716"/>
                <a:ext cx="11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latin typeface="Tahoma" panose="020B0604030504040204" pitchFamily="34" charset="0"/>
                  </a:rPr>
                  <a:t>ELIMINATION</a:t>
                </a:r>
              </a:p>
            </p:txBody>
          </p:sp>
        </p:grpSp>
        <p:sp>
          <p:nvSpPr>
            <p:cNvPr id="16405" name="Line 14"/>
            <p:cNvSpPr>
              <a:spLocks noChangeShapeType="1"/>
            </p:cNvSpPr>
            <p:nvPr/>
          </p:nvSpPr>
          <p:spPr bwMode="auto">
            <a:xfrm rot="5400000">
              <a:off x="1471" y="3098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grpSp>
          <p:nvGrpSpPr>
            <p:cNvPr id="16406" name="Group 15"/>
            <p:cNvGrpSpPr>
              <a:grpSpLocks/>
            </p:cNvGrpSpPr>
            <p:nvPr/>
          </p:nvGrpSpPr>
          <p:grpSpPr bwMode="auto">
            <a:xfrm>
              <a:off x="1965" y="2931"/>
              <a:ext cx="1326" cy="363"/>
              <a:chOff x="249" y="2659"/>
              <a:chExt cx="1688" cy="363"/>
            </a:xfrm>
          </p:grpSpPr>
          <p:sp>
            <p:nvSpPr>
              <p:cNvPr id="16408" name="AutoShape 16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600" b="0"/>
              </a:p>
            </p:txBody>
          </p:sp>
          <p:sp>
            <p:nvSpPr>
              <p:cNvPr id="16409" name="Text Box 17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68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latin typeface="Tahoma" panose="020B0604030504040204" pitchFamily="34" charset="0"/>
                  </a:rPr>
                  <a:t>DISTRIBUTION</a:t>
                </a:r>
              </a:p>
            </p:txBody>
          </p:sp>
        </p:grpSp>
        <p:sp>
          <p:nvSpPr>
            <p:cNvPr id="16407" name="Text Box 28"/>
            <p:cNvSpPr txBox="1">
              <a:spLocks noChangeArrowheads="1"/>
            </p:cNvSpPr>
            <p:nvPr/>
          </p:nvSpPr>
          <p:spPr bwMode="auto">
            <a:xfrm>
              <a:off x="1261" y="2349"/>
              <a:ext cx="1103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fr-FR" altLang="fr-FR" sz="1600" dirty="0">
                  <a:solidFill>
                    <a:srgbClr val="333399"/>
                  </a:solidFill>
                  <a:latin typeface="Tahoma" panose="020B0604030504040204" pitchFamily="34" charset="0"/>
                </a:rPr>
                <a:t>Plasma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  <a:endParaRPr lang="fr-FR" altLang="fr-FR" sz="1600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1492197" y="1658938"/>
            <a:ext cx="276870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009900"/>
                </a:solidFill>
                <a:latin typeface="Tahoma" panose="020B0604030504040204" pitchFamily="34" charset="0"/>
              </a:rPr>
              <a:t>Dose of active </a:t>
            </a:r>
            <a:r>
              <a:rPr lang="fr-FR" altLang="fr-FR" sz="1600" dirty="0" err="1">
                <a:solidFill>
                  <a:srgbClr val="009900"/>
                </a:solidFill>
                <a:latin typeface="Tahoma" panose="020B0604030504040204" pitchFamily="34" charset="0"/>
              </a:rPr>
              <a:t>ingredient</a:t>
            </a:r>
            <a:endParaRPr lang="fr-FR" altLang="fr-FR" sz="1600" dirty="0">
              <a:solidFill>
                <a:srgbClr val="0099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solidFill>
                  <a:srgbClr val="009900"/>
                </a:solidFill>
                <a:latin typeface="Tahoma" panose="020B0604030504040204" pitchFamily="34" charset="0"/>
              </a:rPr>
              <a:t>administered</a:t>
            </a:r>
            <a:endParaRPr lang="fr-FR" altLang="fr-FR" sz="1600" dirty="0">
              <a:solidFill>
                <a:srgbClr val="009900"/>
              </a:solidFill>
              <a:latin typeface="Tahoma" panose="020B0604030504040204" pitchFamily="34" charset="0"/>
            </a:endParaRPr>
          </a:p>
        </p:txBody>
      </p: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4783138" y="3890963"/>
            <a:ext cx="844550" cy="288925"/>
            <a:chOff x="3013" y="2530"/>
            <a:chExt cx="532" cy="182"/>
          </a:xfrm>
        </p:grpSpPr>
        <p:sp>
          <p:nvSpPr>
            <p:cNvPr id="16400" name="Line 32"/>
            <p:cNvSpPr>
              <a:spLocks noChangeShapeType="1"/>
            </p:cNvSpPr>
            <p:nvPr/>
          </p:nvSpPr>
          <p:spPr bwMode="auto">
            <a:xfrm>
              <a:off x="3013" y="2530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6401" name="Line 33"/>
            <p:cNvSpPr>
              <a:spLocks noChangeShapeType="1"/>
            </p:cNvSpPr>
            <p:nvPr/>
          </p:nvSpPr>
          <p:spPr bwMode="auto">
            <a:xfrm flipH="1">
              <a:off x="3013" y="2712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</p:grpSp>
      <p:sp>
        <p:nvSpPr>
          <p:cNvPr id="16395" name="Line 34"/>
          <p:cNvSpPr>
            <a:spLocks noChangeShapeType="1"/>
          </p:cNvSpPr>
          <p:nvPr/>
        </p:nvSpPr>
        <p:spPr bwMode="auto">
          <a:xfrm>
            <a:off x="4495800" y="194627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600"/>
          </a:p>
        </p:txBody>
      </p: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6137275" y="2125127"/>
            <a:ext cx="2185988" cy="2062701"/>
            <a:chOff x="3866" y="1622"/>
            <a:chExt cx="1377" cy="1095"/>
          </a:xfrm>
        </p:grpSpPr>
        <p:sp>
          <p:nvSpPr>
            <p:cNvPr id="16398" name="Text Box 23"/>
            <p:cNvSpPr txBox="1">
              <a:spLocks noChangeArrowheads="1"/>
            </p:cNvSpPr>
            <p:nvPr/>
          </p:nvSpPr>
          <p:spPr bwMode="auto">
            <a:xfrm>
              <a:off x="3866" y="2349"/>
              <a:ext cx="1377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fr-FR" altLang="fr-FR" sz="1600" dirty="0" err="1">
                  <a:solidFill>
                    <a:srgbClr val="333399"/>
                  </a:solidFill>
                  <a:latin typeface="Tahoma" panose="020B0604030504040204" pitchFamily="34" charset="0"/>
                </a:rPr>
                <a:t>Biophase</a:t>
              </a:r>
              <a:endParaRPr lang="fr-FR" altLang="fr-FR" sz="1600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  <a:endParaRPr lang="fr-FR" altLang="fr-FR" sz="1600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399" name="Line 35"/>
            <p:cNvSpPr>
              <a:spLocks noChangeShapeType="1"/>
            </p:cNvSpPr>
            <p:nvPr/>
          </p:nvSpPr>
          <p:spPr bwMode="auto">
            <a:xfrm rot="5400000">
              <a:off x="4214" y="1963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/>
            </a:p>
          </p:txBody>
        </p:sp>
      </p:grpSp>
      <p:sp>
        <p:nvSpPr>
          <p:cNvPr id="16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88F64-50CA-478D-82A5-78CFF396C5F8}" type="slidenum">
              <a:rPr lang="fr-FR" altLang="fr-FR" sz="1200" b="0" smtClean="0"/>
              <a:t>8</a:t>
            </a:fld>
            <a:endParaRPr lang="fr-FR" altLang="fr-FR" sz="1200" b="0" smtClean="0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3407940" y="3122571"/>
            <a:ext cx="1816523" cy="707886"/>
          </a:xfrm>
          <a:prstGeom prst="rect">
            <a:avLst/>
          </a:prstGeom>
          <a:solidFill>
            <a:srgbClr val="FF3300"/>
          </a:solidFill>
          <a:ln w="76200" cmpd="tri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2000" i="1" dirty="0" smtClean="0">
                <a:solidFill>
                  <a:srgbClr val="FFFFFF"/>
                </a:solidFill>
              </a:rPr>
              <a:t>in vivo</a:t>
            </a:r>
          </a:p>
          <a:p>
            <a:pPr>
              <a:spcBef>
                <a:spcPct val="0"/>
              </a:spcBef>
            </a:pPr>
            <a:r>
              <a:rPr lang="fr-FR" altLang="fr-FR" sz="2000" dirty="0" smtClean="0">
                <a:solidFill>
                  <a:srgbClr val="FFFFFF"/>
                </a:solidFill>
              </a:rPr>
              <a:t>PK</a:t>
            </a:r>
            <a:r>
              <a:rPr lang="fr-FR" altLang="fr-FR" sz="2000" dirty="0">
                <a:solidFill>
                  <a:srgbClr val="FFFFFF"/>
                </a:solidFill>
              </a:rPr>
              <a:t> </a:t>
            </a:r>
            <a:r>
              <a:rPr lang="fr-FR" altLang="fr-FR" sz="2000" dirty="0" err="1" smtClean="0">
                <a:solidFill>
                  <a:srgbClr val="FFFFFF"/>
                </a:solidFill>
              </a:rPr>
              <a:t>analysis</a:t>
            </a:r>
            <a:endParaRPr lang="fr-FR" altLang="fr-FR" sz="2000" dirty="0" smtClean="0">
              <a:solidFill>
                <a:srgbClr val="FFFFFF"/>
              </a:solidFill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6245305" y="2406180"/>
            <a:ext cx="3104845" cy="923330"/>
          </a:xfrm>
          <a:prstGeom prst="rect">
            <a:avLst/>
          </a:prstGeom>
          <a:solidFill>
            <a:srgbClr val="FF3300"/>
          </a:solidFill>
          <a:ln w="76200" cmpd="tri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1800" i="1" dirty="0" smtClean="0">
                <a:solidFill>
                  <a:srgbClr val="FFFFFF"/>
                </a:solidFill>
              </a:rPr>
              <a:t>in vitro</a:t>
            </a:r>
          </a:p>
          <a:p>
            <a:pPr>
              <a:spcBef>
                <a:spcPct val="0"/>
              </a:spcBef>
            </a:pPr>
            <a:r>
              <a:rPr lang="fr-FR" altLang="fr-FR" sz="1800" dirty="0" smtClean="0">
                <a:solidFill>
                  <a:srgbClr val="FFFFFF"/>
                </a:solidFill>
              </a:rPr>
              <a:t>MIC</a:t>
            </a:r>
            <a:endParaRPr lang="fr-FR" altLang="fr-FR" sz="1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fr-FR" sz="1800" dirty="0">
                <a:solidFill>
                  <a:srgbClr val="FFFFFF"/>
                </a:solidFill>
              </a:rPr>
              <a:t>Rates </a:t>
            </a:r>
            <a:r>
              <a:rPr lang="fr-FR" altLang="fr-FR" sz="1800" dirty="0" smtClean="0">
                <a:solidFill>
                  <a:srgbClr val="FFFFFF"/>
                </a:solidFill>
              </a:rPr>
              <a:t>of </a:t>
            </a:r>
            <a:r>
              <a:rPr lang="fr-FR" altLang="fr-FR" sz="1800" dirty="0" err="1" smtClean="0">
                <a:solidFill>
                  <a:srgbClr val="FFFFFF"/>
                </a:solidFill>
              </a:rPr>
              <a:t>bacterial</a:t>
            </a:r>
            <a:r>
              <a:rPr lang="fr-FR" altLang="fr-FR" sz="1800" dirty="0" smtClean="0">
                <a:solidFill>
                  <a:srgbClr val="FFFFFF"/>
                </a:solidFill>
              </a:rPr>
              <a:t> </a:t>
            </a:r>
            <a:r>
              <a:rPr lang="fr-FR" altLang="fr-FR" sz="1800" dirty="0" err="1" smtClean="0">
                <a:solidFill>
                  <a:srgbClr val="FFFFFF"/>
                </a:solidFill>
              </a:rPr>
              <a:t>killing</a:t>
            </a:r>
            <a:endParaRPr lang="fr-FR" altLang="fr-F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1145907" y="3111043"/>
            <a:ext cx="98758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b="0" dirty="0" err="1" smtClean="0">
                <a:solidFill>
                  <a:srgbClr val="0033CC"/>
                </a:solidFill>
              </a:rPr>
              <a:t>Because</a:t>
            </a:r>
            <a:r>
              <a:rPr lang="fr-FR" altLang="fr-FR" b="0" dirty="0" smtClean="0">
                <a:solidFill>
                  <a:srgbClr val="0033CC"/>
                </a:solidFill>
              </a:rPr>
              <a:t> </a:t>
            </a:r>
            <a:r>
              <a:rPr lang="fr-FR" altLang="fr-FR" b="0" dirty="0" err="1">
                <a:solidFill>
                  <a:srgbClr val="0033CC"/>
                </a:solidFill>
              </a:rPr>
              <a:t>they</a:t>
            </a:r>
            <a:r>
              <a:rPr lang="fr-FR" altLang="fr-FR" b="0" dirty="0">
                <a:solidFill>
                  <a:srgbClr val="0033CC"/>
                </a:solidFill>
              </a:rPr>
              <a:t> control the concentrations at the infection </a:t>
            </a:r>
            <a:r>
              <a:rPr lang="fr-FR" altLang="fr-FR" b="0" dirty="0" smtClean="0">
                <a:solidFill>
                  <a:srgbClr val="0033CC"/>
                </a:solidFill>
              </a:rPr>
              <a:t>site = </a:t>
            </a:r>
            <a:r>
              <a:rPr lang="fr-FR" altLang="fr-FR" b="0" dirty="0" err="1" smtClean="0">
                <a:solidFill>
                  <a:srgbClr val="0033CC"/>
                </a:solidFill>
              </a:rPr>
              <a:t>where</a:t>
            </a:r>
            <a:r>
              <a:rPr lang="fr-FR" altLang="fr-FR" b="0" dirty="0" smtClean="0">
                <a:solidFill>
                  <a:srgbClr val="0033CC"/>
                </a:solidFill>
              </a:rPr>
              <a:t> </a:t>
            </a:r>
            <a:r>
              <a:rPr lang="fr-FR" altLang="fr-FR" b="0" dirty="0" err="1" smtClean="0">
                <a:solidFill>
                  <a:srgbClr val="0033CC"/>
                </a:solidFill>
              </a:rPr>
              <a:t>pathogens</a:t>
            </a:r>
            <a:r>
              <a:rPr lang="fr-FR" altLang="fr-FR" b="0" dirty="0" smtClean="0">
                <a:solidFill>
                  <a:srgbClr val="0033CC"/>
                </a:solidFill>
              </a:rPr>
              <a:t> are </a:t>
            </a:r>
            <a:r>
              <a:rPr lang="fr-FR" altLang="fr-FR" b="0" dirty="0" err="1" smtClean="0">
                <a:solidFill>
                  <a:srgbClr val="0033CC"/>
                </a:solidFill>
              </a:rPr>
              <a:t>located</a:t>
            </a:r>
            <a:endParaRPr lang="fr-FR" altLang="fr-FR" b="0" dirty="0">
              <a:solidFill>
                <a:srgbClr val="0033CC"/>
              </a:solidFill>
            </a:endParaRPr>
          </a:p>
        </p:txBody>
      </p:sp>
      <p:sp>
        <p:nvSpPr>
          <p:cNvPr id="245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6FADE-4751-4673-8466-511385E1FB7C}" type="slidenum">
              <a:rPr lang="fr-FR" altLang="fr-FR" sz="1400" b="0" smtClean="0"/>
              <a:t>9</a:t>
            </a:fld>
            <a:endParaRPr lang="fr-FR" altLang="fr-FR" sz="1400" b="0" smtClean="0"/>
          </a:p>
        </p:txBody>
      </p:sp>
      <p:sp>
        <p:nvSpPr>
          <p:cNvPr id="2" name="Flèche droite 1"/>
          <p:cNvSpPr/>
          <p:nvPr/>
        </p:nvSpPr>
        <p:spPr bwMode="auto">
          <a:xfrm>
            <a:off x="509023" y="3483045"/>
            <a:ext cx="379709" cy="333214"/>
          </a:xfrm>
          <a:prstGeom prst="rightArrow">
            <a:avLst/>
          </a:prstGeom>
          <a:solidFill>
            <a:srgbClr val="0000CC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9085" y="892862"/>
            <a:ext cx="7277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fi-FI" altLang="fr-FR" sz="4000" dirty="0">
                <a:solidFill>
                  <a:schemeClr val="accent2">
                    <a:lumMod val="75000"/>
                  </a:schemeClr>
                </a:solidFill>
              </a:rPr>
              <a:t>Why plasma </a:t>
            </a:r>
            <a:r>
              <a:rPr lang="fi-FI" altLang="fr-FR" sz="4000" dirty="0" smtClean="0">
                <a:solidFill>
                  <a:schemeClr val="accent2">
                    <a:lumMod val="75000"/>
                  </a:schemeClr>
                </a:solidFill>
              </a:rPr>
              <a:t>concentrations ?</a:t>
            </a:r>
            <a:endParaRPr lang="fi-FI" altLang="fr-F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13707</TotalTime>
  <Words>2611</Words>
  <Application>Microsoft Office PowerPoint</Application>
  <PresentationFormat>Diapositives 35 mm</PresentationFormat>
  <Paragraphs>714</Paragraphs>
  <Slides>58</Slides>
  <Notes>48</Notes>
  <HiddenSlides>6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6" baseType="lpstr">
      <vt:lpstr>MS PGothic</vt:lpstr>
      <vt:lpstr>SimSun</vt:lpstr>
      <vt:lpstr>Arial</vt:lpstr>
      <vt:lpstr>Cambria Math</vt:lpstr>
      <vt:lpstr>Symbol</vt:lpstr>
      <vt:lpstr>Tahoma</vt:lpstr>
      <vt:lpstr>Times New Roman</vt:lpstr>
      <vt:lpstr>Modèle par défaut</vt:lpstr>
      <vt:lpstr>Basis of the PK/PD (pharmacokinetic / pharmacodynamic) approach in antimicrobial therapy</vt:lpstr>
      <vt:lpstr>Présentation PowerPoint</vt:lpstr>
      <vt:lpstr>Présentation PowerPoint</vt:lpstr>
      <vt:lpstr>How to determine a dosage regimen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Where are the pathogens located? </vt:lpstr>
      <vt:lpstr>The free plasma concentrations of the antibiotic control the concentrations of the extracellular biophase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Indicators of the effect of antibiotics on bacteria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Classification of antibiotics</vt:lpstr>
      <vt:lpstr>Classification of antibiotics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PK/PD index best correlated with efficacy depends on the antibiotic class</vt:lpstr>
      <vt:lpstr>Présentation PowerPoint</vt:lpstr>
      <vt:lpstr>Présentation PowerPoint</vt:lpstr>
      <vt:lpstr>Présentation PowerPoint</vt:lpstr>
      <vt:lpstr>PK/PD index values required to ensure maximum efficiency</vt:lpstr>
      <vt:lpstr>Influence of the bacteria on the value of the PK/PD index</vt:lpstr>
      <vt:lpstr>Présentation PowerPoint</vt:lpstr>
      <vt:lpstr>PK/PD index values required to ensure maximum efficiency</vt:lpstr>
      <vt:lpstr>Clinical validation</vt:lpstr>
      <vt:lpstr>Clinical validation</vt:lpstr>
      <vt:lpstr>Clinical validation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Louis TOUTAIN</dc:creator>
  <cp:lastModifiedBy>FERRAN Aude</cp:lastModifiedBy>
  <cp:revision>650</cp:revision>
  <cp:lastPrinted>2014-02-11T12:46:01Z</cp:lastPrinted>
  <dcterms:created xsi:type="dcterms:W3CDTF">2006-04-18T14:56:37Z</dcterms:created>
  <dcterms:modified xsi:type="dcterms:W3CDTF">2021-08-25T11:39:27Z</dcterms:modified>
</cp:coreProperties>
</file>