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1"/>
    <p:sldMasterId id="2147483908" r:id="rId2"/>
  </p:sldMasterIdLst>
  <p:notesMasterIdLst>
    <p:notesMasterId r:id="rId48"/>
  </p:notesMasterIdLst>
  <p:sldIdLst>
    <p:sldId id="289" r:id="rId3"/>
    <p:sldId id="332" r:id="rId4"/>
    <p:sldId id="338" r:id="rId5"/>
    <p:sldId id="335" r:id="rId6"/>
    <p:sldId id="336" r:id="rId7"/>
    <p:sldId id="339" r:id="rId8"/>
    <p:sldId id="325" r:id="rId9"/>
    <p:sldId id="326" r:id="rId10"/>
    <p:sldId id="327" r:id="rId11"/>
    <p:sldId id="328" r:id="rId12"/>
    <p:sldId id="329" r:id="rId13"/>
    <p:sldId id="341" r:id="rId14"/>
    <p:sldId id="340" r:id="rId15"/>
    <p:sldId id="330" r:id="rId16"/>
    <p:sldId id="331" r:id="rId17"/>
    <p:sldId id="333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42" r:id="rId29"/>
    <p:sldId id="293" r:id="rId30"/>
    <p:sldId id="259" r:id="rId31"/>
    <p:sldId id="260" r:id="rId32"/>
    <p:sldId id="324" r:id="rId33"/>
    <p:sldId id="323" r:id="rId34"/>
    <p:sldId id="32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84265" autoAdjust="0"/>
  </p:normalViewPr>
  <p:slideViewPr>
    <p:cSldViewPr snapToGrid="0">
      <p:cViewPr varScale="1">
        <p:scale>
          <a:sx n="107" d="100"/>
          <a:sy n="107" d="100"/>
        </p:scale>
        <p:origin x="21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0A44C-08DE-49FF-A987-9265CF5659AC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00C0-4C20-41BE-88DE-A102E55AF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0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7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093A2E-9A4A-4AEC-B865-51F36ECA30F2}" type="slidenum">
              <a:rPr lang="fr-FR" altLang="fr-FR"/>
              <a:pPr eaLnBrk="1" hangingPunct="1"/>
              <a:t>15</a:t>
            </a:fld>
            <a:endParaRPr lang="fr-FR" altLang="fr-F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4565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002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16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9723B-059F-45EB-BB57-26BC1F74C70B}" type="slidenum">
              <a:rPr lang="en-US" altLang="fr-FR"/>
              <a:pPr/>
              <a:t>23</a:t>
            </a:fld>
            <a:endParaRPr lang="en-US" altLang="fr-FR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453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6ED1-F606-4BE3-B47E-BC1CAB64A0F3}" type="slidenum">
              <a:rPr lang="en-US" altLang="fr-FR"/>
              <a:pPr/>
              <a:t>24</a:t>
            </a:fld>
            <a:endParaRPr lang="en-US" altLang="fr-FR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2167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6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1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50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16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BB4623-1660-4336-880A-418E2571833E}" type="slidenum">
              <a:rPr lang="fr-FR" altLang="fr-FR"/>
              <a:pPr eaLnBrk="1" hangingPunct="1"/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80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992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47D35-A3C8-4E17-9858-4F3B665328A4}" type="slidenum">
              <a:rPr lang="fr-FR" altLang="fr-FR"/>
              <a:pPr eaLnBrk="1" hangingPunct="1"/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5202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D3CD00-394B-4BF2-AAA5-779F8720597B}" type="slidenum">
              <a:rPr lang="fr-FR" altLang="fr-FR"/>
              <a:pPr eaLnBrk="1" hangingPunct="1"/>
              <a:t>37</a:t>
            </a:fld>
            <a:endParaRPr lang="fr-FR" alt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5533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00D9E-6EFA-47FD-A30F-98BB2C9E89FA}" type="slidenum">
              <a:rPr lang="fr-FR" altLang="fr-FR"/>
              <a:pPr eaLnBrk="1" hangingPunct="1"/>
              <a:t>38</a:t>
            </a:fld>
            <a:endParaRPr lang="fr-FR" alt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38038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412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772F58-3459-416D-A16C-029F39F8BFB7}" type="slidenum">
              <a:rPr lang="fr-FR" altLang="fr-FR"/>
              <a:pPr eaLnBrk="1" hangingPunct="1"/>
              <a:t>44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1713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3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1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98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80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84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88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A34F0D-3BC2-4A03-9C8E-E8B1D1A4D3B4}" type="slidenum">
              <a:rPr lang="fr-FR" altLang="fr-FR">
                <a:solidFill>
                  <a:srgbClr val="000000"/>
                </a:solidFill>
              </a:rPr>
              <a:pPr eaLnBrk="1" hangingPunct="1"/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defTabSz="762000" eaLnBrk="1" hangingPunct="1"/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1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6C5DC1-9AAA-4A56-8972-D05146A09B6F}" type="slidenum">
              <a:rPr lang="fr-FR" altLang="fr-FR"/>
              <a:pPr eaLnBrk="1" hangingPunct="1"/>
              <a:t>14</a:t>
            </a:fld>
            <a:endParaRPr lang="fr-FR" altLang="fr-F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07335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74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82677-6B19-4606-AFE3-A8793D2704F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8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29F2B6-DC59-434E-808E-2AAC3347994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A8EDD-8C3A-490A-BD30-A34668497EF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E10E-3BBC-412C-B839-D44ACFE4D69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4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2EA64-27D4-4CD4-85FD-2D24F9E4A17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51D0F-FDCA-4A53-B763-AE5B268DA68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1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FE1CB-CA09-402E-9525-9E69C4443DE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6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47DB8-C5DA-43CC-9FD3-2698A8F5741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4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76213"/>
            <a:ext cx="2057400" cy="59499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76213"/>
            <a:ext cx="6019800" cy="59499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9033-3C6D-4B4E-A7E2-18D0A49397C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1339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87872-33F3-42A1-AFED-CFC0AF3BCE1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7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0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14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56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835C-AAFC-4C8D-B624-4B361042A85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176213"/>
            <a:ext cx="8229600" cy="133985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7325"/>
            <a:ext cx="2362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7F859-2212-450A-813C-89F5139166DC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fr/imgres?imgurl=http://www.uniklinik-ulm.de/uploads/pics/etest_11.jpg&amp;imgrefurl=http://www.uniklinik-ulm.de/struktur/institute/medizinische-mikrobiologie-und-hygiene/home/diagnostik/leistungen/empfindlichkeitspruefung/verfahren.html&amp;usg=__os1emTCW6GPokeOSGPREmEdLb7M=&amp;h=392&amp;w=400&amp;sz=56&amp;hl=fr&amp;start=10&amp;um=1&amp;tbnid=Kow-OYNoQmbUuM:&amp;tbnh=122&amp;tbnw=124&amp;prev=/images?q%3DE-test%26um%3D1%26hl%3Dfr%26sa%3D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Points d’intérêt en antibiothérapie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32054" y="4568036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Aude FERRAN</a:t>
            </a:r>
          </a:p>
          <a:p>
            <a:pPr algn="ctr"/>
            <a:r>
              <a:rPr lang="fr-FR" dirty="0" smtClean="0"/>
              <a:t>2021</a:t>
            </a:r>
            <a:endParaRPr lang="fr-FR" dirty="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44988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Prostatite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92238"/>
            <a:ext cx="7886700" cy="4351337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TMP-S</a:t>
            </a:r>
          </a:p>
          <a:p>
            <a:pPr lvl="1"/>
            <a:r>
              <a:rPr lang="fr-FR" dirty="0" err="1" smtClean="0"/>
              <a:t>Enrofloxacine</a:t>
            </a:r>
            <a:endParaRPr lang="fr-FR" dirty="0"/>
          </a:p>
          <a:p>
            <a:pPr lvl="1"/>
            <a:r>
              <a:rPr lang="fr-FR" dirty="0"/>
              <a:t>Chloramphénicol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88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892" y="0"/>
            <a:ext cx="7886700" cy="1325562"/>
          </a:xfrm>
        </p:spPr>
        <p:txBody>
          <a:bodyPr/>
          <a:lstStyle/>
          <a:p>
            <a:r>
              <a:rPr lang="fr-FR" dirty="0" smtClean="0"/>
              <a:t>Infections oculaires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b="1" dirty="0" smtClean="0">
                <a:solidFill>
                  <a:srgbClr val="FF0000"/>
                </a:solidFill>
              </a:rPr>
              <a:t>Privilégier </a:t>
            </a:r>
            <a:r>
              <a:rPr lang="fr-FR" b="1" dirty="0" smtClean="0">
                <a:solidFill>
                  <a:srgbClr val="FF0000"/>
                </a:solidFill>
              </a:rPr>
              <a:t>les voies oculaires  ou intraoculaires </a:t>
            </a:r>
            <a:endParaRPr lang="fr-FR" b="1" dirty="0">
              <a:solidFill>
                <a:srgbClr val="FF0000"/>
              </a:solidFill>
            </a:endParaRPr>
          </a:p>
          <a:p>
            <a:pPr lvl="2"/>
            <a:r>
              <a:rPr lang="fr-FR" dirty="0"/>
              <a:t>C</a:t>
            </a:r>
            <a:r>
              <a:rPr lang="fr-FR" dirty="0" smtClean="0"/>
              <a:t>oncentrations élevées</a:t>
            </a:r>
          </a:p>
          <a:p>
            <a:pPr lvl="2"/>
            <a:r>
              <a:rPr lang="fr-FR" dirty="0" smtClean="0"/>
              <a:t>Peu d’effets secondaires</a:t>
            </a:r>
          </a:p>
          <a:p>
            <a:pPr marL="685800" lvl="2" indent="0">
              <a:buNone/>
            </a:pP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Si voie systémique </a:t>
            </a:r>
          </a:p>
          <a:p>
            <a:pPr lvl="2"/>
            <a:r>
              <a:rPr lang="fr-FR" b="1" dirty="0" smtClean="0"/>
              <a:t>= Idem barrière hémato-méningée</a:t>
            </a:r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542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B- Infections par des bactéries intracellulaires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77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F325BB-AE20-4510-8E0E-B69B3B3F2DF2}" type="slidenum">
              <a:rPr lang="fr-FR" altLang="fr-FR">
                <a:solidFill>
                  <a:srgbClr val="000000"/>
                </a:solidFill>
              </a:rPr>
              <a:pPr eaLnBrk="1" hangingPunct="1"/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2" name="Rectangle 3"/>
          <p:cNvSpPr>
            <a:spLocks noGrp="1" noChangeAspect="1" noChangeArrowheads="1"/>
          </p:cNvSpPr>
          <p:nvPr>
            <p:ph type="title"/>
          </p:nvPr>
        </p:nvSpPr>
        <p:spPr bwMode="blackWhite">
          <a:xfrm>
            <a:off x="679450" y="412750"/>
            <a:ext cx="7785100" cy="666750"/>
          </a:xfrm>
        </p:spPr>
        <p:txBody>
          <a:bodyPr/>
          <a:lstStyle/>
          <a:p>
            <a:pPr defTabSz="762000" eaLnBrk="1" hangingPunct="1"/>
            <a:r>
              <a:rPr lang="fr-FR" altLang="fr-FR" sz="3600" smtClean="0"/>
              <a:t>Localisation des pathogènes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" y="1322388"/>
            <a:ext cx="4527550" cy="50831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5238750" algn="l"/>
              </a:tabLst>
            </a:pPr>
            <a:r>
              <a:rPr lang="fr-FR" altLang="fr-FR" sz="2800" dirty="0" smtClean="0">
                <a:solidFill>
                  <a:srgbClr val="FF3300"/>
                </a:solidFill>
              </a:rPr>
              <a:t>Liquide interstitiel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5238750" algn="l"/>
              </a:tabLst>
            </a:pPr>
            <a:r>
              <a:rPr lang="fr-FR" altLang="fr-FR" sz="2400" dirty="0" smtClean="0">
                <a:solidFill>
                  <a:srgbClr val="FF0000"/>
                </a:solidFill>
              </a:rPr>
              <a:t>La </a:t>
            </a:r>
            <a:r>
              <a:rPr lang="fr-FR" altLang="fr-FR" sz="2400" u="sng" dirty="0" smtClean="0">
                <a:solidFill>
                  <a:srgbClr val="FF0000"/>
                </a:solidFill>
              </a:rPr>
              <a:t>plupart des pathogènes</a:t>
            </a:r>
            <a:r>
              <a:rPr lang="fr-FR" altLang="fr-FR" sz="2800" u="sng" dirty="0" smtClean="0">
                <a:solidFill>
                  <a:srgbClr val="FF0000"/>
                </a:solidFill>
              </a:rPr>
              <a:t> </a:t>
            </a:r>
            <a:endParaRPr lang="fr-FR" altLang="fr-FR" u="sng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endParaRPr lang="fr-FR" altLang="fr-FR" sz="1600" b="0" i="1" dirty="0" smtClean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600" b="0" i="1" dirty="0" err="1" smtClean="0"/>
              <a:t>Mannhemia</a:t>
            </a:r>
            <a:r>
              <a:rPr lang="fr-FR" altLang="fr-FR" sz="1600" b="0" i="1" dirty="0" smtClean="0"/>
              <a:t> </a:t>
            </a:r>
            <a:r>
              <a:rPr lang="fr-FR" altLang="fr-FR" sz="1600" b="0" i="1" dirty="0"/>
              <a:t>; Pasteurella </a:t>
            </a:r>
            <a:endParaRPr lang="fr-FR" altLang="fr-FR" sz="1600" b="0" i="1" dirty="0" smtClean="0"/>
          </a:p>
          <a:p>
            <a:pPr marL="0" indent="0" eaLnBrk="1" hangingPunct="1">
              <a:lnSpc>
                <a:spcPct val="90000"/>
              </a:lnSpc>
              <a:buNone/>
              <a:tabLst>
                <a:tab pos="5238750" algn="l"/>
              </a:tabLst>
            </a:pPr>
            <a:endParaRPr lang="fr-FR" altLang="fr-FR" sz="1600" b="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600" b="0" dirty="0"/>
              <a:t> </a:t>
            </a:r>
            <a:r>
              <a:rPr lang="fr-FR" altLang="fr-FR" sz="1600" b="0" i="1" dirty="0" err="1"/>
              <a:t>Actinobacillus</a:t>
            </a:r>
            <a:r>
              <a:rPr lang="fr-FR" altLang="fr-FR" sz="1600" b="0" i="1" dirty="0"/>
              <a:t> </a:t>
            </a:r>
            <a:r>
              <a:rPr lang="fr-FR" altLang="fr-FR" sz="1600" b="0" i="1" dirty="0" err="1"/>
              <a:t>pleuropneumoniae</a:t>
            </a:r>
            <a:r>
              <a:rPr lang="fr-FR" altLang="fr-FR" sz="1600" b="0" i="1" dirty="0"/>
              <a:t> </a:t>
            </a:r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600" b="0" i="1" dirty="0"/>
              <a:t> </a:t>
            </a:r>
            <a:r>
              <a:rPr lang="fr-FR" altLang="fr-FR" sz="1600" b="0" i="1" dirty="0" err="1"/>
              <a:t>Mycoplasma</a:t>
            </a:r>
            <a:r>
              <a:rPr lang="fr-FR" altLang="fr-FR" sz="1600" b="0" i="1" dirty="0"/>
              <a:t> </a:t>
            </a:r>
            <a:r>
              <a:rPr lang="fr-FR" altLang="fr-FR" sz="1600" b="0" i="1" dirty="0" err="1"/>
              <a:t>hyopneumoniae</a:t>
            </a:r>
            <a:endParaRPr lang="fr-FR" altLang="fr-FR" sz="1600" b="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endParaRPr lang="fr-FR" altLang="fr-FR" sz="1600" b="0" i="1" dirty="0" smtClean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600" b="0" i="1" dirty="0" smtClean="0"/>
              <a:t>E. coli</a:t>
            </a:r>
            <a:endParaRPr lang="fr-FR" altLang="fr-FR" sz="1600" b="0" dirty="0" smtClean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endParaRPr lang="fr-FR" altLang="fr-FR" sz="1600" b="0" i="1" dirty="0" smtClean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600" b="0" i="1" dirty="0" err="1" smtClean="0"/>
              <a:t>Bordetalla</a:t>
            </a:r>
            <a:r>
              <a:rPr lang="fr-FR" altLang="fr-FR" sz="1600" b="0" i="1" dirty="0" smtClean="0"/>
              <a:t> </a:t>
            </a:r>
            <a:r>
              <a:rPr lang="fr-FR" altLang="fr-FR" sz="1600" b="0" i="1" dirty="0" err="1" smtClean="0"/>
              <a:t>bronchiseptica</a:t>
            </a:r>
            <a:r>
              <a:rPr lang="fr-FR" altLang="fr-FR" sz="1600" b="0" i="1" dirty="0" smtClean="0"/>
              <a:t>, …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5238750" algn="l"/>
              </a:tabLst>
            </a:pPr>
            <a:endParaRPr lang="fr-FR" altLang="fr-FR" sz="1600" b="0" i="1" dirty="0" smtClean="0"/>
          </a:p>
        </p:txBody>
      </p:sp>
      <p:sp>
        <p:nvSpPr>
          <p:cNvPr id="12294" name="Freeform 5"/>
          <p:cNvSpPr>
            <a:spLocks/>
          </p:cNvSpPr>
          <p:nvPr/>
        </p:nvSpPr>
        <p:spPr bwMode="blackWhite">
          <a:xfrm>
            <a:off x="4353729" y="1347788"/>
            <a:ext cx="4816475" cy="5119687"/>
          </a:xfrm>
          <a:custGeom>
            <a:avLst/>
            <a:gdLst>
              <a:gd name="T0" fmla="*/ 2147483647 w 3422"/>
              <a:gd name="T1" fmla="*/ 2147483647 h 3329"/>
              <a:gd name="T2" fmla="*/ 2147483647 w 3422"/>
              <a:gd name="T3" fmla="*/ 2147483647 h 3329"/>
              <a:gd name="T4" fmla="*/ 2147483647 w 3422"/>
              <a:gd name="T5" fmla="*/ 2147483647 h 3329"/>
              <a:gd name="T6" fmla="*/ 2147483647 w 3422"/>
              <a:gd name="T7" fmla="*/ 2147483647 h 3329"/>
              <a:gd name="T8" fmla="*/ 2147483647 w 3422"/>
              <a:gd name="T9" fmla="*/ 2147483647 h 3329"/>
              <a:gd name="T10" fmla="*/ 2147483647 w 3422"/>
              <a:gd name="T11" fmla="*/ 2147483647 h 3329"/>
              <a:gd name="T12" fmla="*/ 2147483647 w 3422"/>
              <a:gd name="T13" fmla="*/ 2147483647 h 3329"/>
              <a:gd name="T14" fmla="*/ 2147483647 w 3422"/>
              <a:gd name="T15" fmla="*/ 2147483647 h 3329"/>
              <a:gd name="T16" fmla="*/ 2147483647 w 3422"/>
              <a:gd name="T17" fmla="*/ 2147483647 h 3329"/>
              <a:gd name="T18" fmla="*/ 2147483647 w 3422"/>
              <a:gd name="T19" fmla="*/ 2147483647 h 3329"/>
              <a:gd name="T20" fmla="*/ 2147483647 w 3422"/>
              <a:gd name="T21" fmla="*/ 2147483647 h 3329"/>
              <a:gd name="T22" fmla="*/ 2147483647 w 3422"/>
              <a:gd name="T23" fmla="*/ 2147483647 h 3329"/>
              <a:gd name="T24" fmla="*/ 2147483647 w 3422"/>
              <a:gd name="T25" fmla="*/ 2147483647 h 3329"/>
              <a:gd name="T26" fmla="*/ 2147483647 w 3422"/>
              <a:gd name="T27" fmla="*/ 2147483647 h 3329"/>
              <a:gd name="T28" fmla="*/ 2147483647 w 3422"/>
              <a:gd name="T29" fmla="*/ 2147483647 h 3329"/>
              <a:gd name="T30" fmla="*/ 2147483647 w 3422"/>
              <a:gd name="T31" fmla="*/ 2147483647 h 3329"/>
              <a:gd name="T32" fmla="*/ 2147483647 w 3422"/>
              <a:gd name="T33" fmla="*/ 2147483647 h 3329"/>
              <a:gd name="T34" fmla="*/ 2147483647 w 3422"/>
              <a:gd name="T35" fmla="*/ 2147483647 h 33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422" h="3329">
                <a:moveTo>
                  <a:pt x="1414" y="250"/>
                </a:moveTo>
                <a:cubicBezTo>
                  <a:pt x="1327" y="281"/>
                  <a:pt x="1447" y="222"/>
                  <a:pt x="1314" y="212"/>
                </a:cubicBezTo>
                <a:cubicBezTo>
                  <a:pt x="1181" y="202"/>
                  <a:pt x="778" y="122"/>
                  <a:pt x="613" y="187"/>
                </a:cubicBezTo>
                <a:cubicBezTo>
                  <a:pt x="448" y="252"/>
                  <a:pt x="372" y="413"/>
                  <a:pt x="326" y="600"/>
                </a:cubicBezTo>
                <a:cubicBezTo>
                  <a:pt x="280" y="787"/>
                  <a:pt x="378" y="1041"/>
                  <a:pt x="338" y="1312"/>
                </a:cubicBezTo>
                <a:cubicBezTo>
                  <a:pt x="298" y="1583"/>
                  <a:pt x="96" y="1987"/>
                  <a:pt x="88" y="2224"/>
                </a:cubicBezTo>
                <a:cubicBezTo>
                  <a:pt x="80" y="2461"/>
                  <a:pt x="263" y="2575"/>
                  <a:pt x="288" y="2737"/>
                </a:cubicBezTo>
                <a:cubicBezTo>
                  <a:pt x="313" y="2899"/>
                  <a:pt x="0" y="3120"/>
                  <a:pt x="238" y="3199"/>
                </a:cubicBezTo>
                <a:cubicBezTo>
                  <a:pt x="476" y="3278"/>
                  <a:pt x="1279" y="3206"/>
                  <a:pt x="1714" y="3212"/>
                </a:cubicBezTo>
                <a:cubicBezTo>
                  <a:pt x="2149" y="3218"/>
                  <a:pt x="2643" y="3329"/>
                  <a:pt x="2851" y="3237"/>
                </a:cubicBezTo>
                <a:cubicBezTo>
                  <a:pt x="3059" y="3145"/>
                  <a:pt x="2893" y="2845"/>
                  <a:pt x="2964" y="2662"/>
                </a:cubicBezTo>
                <a:cubicBezTo>
                  <a:pt x="3035" y="2479"/>
                  <a:pt x="3284" y="2370"/>
                  <a:pt x="3276" y="2137"/>
                </a:cubicBezTo>
                <a:cubicBezTo>
                  <a:pt x="3268" y="1904"/>
                  <a:pt x="2893" y="1501"/>
                  <a:pt x="2914" y="1262"/>
                </a:cubicBezTo>
                <a:cubicBezTo>
                  <a:pt x="2935" y="1023"/>
                  <a:pt x="3380" y="879"/>
                  <a:pt x="3401" y="700"/>
                </a:cubicBezTo>
                <a:cubicBezTo>
                  <a:pt x="3422" y="521"/>
                  <a:pt x="3237" y="243"/>
                  <a:pt x="3039" y="187"/>
                </a:cubicBezTo>
                <a:cubicBezTo>
                  <a:pt x="2841" y="131"/>
                  <a:pt x="2414" y="389"/>
                  <a:pt x="2214" y="362"/>
                </a:cubicBezTo>
                <a:cubicBezTo>
                  <a:pt x="2014" y="335"/>
                  <a:pt x="1970" y="50"/>
                  <a:pt x="1839" y="25"/>
                </a:cubicBezTo>
                <a:cubicBezTo>
                  <a:pt x="1708" y="0"/>
                  <a:pt x="1501" y="219"/>
                  <a:pt x="1414" y="25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783138" y="1798638"/>
            <a:ext cx="4230687" cy="44465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198438" indent="-198438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fr-FR" sz="3200" b="1" dirty="0" smtClean="0">
                <a:solidFill>
                  <a:srgbClr val="FF3300"/>
                </a:solidFill>
              </a:rPr>
              <a:t>Cellule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dirty="0" smtClean="0"/>
              <a:t>(</a:t>
            </a:r>
            <a:r>
              <a:rPr lang="en-US" altLang="fr-FR" sz="1600" dirty="0" smtClean="0"/>
              <a:t>le plus </a:t>
            </a:r>
            <a:r>
              <a:rPr lang="en-US" altLang="fr-FR" sz="1600" dirty="0" err="1" smtClean="0"/>
              <a:t>souvent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dans</a:t>
            </a:r>
            <a:r>
              <a:rPr lang="en-US" altLang="fr-FR" sz="1600" dirty="0" smtClean="0"/>
              <a:t> les phagocytes)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r-FR" sz="2000" b="1" dirty="0" smtClean="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>
                <a:solidFill>
                  <a:srgbClr val="FF0000"/>
                </a:solidFill>
              </a:rPr>
              <a:t>Rhodococcus</a:t>
            </a:r>
            <a:r>
              <a:rPr lang="en-US" altLang="fr-FR" sz="2000" b="1" i="1" dirty="0">
                <a:solidFill>
                  <a:srgbClr val="FF0000"/>
                </a:solidFill>
              </a:rPr>
              <a:t> </a:t>
            </a:r>
            <a:r>
              <a:rPr lang="en-US" altLang="fr-FR" sz="2000" b="1" i="1" dirty="0" err="1">
                <a:solidFill>
                  <a:srgbClr val="FF0000"/>
                </a:solidFill>
              </a:rPr>
              <a:t>equi</a:t>
            </a:r>
            <a:endParaRPr lang="en-US" altLang="fr-FR" sz="2000" b="1" i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>
                <a:solidFill>
                  <a:srgbClr val="FF0000"/>
                </a:solidFill>
              </a:rPr>
              <a:t>Lawsonia</a:t>
            </a:r>
            <a:r>
              <a:rPr lang="en-US" altLang="fr-FR" sz="2000" b="1" i="1" dirty="0">
                <a:solidFill>
                  <a:srgbClr val="FF0000"/>
                </a:solidFill>
              </a:rPr>
              <a:t> </a:t>
            </a:r>
            <a:r>
              <a:rPr lang="en-US" altLang="fr-FR" sz="2000" b="1" i="1" dirty="0" err="1" smtClean="0">
                <a:solidFill>
                  <a:srgbClr val="FF0000"/>
                </a:solidFill>
              </a:rPr>
              <a:t>intracellularis</a:t>
            </a:r>
            <a:endParaRPr lang="en-US" altLang="fr-FR" sz="2000" b="1" i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 smtClean="0">
                <a:solidFill>
                  <a:srgbClr val="FF0000"/>
                </a:solidFill>
              </a:rPr>
              <a:t>Chlamydiae</a:t>
            </a:r>
            <a:endParaRPr lang="en-US" altLang="fr-FR" sz="2000" b="1" i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r-FR" sz="2000" b="1" i="1" dirty="0" smtClean="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 smtClean="0">
                <a:solidFill>
                  <a:srgbClr val="000000"/>
                </a:solidFill>
              </a:rPr>
              <a:t>Certains</a:t>
            </a:r>
            <a:r>
              <a:rPr lang="en-US" altLang="fr-FR" sz="2000" b="1" i="1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1" i="1" dirty="0" err="1" smtClean="0">
                <a:solidFill>
                  <a:srgbClr val="000000"/>
                </a:solidFill>
              </a:rPr>
              <a:t>mycoplasmes</a:t>
            </a:r>
            <a:endParaRPr lang="en-US" altLang="fr-FR" sz="2000" b="1" i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fr-FR" sz="2000" b="1" i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 smtClean="0">
                <a:solidFill>
                  <a:srgbClr val="000000"/>
                </a:solidFill>
              </a:rPr>
              <a:t>Brucella</a:t>
            </a:r>
            <a:endParaRPr lang="en-US" altLang="fr-FR" sz="2000" b="1" i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smtClean="0">
                <a:solidFill>
                  <a:srgbClr val="000000"/>
                </a:solidFill>
              </a:rPr>
              <a:t>Listeria monocytogenes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smtClean="0">
                <a:solidFill>
                  <a:srgbClr val="000000"/>
                </a:solidFill>
              </a:rPr>
              <a:t>Salmonella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smtClean="0">
                <a:solidFill>
                  <a:srgbClr val="000000"/>
                </a:solidFill>
              </a:rPr>
              <a:t>Mycobacteria</a:t>
            </a:r>
          </a:p>
        </p:txBody>
      </p:sp>
      <p:sp>
        <p:nvSpPr>
          <p:cNvPr id="12296" name="Freeform 8"/>
          <p:cNvSpPr>
            <a:spLocks/>
          </p:cNvSpPr>
          <p:nvPr/>
        </p:nvSpPr>
        <p:spPr bwMode="invGray">
          <a:xfrm>
            <a:off x="3823102" y="2237808"/>
            <a:ext cx="993775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3516312" y="3682206"/>
            <a:ext cx="769938" cy="450850"/>
            <a:chOff x="206" y="1368"/>
            <a:chExt cx="698" cy="384"/>
          </a:xfrm>
        </p:grpSpPr>
        <p:sp>
          <p:nvSpPr>
            <p:cNvPr id="12300" name="Freeform 11"/>
            <p:cNvSpPr>
              <a:spLocks/>
            </p:cNvSpPr>
            <p:nvPr/>
          </p:nvSpPr>
          <p:spPr bwMode="invGray">
            <a:xfrm>
              <a:off x="258" y="1368"/>
              <a:ext cx="646" cy="384"/>
            </a:xfrm>
            <a:custGeom>
              <a:avLst/>
              <a:gdLst>
                <a:gd name="T0" fmla="*/ 24 w 646"/>
                <a:gd name="T1" fmla="*/ 82 h 384"/>
                <a:gd name="T2" fmla="*/ 122 w 646"/>
                <a:gd name="T3" fmla="*/ 20 h 384"/>
                <a:gd name="T4" fmla="*/ 254 w 646"/>
                <a:gd name="T5" fmla="*/ 0 h 384"/>
                <a:gd name="T6" fmla="*/ 382 w 646"/>
                <a:gd name="T7" fmla="*/ 20 h 384"/>
                <a:gd name="T8" fmla="*/ 500 w 646"/>
                <a:gd name="T9" fmla="*/ 66 h 384"/>
                <a:gd name="T10" fmla="*/ 526 w 646"/>
                <a:gd name="T11" fmla="*/ 54 h 384"/>
                <a:gd name="T12" fmla="*/ 564 w 646"/>
                <a:gd name="T13" fmla="*/ 58 h 384"/>
                <a:gd name="T14" fmla="*/ 536 w 646"/>
                <a:gd name="T15" fmla="*/ 98 h 384"/>
                <a:gd name="T16" fmla="*/ 550 w 646"/>
                <a:gd name="T17" fmla="*/ 132 h 384"/>
                <a:gd name="T18" fmla="*/ 554 w 646"/>
                <a:gd name="T19" fmla="*/ 164 h 384"/>
                <a:gd name="T20" fmla="*/ 576 w 646"/>
                <a:gd name="T21" fmla="*/ 182 h 384"/>
                <a:gd name="T22" fmla="*/ 598 w 646"/>
                <a:gd name="T23" fmla="*/ 198 h 384"/>
                <a:gd name="T24" fmla="*/ 626 w 646"/>
                <a:gd name="T25" fmla="*/ 204 h 384"/>
                <a:gd name="T26" fmla="*/ 644 w 646"/>
                <a:gd name="T27" fmla="*/ 212 h 384"/>
                <a:gd name="T28" fmla="*/ 616 w 646"/>
                <a:gd name="T29" fmla="*/ 272 h 384"/>
                <a:gd name="T30" fmla="*/ 560 w 646"/>
                <a:gd name="T31" fmla="*/ 270 h 384"/>
                <a:gd name="T32" fmla="*/ 514 w 646"/>
                <a:gd name="T33" fmla="*/ 274 h 384"/>
                <a:gd name="T34" fmla="*/ 474 w 646"/>
                <a:gd name="T35" fmla="*/ 268 h 384"/>
                <a:gd name="T36" fmla="*/ 432 w 646"/>
                <a:gd name="T37" fmla="*/ 302 h 384"/>
                <a:gd name="T38" fmla="*/ 408 w 646"/>
                <a:gd name="T39" fmla="*/ 384 h 384"/>
                <a:gd name="T40" fmla="*/ 378 w 646"/>
                <a:gd name="T41" fmla="*/ 382 h 384"/>
                <a:gd name="T42" fmla="*/ 382 w 646"/>
                <a:gd name="T43" fmla="*/ 302 h 384"/>
                <a:gd name="T44" fmla="*/ 300 w 646"/>
                <a:gd name="T45" fmla="*/ 302 h 384"/>
                <a:gd name="T46" fmla="*/ 124 w 646"/>
                <a:gd name="T47" fmla="*/ 284 h 384"/>
                <a:gd name="T48" fmla="*/ 116 w 646"/>
                <a:gd name="T49" fmla="*/ 308 h 384"/>
                <a:gd name="T50" fmla="*/ 112 w 646"/>
                <a:gd name="T51" fmla="*/ 378 h 384"/>
                <a:gd name="T52" fmla="*/ 84 w 646"/>
                <a:gd name="T53" fmla="*/ 380 h 384"/>
                <a:gd name="T54" fmla="*/ 56 w 646"/>
                <a:gd name="T55" fmla="*/ 302 h 384"/>
                <a:gd name="T56" fmla="*/ 60 w 646"/>
                <a:gd name="T57" fmla="*/ 276 h 384"/>
                <a:gd name="T58" fmla="*/ 14 w 646"/>
                <a:gd name="T59" fmla="*/ 220 h 384"/>
                <a:gd name="T60" fmla="*/ 0 w 646"/>
                <a:gd name="T61" fmla="*/ 148 h 384"/>
                <a:gd name="T62" fmla="*/ 24 w 646"/>
                <a:gd name="T63" fmla="*/ 82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46" h="384">
                  <a:moveTo>
                    <a:pt x="24" y="82"/>
                  </a:moveTo>
                  <a:cubicBezTo>
                    <a:pt x="44" y="61"/>
                    <a:pt x="84" y="34"/>
                    <a:pt x="122" y="20"/>
                  </a:cubicBezTo>
                  <a:cubicBezTo>
                    <a:pt x="160" y="6"/>
                    <a:pt x="211" y="0"/>
                    <a:pt x="254" y="0"/>
                  </a:cubicBezTo>
                  <a:cubicBezTo>
                    <a:pt x="297" y="0"/>
                    <a:pt x="341" y="9"/>
                    <a:pt x="382" y="20"/>
                  </a:cubicBezTo>
                  <a:cubicBezTo>
                    <a:pt x="423" y="31"/>
                    <a:pt x="476" y="60"/>
                    <a:pt x="500" y="66"/>
                  </a:cubicBezTo>
                  <a:cubicBezTo>
                    <a:pt x="524" y="72"/>
                    <a:pt x="515" y="55"/>
                    <a:pt x="526" y="54"/>
                  </a:cubicBezTo>
                  <a:cubicBezTo>
                    <a:pt x="537" y="53"/>
                    <a:pt x="562" y="51"/>
                    <a:pt x="564" y="58"/>
                  </a:cubicBezTo>
                  <a:cubicBezTo>
                    <a:pt x="566" y="65"/>
                    <a:pt x="538" y="86"/>
                    <a:pt x="536" y="98"/>
                  </a:cubicBezTo>
                  <a:cubicBezTo>
                    <a:pt x="534" y="110"/>
                    <a:pt x="547" y="121"/>
                    <a:pt x="550" y="132"/>
                  </a:cubicBezTo>
                  <a:cubicBezTo>
                    <a:pt x="553" y="143"/>
                    <a:pt x="550" y="156"/>
                    <a:pt x="554" y="164"/>
                  </a:cubicBezTo>
                  <a:cubicBezTo>
                    <a:pt x="558" y="172"/>
                    <a:pt x="569" y="176"/>
                    <a:pt x="576" y="182"/>
                  </a:cubicBezTo>
                  <a:cubicBezTo>
                    <a:pt x="583" y="188"/>
                    <a:pt x="590" y="194"/>
                    <a:pt x="598" y="198"/>
                  </a:cubicBezTo>
                  <a:cubicBezTo>
                    <a:pt x="606" y="202"/>
                    <a:pt x="618" y="202"/>
                    <a:pt x="626" y="204"/>
                  </a:cubicBezTo>
                  <a:cubicBezTo>
                    <a:pt x="634" y="206"/>
                    <a:pt x="646" y="201"/>
                    <a:pt x="644" y="212"/>
                  </a:cubicBezTo>
                  <a:cubicBezTo>
                    <a:pt x="642" y="223"/>
                    <a:pt x="630" y="262"/>
                    <a:pt x="616" y="272"/>
                  </a:cubicBezTo>
                  <a:cubicBezTo>
                    <a:pt x="602" y="282"/>
                    <a:pt x="577" y="270"/>
                    <a:pt x="560" y="270"/>
                  </a:cubicBezTo>
                  <a:cubicBezTo>
                    <a:pt x="543" y="270"/>
                    <a:pt x="528" y="274"/>
                    <a:pt x="514" y="274"/>
                  </a:cubicBezTo>
                  <a:cubicBezTo>
                    <a:pt x="500" y="274"/>
                    <a:pt x="488" y="263"/>
                    <a:pt x="474" y="268"/>
                  </a:cubicBezTo>
                  <a:cubicBezTo>
                    <a:pt x="460" y="273"/>
                    <a:pt x="443" y="283"/>
                    <a:pt x="432" y="302"/>
                  </a:cubicBezTo>
                  <a:cubicBezTo>
                    <a:pt x="421" y="321"/>
                    <a:pt x="417" y="371"/>
                    <a:pt x="408" y="384"/>
                  </a:cubicBezTo>
                  <a:lnTo>
                    <a:pt x="378" y="382"/>
                  </a:lnTo>
                  <a:lnTo>
                    <a:pt x="382" y="302"/>
                  </a:lnTo>
                  <a:cubicBezTo>
                    <a:pt x="369" y="289"/>
                    <a:pt x="343" y="305"/>
                    <a:pt x="300" y="302"/>
                  </a:cubicBezTo>
                  <a:cubicBezTo>
                    <a:pt x="257" y="299"/>
                    <a:pt x="155" y="283"/>
                    <a:pt x="124" y="284"/>
                  </a:cubicBezTo>
                  <a:lnTo>
                    <a:pt x="116" y="308"/>
                  </a:lnTo>
                  <a:cubicBezTo>
                    <a:pt x="114" y="324"/>
                    <a:pt x="117" y="366"/>
                    <a:pt x="112" y="378"/>
                  </a:cubicBezTo>
                  <a:lnTo>
                    <a:pt x="84" y="380"/>
                  </a:lnTo>
                  <a:lnTo>
                    <a:pt x="56" y="302"/>
                  </a:lnTo>
                  <a:cubicBezTo>
                    <a:pt x="52" y="285"/>
                    <a:pt x="67" y="290"/>
                    <a:pt x="60" y="276"/>
                  </a:cubicBezTo>
                  <a:cubicBezTo>
                    <a:pt x="53" y="262"/>
                    <a:pt x="24" y="241"/>
                    <a:pt x="14" y="220"/>
                  </a:cubicBezTo>
                  <a:cubicBezTo>
                    <a:pt x="4" y="199"/>
                    <a:pt x="0" y="171"/>
                    <a:pt x="0" y="148"/>
                  </a:cubicBezTo>
                  <a:cubicBezTo>
                    <a:pt x="0" y="125"/>
                    <a:pt x="4" y="103"/>
                    <a:pt x="24" y="82"/>
                  </a:cubicBezTo>
                  <a:close/>
                </a:path>
              </a:pathLst>
            </a:custGeom>
            <a:solidFill>
              <a:srgbClr val="6699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12301" name="Freeform 12"/>
            <p:cNvSpPr>
              <a:spLocks/>
            </p:cNvSpPr>
            <p:nvPr/>
          </p:nvSpPr>
          <p:spPr bwMode="invGray">
            <a:xfrm>
              <a:off x="206" y="1428"/>
              <a:ext cx="64" cy="96"/>
            </a:xfrm>
            <a:custGeom>
              <a:avLst/>
              <a:gdLst>
                <a:gd name="T0" fmla="*/ 64 w 64"/>
                <a:gd name="T1" fmla="*/ 34 h 96"/>
                <a:gd name="T2" fmla="*/ 44 w 64"/>
                <a:gd name="T3" fmla="*/ 20 h 96"/>
                <a:gd name="T4" fmla="*/ 32 w 64"/>
                <a:gd name="T5" fmla="*/ 2 h 96"/>
                <a:gd name="T6" fmla="*/ 10 w 64"/>
                <a:gd name="T7" fmla="*/ 6 h 96"/>
                <a:gd name="T8" fmla="*/ 0 w 64"/>
                <a:gd name="T9" fmla="*/ 26 h 96"/>
                <a:gd name="T10" fmla="*/ 8 w 64"/>
                <a:gd name="T11" fmla="*/ 40 h 96"/>
                <a:gd name="T12" fmla="*/ 26 w 64"/>
                <a:gd name="T13" fmla="*/ 38 h 96"/>
                <a:gd name="T14" fmla="*/ 48 w 64"/>
                <a:gd name="T15" fmla="*/ 34 h 96"/>
                <a:gd name="T16" fmla="*/ 34 w 64"/>
                <a:gd name="T17" fmla="*/ 44 h 96"/>
                <a:gd name="T18" fmla="*/ 28 w 64"/>
                <a:gd name="T19" fmla="*/ 74 h 96"/>
                <a:gd name="T20" fmla="*/ 34 w 64"/>
                <a:gd name="T21" fmla="*/ 9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96">
                  <a:moveTo>
                    <a:pt x="64" y="34"/>
                  </a:moveTo>
                  <a:cubicBezTo>
                    <a:pt x="56" y="30"/>
                    <a:pt x="49" y="25"/>
                    <a:pt x="44" y="20"/>
                  </a:cubicBezTo>
                  <a:cubicBezTo>
                    <a:pt x="39" y="15"/>
                    <a:pt x="37" y="4"/>
                    <a:pt x="32" y="2"/>
                  </a:cubicBezTo>
                  <a:cubicBezTo>
                    <a:pt x="27" y="0"/>
                    <a:pt x="15" y="2"/>
                    <a:pt x="10" y="6"/>
                  </a:cubicBezTo>
                  <a:cubicBezTo>
                    <a:pt x="5" y="10"/>
                    <a:pt x="0" y="20"/>
                    <a:pt x="0" y="26"/>
                  </a:cubicBezTo>
                  <a:cubicBezTo>
                    <a:pt x="0" y="32"/>
                    <a:pt x="4" y="38"/>
                    <a:pt x="8" y="40"/>
                  </a:cubicBezTo>
                  <a:cubicBezTo>
                    <a:pt x="12" y="42"/>
                    <a:pt x="19" y="39"/>
                    <a:pt x="26" y="38"/>
                  </a:cubicBezTo>
                  <a:cubicBezTo>
                    <a:pt x="33" y="37"/>
                    <a:pt x="47" y="33"/>
                    <a:pt x="48" y="34"/>
                  </a:cubicBezTo>
                  <a:cubicBezTo>
                    <a:pt x="49" y="35"/>
                    <a:pt x="37" y="37"/>
                    <a:pt x="34" y="44"/>
                  </a:cubicBezTo>
                  <a:cubicBezTo>
                    <a:pt x="31" y="51"/>
                    <a:pt x="28" y="65"/>
                    <a:pt x="28" y="74"/>
                  </a:cubicBezTo>
                  <a:cubicBezTo>
                    <a:pt x="28" y="83"/>
                    <a:pt x="31" y="89"/>
                    <a:pt x="34" y="96"/>
                  </a:cubicBezTo>
                </a:path>
              </a:pathLst>
            </a:custGeom>
            <a:solidFill>
              <a:srgbClr val="6699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299" name="Freeform 13"/>
          <p:cNvSpPr>
            <a:spLocks noChangeAspect="1"/>
          </p:cNvSpPr>
          <p:nvPr/>
        </p:nvSpPr>
        <p:spPr bwMode="auto">
          <a:xfrm>
            <a:off x="3084122" y="4724626"/>
            <a:ext cx="119221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973528" y="1360377"/>
            <a:ext cx="7825839" cy="54092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587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30" name="Rectangle 4"/>
          <p:cNvSpPr>
            <a:spLocks noGrp="1" noChangeAspect="1" noChangeArrowheads="1"/>
          </p:cNvSpPr>
          <p:nvPr>
            <p:ph type="title"/>
          </p:nvPr>
        </p:nvSpPr>
        <p:spPr bwMode="blackWhite">
          <a:xfrm>
            <a:off x="311150" y="135285"/>
            <a:ext cx="7937499" cy="604838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200" dirty="0" smtClean="0">
                <a:solidFill>
                  <a:schemeClr val="hlink"/>
                </a:solidFill>
              </a:rPr>
              <a:t>Infections intracellulaires</a:t>
            </a:r>
            <a:br>
              <a:rPr lang="fr-FR" altLang="fr-FR" sz="3200" dirty="0" smtClean="0">
                <a:solidFill>
                  <a:schemeClr val="hlink"/>
                </a:solidFill>
              </a:rPr>
            </a:br>
            <a:r>
              <a:rPr lang="fr-FR" altLang="fr-FR" sz="3100" b="1" u="sng" dirty="0" smtClean="0">
                <a:solidFill>
                  <a:schemeClr val="hlink"/>
                </a:solidFill>
              </a:rPr>
              <a:t>Concentrations d’antibiotiques</a:t>
            </a: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E6371C-F4D6-46A8-8331-882109D8C419}" type="slidenum">
              <a:rPr lang="fr-FR" altLang="fr-FR"/>
              <a:pPr eaLnBrk="1" hangingPunct="1"/>
              <a:t>14</a:t>
            </a:fld>
            <a:endParaRPr lang="fr-FR" altLang="fr-FR"/>
          </a:p>
        </p:txBody>
      </p:sp>
      <p:sp>
        <p:nvSpPr>
          <p:cNvPr id="26629" name="Oval 3"/>
          <p:cNvSpPr>
            <a:spLocks noChangeArrowheads="1"/>
          </p:cNvSpPr>
          <p:nvPr/>
        </p:nvSpPr>
        <p:spPr bwMode="invGray">
          <a:xfrm>
            <a:off x="5235574" y="3554942"/>
            <a:ext cx="3013075" cy="23606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4241800" y="2006599"/>
            <a:ext cx="3000664" cy="89255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800" b="1" dirty="0">
                <a:solidFill>
                  <a:srgbClr val="FF0000"/>
                </a:solidFill>
              </a:rPr>
              <a:t>Phagolysosome</a:t>
            </a:r>
          </a:p>
          <a:p>
            <a:pPr algn="ctr"/>
            <a:r>
              <a:rPr lang="en-US" altLang="fr-FR" sz="2400" b="1" dirty="0" smtClean="0"/>
              <a:t>pH=5.0</a:t>
            </a:r>
            <a:endParaRPr lang="en-US" altLang="fr-FR" sz="2400" b="1" dirty="0"/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5486958" y="4064982"/>
            <a:ext cx="277511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Macrolides (x10-50)</a:t>
            </a:r>
          </a:p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Aminoglycosides (x2-4</a:t>
            </a:r>
            <a:r>
              <a:rPr lang="en-US" altLang="fr-FR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altLang="fr-FR" sz="1600" b="1" dirty="0" err="1" smtClean="0">
                <a:solidFill>
                  <a:srgbClr val="FF0000"/>
                </a:solidFill>
              </a:rPr>
              <a:t>Clindamycine</a:t>
            </a:r>
            <a:endParaRPr lang="en-US" altLang="fr-FR" sz="1600" b="1" dirty="0">
              <a:solidFill>
                <a:srgbClr val="FF0000"/>
              </a:solidFill>
            </a:endParaRPr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2482850" y="2668588"/>
            <a:ext cx="1490663" cy="946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0000CC"/>
                </a:solidFill>
              </a:rPr>
              <a:t>Cytosol</a:t>
            </a:r>
          </a:p>
          <a:p>
            <a:r>
              <a:rPr lang="en-US" altLang="fr-FR" sz="2800" b="1" dirty="0"/>
              <a:t>pH=7.4</a:t>
            </a: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2057913" y="3894377"/>
            <a:ext cx="3078163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0000CC"/>
                </a:solidFill>
              </a:rPr>
              <a:t>Macrolides (x4-20)</a:t>
            </a:r>
          </a:p>
          <a:p>
            <a:pPr eaLnBrk="1" hangingPunct="1"/>
            <a:r>
              <a:rPr lang="en-US" altLang="fr-FR" b="1" dirty="0" smtClean="0">
                <a:solidFill>
                  <a:srgbClr val="0000CC"/>
                </a:solidFill>
              </a:rPr>
              <a:t>Fluoroquinolones (x2-8</a:t>
            </a:r>
            <a:r>
              <a:rPr lang="en-US" altLang="fr-FR" b="1" dirty="0">
                <a:solidFill>
                  <a:srgbClr val="0000CC"/>
                </a:solidFill>
              </a:rPr>
              <a:t>)</a:t>
            </a:r>
          </a:p>
          <a:p>
            <a:pPr eaLnBrk="1" hangingPunct="1"/>
            <a:r>
              <a:rPr lang="en-US" altLang="fr-FR" b="1" dirty="0" err="1" smtClean="0">
                <a:solidFill>
                  <a:srgbClr val="0000CC"/>
                </a:solidFill>
              </a:rPr>
              <a:t>Rifampicine</a:t>
            </a:r>
            <a:r>
              <a:rPr lang="en-US" altLang="fr-FR" b="1" dirty="0" smtClean="0">
                <a:solidFill>
                  <a:srgbClr val="0000CC"/>
                </a:solidFill>
              </a:rPr>
              <a:t> </a:t>
            </a:r>
            <a:r>
              <a:rPr lang="en-US" altLang="fr-FR" b="1" dirty="0">
                <a:solidFill>
                  <a:srgbClr val="0000CC"/>
                </a:solidFill>
              </a:rPr>
              <a:t>(x2</a:t>
            </a:r>
            <a:r>
              <a:rPr lang="en-US" altLang="fr-FR" b="1" dirty="0" smtClean="0">
                <a:solidFill>
                  <a:srgbClr val="0000CC"/>
                </a:solidFill>
              </a:rPr>
              <a:t>)*</a:t>
            </a:r>
            <a:endParaRPr lang="en-US" altLang="fr-FR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fr-FR" b="1" dirty="0" err="1">
                <a:solidFill>
                  <a:srgbClr val="0000CC"/>
                </a:solidFill>
              </a:rPr>
              <a:t>Tétracycline</a:t>
            </a:r>
            <a:r>
              <a:rPr lang="en-US" altLang="fr-FR" b="1" dirty="0">
                <a:solidFill>
                  <a:srgbClr val="0000CC"/>
                </a:solidFill>
              </a:rPr>
              <a:t> (x2-4</a:t>
            </a:r>
            <a:r>
              <a:rPr lang="en-US" altLang="fr-FR" b="1" dirty="0" smtClean="0">
                <a:solidFill>
                  <a:srgbClr val="0000CC"/>
                </a:solidFill>
              </a:rPr>
              <a:t>)</a:t>
            </a:r>
            <a:endParaRPr lang="en-US" altLang="fr-FR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fr-FR" dirty="0" smtClean="0">
                <a:solidFill>
                  <a:srgbClr val="0000CC"/>
                </a:solidFill>
              </a:rPr>
              <a:t>Beta-lactamines </a:t>
            </a:r>
            <a:r>
              <a:rPr lang="en-US" altLang="fr-FR" dirty="0">
                <a:solidFill>
                  <a:srgbClr val="0000CC"/>
                </a:solidFill>
              </a:rPr>
              <a:t>(x0.2-0.6</a:t>
            </a:r>
            <a:r>
              <a:rPr lang="en-US" altLang="fr-FR" dirty="0" smtClean="0">
                <a:solidFill>
                  <a:srgbClr val="0000CC"/>
                </a:solidFill>
              </a:rPr>
              <a:t>)</a:t>
            </a:r>
            <a:endParaRPr lang="en-US" altLang="fr-FR" dirty="0" smtClean="0">
              <a:solidFill>
                <a:srgbClr val="0000CC"/>
              </a:solidFill>
            </a:endParaRPr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5270499" y="5019089"/>
            <a:ext cx="2606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i="1" dirty="0" smtClean="0"/>
              <a:t>=</a:t>
            </a:r>
            <a:r>
              <a:rPr lang="en-US" altLang="fr-FR" sz="1600" i="1" dirty="0" err="1" smtClean="0"/>
              <a:t>Trappage</a:t>
            </a:r>
            <a:r>
              <a:rPr lang="en-US" altLang="fr-FR" sz="1600" i="1" dirty="0" smtClean="0"/>
              <a:t> </a:t>
            </a:r>
            <a:r>
              <a:rPr lang="en-US" altLang="fr-FR" sz="1600" i="1" dirty="0" err="1" smtClean="0"/>
              <a:t>ionique</a:t>
            </a:r>
            <a:r>
              <a:rPr lang="en-US" altLang="fr-FR" sz="1600" i="1" dirty="0" smtClean="0"/>
              <a:t> des bases </a:t>
            </a:r>
            <a:r>
              <a:rPr lang="en-US" altLang="fr-FR" sz="1600" i="1" dirty="0" err="1" smtClean="0"/>
              <a:t>faibles</a:t>
            </a:r>
            <a:r>
              <a:rPr lang="en-US" altLang="fr-FR" sz="1600" i="1" dirty="0" smtClean="0"/>
              <a:t> </a:t>
            </a:r>
            <a:endParaRPr lang="en-US" alt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9865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1068778" y="1189772"/>
            <a:ext cx="7825839" cy="54092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5E7A9D-AA55-418E-BD50-E3DC7828E12C}" type="slidenum">
              <a:rPr lang="fr-FR" altLang="fr-FR"/>
              <a:pPr eaLnBrk="1" hangingPunct="1"/>
              <a:t>15</a:t>
            </a:fld>
            <a:endParaRPr lang="fr-FR" altLang="fr-FR"/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invGray">
          <a:xfrm>
            <a:off x="5403460" y="3496305"/>
            <a:ext cx="3013075" cy="23606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497513" y="2887020"/>
            <a:ext cx="3017837" cy="528637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b="1" dirty="0">
                <a:solidFill>
                  <a:schemeClr val="hlink"/>
                </a:solidFill>
              </a:rPr>
              <a:t>Phagolysosome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5721350" y="4110038"/>
            <a:ext cx="207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Macrolides </a:t>
            </a:r>
          </a:p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Aminoglycosides</a:t>
            </a:r>
            <a:endParaRPr lang="en-US" altLang="fr-FR" sz="2000" b="1" dirty="0">
              <a:solidFill>
                <a:srgbClr val="FF0000"/>
              </a:solidFill>
            </a:endParaRP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3139611" y="2331554"/>
            <a:ext cx="1490663" cy="946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0000CC"/>
                </a:solidFill>
              </a:rPr>
              <a:t>Cytosol</a:t>
            </a:r>
          </a:p>
          <a:p>
            <a:r>
              <a:rPr lang="en-US" altLang="fr-FR" sz="2800" b="1" dirty="0" smtClean="0"/>
              <a:t>pH=7.4</a:t>
            </a:r>
            <a:endParaRPr lang="en-US" altLang="fr-FR" sz="2800" b="1" dirty="0"/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2525372" y="3599393"/>
            <a:ext cx="2719143" cy="2154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0000CC"/>
                </a:solidFill>
              </a:rPr>
              <a:t>Macrolides </a:t>
            </a:r>
            <a:r>
              <a:rPr lang="en-US" altLang="fr-FR" b="1" dirty="0" smtClean="0">
                <a:solidFill>
                  <a:srgbClr val="0000CC"/>
                </a:solidFill>
              </a:rPr>
              <a:t>Fluoroquinolones </a:t>
            </a:r>
            <a:r>
              <a:rPr lang="en-US" altLang="fr-FR" b="1" dirty="0" err="1" smtClean="0">
                <a:solidFill>
                  <a:srgbClr val="0000CC"/>
                </a:solidFill>
              </a:rPr>
              <a:t>Rifampicine</a:t>
            </a:r>
            <a:r>
              <a:rPr lang="en-US" altLang="fr-FR" b="1" dirty="0" smtClean="0">
                <a:solidFill>
                  <a:srgbClr val="0000CC"/>
                </a:solidFill>
              </a:rPr>
              <a:t> </a:t>
            </a:r>
          </a:p>
          <a:p>
            <a:pPr eaLnBrk="1" hangingPunct="1"/>
            <a:r>
              <a:rPr lang="en-US" altLang="fr-FR" b="1" dirty="0" err="1" smtClean="0">
                <a:solidFill>
                  <a:srgbClr val="0000CC"/>
                </a:solidFill>
              </a:rPr>
              <a:t>Tétracycline</a:t>
            </a:r>
            <a:endParaRPr lang="en-US" altLang="fr-FR" b="1" dirty="0" smtClean="0">
              <a:solidFill>
                <a:srgbClr val="0000CC"/>
              </a:solidFill>
            </a:endParaRPr>
          </a:p>
          <a:p>
            <a:pPr eaLnBrk="1" hangingPunct="1"/>
            <a:endParaRPr lang="en-US" altLang="fr-FR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fr-FR" sz="1600" dirty="0" smtClean="0">
                <a:solidFill>
                  <a:srgbClr val="0000CC"/>
                </a:solidFill>
              </a:rPr>
              <a:t>Beta-lactamines</a:t>
            </a:r>
            <a:endParaRPr lang="en-US" altLang="fr-FR" sz="1600" dirty="0"/>
          </a:p>
          <a:p>
            <a:pPr eaLnBrk="1" hangingPunct="1"/>
            <a:r>
              <a:rPr lang="en-US" altLang="fr-FR" sz="2800" b="1" dirty="0" smtClean="0">
                <a:solidFill>
                  <a:srgbClr val="FF3300"/>
                </a:solidFill>
              </a:rPr>
              <a:t>Bonne </a:t>
            </a:r>
            <a:r>
              <a:rPr lang="en-US" altLang="fr-FR" sz="2800" b="1" dirty="0" err="1" smtClean="0">
                <a:solidFill>
                  <a:srgbClr val="FF3300"/>
                </a:solidFill>
              </a:rPr>
              <a:t>activité</a:t>
            </a:r>
            <a:endParaRPr lang="fr-FR" altLang="fr-FR" sz="2800" b="1" dirty="0">
              <a:solidFill>
                <a:srgbClr val="FF3300"/>
              </a:solidFill>
            </a:endParaRP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5721350" y="4834266"/>
            <a:ext cx="2987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b="1" dirty="0" err="1" smtClean="0">
                <a:solidFill>
                  <a:srgbClr val="FF0000"/>
                </a:solidFill>
              </a:rPr>
              <a:t>Activité</a:t>
            </a:r>
            <a:r>
              <a:rPr lang="en-US" altLang="fr-FR" sz="2800" b="1" dirty="0" smtClean="0">
                <a:solidFill>
                  <a:srgbClr val="FF0000"/>
                </a:solidFill>
              </a:rPr>
              <a:t> </a:t>
            </a:r>
            <a:r>
              <a:rPr lang="en-US" altLang="fr-FR" sz="2800" b="1" dirty="0" err="1" smtClean="0">
                <a:solidFill>
                  <a:srgbClr val="FF0000"/>
                </a:solidFill>
              </a:rPr>
              <a:t>faible</a:t>
            </a:r>
            <a:endParaRPr lang="en-US" altLang="fr-FR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4"/>
          <p:cNvSpPr txBox="1">
            <a:spLocks noChangeAspect="1" noChangeArrowheads="1"/>
          </p:cNvSpPr>
          <p:nvPr/>
        </p:nvSpPr>
        <p:spPr bwMode="blackWhite">
          <a:xfrm>
            <a:off x="301626" y="276620"/>
            <a:ext cx="7937499" cy="6048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dirty="0" smtClean="0">
                <a:solidFill>
                  <a:schemeClr val="hlink"/>
                </a:solidFill>
              </a:rPr>
              <a:t>Infections intracellulaires</a:t>
            </a:r>
            <a:br>
              <a:rPr lang="fr-FR" altLang="fr-FR" sz="2800" dirty="0" smtClean="0">
                <a:solidFill>
                  <a:schemeClr val="hlink"/>
                </a:solidFill>
              </a:rPr>
            </a:br>
            <a:r>
              <a:rPr lang="fr-FR" altLang="fr-FR" sz="2800" b="1" u="sng" dirty="0" smtClean="0">
                <a:solidFill>
                  <a:schemeClr val="hlink"/>
                </a:solidFill>
              </a:rPr>
              <a:t>Activité des antibiotiques</a:t>
            </a:r>
          </a:p>
        </p:txBody>
      </p:sp>
    </p:spTree>
    <p:extLst>
      <p:ext uri="{BB962C8B-B14F-4D97-AF65-F5344CB8AC3E}">
        <p14:creationId xmlns:p14="http://schemas.microsoft.com/office/powerpoint/2010/main" val="18534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nfections avec </a:t>
            </a:r>
            <a:r>
              <a:rPr lang="fr-FR" b="1" u="sng" dirty="0" smtClean="0"/>
              <a:t>barrière physiologique </a:t>
            </a:r>
            <a:r>
              <a:rPr lang="fr-FR" dirty="0" smtClean="0"/>
              <a:t>ou</a:t>
            </a:r>
            <a:r>
              <a:rPr lang="fr-FR" b="1" u="sng" dirty="0" smtClean="0"/>
              <a:t> bactéries intracellulaires 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877" y="3172151"/>
            <a:ext cx="8094245" cy="1199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srgbClr val="FF0000"/>
                </a:solidFill>
              </a:rPr>
              <a:t>I</a:t>
            </a:r>
            <a:r>
              <a:rPr lang="fr-FR" sz="3200" b="1" dirty="0" smtClean="0">
                <a:solidFill>
                  <a:srgbClr val="FF0000"/>
                </a:solidFill>
              </a:rPr>
              <a:t>nterprétation des résultats de sensibilités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149" y="2561344"/>
            <a:ext cx="1383723" cy="12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Antibiogramme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altLang="fr-FR" dirty="0"/>
              <a:t>Réalisation : </a:t>
            </a:r>
            <a:r>
              <a:rPr lang="fr-FR" altLang="fr-FR" sz="3100" dirty="0" smtClean="0"/>
              <a:t>isolement </a:t>
            </a:r>
            <a:r>
              <a:rPr lang="fr-FR" altLang="fr-FR" sz="3100" dirty="0"/>
              <a:t>de la souche bactérienne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Mise en culture</a:t>
            </a:r>
          </a:p>
        </p:txBody>
      </p:sp>
      <p:pic>
        <p:nvPicPr>
          <p:cNvPr id="43013" name="Picture 5" descr="colonies_bacterien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219392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8588375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dirty="0">
                <a:solidFill>
                  <a:srgbClr val="FF3300"/>
                </a:solidFill>
              </a:rPr>
              <a:t>ATTENTION:</a:t>
            </a:r>
            <a:r>
              <a:rPr lang="fr-FR" altLang="fr-FR" sz="2400" dirty="0"/>
              <a:t> </a:t>
            </a:r>
            <a:r>
              <a:rPr lang="fr-FR" altLang="fr-FR" sz="2400" b="1" dirty="0"/>
              <a:t>Possibilité d’avoir plusieurs types de colonies. </a:t>
            </a:r>
            <a:r>
              <a:rPr lang="fr-FR" altLang="fr-FR" sz="2400" dirty="0"/>
              <a:t>Un seul type doit être sélectionné pour avoir une identification et un antibiogramme corrects</a:t>
            </a:r>
          </a:p>
          <a:p>
            <a:endParaRPr lang="fr-FR" altLang="fr-FR" sz="2400" dirty="0"/>
          </a:p>
          <a:p>
            <a:r>
              <a:rPr lang="fr-FR" altLang="fr-FR" sz="2400" dirty="0"/>
              <a:t>Il faut sélectionner </a:t>
            </a:r>
            <a:r>
              <a:rPr lang="fr-FR" altLang="fr-FR" sz="2400" b="1" dirty="0"/>
              <a:t>la souche responsable des symptômes</a:t>
            </a:r>
          </a:p>
          <a:p>
            <a:r>
              <a:rPr lang="fr-FR" altLang="fr-FR" sz="2000" dirty="0" smtClean="0">
                <a:solidFill>
                  <a:srgbClr val="FF3300"/>
                </a:solidFill>
              </a:rPr>
              <a:t>EX </a:t>
            </a:r>
            <a:r>
              <a:rPr lang="fr-FR" altLang="fr-FR" sz="2000" dirty="0">
                <a:solidFill>
                  <a:srgbClr val="FF3300"/>
                </a:solidFill>
              </a:rPr>
              <a:t>:</a:t>
            </a:r>
            <a:r>
              <a:rPr lang="fr-FR" altLang="fr-FR" sz="2000" dirty="0"/>
              <a:t> comment différencier une </a:t>
            </a:r>
            <a:r>
              <a:rPr lang="fr-FR" altLang="fr-FR" sz="2000" i="1" dirty="0"/>
              <a:t>Escherichia coli</a:t>
            </a:r>
            <a:r>
              <a:rPr lang="fr-FR" altLang="fr-FR" sz="2000" dirty="0"/>
              <a:t> toxique d’une </a:t>
            </a:r>
            <a:r>
              <a:rPr lang="fr-FR" altLang="fr-FR" sz="2000" i="1" dirty="0"/>
              <a:t>Escherichia coli</a:t>
            </a:r>
            <a:r>
              <a:rPr lang="fr-FR" altLang="fr-FR" sz="2000" dirty="0"/>
              <a:t> non pathogène ?</a:t>
            </a:r>
          </a:p>
          <a:p>
            <a:pPr algn="ctr"/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5860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u="sng" dirty="0">
                <a:solidFill>
                  <a:srgbClr val="FF0000"/>
                </a:solidFill>
              </a:rPr>
              <a:t>EVALUER la pertinence </a:t>
            </a:r>
            <a:r>
              <a:rPr lang="fr-FR" sz="3600" dirty="0"/>
              <a:t>de la souche </a:t>
            </a:r>
            <a:r>
              <a:rPr lang="fr-FR" sz="3600" dirty="0" smtClean="0"/>
              <a:t>pathogène identifiée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0863"/>
            <a:ext cx="7886700" cy="4894262"/>
          </a:xfrm>
        </p:spPr>
        <p:txBody>
          <a:bodyPr>
            <a:normAutofit fontScale="92500" lnSpcReduction="10000"/>
          </a:bodyPr>
          <a:lstStyle/>
          <a:p>
            <a:endParaRPr lang="fr-FR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 smtClean="0"/>
              <a:t>Si vous n’avez jamais entendu parler de la souche :</a:t>
            </a:r>
          </a:p>
          <a:p>
            <a:pPr marL="300038" lvl="1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Allez vérifier qu’elle a déjà été décrite comme pouvant être la cause de la maladie que vous suspectez</a:t>
            </a:r>
          </a:p>
          <a:p>
            <a:pPr marL="300038" lvl="1" indent="0">
              <a:buNone/>
            </a:pPr>
            <a:endParaRPr lang="fr-FR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 smtClean="0"/>
              <a:t>Si plusieurs souches sont impliquées :</a:t>
            </a:r>
          </a:p>
          <a:p>
            <a:pPr marL="0" indent="0">
              <a:buNone/>
            </a:pPr>
            <a:r>
              <a:rPr lang="fr-FR" sz="2200" i="1" dirty="0"/>
              <a:t>	</a:t>
            </a:r>
            <a:r>
              <a:rPr lang="fr-FR" sz="2200" i="1" dirty="0" smtClean="0"/>
              <a:t>D</a:t>
            </a:r>
            <a:r>
              <a:rPr lang="fr-FR" sz="2200" dirty="0" smtClean="0"/>
              <a:t>emandez-vous si l’infection pluri-bactérienne est fréquemment décrite pour la maladie que vous suspectez</a:t>
            </a:r>
          </a:p>
          <a:p>
            <a:pPr marL="300038" lvl="1" indent="0">
              <a:buNone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 smtClean="0"/>
              <a:t>S’il n’y aucune souche isolée</a:t>
            </a:r>
          </a:p>
          <a:p>
            <a:pPr marL="300038" lvl="1" indent="0">
              <a:buNone/>
            </a:pPr>
            <a:r>
              <a:rPr lang="fr-FR" dirty="0"/>
              <a:t>	D</a:t>
            </a:r>
            <a:r>
              <a:rPr lang="fr-FR" dirty="0" smtClean="0"/>
              <a:t>emandez-vous si la bactérie a pu mourir lors du transport (conditions non adéquates)</a:t>
            </a:r>
          </a:p>
          <a:p>
            <a:pPr marL="300038" lvl="1" indent="0">
              <a:buNone/>
            </a:pPr>
            <a:r>
              <a:rPr lang="fr-FR" dirty="0"/>
              <a:t>	P</a:t>
            </a:r>
            <a:r>
              <a:rPr lang="fr-FR" dirty="0" smtClean="0"/>
              <a:t>ensez aux bactéries difficilement cultivables (les anaérobies si vous n’avez pas anticipé le mode de transport, </a:t>
            </a:r>
            <a:r>
              <a:rPr lang="fr-FR" i="1" dirty="0" err="1" smtClean="0"/>
              <a:t>Nocardia</a:t>
            </a:r>
            <a:r>
              <a:rPr lang="fr-FR" i="1" dirty="0" smtClean="0"/>
              <a:t>, </a:t>
            </a:r>
            <a:r>
              <a:rPr lang="fr-FR" i="1" dirty="0" err="1" smtClean="0"/>
              <a:t>Mycoplasma</a:t>
            </a:r>
            <a:r>
              <a:rPr lang="fr-FR" dirty="0" smtClean="0"/>
              <a:t>,…)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9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Accès aux sites infectieux particuliers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9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6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100"/>
              <a:t>méthode de référence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Sensibilité en milieu liquide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3000"/>
              <a:t>= Détermination de la CMI</a:t>
            </a:r>
          </a:p>
          <a:p>
            <a:pPr lvl="1">
              <a:buFont typeface="Wingdings" panose="05000000000000000000" pitchFamily="2" charset="2"/>
              <a:buNone/>
            </a:pPr>
            <a:endParaRPr lang="fr-FR" altLang="fr-FR" sz="3000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971550" y="3429000"/>
            <a:ext cx="4321175" cy="792163"/>
            <a:chOff x="2154" y="1706"/>
            <a:chExt cx="2722" cy="772"/>
          </a:xfrm>
        </p:grpSpPr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2154" y="1707"/>
              <a:ext cx="182" cy="771"/>
              <a:chOff x="521" y="1389"/>
              <a:chExt cx="182" cy="771"/>
            </a:xfrm>
          </p:grpSpPr>
          <p:sp>
            <p:nvSpPr>
              <p:cNvPr id="52230" name="Rectangle 6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1" name="AutoShape 7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2" name="Group 8"/>
            <p:cNvGrpSpPr>
              <a:grpSpLocks/>
            </p:cNvGrpSpPr>
            <p:nvPr/>
          </p:nvGrpSpPr>
          <p:grpSpPr bwMode="auto">
            <a:xfrm>
              <a:off x="2789" y="1707"/>
              <a:ext cx="182" cy="771"/>
              <a:chOff x="521" y="1389"/>
              <a:chExt cx="182" cy="771"/>
            </a:xfrm>
          </p:grpSpPr>
          <p:sp>
            <p:nvSpPr>
              <p:cNvPr id="52233" name="Rectangle 9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4" name="AutoShape 10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424" y="1707"/>
              <a:ext cx="182" cy="771"/>
              <a:chOff x="521" y="1389"/>
              <a:chExt cx="182" cy="771"/>
            </a:xfrm>
          </p:grpSpPr>
          <p:sp>
            <p:nvSpPr>
              <p:cNvPr id="52236" name="Rectangle 12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7" name="AutoShape 13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8" name="Group 14"/>
            <p:cNvGrpSpPr>
              <a:grpSpLocks/>
            </p:cNvGrpSpPr>
            <p:nvPr/>
          </p:nvGrpSpPr>
          <p:grpSpPr bwMode="auto">
            <a:xfrm>
              <a:off x="4059" y="1706"/>
              <a:ext cx="182" cy="771"/>
              <a:chOff x="521" y="1389"/>
              <a:chExt cx="182" cy="771"/>
            </a:xfrm>
          </p:grpSpPr>
          <p:sp>
            <p:nvSpPr>
              <p:cNvPr id="52239" name="Rectangle 15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41" name="Group 17"/>
            <p:cNvGrpSpPr>
              <a:grpSpLocks/>
            </p:cNvGrpSpPr>
            <p:nvPr/>
          </p:nvGrpSpPr>
          <p:grpSpPr bwMode="auto">
            <a:xfrm>
              <a:off x="4694" y="1706"/>
              <a:ext cx="182" cy="771"/>
              <a:chOff x="521" y="1389"/>
              <a:chExt cx="182" cy="771"/>
            </a:xfrm>
          </p:grpSpPr>
          <p:sp>
            <p:nvSpPr>
              <p:cNvPr id="52242" name="Rectangle 18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3" name="AutoShape 19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5867400" y="3430588"/>
            <a:ext cx="288925" cy="790575"/>
            <a:chOff x="521" y="1389"/>
            <a:chExt cx="182" cy="771"/>
          </a:xfrm>
        </p:grpSpPr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46" name="AutoShape 22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6875463" y="3430588"/>
            <a:ext cx="288925" cy="790575"/>
            <a:chOff x="521" y="1389"/>
            <a:chExt cx="182" cy="771"/>
          </a:xfrm>
        </p:grpSpPr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49" name="AutoShape 25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7883525" y="3430588"/>
            <a:ext cx="288925" cy="790575"/>
            <a:chOff x="521" y="1389"/>
            <a:chExt cx="182" cy="771"/>
          </a:xfrm>
        </p:grpSpPr>
        <p:sp>
          <p:nvSpPr>
            <p:cNvPr id="52251" name="Rectangle 27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52" name="AutoShape 28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684213" y="42148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0.008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1692275" y="42211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0.016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2700338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0.031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3708400" y="42275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0.062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4643438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0.125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5651500" y="42275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0.250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6659563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0.500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7667625" y="42148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1.000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5619750" y="4243388"/>
            <a:ext cx="863600" cy="360362"/>
          </a:xfrm>
          <a:prstGeom prst="rect">
            <a:avLst/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5607050" y="4638675"/>
            <a:ext cx="836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>
                <a:solidFill>
                  <a:srgbClr val="009999"/>
                </a:solidFill>
              </a:rPr>
              <a:t>CMI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1547813" y="4652963"/>
            <a:ext cx="4011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Concentration en antibiotique (µg/mL)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8373" y="5922818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Peut être réalisée de manière automatisée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06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Rectangle 1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100"/>
              <a:t>autres méthodes (E-test</a:t>
            </a:r>
            <a:r>
              <a:rPr lang="fr-FR" altLang="fr-FR" sz="3100">
                <a:cs typeface="Arial" panose="020B0604020202020204" pitchFamily="34" charset="0"/>
              </a:rPr>
              <a:t>®</a:t>
            </a:r>
            <a:r>
              <a:rPr lang="fr-FR" altLang="fr-FR" sz="310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600" dirty="0"/>
              <a:t>Détermination de la sensibilité sur milieu gélosé</a:t>
            </a:r>
            <a:r>
              <a:rPr lang="fr-FR" altLang="fr-FR" dirty="0"/>
              <a:t> :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3400" dirty="0">
                <a:solidFill>
                  <a:srgbClr val="009999"/>
                </a:solidFill>
              </a:rPr>
              <a:t>	E-test</a:t>
            </a:r>
            <a:r>
              <a:rPr lang="fr-FR" altLang="fr-FR" sz="3400" dirty="0">
                <a:solidFill>
                  <a:srgbClr val="009999"/>
                </a:solidFill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24581" name="Picture 5" descr="etest_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68" y="2392362"/>
            <a:ext cx="3055937" cy="30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4067175" y="3213100"/>
            <a:ext cx="0" cy="20875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95513" y="3860800"/>
            <a:ext cx="1820862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/>
              <a:t>Concentrations croissantes en antibiotique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4283075" y="4273550"/>
            <a:ext cx="2305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588125" y="3936206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600" dirty="0">
                <a:solidFill>
                  <a:schemeClr val="accent2"/>
                </a:solidFill>
              </a:rPr>
              <a:t>CMI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02942" y="5659658"/>
            <a:ext cx="69475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dirty="0" smtClean="0"/>
              <a:t>Méthode assez précise mais plus chère </a:t>
            </a:r>
          </a:p>
          <a:p>
            <a:pPr algn="ctr"/>
            <a:r>
              <a:rPr lang="fr-FR" altLang="fr-FR" sz="2400" dirty="0" smtClean="0"/>
              <a:t>(il faut faire </a:t>
            </a:r>
            <a:r>
              <a:rPr lang="fr-FR" altLang="fr-FR" sz="2400" b="1" dirty="0" smtClean="0"/>
              <a:t>un premier choix d’antibiotiques </a:t>
            </a:r>
            <a:r>
              <a:rPr lang="fr-FR" altLang="fr-FR" sz="2400" dirty="0" smtClean="0"/>
              <a:t>à tester)</a:t>
            </a:r>
            <a:endParaRPr lang="fr-FR" altLang="fr-FR" sz="2400" dirty="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068763" y="2951956"/>
            <a:ext cx="215900" cy="2089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66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200"/>
              <a:t>antibiogramme standard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600" dirty="0"/>
              <a:t>Détermination de la </a:t>
            </a:r>
            <a:r>
              <a:rPr lang="fr-FR" altLang="fr-FR" sz="2600" b="1" dirty="0">
                <a:solidFill>
                  <a:srgbClr val="009999"/>
                </a:solidFill>
              </a:rPr>
              <a:t>sensibilité sur milieu gélosé : </a:t>
            </a:r>
            <a:r>
              <a:rPr lang="fr-FR" altLang="fr-FR" sz="3400" dirty="0">
                <a:solidFill>
                  <a:srgbClr val="009999"/>
                </a:solidFill>
              </a:rPr>
              <a:t>antibiogramme standard</a:t>
            </a:r>
          </a:p>
          <a:p>
            <a:endParaRPr lang="fr-FR" altLang="fr-FR" sz="1600" dirty="0">
              <a:cs typeface="Arial" panose="020B0604020202020204" pitchFamily="34" charset="0"/>
            </a:endParaRPr>
          </a:p>
        </p:txBody>
      </p:sp>
      <p:pic>
        <p:nvPicPr>
          <p:cNvPr id="53252" name="Picture 4" descr="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3101975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2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16" name="Rectangle 14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200"/>
              <a:t>antibiogramme standard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411662"/>
          </a:xfrm>
        </p:spPr>
        <p:txBody>
          <a:bodyPr/>
          <a:lstStyle/>
          <a:p>
            <a:r>
              <a:rPr lang="fr-FR" altLang="fr-FR">
                <a:solidFill>
                  <a:srgbClr val="009999"/>
                </a:solidFill>
              </a:rPr>
              <a:t>Droite de concordance</a:t>
            </a:r>
            <a:r>
              <a:rPr lang="fr-FR" altLang="fr-FR"/>
              <a:t> entre la CMI et le diamètre d’inhibition</a:t>
            </a: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1189038" y="309721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1187450" y="315118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1231900" y="31511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1433513" y="326707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1684338" y="343217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1692275" y="3494088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6" name="Oval 10"/>
          <p:cNvSpPr>
            <a:spLocks noChangeArrowheads="1"/>
          </p:cNvSpPr>
          <p:nvPr/>
        </p:nvSpPr>
        <p:spPr bwMode="auto">
          <a:xfrm>
            <a:off x="1928813" y="3548063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7" name="Oval 11"/>
          <p:cNvSpPr>
            <a:spLocks noChangeArrowheads="1"/>
          </p:cNvSpPr>
          <p:nvPr/>
        </p:nvSpPr>
        <p:spPr bwMode="auto">
          <a:xfrm>
            <a:off x="2170113" y="34845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8" name="Oval 12"/>
          <p:cNvSpPr>
            <a:spLocks noChangeArrowheads="1"/>
          </p:cNvSpPr>
          <p:nvPr/>
        </p:nvSpPr>
        <p:spPr bwMode="auto">
          <a:xfrm>
            <a:off x="1684338" y="36655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9" name="Oval 13"/>
          <p:cNvSpPr>
            <a:spLocks noChangeArrowheads="1"/>
          </p:cNvSpPr>
          <p:nvPr/>
        </p:nvSpPr>
        <p:spPr bwMode="auto">
          <a:xfrm>
            <a:off x="1719263" y="366712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1754188" y="366712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1928813" y="3670300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1958975" y="3670300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2003425" y="36703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2178050" y="37226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5" name="Oval 19"/>
          <p:cNvSpPr>
            <a:spLocks noChangeArrowheads="1"/>
          </p:cNvSpPr>
          <p:nvPr/>
        </p:nvSpPr>
        <p:spPr bwMode="auto">
          <a:xfrm>
            <a:off x="2224088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2181225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7" name="Oval 21"/>
          <p:cNvSpPr>
            <a:spLocks noChangeArrowheads="1"/>
          </p:cNvSpPr>
          <p:nvPr/>
        </p:nvSpPr>
        <p:spPr bwMode="auto">
          <a:xfrm>
            <a:off x="2063750" y="37782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8" name="Oval 22"/>
          <p:cNvSpPr>
            <a:spLocks noChangeArrowheads="1"/>
          </p:cNvSpPr>
          <p:nvPr/>
        </p:nvSpPr>
        <p:spPr bwMode="auto">
          <a:xfrm>
            <a:off x="2044700" y="37766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9" name="Oval 23"/>
          <p:cNvSpPr>
            <a:spLocks noChangeArrowheads="1"/>
          </p:cNvSpPr>
          <p:nvPr/>
        </p:nvSpPr>
        <p:spPr bwMode="auto">
          <a:xfrm>
            <a:off x="2014538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0" name="Oval 24"/>
          <p:cNvSpPr>
            <a:spLocks noChangeArrowheads="1"/>
          </p:cNvSpPr>
          <p:nvPr/>
        </p:nvSpPr>
        <p:spPr bwMode="auto">
          <a:xfrm>
            <a:off x="1984375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1955800" y="37766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1944688" y="38401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3" name="Oval 27"/>
          <p:cNvSpPr>
            <a:spLocks noChangeArrowheads="1"/>
          </p:cNvSpPr>
          <p:nvPr/>
        </p:nvSpPr>
        <p:spPr bwMode="auto">
          <a:xfrm>
            <a:off x="1216025" y="36718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1952625" y="38973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5" name="Oval 29"/>
          <p:cNvSpPr>
            <a:spLocks noChangeArrowheads="1"/>
          </p:cNvSpPr>
          <p:nvPr/>
        </p:nvSpPr>
        <p:spPr bwMode="auto">
          <a:xfrm>
            <a:off x="2184400" y="389413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2185988" y="400367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2197100" y="40687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1944688" y="40052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1949450" y="40640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1955800" y="412273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auto">
          <a:xfrm>
            <a:off x="2674938" y="40528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2" name="Oval 36"/>
          <p:cNvSpPr>
            <a:spLocks noChangeArrowheads="1"/>
          </p:cNvSpPr>
          <p:nvPr/>
        </p:nvSpPr>
        <p:spPr bwMode="auto">
          <a:xfrm>
            <a:off x="2673350" y="41703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3" name="Oval 37"/>
          <p:cNvSpPr>
            <a:spLocks noChangeArrowheads="1"/>
          </p:cNvSpPr>
          <p:nvPr/>
        </p:nvSpPr>
        <p:spPr bwMode="auto">
          <a:xfrm>
            <a:off x="2909888" y="41100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4" name="Oval 38"/>
          <p:cNvSpPr>
            <a:spLocks noChangeArrowheads="1"/>
          </p:cNvSpPr>
          <p:nvPr/>
        </p:nvSpPr>
        <p:spPr bwMode="auto">
          <a:xfrm>
            <a:off x="3154363" y="4270375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5" name="Oval 39"/>
          <p:cNvSpPr>
            <a:spLocks noChangeArrowheads="1"/>
          </p:cNvSpPr>
          <p:nvPr/>
        </p:nvSpPr>
        <p:spPr bwMode="auto">
          <a:xfrm>
            <a:off x="2759075" y="432911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6" name="Oval 40"/>
          <p:cNvSpPr>
            <a:spLocks noChangeArrowheads="1"/>
          </p:cNvSpPr>
          <p:nvPr/>
        </p:nvSpPr>
        <p:spPr bwMode="auto">
          <a:xfrm>
            <a:off x="2719388" y="433070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7" name="Oval 41"/>
          <p:cNvSpPr>
            <a:spLocks noChangeArrowheads="1"/>
          </p:cNvSpPr>
          <p:nvPr/>
        </p:nvSpPr>
        <p:spPr bwMode="auto">
          <a:xfrm>
            <a:off x="2678113" y="433387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8" name="Oval 42"/>
          <p:cNvSpPr>
            <a:spLocks noChangeArrowheads="1"/>
          </p:cNvSpPr>
          <p:nvPr/>
        </p:nvSpPr>
        <p:spPr bwMode="auto">
          <a:xfrm>
            <a:off x="2674938" y="4283075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9" name="Oval 43"/>
          <p:cNvSpPr>
            <a:spLocks noChangeArrowheads="1"/>
          </p:cNvSpPr>
          <p:nvPr/>
        </p:nvSpPr>
        <p:spPr bwMode="auto">
          <a:xfrm>
            <a:off x="2684463" y="4451350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0" name="Oval 44"/>
          <p:cNvSpPr>
            <a:spLocks noChangeArrowheads="1"/>
          </p:cNvSpPr>
          <p:nvPr/>
        </p:nvSpPr>
        <p:spPr bwMode="auto">
          <a:xfrm>
            <a:off x="2724150" y="4451350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1" name="Oval 45"/>
          <p:cNvSpPr>
            <a:spLocks noChangeArrowheads="1"/>
          </p:cNvSpPr>
          <p:nvPr/>
        </p:nvSpPr>
        <p:spPr bwMode="auto">
          <a:xfrm>
            <a:off x="2903538" y="4446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2" name="Oval 46"/>
          <p:cNvSpPr>
            <a:spLocks noChangeArrowheads="1"/>
          </p:cNvSpPr>
          <p:nvPr/>
        </p:nvSpPr>
        <p:spPr bwMode="auto">
          <a:xfrm>
            <a:off x="2944813" y="444658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3" name="Oval 47"/>
          <p:cNvSpPr>
            <a:spLocks noChangeArrowheads="1"/>
          </p:cNvSpPr>
          <p:nvPr/>
        </p:nvSpPr>
        <p:spPr bwMode="auto">
          <a:xfrm>
            <a:off x="2984500" y="4446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4" name="Oval 48"/>
          <p:cNvSpPr>
            <a:spLocks noChangeArrowheads="1"/>
          </p:cNvSpPr>
          <p:nvPr/>
        </p:nvSpPr>
        <p:spPr bwMode="auto">
          <a:xfrm>
            <a:off x="3154363" y="433070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5" name="Oval 49"/>
          <p:cNvSpPr>
            <a:spLocks noChangeArrowheads="1"/>
          </p:cNvSpPr>
          <p:nvPr/>
        </p:nvSpPr>
        <p:spPr bwMode="auto">
          <a:xfrm>
            <a:off x="3197225" y="433070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6" name="Oval 50"/>
          <p:cNvSpPr>
            <a:spLocks noChangeArrowheads="1"/>
          </p:cNvSpPr>
          <p:nvPr/>
        </p:nvSpPr>
        <p:spPr bwMode="auto">
          <a:xfrm>
            <a:off x="3402013" y="432593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7" name="Oval 51"/>
          <p:cNvSpPr>
            <a:spLocks noChangeArrowheads="1"/>
          </p:cNvSpPr>
          <p:nvPr/>
        </p:nvSpPr>
        <p:spPr bwMode="auto">
          <a:xfrm>
            <a:off x="3406775" y="4381500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8" name="Oval 52"/>
          <p:cNvSpPr>
            <a:spLocks noChangeArrowheads="1"/>
          </p:cNvSpPr>
          <p:nvPr/>
        </p:nvSpPr>
        <p:spPr bwMode="auto">
          <a:xfrm>
            <a:off x="3403600" y="46116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9" name="Oval 53"/>
          <p:cNvSpPr>
            <a:spLocks noChangeArrowheads="1"/>
          </p:cNvSpPr>
          <p:nvPr/>
        </p:nvSpPr>
        <p:spPr bwMode="auto">
          <a:xfrm>
            <a:off x="3411538" y="466407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0" name="Oval 54"/>
          <p:cNvSpPr>
            <a:spLocks noChangeArrowheads="1"/>
          </p:cNvSpPr>
          <p:nvPr/>
        </p:nvSpPr>
        <p:spPr bwMode="auto">
          <a:xfrm>
            <a:off x="3151188" y="466566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1" name="Oval 55"/>
          <p:cNvSpPr>
            <a:spLocks noChangeArrowheads="1"/>
          </p:cNvSpPr>
          <p:nvPr/>
        </p:nvSpPr>
        <p:spPr bwMode="auto">
          <a:xfrm>
            <a:off x="2925763" y="495458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2" name="Oval 56"/>
          <p:cNvSpPr>
            <a:spLocks noChangeArrowheads="1"/>
          </p:cNvSpPr>
          <p:nvPr/>
        </p:nvSpPr>
        <p:spPr bwMode="auto">
          <a:xfrm>
            <a:off x="3167063" y="50085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3" name="Oval 57"/>
          <p:cNvSpPr>
            <a:spLocks noChangeArrowheads="1"/>
          </p:cNvSpPr>
          <p:nvPr/>
        </p:nvSpPr>
        <p:spPr bwMode="auto">
          <a:xfrm>
            <a:off x="3216275" y="50101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4" name="Oval 58"/>
          <p:cNvSpPr>
            <a:spLocks noChangeArrowheads="1"/>
          </p:cNvSpPr>
          <p:nvPr/>
        </p:nvSpPr>
        <p:spPr bwMode="auto">
          <a:xfrm>
            <a:off x="3654425" y="4492625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5" name="Oval 59"/>
          <p:cNvSpPr>
            <a:spLocks noChangeArrowheads="1"/>
          </p:cNvSpPr>
          <p:nvPr/>
        </p:nvSpPr>
        <p:spPr bwMode="auto">
          <a:xfrm>
            <a:off x="3654425" y="4602163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6" name="Oval 60"/>
          <p:cNvSpPr>
            <a:spLocks noChangeArrowheads="1"/>
          </p:cNvSpPr>
          <p:nvPr/>
        </p:nvSpPr>
        <p:spPr bwMode="auto">
          <a:xfrm>
            <a:off x="3656013" y="47704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7" name="Oval 61"/>
          <p:cNvSpPr>
            <a:spLocks noChangeArrowheads="1"/>
          </p:cNvSpPr>
          <p:nvPr/>
        </p:nvSpPr>
        <p:spPr bwMode="auto">
          <a:xfrm>
            <a:off x="3659188" y="483235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8" name="Oval 62"/>
          <p:cNvSpPr>
            <a:spLocks noChangeArrowheads="1"/>
          </p:cNvSpPr>
          <p:nvPr/>
        </p:nvSpPr>
        <p:spPr bwMode="auto">
          <a:xfrm>
            <a:off x="3662363" y="4892675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9" name="Oval 63"/>
          <p:cNvSpPr>
            <a:spLocks noChangeArrowheads="1"/>
          </p:cNvSpPr>
          <p:nvPr/>
        </p:nvSpPr>
        <p:spPr bwMode="auto">
          <a:xfrm>
            <a:off x="3663950" y="4954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0" name="Oval 64"/>
          <p:cNvSpPr>
            <a:spLocks noChangeArrowheads="1"/>
          </p:cNvSpPr>
          <p:nvPr/>
        </p:nvSpPr>
        <p:spPr bwMode="auto">
          <a:xfrm>
            <a:off x="3322638" y="4849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1" name="Oval 65"/>
          <p:cNvSpPr>
            <a:spLocks noChangeArrowheads="1"/>
          </p:cNvSpPr>
          <p:nvPr/>
        </p:nvSpPr>
        <p:spPr bwMode="auto">
          <a:xfrm>
            <a:off x="3355975" y="485140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2" name="Oval 66"/>
          <p:cNvSpPr>
            <a:spLocks noChangeArrowheads="1"/>
          </p:cNvSpPr>
          <p:nvPr/>
        </p:nvSpPr>
        <p:spPr bwMode="auto">
          <a:xfrm>
            <a:off x="3387725" y="485140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3" name="Oval 67"/>
          <p:cNvSpPr>
            <a:spLocks noChangeArrowheads="1"/>
          </p:cNvSpPr>
          <p:nvPr/>
        </p:nvSpPr>
        <p:spPr bwMode="auto">
          <a:xfrm>
            <a:off x="3419475" y="488632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4" name="Oval 68"/>
          <p:cNvSpPr>
            <a:spLocks noChangeArrowheads="1"/>
          </p:cNvSpPr>
          <p:nvPr/>
        </p:nvSpPr>
        <p:spPr bwMode="auto">
          <a:xfrm>
            <a:off x="3402013" y="494665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5" name="Oval 69"/>
          <p:cNvSpPr>
            <a:spLocks noChangeArrowheads="1"/>
          </p:cNvSpPr>
          <p:nvPr/>
        </p:nvSpPr>
        <p:spPr bwMode="auto">
          <a:xfrm>
            <a:off x="3436938" y="494665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6" name="Oval 70"/>
          <p:cNvSpPr>
            <a:spLocks noChangeArrowheads="1"/>
          </p:cNvSpPr>
          <p:nvPr/>
        </p:nvSpPr>
        <p:spPr bwMode="auto">
          <a:xfrm>
            <a:off x="3414713" y="50673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7" name="Oval 71"/>
          <p:cNvSpPr>
            <a:spLocks noChangeArrowheads="1"/>
          </p:cNvSpPr>
          <p:nvPr/>
        </p:nvSpPr>
        <p:spPr bwMode="auto">
          <a:xfrm>
            <a:off x="3414713" y="5127625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8" name="Oval 72"/>
          <p:cNvSpPr>
            <a:spLocks noChangeArrowheads="1"/>
          </p:cNvSpPr>
          <p:nvPr/>
        </p:nvSpPr>
        <p:spPr bwMode="auto">
          <a:xfrm>
            <a:off x="3452813" y="51260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9" name="Oval 73"/>
          <p:cNvSpPr>
            <a:spLocks noChangeArrowheads="1"/>
          </p:cNvSpPr>
          <p:nvPr/>
        </p:nvSpPr>
        <p:spPr bwMode="auto">
          <a:xfrm>
            <a:off x="3663950" y="512286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0" name="Oval 74"/>
          <p:cNvSpPr>
            <a:spLocks noChangeArrowheads="1"/>
          </p:cNvSpPr>
          <p:nvPr/>
        </p:nvSpPr>
        <p:spPr bwMode="auto">
          <a:xfrm>
            <a:off x="3895725" y="48831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1" name="Oval 75"/>
          <p:cNvSpPr>
            <a:spLocks noChangeArrowheads="1"/>
          </p:cNvSpPr>
          <p:nvPr/>
        </p:nvSpPr>
        <p:spPr bwMode="auto">
          <a:xfrm>
            <a:off x="3900488" y="49466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2" name="Oval 76"/>
          <p:cNvSpPr>
            <a:spLocks noChangeArrowheads="1"/>
          </p:cNvSpPr>
          <p:nvPr/>
        </p:nvSpPr>
        <p:spPr bwMode="auto">
          <a:xfrm>
            <a:off x="3895725" y="505142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3" name="Oval 77"/>
          <p:cNvSpPr>
            <a:spLocks noChangeArrowheads="1"/>
          </p:cNvSpPr>
          <p:nvPr/>
        </p:nvSpPr>
        <p:spPr bwMode="auto">
          <a:xfrm>
            <a:off x="3922713" y="5051425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4" name="Oval 78"/>
          <p:cNvSpPr>
            <a:spLocks noChangeArrowheads="1"/>
          </p:cNvSpPr>
          <p:nvPr/>
        </p:nvSpPr>
        <p:spPr bwMode="auto">
          <a:xfrm>
            <a:off x="3954463" y="505301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5" name="Oval 79"/>
          <p:cNvSpPr>
            <a:spLocks noChangeArrowheads="1"/>
          </p:cNvSpPr>
          <p:nvPr/>
        </p:nvSpPr>
        <p:spPr bwMode="auto">
          <a:xfrm>
            <a:off x="3903663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6" name="Oval 80"/>
          <p:cNvSpPr>
            <a:spLocks noChangeArrowheads="1"/>
          </p:cNvSpPr>
          <p:nvPr/>
        </p:nvSpPr>
        <p:spPr bwMode="auto">
          <a:xfrm>
            <a:off x="3930650" y="511492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7" name="Oval 81"/>
          <p:cNvSpPr>
            <a:spLocks noChangeArrowheads="1"/>
          </p:cNvSpPr>
          <p:nvPr/>
        </p:nvSpPr>
        <p:spPr bwMode="auto">
          <a:xfrm>
            <a:off x="3954463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8" name="Oval 82"/>
          <p:cNvSpPr>
            <a:spLocks noChangeArrowheads="1"/>
          </p:cNvSpPr>
          <p:nvPr/>
        </p:nvSpPr>
        <p:spPr bwMode="auto">
          <a:xfrm>
            <a:off x="3978275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9" name="Oval 83"/>
          <p:cNvSpPr>
            <a:spLocks noChangeArrowheads="1"/>
          </p:cNvSpPr>
          <p:nvPr/>
        </p:nvSpPr>
        <p:spPr bwMode="auto">
          <a:xfrm>
            <a:off x="3906838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0" name="Oval 84"/>
          <p:cNvSpPr>
            <a:spLocks noChangeArrowheads="1"/>
          </p:cNvSpPr>
          <p:nvPr/>
        </p:nvSpPr>
        <p:spPr bwMode="auto">
          <a:xfrm>
            <a:off x="3941763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1" name="Oval 85"/>
          <p:cNvSpPr>
            <a:spLocks noChangeArrowheads="1"/>
          </p:cNvSpPr>
          <p:nvPr/>
        </p:nvSpPr>
        <p:spPr bwMode="auto">
          <a:xfrm>
            <a:off x="3662363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2" name="Oval 86"/>
          <p:cNvSpPr>
            <a:spLocks noChangeArrowheads="1"/>
          </p:cNvSpPr>
          <p:nvPr/>
        </p:nvSpPr>
        <p:spPr bwMode="auto">
          <a:xfrm>
            <a:off x="3694113" y="51704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3" name="Oval 87"/>
          <p:cNvSpPr>
            <a:spLocks noChangeArrowheads="1"/>
          </p:cNvSpPr>
          <p:nvPr/>
        </p:nvSpPr>
        <p:spPr bwMode="auto">
          <a:xfrm>
            <a:off x="3725863" y="51704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4" name="Oval 88"/>
          <p:cNvSpPr>
            <a:spLocks noChangeArrowheads="1"/>
          </p:cNvSpPr>
          <p:nvPr/>
        </p:nvSpPr>
        <p:spPr bwMode="auto">
          <a:xfrm>
            <a:off x="3759200" y="517048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5" name="Oval 89"/>
          <p:cNvSpPr>
            <a:spLocks noChangeArrowheads="1"/>
          </p:cNvSpPr>
          <p:nvPr/>
        </p:nvSpPr>
        <p:spPr bwMode="auto">
          <a:xfrm>
            <a:off x="3663950" y="5230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6" name="Oval 90"/>
          <p:cNvSpPr>
            <a:spLocks noChangeArrowheads="1"/>
          </p:cNvSpPr>
          <p:nvPr/>
        </p:nvSpPr>
        <p:spPr bwMode="auto">
          <a:xfrm>
            <a:off x="3702050" y="5230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7" name="Oval 91"/>
          <p:cNvSpPr>
            <a:spLocks noChangeArrowheads="1"/>
          </p:cNvSpPr>
          <p:nvPr/>
        </p:nvSpPr>
        <p:spPr bwMode="auto">
          <a:xfrm>
            <a:off x="3895725" y="52276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8" name="Oval 92"/>
          <p:cNvSpPr>
            <a:spLocks noChangeArrowheads="1"/>
          </p:cNvSpPr>
          <p:nvPr/>
        </p:nvSpPr>
        <p:spPr bwMode="auto">
          <a:xfrm>
            <a:off x="3922713" y="5230813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9" name="Oval 93"/>
          <p:cNvSpPr>
            <a:spLocks noChangeArrowheads="1"/>
          </p:cNvSpPr>
          <p:nvPr/>
        </p:nvSpPr>
        <p:spPr bwMode="auto">
          <a:xfrm>
            <a:off x="3954463" y="52276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0" name="Oval 94"/>
          <p:cNvSpPr>
            <a:spLocks noChangeArrowheads="1"/>
          </p:cNvSpPr>
          <p:nvPr/>
        </p:nvSpPr>
        <p:spPr bwMode="auto">
          <a:xfrm>
            <a:off x="3914775" y="5281613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1" name="Oval 95"/>
          <p:cNvSpPr>
            <a:spLocks noChangeArrowheads="1"/>
          </p:cNvSpPr>
          <p:nvPr/>
        </p:nvSpPr>
        <p:spPr bwMode="auto">
          <a:xfrm>
            <a:off x="3903663" y="53403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2" name="Oval 96"/>
          <p:cNvSpPr>
            <a:spLocks noChangeArrowheads="1"/>
          </p:cNvSpPr>
          <p:nvPr/>
        </p:nvSpPr>
        <p:spPr bwMode="auto">
          <a:xfrm>
            <a:off x="3908425" y="53959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3" name="Oval 97"/>
          <p:cNvSpPr>
            <a:spLocks noChangeArrowheads="1"/>
          </p:cNvSpPr>
          <p:nvPr/>
        </p:nvSpPr>
        <p:spPr bwMode="auto">
          <a:xfrm>
            <a:off x="3663950" y="53403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4" name="Oval 98"/>
          <p:cNvSpPr>
            <a:spLocks noChangeArrowheads="1"/>
          </p:cNvSpPr>
          <p:nvPr/>
        </p:nvSpPr>
        <p:spPr bwMode="auto">
          <a:xfrm>
            <a:off x="3697288" y="5343525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5" name="Oval 99"/>
          <p:cNvSpPr>
            <a:spLocks noChangeArrowheads="1"/>
          </p:cNvSpPr>
          <p:nvPr/>
        </p:nvSpPr>
        <p:spPr bwMode="auto">
          <a:xfrm>
            <a:off x="3663950" y="54022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6" name="Oval 100"/>
          <p:cNvSpPr>
            <a:spLocks noChangeArrowheads="1"/>
          </p:cNvSpPr>
          <p:nvPr/>
        </p:nvSpPr>
        <p:spPr bwMode="auto">
          <a:xfrm>
            <a:off x="3705225" y="54038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7" name="Oval 101"/>
          <p:cNvSpPr>
            <a:spLocks noChangeArrowheads="1"/>
          </p:cNvSpPr>
          <p:nvPr/>
        </p:nvSpPr>
        <p:spPr bwMode="auto">
          <a:xfrm>
            <a:off x="3663950" y="54594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8" name="Oval 102"/>
          <p:cNvSpPr>
            <a:spLocks noChangeArrowheads="1"/>
          </p:cNvSpPr>
          <p:nvPr/>
        </p:nvSpPr>
        <p:spPr bwMode="auto">
          <a:xfrm>
            <a:off x="3690938" y="54610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9" name="Oval 103"/>
          <p:cNvSpPr>
            <a:spLocks noChangeArrowheads="1"/>
          </p:cNvSpPr>
          <p:nvPr/>
        </p:nvSpPr>
        <p:spPr bwMode="auto">
          <a:xfrm>
            <a:off x="3721100" y="54610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0" name="Line 104"/>
          <p:cNvSpPr>
            <a:spLocks noChangeShapeType="1"/>
          </p:cNvSpPr>
          <p:nvPr/>
        </p:nvSpPr>
        <p:spPr bwMode="auto">
          <a:xfrm>
            <a:off x="1219200" y="3251200"/>
            <a:ext cx="2687638" cy="19653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1" name="Line 105"/>
          <p:cNvSpPr>
            <a:spLocks noChangeShapeType="1"/>
          </p:cNvSpPr>
          <p:nvPr/>
        </p:nvSpPr>
        <p:spPr bwMode="auto">
          <a:xfrm>
            <a:off x="1122363" y="2943225"/>
            <a:ext cx="0" cy="3133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2" name="Line 106"/>
          <p:cNvSpPr>
            <a:spLocks noChangeShapeType="1"/>
          </p:cNvSpPr>
          <p:nvPr/>
        </p:nvSpPr>
        <p:spPr bwMode="auto">
          <a:xfrm>
            <a:off x="1119188" y="293370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3" name="Line 107"/>
          <p:cNvSpPr>
            <a:spLocks noChangeShapeType="1"/>
          </p:cNvSpPr>
          <p:nvPr/>
        </p:nvSpPr>
        <p:spPr bwMode="auto">
          <a:xfrm>
            <a:off x="1138238" y="3514725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4" name="Line 108"/>
          <p:cNvSpPr>
            <a:spLocks noChangeShapeType="1"/>
          </p:cNvSpPr>
          <p:nvPr/>
        </p:nvSpPr>
        <p:spPr bwMode="auto">
          <a:xfrm>
            <a:off x="1138238" y="4084638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5" name="Line 109"/>
          <p:cNvSpPr>
            <a:spLocks noChangeShapeType="1"/>
          </p:cNvSpPr>
          <p:nvPr/>
        </p:nvSpPr>
        <p:spPr bwMode="auto">
          <a:xfrm>
            <a:off x="1138238" y="465455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6" name="Line 110"/>
          <p:cNvSpPr>
            <a:spLocks noChangeShapeType="1"/>
          </p:cNvSpPr>
          <p:nvPr/>
        </p:nvSpPr>
        <p:spPr bwMode="auto">
          <a:xfrm>
            <a:off x="1138238" y="522605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7" name="Line 111"/>
          <p:cNvSpPr>
            <a:spLocks noChangeShapeType="1"/>
          </p:cNvSpPr>
          <p:nvPr/>
        </p:nvSpPr>
        <p:spPr bwMode="auto">
          <a:xfrm>
            <a:off x="1138238" y="5795963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1488" name="Group 112"/>
          <p:cNvGrpSpPr>
            <a:grpSpLocks/>
          </p:cNvGrpSpPr>
          <p:nvPr/>
        </p:nvGrpSpPr>
        <p:grpSpPr bwMode="auto">
          <a:xfrm>
            <a:off x="1181100" y="6121400"/>
            <a:ext cx="2741613" cy="73025"/>
            <a:chOff x="1688" y="4000"/>
            <a:chExt cx="2040" cy="64"/>
          </a:xfrm>
        </p:grpSpPr>
        <p:sp>
          <p:nvSpPr>
            <p:cNvPr id="101489" name="Line 113"/>
            <p:cNvSpPr>
              <a:spLocks noChangeShapeType="1"/>
            </p:cNvSpPr>
            <p:nvPr/>
          </p:nvSpPr>
          <p:spPr bwMode="auto">
            <a:xfrm>
              <a:off x="1696" y="4056"/>
              <a:ext cx="20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0" name="Line 114"/>
            <p:cNvSpPr>
              <a:spLocks noChangeShapeType="1"/>
            </p:cNvSpPr>
            <p:nvPr/>
          </p:nvSpPr>
          <p:spPr bwMode="auto">
            <a:xfrm flipV="1">
              <a:off x="168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1" name="Line 115"/>
            <p:cNvSpPr>
              <a:spLocks noChangeShapeType="1"/>
            </p:cNvSpPr>
            <p:nvPr/>
          </p:nvSpPr>
          <p:spPr bwMode="auto">
            <a:xfrm flipV="1">
              <a:off x="19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2" name="Line 116"/>
            <p:cNvSpPr>
              <a:spLocks noChangeShapeType="1"/>
            </p:cNvSpPr>
            <p:nvPr/>
          </p:nvSpPr>
          <p:spPr bwMode="auto">
            <a:xfrm flipV="1">
              <a:off x="21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3" name="Line 117"/>
            <p:cNvSpPr>
              <a:spLocks noChangeShapeType="1"/>
            </p:cNvSpPr>
            <p:nvPr/>
          </p:nvSpPr>
          <p:spPr bwMode="auto">
            <a:xfrm flipV="1">
              <a:off x="230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4" name="Line 118"/>
            <p:cNvSpPr>
              <a:spLocks noChangeShapeType="1"/>
            </p:cNvSpPr>
            <p:nvPr/>
          </p:nvSpPr>
          <p:spPr bwMode="auto">
            <a:xfrm flipV="1">
              <a:off x="2480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5" name="Line 119"/>
            <p:cNvSpPr>
              <a:spLocks noChangeShapeType="1"/>
            </p:cNvSpPr>
            <p:nvPr/>
          </p:nvSpPr>
          <p:spPr bwMode="auto">
            <a:xfrm flipV="1">
              <a:off x="265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6" name="Line 120"/>
            <p:cNvSpPr>
              <a:spLocks noChangeShapeType="1"/>
            </p:cNvSpPr>
            <p:nvPr/>
          </p:nvSpPr>
          <p:spPr bwMode="auto">
            <a:xfrm flipV="1">
              <a:off x="300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7" name="Line 121"/>
            <p:cNvSpPr>
              <a:spLocks noChangeShapeType="1"/>
            </p:cNvSpPr>
            <p:nvPr/>
          </p:nvSpPr>
          <p:spPr bwMode="auto">
            <a:xfrm flipV="1">
              <a:off x="318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8" name="Line 122"/>
            <p:cNvSpPr>
              <a:spLocks noChangeShapeType="1"/>
            </p:cNvSpPr>
            <p:nvPr/>
          </p:nvSpPr>
          <p:spPr bwMode="auto">
            <a:xfrm flipV="1">
              <a:off x="353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9" name="Line 123"/>
            <p:cNvSpPr>
              <a:spLocks noChangeShapeType="1"/>
            </p:cNvSpPr>
            <p:nvPr/>
          </p:nvSpPr>
          <p:spPr bwMode="auto">
            <a:xfrm flipV="1">
              <a:off x="3712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1500" name="Line 124"/>
          <p:cNvSpPr>
            <a:spLocks noChangeShapeType="1"/>
          </p:cNvSpPr>
          <p:nvPr/>
        </p:nvSpPr>
        <p:spPr bwMode="auto">
          <a:xfrm>
            <a:off x="2686050" y="4365625"/>
            <a:ext cx="0" cy="1784350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1" name="Line 125"/>
          <p:cNvSpPr>
            <a:spLocks noChangeShapeType="1"/>
          </p:cNvSpPr>
          <p:nvPr/>
        </p:nvSpPr>
        <p:spPr bwMode="auto">
          <a:xfrm>
            <a:off x="3422650" y="4886325"/>
            <a:ext cx="0" cy="1254125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2" name="Line 126"/>
          <p:cNvSpPr>
            <a:spLocks noChangeShapeType="1"/>
          </p:cNvSpPr>
          <p:nvPr/>
        </p:nvSpPr>
        <p:spPr bwMode="auto">
          <a:xfrm>
            <a:off x="1165225" y="4862513"/>
            <a:ext cx="2225675" cy="9525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3" name="Line 127"/>
          <p:cNvSpPr>
            <a:spLocks noChangeShapeType="1"/>
          </p:cNvSpPr>
          <p:nvPr/>
        </p:nvSpPr>
        <p:spPr bwMode="auto">
          <a:xfrm>
            <a:off x="1165225" y="4346575"/>
            <a:ext cx="1543050" cy="4763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4" name="Rectangle 128"/>
          <p:cNvSpPr>
            <a:spLocks noChangeArrowheads="1"/>
          </p:cNvSpPr>
          <p:nvPr/>
        </p:nvSpPr>
        <p:spPr bwMode="auto">
          <a:xfrm>
            <a:off x="755650" y="3371850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45</a:t>
            </a:r>
          </a:p>
        </p:txBody>
      </p:sp>
      <p:sp>
        <p:nvSpPr>
          <p:cNvPr id="101505" name="Rectangle 129"/>
          <p:cNvSpPr>
            <a:spLocks noChangeArrowheads="1"/>
          </p:cNvSpPr>
          <p:nvPr/>
        </p:nvSpPr>
        <p:spPr bwMode="auto">
          <a:xfrm>
            <a:off x="755650" y="3943350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35</a:t>
            </a:r>
          </a:p>
        </p:txBody>
      </p:sp>
      <p:sp>
        <p:nvSpPr>
          <p:cNvPr id="101506" name="Rectangle 130"/>
          <p:cNvSpPr>
            <a:spLocks noChangeArrowheads="1"/>
          </p:cNvSpPr>
          <p:nvPr/>
        </p:nvSpPr>
        <p:spPr bwMode="auto">
          <a:xfrm>
            <a:off x="755650" y="450056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25</a:t>
            </a:r>
          </a:p>
        </p:txBody>
      </p:sp>
      <p:sp>
        <p:nvSpPr>
          <p:cNvPr id="101507" name="Rectangle 131"/>
          <p:cNvSpPr>
            <a:spLocks noChangeArrowheads="1"/>
          </p:cNvSpPr>
          <p:nvPr/>
        </p:nvSpPr>
        <p:spPr bwMode="auto">
          <a:xfrm>
            <a:off x="755650" y="508476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15</a:t>
            </a:r>
          </a:p>
        </p:txBody>
      </p:sp>
      <p:sp>
        <p:nvSpPr>
          <p:cNvPr id="101508" name="Rectangle 132"/>
          <p:cNvSpPr>
            <a:spLocks noChangeArrowheads="1"/>
          </p:cNvSpPr>
          <p:nvPr/>
        </p:nvSpPr>
        <p:spPr bwMode="auto">
          <a:xfrm>
            <a:off x="863600" y="56546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5</a:t>
            </a:r>
          </a:p>
        </p:txBody>
      </p:sp>
      <p:sp>
        <p:nvSpPr>
          <p:cNvPr id="101509" name="Rectangle 133"/>
          <p:cNvSpPr>
            <a:spLocks noChangeArrowheads="1"/>
          </p:cNvSpPr>
          <p:nvPr/>
        </p:nvSpPr>
        <p:spPr bwMode="auto">
          <a:xfrm>
            <a:off x="4427538" y="2997200"/>
            <a:ext cx="361473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sz="2400" b="1"/>
              <a:t>Exemple : Penicilline  G</a:t>
            </a:r>
          </a:p>
        </p:txBody>
      </p:sp>
      <p:sp>
        <p:nvSpPr>
          <p:cNvPr id="101510" name="Rectangle 134"/>
          <p:cNvSpPr>
            <a:spLocks noChangeArrowheads="1"/>
          </p:cNvSpPr>
          <p:nvPr/>
        </p:nvSpPr>
        <p:spPr bwMode="auto">
          <a:xfrm>
            <a:off x="2124075" y="6308725"/>
            <a:ext cx="154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CMI (µg / ml)</a:t>
            </a:r>
          </a:p>
        </p:txBody>
      </p:sp>
      <p:sp>
        <p:nvSpPr>
          <p:cNvPr id="101511" name="Rectangle 135"/>
          <p:cNvSpPr>
            <a:spLocks noChangeArrowheads="1"/>
          </p:cNvSpPr>
          <p:nvPr/>
        </p:nvSpPr>
        <p:spPr bwMode="auto">
          <a:xfrm rot="16200000">
            <a:off x="-1520825" y="4357688"/>
            <a:ext cx="4213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i-FI" altLang="fr-FR" b="1"/>
              <a:t>diamètre des zones d'inhibition (mm)</a:t>
            </a:r>
          </a:p>
        </p:txBody>
      </p:sp>
      <p:sp>
        <p:nvSpPr>
          <p:cNvPr id="101512" name="AutoShape 136"/>
          <p:cNvSpPr>
            <a:spLocks/>
          </p:cNvSpPr>
          <p:nvPr/>
        </p:nvSpPr>
        <p:spPr bwMode="auto">
          <a:xfrm rot="5443136" flipH="1">
            <a:off x="3239294" y="4185444"/>
            <a:ext cx="431800" cy="1223962"/>
          </a:xfrm>
          <a:prstGeom prst="rightBrace">
            <a:avLst>
              <a:gd name="adj1" fmla="val 23621"/>
              <a:gd name="adj2" fmla="val 50000"/>
            </a:avLst>
          </a:prstGeom>
          <a:noFill/>
          <a:ln w="28575">
            <a:solidFill>
              <a:srgbClr val="FC1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13" name="Text Box 137"/>
          <p:cNvSpPr txBox="1">
            <a:spLocks noChangeArrowheads="1"/>
          </p:cNvSpPr>
          <p:nvPr/>
        </p:nvSpPr>
        <p:spPr bwMode="auto">
          <a:xfrm>
            <a:off x="4067175" y="4365625"/>
            <a:ext cx="46085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>
                <a:solidFill>
                  <a:srgbClr val="FC1D18"/>
                </a:solidFill>
              </a:rPr>
              <a:t>Variabilité de 1 à 4 pour un même diamètre </a:t>
            </a:r>
          </a:p>
          <a:p>
            <a:r>
              <a:rPr lang="fr-FR" altLang="fr-FR"/>
              <a:t>(même avec une méthode standardisée)</a:t>
            </a:r>
          </a:p>
        </p:txBody>
      </p:sp>
    </p:spTree>
    <p:extLst>
      <p:ext uri="{BB962C8B-B14F-4D97-AF65-F5344CB8AC3E}">
        <p14:creationId xmlns:p14="http://schemas.microsoft.com/office/powerpoint/2010/main" val="3951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00" grpId="0" animBg="1"/>
      <p:bldP spid="101501" grpId="0" animBg="1"/>
      <p:bldP spid="101502" grpId="0" animBg="1"/>
      <p:bldP spid="1015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66" name="Rectangle 142"/>
          <p:cNvSpPr>
            <a:spLocks noChangeArrowheads="1"/>
          </p:cNvSpPr>
          <p:nvPr/>
        </p:nvSpPr>
        <p:spPr bwMode="auto">
          <a:xfrm>
            <a:off x="2400300" y="4403725"/>
            <a:ext cx="4681538" cy="1655763"/>
          </a:xfrm>
          <a:prstGeom prst="rect">
            <a:avLst/>
          </a:prstGeom>
          <a:solidFill>
            <a:srgbClr val="FC1D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/>
              <a:t>Résistant</a:t>
            </a:r>
          </a:p>
        </p:txBody>
      </p:sp>
      <p:sp>
        <p:nvSpPr>
          <p:cNvPr id="103564" name="Rectangle 140"/>
          <p:cNvSpPr>
            <a:spLocks noChangeArrowheads="1"/>
          </p:cNvSpPr>
          <p:nvPr/>
        </p:nvSpPr>
        <p:spPr bwMode="auto">
          <a:xfrm>
            <a:off x="2411413" y="3789363"/>
            <a:ext cx="4681537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/>
              <a:t>Intermédiaire</a:t>
            </a:r>
          </a:p>
        </p:txBody>
      </p:sp>
      <p:sp>
        <p:nvSpPr>
          <p:cNvPr id="103562" name="Rectangle 138"/>
          <p:cNvSpPr>
            <a:spLocks noChangeArrowheads="1"/>
          </p:cNvSpPr>
          <p:nvPr/>
        </p:nvSpPr>
        <p:spPr bwMode="auto">
          <a:xfrm>
            <a:off x="2411413" y="2060575"/>
            <a:ext cx="4681537" cy="1728788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/>
              <a:t>Sensible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2487613" y="2190750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2486025" y="22590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554288" y="22590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2870200" y="2405063"/>
            <a:ext cx="34925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3260725" y="2611438"/>
            <a:ext cx="33338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3273425" y="2689225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3643313" y="275748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4019550" y="2678113"/>
            <a:ext cx="34925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3260725" y="2905125"/>
            <a:ext cx="33338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3316288" y="29067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3370263" y="29067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3643313" y="290988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3689350" y="2909888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3759200" y="29098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1" name="Oval 17"/>
          <p:cNvSpPr>
            <a:spLocks noChangeArrowheads="1"/>
          </p:cNvSpPr>
          <p:nvPr/>
        </p:nvSpPr>
        <p:spPr bwMode="auto">
          <a:xfrm>
            <a:off x="4032250" y="297656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4103688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3" name="Oval 19"/>
          <p:cNvSpPr>
            <a:spLocks noChangeArrowheads="1"/>
          </p:cNvSpPr>
          <p:nvPr/>
        </p:nvSpPr>
        <p:spPr bwMode="auto">
          <a:xfrm>
            <a:off x="4037013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4" name="Oval 20"/>
          <p:cNvSpPr>
            <a:spLocks noChangeArrowheads="1"/>
          </p:cNvSpPr>
          <p:nvPr/>
        </p:nvSpPr>
        <p:spPr bwMode="auto">
          <a:xfrm>
            <a:off x="3852863" y="304641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5" name="Oval 21"/>
          <p:cNvSpPr>
            <a:spLocks noChangeArrowheads="1"/>
          </p:cNvSpPr>
          <p:nvPr/>
        </p:nvSpPr>
        <p:spPr bwMode="auto">
          <a:xfrm>
            <a:off x="3824288" y="3044825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6" name="Oval 22"/>
          <p:cNvSpPr>
            <a:spLocks noChangeArrowheads="1"/>
          </p:cNvSpPr>
          <p:nvPr/>
        </p:nvSpPr>
        <p:spPr bwMode="auto">
          <a:xfrm>
            <a:off x="3776663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7" name="Oval 23"/>
          <p:cNvSpPr>
            <a:spLocks noChangeArrowheads="1"/>
          </p:cNvSpPr>
          <p:nvPr/>
        </p:nvSpPr>
        <p:spPr bwMode="auto">
          <a:xfrm>
            <a:off x="3729038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8" name="Oval 24"/>
          <p:cNvSpPr>
            <a:spLocks noChangeArrowheads="1"/>
          </p:cNvSpPr>
          <p:nvPr/>
        </p:nvSpPr>
        <p:spPr bwMode="auto">
          <a:xfrm>
            <a:off x="3684588" y="3044825"/>
            <a:ext cx="33337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9" name="Oval 25"/>
          <p:cNvSpPr>
            <a:spLocks noChangeArrowheads="1"/>
          </p:cNvSpPr>
          <p:nvPr/>
        </p:nvSpPr>
        <p:spPr bwMode="auto">
          <a:xfrm>
            <a:off x="3667125" y="31242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0" name="Oval 26"/>
          <p:cNvSpPr>
            <a:spLocks noChangeArrowheads="1"/>
          </p:cNvSpPr>
          <p:nvPr/>
        </p:nvSpPr>
        <p:spPr bwMode="auto">
          <a:xfrm>
            <a:off x="2530475" y="291306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1" name="Oval 27"/>
          <p:cNvSpPr>
            <a:spLocks noChangeArrowheads="1"/>
          </p:cNvSpPr>
          <p:nvPr/>
        </p:nvSpPr>
        <p:spPr bwMode="auto">
          <a:xfrm>
            <a:off x="3679825" y="319563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2" name="Oval 28"/>
          <p:cNvSpPr>
            <a:spLocks noChangeArrowheads="1"/>
          </p:cNvSpPr>
          <p:nvPr/>
        </p:nvSpPr>
        <p:spPr bwMode="auto">
          <a:xfrm>
            <a:off x="4041775" y="3190875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3" name="Oval 29"/>
          <p:cNvSpPr>
            <a:spLocks noChangeArrowheads="1"/>
          </p:cNvSpPr>
          <p:nvPr/>
        </p:nvSpPr>
        <p:spPr bwMode="auto">
          <a:xfrm>
            <a:off x="4044950" y="33289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4" name="Oval 30"/>
          <p:cNvSpPr>
            <a:spLocks noChangeArrowheads="1"/>
          </p:cNvSpPr>
          <p:nvPr/>
        </p:nvSpPr>
        <p:spPr bwMode="auto">
          <a:xfrm>
            <a:off x="4062413" y="3411538"/>
            <a:ext cx="33337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5" name="Oval 31"/>
          <p:cNvSpPr>
            <a:spLocks noChangeArrowheads="1"/>
          </p:cNvSpPr>
          <p:nvPr/>
        </p:nvSpPr>
        <p:spPr bwMode="auto">
          <a:xfrm>
            <a:off x="3667125" y="3330575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6" name="Oval 32"/>
          <p:cNvSpPr>
            <a:spLocks noChangeArrowheads="1"/>
          </p:cNvSpPr>
          <p:nvPr/>
        </p:nvSpPr>
        <p:spPr bwMode="auto">
          <a:xfrm>
            <a:off x="3675063" y="34051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7" name="Oval 33"/>
          <p:cNvSpPr>
            <a:spLocks noChangeArrowheads="1"/>
          </p:cNvSpPr>
          <p:nvPr/>
        </p:nvSpPr>
        <p:spPr bwMode="auto">
          <a:xfrm>
            <a:off x="3684588" y="347821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8" name="Oval 34"/>
          <p:cNvSpPr>
            <a:spLocks noChangeArrowheads="1"/>
          </p:cNvSpPr>
          <p:nvPr/>
        </p:nvSpPr>
        <p:spPr bwMode="auto">
          <a:xfrm>
            <a:off x="4806950" y="33909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9" name="Oval 35"/>
          <p:cNvSpPr>
            <a:spLocks noChangeArrowheads="1"/>
          </p:cNvSpPr>
          <p:nvPr/>
        </p:nvSpPr>
        <p:spPr bwMode="auto">
          <a:xfrm>
            <a:off x="4805363" y="353853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0" name="Oval 36"/>
          <p:cNvSpPr>
            <a:spLocks noChangeArrowheads="1"/>
          </p:cNvSpPr>
          <p:nvPr/>
        </p:nvSpPr>
        <p:spPr bwMode="auto">
          <a:xfrm>
            <a:off x="5175250" y="346233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1" name="Oval 37"/>
          <p:cNvSpPr>
            <a:spLocks noChangeArrowheads="1"/>
          </p:cNvSpPr>
          <p:nvPr/>
        </p:nvSpPr>
        <p:spPr bwMode="auto">
          <a:xfrm>
            <a:off x="5556250" y="3663950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2" name="Oval 38"/>
          <p:cNvSpPr>
            <a:spLocks noChangeArrowheads="1"/>
          </p:cNvSpPr>
          <p:nvPr/>
        </p:nvSpPr>
        <p:spPr bwMode="auto">
          <a:xfrm>
            <a:off x="4938713" y="3736975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3" name="Oval 39"/>
          <p:cNvSpPr>
            <a:spLocks noChangeArrowheads="1"/>
          </p:cNvSpPr>
          <p:nvPr/>
        </p:nvSpPr>
        <p:spPr bwMode="auto">
          <a:xfrm>
            <a:off x="4876800" y="37401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4" name="Oval 40"/>
          <p:cNvSpPr>
            <a:spLocks noChangeArrowheads="1"/>
          </p:cNvSpPr>
          <p:nvPr/>
        </p:nvSpPr>
        <p:spPr bwMode="auto">
          <a:xfrm>
            <a:off x="4813300" y="3743325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5" name="Oval 41"/>
          <p:cNvSpPr>
            <a:spLocks noChangeArrowheads="1"/>
          </p:cNvSpPr>
          <p:nvPr/>
        </p:nvSpPr>
        <p:spPr bwMode="auto">
          <a:xfrm>
            <a:off x="4806950" y="367982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6" name="Oval 42"/>
          <p:cNvSpPr>
            <a:spLocks noChangeArrowheads="1"/>
          </p:cNvSpPr>
          <p:nvPr/>
        </p:nvSpPr>
        <p:spPr bwMode="auto">
          <a:xfrm>
            <a:off x="4822825" y="3890963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7" name="Oval 43"/>
          <p:cNvSpPr>
            <a:spLocks noChangeArrowheads="1"/>
          </p:cNvSpPr>
          <p:nvPr/>
        </p:nvSpPr>
        <p:spPr bwMode="auto">
          <a:xfrm>
            <a:off x="4884738" y="3890963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8" name="Oval 44"/>
          <p:cNvSpPr>
            <a:spLocks noChangeArrowheads="1"/>
          </p:cNvSpPr>
          <p:nvPr/>
        </p:nvSpPr>
        <p:spPr bwMode="auto">
          <a:xfrm>
            <a:off x="5164138" y="388461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9" name="Oval 45"/>
          <p:cNvSpPr>
            <a:spLocks noChangeArrowheads="1"/>
          </p:cNvSpPr>
          <p:nvPr/>
        </p:nvSpPr>
        <p:spPr bwMode="auto">
          <a:xfrm>
            <a:off x="5229225" y="3884613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0" name="Oval 46"/>
          <p:cNvSpPr>
            <a:spLocks noChangeArrowheads="1"/>
          </p:cNvSpPr>
          <p:nvPr/>
        </p:nvSpPr>
        <p:spPr bwMode="auto">
          <a:xfrm>
            <a:off x="5291138" y="388461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1" name="Oval 47"/>
          <p:cNvSpPr>
            <a:spLocks noChangeArrowheads="1"/>
          </p:cNvSpPr>
          <p:nvPr/>
        </p:nvSpPr>
        <p:spPr bwMode="auto">
          <a:xfrm>
            <a:off x="5556250" y="37401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2" name="Oval 48"/>
          <p:cNvSpPr>
            <a:spLocks noChangeArrowheads="1"/>
          </p:cNvSpPr>
          <p:nvPr/>
        </p:nvSpPr>
        <p:spPr bwMode="auto">
          <a:xfrm>
            <a:off x="5622925" y="37401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3" name="Oval 49"/>
          <p:cNvSpPr>
            <a:spLocks noChangeArrowheads="1"/>
          </p:cNvSpPr>
          <p:nvPr/>
        </p:nvSpPr>
        <p:spPr bwMode="auto">
          <a:xfrm>
            <a:off x="5942013" y="3733800"/>
            <a:ext cx="33337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4" name="Oval 50"/>
          <p:cNvSpPr>
            <a:spLocks noChangeArrowheads="1"/>
          </p:cNvSpPr>
          <p:nvPr/>
        </p:nvSpPr>
        <p:spPr bwMode="auto">
          <a:xfrm>
            <a:off x="5949950" y="3803650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5" name="Oval 51"/>
          <p:cNvSpPr>
            <a:spLocks noChangeArrowheads="1"/>
          </p:cNvSpPr>
          <p:nvPr/>
        </p:nvSpPr>
        <p:spPr bwMode="auto">
          <a:xfrm>
            <a:off x="5945188" y="409257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6" name="Oval 52"/>
          <p:cNvSpPr>
            <a:spLocks noChangeArrowheads="1"/>
          </p:cNvSpPr>
          <p:nvPr/>
        </p:nvSpPr>
        <p:spPr bwMode="auto">
          <a:xfrm>
            <a:off x="5957888" y="415766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7" name="Oval 53"/>
          <p:cNvSpPr>
            <a:spLocks noChangeArrowheads="1"/>
          </p:cNvSpPr>
          <p:nvPr/>
        </p:nvSpPr>
        <p:spPr bwMode="auto">
          <a:xfrm>
            <a:off x="5551488" y="4159250"/>
            <a:ext cx="34925" cy="2540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8" name="Oval 54"/>
          <p:cNvSpPr>
            <a:spLocks noChangeArrowheads="1"/>
          </p:cNvSpPr>
          <p:nvPr/>
        </p:nvSpPr>
        <p:spPr bwMode="auto">
          <a:xfrm>
            <a:off x="5199063" y="452278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9" name="Oval 55"/>
          <p:cNvSpPr>
            <a:spLocks noChangeArrowheads="1"/>
          </p:cNvSpPr>
          <p:nvPr/>
        </p:nvSpPr>
        <p:spPr bwMode="auto">
          <a:xfrm>
            <a:off x="5575300" y="4591050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0" name="Oval 56"/>
          <p:cNvSpPr>
            <a:spLocks noChangeArrowheads="1"/>
          </p:cNvSpPr>
          <p:nvPr/>
        </p:nvSpPr>
        <p:spPr bwMode="auto">
          <a:xfrm>
            <a:off x="5653088" y="4592638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1" name="Oval 57"/>
          <p:cNvSpPr>
            <a:spLocks noChangeArrowheads="1"/>
          </p:cNvSpPr>
          <p:nvPr/>
        </p:nvSpPr>
        <p:spPr bwMode="auto">
          <a:xfrm>
            <a:off x="6337300" y="3943350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2" name="Oval 58"/>
          <p:cNvSpPr>
            <a:spLocks noChangeArrowheads="1"/>
          </p:cNvSpPr>
          <p:nvPr/>
        </p:nvSpPr>
        <p:spPr bwMode="auto">
          <a:xfrm>
            <a:off x="6337300" y="4079875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3" name="Oval 59"/>
          <p:cNvSpPr>
            <a:spLocks noChangeArrowheads="1"/>
          </p:cNvSpPr>
          <p:nvPr/>
        </p:nvSpPr>
        <p:spPr bwMode="auto">
          <a:xfrm>
            <a:off x="6338888" y="429101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4" name="Oval 60"/>
          <p:cNvSpPr>
            <a:spLocks noChangeArrowheads="1"/>
          </p:cNvSpPr>
          <p:nvPr/>
        </p:nvSpPr>
        <p:spPr bwMode="auto">
          <a:xfrm>
            <a:off x="6343650" y="43688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5" name="Oval 61"/>
          <p:cNvSpPr>
            <a:spLocks noChangeArrowheads="1"/>
          </p:cNvSpPr>
          <p:nvPr/>
        </p:nvSpPr>
        <p:spPr bwMode="auto">
          <a:xfrm>
            <a:off x="6348413" y="4445000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6" name="Oval 62"/>
          <p:cNvSpPr>
            <a:spLocks noChangeArrowheads="1"/>
          </p:cNvSpPr>
          <p:nvPr/>
        </p:nvSpPr>
        <p:spPr bwMode="auto">
          <a:xfrm>
            <a:off x="6351588" y="45227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7" name="Oval 63"/>
          <p:cNvSpPr>
            <a:spLocks noChangeArrowheads="1"/>
          </p:cNvSpPr>
          <p:nvPr/>
        </p:nvSpPr>
        <p:spPr bwMode="auto">
          <a:xfrm>
            <a:off x="5818188" y="4391025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8" name="Oval 64"/>
          <p:cNvSpPr>
            <a:spLocks noChangeArrowheads="1"/>
          </p:cNvSpPr>
          <p:nvPr/>
        </p:nvSpPr>
        <p:spPr bwMode="auto">
          <a:xfrm>
            <a:off x="5870575" y="43926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9" name="Oval 65"/>
          <p:cNvSpPr>
            <a:spLocks noChangeArrowheads="1"/>
          </p:cNvSpPr>
          <p:nvPr/>
        </p:nvSpPr>
        <p:spPr bwMode="auto">
          <a:xfrm>
            <a:off x="5919788" y="43926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0" name="Oval 66"/>
          <p:cNvSpPr>
            <a:spLocks noChangeArrowheads="1"/>
          </p:cNvSpPr>
          <p:nvPr/>
        </p:nvSpPr>
        <p:spPr bwMode="auto">
          <a:xfrm>
            <a:off x="5970588" y="4437063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1" name="Oval 67"/>
          <p:cNvSpPr>
            <a:spLocks noChangeArrowheads="1"/>
          </p:cNvSpPr>
          <p:nvPr/>
        </p:nvSpPr>
        <p:spPr bwMode="auto">
          <a:xfrm>
            <a:off x="5942013" y="451326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2" name="Oval 68"/>
          <p:cNvSpPr>
            <a:spLocks noChangeArrowheads="1"/>
          </p:cNvSpPr>
          <p:nvPr/>
        </p:nvSpPr>
        <p:spPr bwMode="auto">
          <a:xfrm>
            <a:off x="5997575" y="451326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3" name="Oval 69"/>
          <p:cNvSpPr>
            <a:spLocks noChangeArrowheads="1"/>
          </p:cNvSpPr>
          <p:nvPr/>
        </p:nvSpPr>
        <p:spPr bwMode="auto">
          <a:xfrm>
            <a:off x="5962650" y="4664075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4" name="Oval 70"/>
          <p:cNvSpPr>
            <a:spLocks noChangeArrowheads="1"/>
          </p:cNvSpPr>
          <p:nvPr/>
        </p:nvSpPr>
        <p:spPr bwMode="auto">
          <a:xfrm>
            <a:off x="5962650" y="474027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5" name="Oval 71"/>
          <p:cNvSpPr>
            <a:spLocks noChangeArrowheads="1"/>
          </p:cNvSpPr>
          <p:nvPr/>
        </p:nvSpPr>
        <p:spPr bwMode="auto">
          <a:xfrm>
            <a:off x="6021388" y="4738688"/>
            <a:ext cx="33337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6" name="Oval 72"/>
          <p:cNvSpPr>
            <a:spLocks noChangeArrowheads="1"/>
          </p:cNvSpPr>
          <p:nvPr/>
        </p:nvSpPr>
        <p:spPr bwMode="auto">
          <a:xfrm>
            <a:off x="6351588" y="473392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7" name="Oval 73"/>
          <p:cNvSpPr>
            <a:spLocks noChangeArrowheads="1"/>
          </p:cNvSpPr>
          <p:nvPr/>
        </p:nvSpPr>
        <p:spPr bwMode="auto">
          <a:xfrm>
            <a:off x="6713538" y="4432300"/>
            <a:ext cx="34925" cy="2540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8" name="Oval 74"/>
          <p:cNvSpPr>
            <a:spLocks noChangeArrowheads="1"/>
          </p:cNvSpPr>
          <p:nvPr/>
        </p:nvSpPr>
        <p:spPr bwMode="auto">
          <a:xfrm>
            <a:off x="6721475" y="451326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9" name="Oval 75"/>
          <p:cNvSpPr>
            <a:spLocks noChangeArrowheads="1"/>
          </p:cNvSpPr>
          <p:nvPr/>
        </p:nvSpPr>
        <p:spPr bwMode="auto">
          <a:xfrm>
            <a:off x="6713538" y="46450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0" name="Oval 76"/>
          <p:cNvSpPr>
            <a:spLocks noChangeArrowheads="1"/>
          </p:cNvSpPr>
          <p:nvPr/>
        </p:nvSpPr>
        <p:spPr bwMode="auto">
          <a:xfrm>
            <a:off x="6756400" y="4645025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1" name="Oval 77"/>
          <p:cNvSpPr>
            <a:spLocks noChangeArrowheads="1"/>
          </p:cNvSpPr>
          <p:nvPr/>
        </p:nvSpPr>
        <p:spPr bwMode="auto">
          <a:xfrm>
            <a:off x="6805613" y="46466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2" name="Oval 78"/>
          <p:cNvSpPr>
            <a:spLocks noChangeArrowheads="1"/>
          </p:cNvSpPr>
          <p:nvPr/>
        </p:nvSpPr>
        <p:spPr bwMode="auto">
          <a:xfrm>
            <a:off x="6726238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3" name="Oval 79"/>
          <p:cNvSpPr>
            <a:spLocks noChangeArrowheads="1"/>
          </p:cNvSpPr>
          <p:nvPr/>
        </p:nvSpPr>
        <p:spPr bwMode="auto">
          <a:xfrm>
            <a:off x="6767513" y="47244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4" name="Oval 80"/>
          <p:cNvSpPr>
            <a:spLocks noChangeArrowheads="1"/>
          </p:cNvSpPr>
          <p:nvPr/>
        </p:nvSpPr>
        <p:spPr bwMode="auto">
          <a:xfrm>
            <a:off x="6805613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5" name="Oval 81"/>
          <p:cNvSpPr>
            <a:spLocks noChangeArrowheads="1"/>
          </p:cNvSpPr>
          <p:nvPr/>
        </p:nvSpPr>
        <p:spPr bwMode="auto">
          <a:xfrm>
            <a:off x="6842125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6" name="Oval 82"/>
          <p:cNvSpPr>
            <a:spLocks noChangeArrowheads="1"/>
          </p:cNvSpPr>
          <p:nvPr/>
        </p:nvSpPr>
        <p:spPr bwMode="auto">
          <a:xfrm>
            <a:off x="6731000" y="47942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7" name="Oval 83"/>
          <p:cNvSpPr>
            <a:spLocks noChangeArrowheads="1"/>
          </p:cNvSpPr>
          <p:nvPr/>
        </p:nvSpPr>
        <p:spPr bwMode="auto">
          <a:xfrm>
            <a:off x="6784975" y="4794250"/>
            <a:ext cx="33338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8" name="Oval 84"/>
          <p:cNvSpPr>
            <a:spLocks noChangeArrowheads="1"/>
          </p:cNvSpPr>
          <p:nvPr/>
        </p:nvSpPr>
        <p:spPr bwMode="auto">
          <a:xfrm>
            <a:off x="6348413" y="4794250"/>
            <a:ext cx="33337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9" name="Oval 85"/>
          <p:cNvSpPr>
            <a:spLocks noChangeArrowheads="1"/>
          </p:cNvSpPr>
          <p:nvPr/>
        </p:nvSpPr>
        <p:spPr bwMode="auto">
          <a:xfrm>
            <a:off x="6399213" y="4794250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0" name="Oval 86"/>
          <p:cNvSpPr>
            <a:spLocks noChangeArrowheads="1"/>
          </p:cNvSpPr>
          <p:nvPr/>
        </p:nvSpPr>
        <p:spPr bwMode="auto">
          <a:xfrm>
            <a:off x="6448425" y="4794250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1" name="Oval 87"/>
          <p:cNvSpPr>
            <a:spLocks noChangeArrowheads="1"/>
          </p:cNvSpPr>
          <p:nvPr/>
        </p:nvSpPr>
        <p:spPr bwMode="auto">
          <a:xfrm>
            <a:off x="6500813" y="47942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2" name="Oval 88"/>
          <p:cNvSpPr>
            <a:spLocks noChangeArrowheads="1"/>
          </p:cNvSpPr>
          <p:nvPr/>
        </p:nvSpPr>
        <p:spPr bwMode="auto">
          <a:xfrm>
            <a:off x="6351588" y="486886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3" name="Oval 89"/>
          <p:cNvSpPr>
            <a:spLocks noChangeArrowheads="1"/>
          </p:cNvSpPr>
          <p:nvPr/>
        </p:nvSpPr>
        <p:spPr bwMode="auto">
          <a:xfrm>
            <a:off x="6411913" y="4868863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4" name="Oval 90"/>
          <p:cNvSpPr>
            <a:spLocks noChangeArrowheads="1"/>
          </p:cNvSpPr>
          <p:nvPr/>
        </p:nvSpPr>
        <p:spPr bwMode="auto">
          <a:xfrm>
            <a:off x="6713538" y="48656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5" name="Oval 91"/>
          <p:cNvSpPr>
            <a:spLocks noChangeArrowheads="1"/>
          </p:cNvSpPr>
          <p:nvPr/>
        </p:nvSpPr>
        <p:spPr bwMode="auto">
          <a:xfrm>
            <a:off x="6756400" y="4868863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6" name="Oval 92"/>
          <p:cNvSpPr>
            <a:spLocks noChangeArrowheads="1"/>
          </p:cNvSpPr>
          <p:nvPr/>
        </p:nvSpPr>
        <p:spPr bwMode="auto">
          <a:xfrm>
            <a:off x="6805613" y="48656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7" name="Oval 93"/>
          <p:cNvSpPr>
            <a:spLocks noChangeArrowheads="1"/>
          </p:cNvSpPr>
          <p:nvPr/>
        </p:nvSpPr>
        <p:spPr bwMode="auto">
          <a:xfrm>
            <a:off x="6743700" y="49339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8" name="Oval 94"/>
          <p:cNvSpPr>
            <a:spLocks noChangeArrowheads="1"/>
          </p:cNvSpPr>
          <p:nvPr/>
        </p:nvSpPr>
        <p:spPr bwMode="auto">
          <a:xfrm>
            <a:off x="6726238" y="500697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9" name="Oval 95"/>
          <p:cNvSpPr>
            <a:spLocks noChangeArrowheads="1"/>
          </p:cNvSpPr>
          <p:nvPr/>
        </p:nvSpPr>
        <p:spPr bwMode="auto">
          <a:xfrm>
            <a:off x="6732588" y="5076825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0" name="Oval 96"/>
          <p:cNvSpPr>
            <a:spLocks noChangeArrowheads="1"/>
          </p:cNvSpPr>
          <p:nvPr/>
        </p:nvSpPr>
        <p:spPr bwMode="auto">
          <a:xfrm>
            <a:off x="6351588" y="500697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1" name="Oval 97"/>
          <p:cNvSpPr>
            <a:spLocks noChangeArrowheads="1"/>
          </p:cNvSpPr>
          <p:nvPr/>
        </p:nvSpPr>
        <p:spPr bwMode="auto">
          <a:xfrm>
            <a:off x="6403975" y="5010150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2" name="Oval 98"/>
          <p:cNvSpPr>
            <a:spLocks noChangeArrowheads="1"/>
          </p:cNvSpPr>
          <p:nvPr/>
        </p:nvSpPr>
        <p:spPr bwMode="auto">
          <a:xfrm>
            <a:off x="6351588" y="508476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3" name="Oval 99"/>
          <p:cNvSpPr>
            <a:spLocks noChangeArrowheads="1"/>
          </p:cNvSpPr>
          <p:nvPr/>
        </p:nvSpPr>
        <p:spPr bwMode="auto">
          <a:xfrm>
            <a:off x="6416675" y="50863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4" name="Oval 100"/>
          <p:cNvSpPr>
            <a:spLocks noChangeArrowheads="1"/>
          </p:cNvSpPr>
          <p:nvPr/>
        </p:nvSpPr>
        <p:spPr bwMode="auto">
          <a:xfrm>
            <a:off x="6351588" y="51562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5" name="Oval 101"/>
          <p:cNvSpPr>
            <a:spLocks noChangeArrowheads="1"/>
          </p:cNvSpPr>
          <p:nvPr/>
        </p:nvSpPr>
        <p:spPr bwMode="auto">
          <a:xfrm>
            <a:off x="6394450" y="5157788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6" name="Oval 102"/>
          <p:cNvSpPr>
            <a:spLocks noChangeArrowheads="1"/>
          </p:cNvSpPr>
          <p:nvPr/>
        </p:nvSpPr>
        <p:spPr bwMode="auto">
          <a:xfrm>
            <a:off x="6440488" y="51577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7" name="Line 103"/>
          <p:cNvSpPr>
            <a:spLocks noChangeShapeType="1"/>
          </p:cNvSpPr>
          <p:nvPr/>
        </p:nvSpPr>
        <p:spPr bwMode="auto">
          <a:xfrm>
            <a:off x="2535238" y="2384425"/>
            <a:ext cx="4195762" cy="2466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8" name="Line 104"/>
          <p:cNvSpPr>
            <a:spLocks noChangeShapeType="1"/>
          </p:cNvSpPr>
          <p:nvPr/>
        </p:nvSpPr>
        <p:spPr bwMode="auto">
          <a:xfrm>
            <a:off x="2384425" y="1998663"/>
            <a:ext cx="0" cy="393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9" name="Line 105"/>
          <p:cNvSpPr>
            <a:spLocks noChangeShapeType="1"/>
          </p:cNvSpPr>
          <p:nvPr/>
        </p:nvSpPr>
        <p:spPr bwMode="auto">
          <a:xfrm>
            <a:off x="2379663" y="1985963"/>
            <a:ext cx="200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0" name="Line 106"/>
          <p:cNvSpPr>
            <a:spLocks noChangeShapeType="1"/>
          </p:cNvSpPr>
          <p:nvPr/>
        </p:nvSpPr>
        <p:spPr bwMode="auto">
          <a:xfrm>
            <a:off x="2408238" y="2714625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1" name="Line 107"/>
          <p:cNvSpPr>
            <a:spLocks noChangeShapeType="1"/>
          </p:cNvSpPr>
          <p:nvPr/>
        </p:nvSpPr>
        <p:spPr bwMode="auto">
          <a:xfrm>
            <a:off x="2408238" y="3430588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2" name="Line 108"/>
          <p:cNvSpPr>
            <a:spLocks noChangeShapeType="1"/>
          </p:cNvSpPr>
          <p:nvPr/>
        </p:nvSpPr>
        <p:spPr bwMode="auto">
          <a:xfrm>
            <a:off x="2408238" y="4146550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3" name="Line 109"/>
          <p:cNvSpPr>
            <a:spLocks noChangeShapeType="1"/>
          </p:cNvSpPr>
          <p:nvPr/>
        </p:nvSpPr>
        <p:spPr bwMode="auto">
          <a:xfrm>
            <a:off x="2408238" y="4864100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4" name="Line 110"/>
          <p:cNvSpPr>
            <a:spLocks noChangeShapeType="1"/>
          </p:cNvSpPr>
          <p:nvPr/>
        </p:nvSpPr>
        <p:spPr bwMode="auto">
          <a:xfrm>
            <a:off x="2408238" y="5578475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3535" name="Group 111"/>
          <p:cNvGrpSpPr>
            <a:grpSpLocks/>
          </p:cNvGrpSpPr>
          <p:nvPr/>
        </p:nvGrpSpPr>
        <p:grpSpPr bwMode="auto">
          <a:xfrm>
            <a:off x="2474913" y="5988050"/>
            <a:ext cx="4281487" cy="90488"/>
            <a:chOff x="1688" y="4000"/>
            <a:chExt cx="2040" cy="64"/>
          </a:xfrm>
        </p:grpSpPr>
        <p:sp>
          <p:nvSpPr>
            <p:cNvPr id="103536" name="Line 112"/>
            <p:cNvSpPr>
              <a:spLocks noChangeShapeType="1"/>
            </p:cNvSpPr>
            <p:nvPr/>
          </p:nvSpPr>
          <p:spPr bwMode="auto">
            <a:xfrm>
              <a:off x="1696" y="4056"/>
              <a:ext cx="20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7" name="Line 113"/>
            <p:cNvSpPr>
              <a:spLocks noChangeShapeType="1"/>
            </p:cNvSpPr>
            <p:nvPr/>
          </p:nvSpPr>
          <p:spPr bwMode="auto">
            <a:xfrm flipV="1">
              <a:off x="168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8" name="Line 114"/>
            <p:cNvSpPr>
              <a:spLocks noChangeShapeType="1"/>
            </p:cNvSpPr>
            <p:nvPr/>
          </p:nvSpPr>
          <p:spPr bwMode="auto">
            <a:xfrm flipV="1">
              <a:off x="19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9" name="Line 115"/>
            <p:cNvSpPr>
              <a:spLocks noChangeShapeType="1"/>
            </p:cNvSpPr>
            <p:nvPr/>
          </p:nvSpPr>
          <p:spPr bwMode="auto">
            <a:xfrm flipV="1">
              <a:off x="21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0" name="Line 116"/>
            <p:cNvSpPr>
              <a:spLocks noChangeShapeType="1"/>
            </p:cNvSpPr>
            <p:nvPr/>
          </p:nvSpPr>
          <p:spPr bwMode="auto">
            <a:xfrm flipV="1">
              <a:off x="230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1" name="Line 117"/>
            <p:cNvSpPr>
              <a:spLocks noChangeShapeType="1"/>
            </p:cNvSpPr>
            <p:nvPr/>
          </p:nvSpPr>
          <p:spPr bwMode="auto">
            <a:xfrm flipV="1">
              <a:off x="2480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2" name="Line 118"/>
            <p:cNvSpPr>
              <a:spLocks noChangeShapeType="1"/>
            </p:cNvSpPr>
            <p:nvPr/>
          </p:nvSpPr>
          <p:spPr bwMode="auto">
            <a:xfrm flipV="1">
              <a:off x="265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3" name="Line 119"/>
            <p:cNvSpPr>
              <a:spLocks noChangeShapeType="1"/>
            </p:cNvSpPr>
            <p:nvPr/>
          </p:nvSpPr>
          <p:spPr bwMode="auto">
            <a:xfrm flipV="1">
              <a:off x="300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4" name="Line 120"/>
            <p:cNvSpPr>
              <a:spLocks noChangeShapeType="1"/>
            </p:cNvSpPr>
            <p:nvPr/>
          </p:nvSpPr>
          <p:spPr bwMode="auto">
            <a:xfrm flipV="1">
              <a:off x="318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5" name="Line 121"/>
            <p:cNvSpPr>
              <a:spLocks noChangeShapeType="1"/>
            </p:cNvSpPr>
            <p:nvPr/>
          </p:nvSpPr>
          <p:spPr bwMode="auto">
            <a:xfrm flipV="1">
              <a:off x="353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6" name="Line 122"/>
            <p:cNvSpPr>
              <a:spLocks noChangeShapeType="1"/>
            </p:cNvSpPr>
            <p:nvPr/>
          </p:nvSpPr>
          <p:spPr bwMode="auto">
            <a:xfrm flipV="1">
              <a:off x="3712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3547" name="Rectangle 123"/>
          <p:cNvSpPr>
            <a:spLocks noChangeArrowheads="1"/>
          </p:cNvSpPr>
          <p:nvPr/>
        </p:nvSpPr>
        <p:spPr bwMode="auto">
          <a:xfrm>
            <a:off x="1811338" y="2535238"/>
            <a:ext cx="4333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45</a:t>
            </a:r>
          </a:p>
        </p:txBody>
      </p:sp>
      <p:sp>
        <p:nvSpPr>
          <p:cNvPr id="103548" name="Rectangle 124"/>
          <p:cNvSpPr>
            <a:spLocks noChangeArrowheads="1"/>
          </p:cNvSpPr>
          <p:nvPr/>
        </p:nvSpPr>
        <p:spPr bwMode="auto">
          <a:xfrm>
            <a:off x="1811338" y="325278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35</a:t>
            </a:r>
          </a:p>
        </p:txBody>
      </p:sp>
      <p:sp>
        <p:nvSpPr>
          <p:cNvPr id="103549" name="Rectangle 125"/>
          <p:cNvSpPr>
            <a:spLocks noChangeArrowheads="1"/>
          </p:cNvSpPr>
          <p:nvPr/>
        </p:nvSpPr>
        <p:spPr bwMode="auto">
          <a:xfrm>
            <a:off x="1811338" y="3952875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25</a:t>
            </a:r>
          </a:p>
        </p:txBody>
      </p:sp>
      <p:sp>
        <p:nvSpPr>
          <p:cNvPr id="103550" name="Rectangle 126"/>
          <p:cNvSpPr>
            <a:spLocks noChangeArrowheads="1"/>
          </p:cNvSpPr>
          <p:nvPr/>
        </p:nvSpPr>
        <p:spPr bwMode="auto">
          <a:xfrm>
            <a:off x="1811338" y="4686300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15</a:t>
            </a:r>
          </a:p>
        </p:txBody>
      </p:sp>
      <p:sp>
        <p:nvSpPr>
          <p:cNvPr id="103551" name="Rectangle 127"/>
          <p:cNvSpPr>
            <a:spLocks noChangeArrowheads="1"/>
          </p:cNvSpPr>
          <p:nvPr/>
        </p:nvSpPr>
        <p:spPr bwMode="auto">
          <a:xfrm>
            <a:off x="1979613" y="54022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5</a:t>
            </a:r>
          </a:p>
        </p:txBody>
      </p:sp>
      <p:sp>
        <p:nvSpPr>
          <p:cNvPr id="103552" name="Rectangle 128"/>
          <p:cNvSpPr>
            <a:spLocks noChangeArrowheads="1"/>
          </p:cNvSpPr>
          <p:nvPr/>
        </p:nvSpPr>
        <p:spPr bwMode="auto">
          <a:xfrm>
            <a:off x="3948113" y="6223000"/>
            <a:ext cx="154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CMI (µg / ml)</a:t>
            </a:r>
          </a:p>
        </p:txBody>
      </p:sp>
      <p:sp>
        <p:nvSpPr>
          <p:cNvPr id="103553" name="Rectangle 129"/>
          <p:cNvSpPr>
            <a:spLocks noChangeArrowheads="1"/>
          </p:cNvSpPr>
          <p:nvPr/>
        </p:nvSpPr>
        <p:spPr bwMode="auto">
          <a:xfrm rot="16200000">
            <a:off x="-368300" y="3709988"/>
            <a:ext cx="4213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i-FI" altLang="fr-FR" b="1"/>
              <a:t>diamètre des zones d'inhibition (mm)</a:t>
            </a:r>
          </a:p>
        </p:txBody>
      </p:sp>
      <p:sp>
        <p:nvSpPr>
          <p:cNvPr id="103554" name="Line 130"/>
          <p:cNvSpPr>
            <a:spLocks noChangeShapeType="1"/>
          </p:cNvSpPr>
          <p:nvPr/>
        </p:nvSpPr>
        <p:spPr bwMode="auto">
          <a:xfrm>
            <a:off x="2413000" y="3789363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59" name="Line 135"/>
          <p:cNvSpPr>
            <a:spLocks noChangeShapeType="1"/>
          </p:cNvSpPr>
          <p:nvPr/>
        </p:nvSpPr>
        <p:spPr bwMode="auto">
          <a:xfrm>
            <a:off x="5003800" y="1630363"/>
            <a:ext cx="0" cy="446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60" name="Line 136"/>
          <p:cNvSpPr>
            <a:spLocks noChangeShapeType="1"/>
          </p:cNvSpPr>
          <p:nvPr/>
        </p:nvSpPr>
        <p:spPr bwMode="auto">
          <a:xfrm>
            <a:off x="6011863" y="1700213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61" name="Line 137"/>
          <p:cNvSpPr>
            <a:spLocks noChangeShapeType="1"/>
          </p:cNvSpPr>
          <p:nvPr/>
        </p:nvSpPr>
        <p:spPr bwMode="auto">
          <a:xfrm>
            <a:off x="2341563" y="4437063"/>
            <a:ext cx="4751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70" name="Rectangle 14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200"/>
              <a:t>antibiogramme standard</a:t>
            </a:r>
          </a:p>
        </p:txBody>
      </p:sp>
      <p:sp>
        <p:nvSpPr>
          <p:cNvPr id="103571" name="Rectangle 147"/>
          <p:cNvSpPr>
            <a:spLocks noChangeArrowheads="1"/>
          </p:cNvSpPr>
          <p:nvPr/>
        </p:nvSpPr>
        <p:spPr bwMode="auto">
          <a:xfrm>
            <a:off x="6007100" y="2060575"/>
            <a:ext cx="1052513" cy="17287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fr-FR">
              <a:solidFill>
                <a:schemeClr val="hlink"/>
              </a:solidFill>
            </a:endParaRPr>
          </a:p>
        </p:txBody>
      </p:sp>
      <p:sp>
        <p:nvSpPr>
          <p:cNvPr id="103572" name="Rectangle 148"/>
          <p:cNvSpPr>
            <a:spLocks noChangeArrowheads="1"/>
          </p:cNvSpPr>
          <p:nvPr/>
        </p:nvSpPr>
        <p:spPr bwMode="auto">
          <a:xfrm>
            <a:off x="2398967" y="4437063"/>
            <a:ext cx="2663825" cy="16557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rot="16200000">
            <a:off x="5710008" y="2752545"/>
            <a:ext cx="161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Erreur Majeure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15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71" grpId="0" animBg="1"/>
      <p:bldP spid="1035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Lire les </a:t>
            </a:r>
            <a:r>
              <a:rPr lang="fr-FR" sz="3600" b="1" dirty="0" smtClean="0">
                <a:solidFill>
                  <a:srgbClr val="FF0000"/>
                </a:solidFill>
              </a:rPr>
              <a:t>résultats d’antibiogramme </a:t>
            </a:r>
            <a:r>
              <a:rPr lang="fr-FR" sz="3600" b="1" u="sng" dirty="0">
                <a:solidFill>
                  <a:srgbClr val="FF0000"/>
                </a:solidFill>
              </a:rPr>
              <a:t>avec un œil critique </a:t>
            </a:r>
            <a:r>
              <a:rPr lang="fr-FR" sz="3600" b="1" dirty="0">
                <a:solidFill>
                  <a:srgbClr val="FF0000"/>
                </a:solidFill>
              </a:rPr>
              <a:t/>
            </a:r>
            <a:br>
              <a:rPr lang="fr-FR" sz="36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/>
              <a:t>Erreurs possibles liées à la méthode standardisée:</a:t>
            </a:r>
            <a:r>
              <a:rPr lang="fr-FR" dirty="0" smtClean="0"/>
              <a:t> </a:t>
            </a:r>
          </a:p>
          <a:p>
            <a:pPr lvl="2"/>
            <a:r>
              <a:rPr lang="fr-FR" sz="2000" dirty="0" smtClean="0"/>
              <a:t>Bactéries en croissance</a:t>
            </a:r>
          </a:p>
          <a:p>
            <a:pPr lvl="2"/>
            <a:r>
              <a:rPr lang="fr-FR" sz="2000" dirty="0" smtClean="0"/>
              <a:t>Milieu de culture standardisé </a:t>
            </a:r>
          </a:p>
          <a:p>
            <a:pPr lvl="2"/>
            <a:r>
              <a:rPr lang="fr-FR" sz="2000" dirty="0" smtClean="0"/>
              <a:t>Bactéries en suspension (pas de biofilm, pas de cellules eucaryotes)</a:t>
            </a:r>
          </a:p>
          <a:p>
            <a:pPr lvl="2"/>
            <a:r>
              <a:rPr lang="fr-FR" sz="2000" dirty="0" smtClean="0"/>
              <a:t>Faible inoculum</a:t>
            </a:r>
          </a:p>
          <a:p>
            <a:pPr marL="3429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4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</a:rPr>
              <a:t>Lire les résultats d’antibiogramme </a:t>
            </a:r>
            <a:r>
              <a:rPr lang="fr-FR" sz="3200" b="1" u="sng" dirty="0">
                <a:solidFill>
                  <a:srgbClr val="FF0000"/>
                </a:solidFill>
              </a:rPr>
              <a:t>avec un œil critique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Même si la bactérie est déclarée </a:t>
            </a:r>
            <a:r>
              <a:rPr lang="fr-FR" sz="2800" b="1" dirty="0" smtClean="0">
                <a:solidFill>
                  <a:schemeClr val="accent6"/>
                </a:solidFill>
              </a:rPr>
              <a:t>sensible</a:t>
            </a:r>
            <a:r>
              <a:rPr lang="fr-FR" dirty="0" smtClean="0"/>
              <a:t> :  </a:t>
            </a:r>
            <a:r>
              <a:rPr lang="fr-FR" dirty="0" smtClean="0">
                <a:solidFill>
                  <a:srgbClr val="FF0000"/>
                </a:solidFill>
              </a:rPr>
              <a:t>risque d’échecs </a:t>
            </a:r>
            <a:r>
              <a:rPr lang="fr-FR" dirty="0" smtClean="0"/>
              <a:t>thérapeutiques dans les situations où les bactéries sont dans un état très éloigné de celui testé </a:t>
            </a:r>
            <a:r>
              <a:rPr lang="fr-FR" i="1" dirty="0" smtClean="0"/>
              <a:t>in vitro</a:t>
            </a:r>
            <a:r>
              <a:rPr lang="fr-FR" dirty="0" smtClean="0"/>
              <a:t>. </a:t>
            </a:r>
          </a:p>
          <a:p>
            <a:pPr lvl="1"/>
            <a:r>
              <a:rPr lang="fr-FR" dirty="0"/>
              <a:t>Bactéries protégées par une barrière</a:t>
            </a:r>
          </a:p>
          <a:p>
            <a:pPr lvl="1"/>
            <a:r>
              <a:rPr lang="fr-FR" dirty="0" smtClean="0"/>
              <a:t>Bactérie intracellulaire</a:t>
            </a:r>
          </a:p>
          <a:p>
            <a:pPr lvl="1"/>
            <a:r>
              <a:rPr lang="fr-FR" dirty="0" smtClean="0"/>
              <a:t>Biofilm (faible multiplication des bactéries, matrice)</a:t>
            </a:r>
          </a:p>
          <a:p>
            <a:pPr lvl="1"/>
            <a:r>
              <a:rPr lang="fr-FR" dirty="0" smtClean="0"/>
              <a:t>….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0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1598613"/>
            <a:ext cx="7886700" cy="1325562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>Points divers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3013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Toxicité digestive </a:t>
            </a:r>
            <a:r>
              <a:rPr lang="fr-FR" dirty="0" smtClean="0"/>
              <a:t>des antibiotiques chez le cheval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Penicilline</a:t>
            </a:r>
            <a:r>
              <a:rPr lang="fr-FR" dirty="0" smtClean="0"/>
              <a:t> G : Voie orale</a:t>
            </a:r>
          </a:p>
          <a:p>
            <a:endParaRPr lang="fr-FR" dirty="0" smtClean="0"/>
          </a:p>
          <a:p>
            <a:r>
              <a:rPr lang="fr-FR" dirty="0" smtClean="0"/>
              <a:t>Ciprofloxacine (oral et parentéral)</a:t>
            </a:r>
          </a:p>
          <a:p>
            <a:r>
              <a:rPr lang="fr-FR" dirty="0" smtClean="0"/>
              <a:t>Clindamycine/</a:t>
            </a:r>
            <a:r>
              <a:rPr lang="fr-FR" dirty="0" err="1" smtClean="0"/>
              <a:t>lincomycine</a:t>
            </a:r>
            <a:r>
              <a:rPr lang="fr-FR" dirty="0" smtClean="0"/>
              <a:t> (oral et parentéral)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Doxycycline chez le cheval adulte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3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Toxicité digestive </a:t>
            </a:r>
            <a:r>
              <a:rPr lang="fr-FR" dirty="0" smtClean="0"/>
              <a:t>des antibiotiques chez le lapin, cochon d’Inde, chinchillas, hamster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073499"/>
            <a:ext cx="7886700" cy="4098701"/>
          </a:xfrm>
        </p:spPr>
        <p:txBody>
          <a:bodyPr/>
          <a:lstStyle/>
          <a:p>
            <a:r>
              <a:rPr lang="fr-FR" dirty="0" smtClean="0"/>
              <a:t>Beta-lactamines </a:t>
            </a:r>
            <a:r>
              <a:rPr lang="fr-FR" b="1" dirty="0" smtClean="0"/>
              <a:t>par voie orale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Clindamycine/</a:t>
            </a:r>
            <a:r>
              <a:rPr lang="fr-FR" dirty="0" err="1" smtClean="0"/>
              <a:t>lincomycine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9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A- Infections avec barrière physiologique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Méningites</a:t>
            </a:r>
          </a:p>
          <a:p>
            <a:r>
              <a:rPr lang="fr-FR" dirty="0" smtClean="0"/>
              <a:t>Prostatites chez le chien</a:t>
            </a:r>
          </a:p>
          <a:p>
            <a:r>
              <a:rPr lang="fr-FR" dirty="0" smtClean="0"/>
              <a:t>Infections oculaires </a:t>
            </a:r>
          </a:p>
        </p:txBody>
      </p:sp>
    </p:spTree>
    <p:extLst>
      <p:ext uri="{BB962C8B-B14F-4D97-AF65-F5344CB8AC3E}">
        <p14:creationId xmlns:p14="http://schemas.microsoft.com/office/powerpoint/2010/main" val="9325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Administration d’antibiotiques</a:t>
            </a:r>
            <a:br>
              <a:rPr lang="fr-FR" dirty="0" smtClean="0"/>
            </a:br>
            <a:r>
              <a:rPr lang="fr-FR" dirty="0" smtClean="0"/>
              <a:t>par </a:t>
            </a:r>
            <a:r>
              <a:rPr lang="fr-FR" b="1" dirty="0" smtClean="0"/>
              <a:t>voie </a:t>
            </a:r>
            <a:r>
              <a:rPr lang="fr-FR" b="1" dirty="0" err="1" smtClean="0"/>
              <a:t>intra-articulaire</a:t>
            </a:r>
            <a:r>
              <a:rPr lang="fr-FR" dirty="0" smtClean="0"/>
              <a:t> (cheval)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104" y="1600200"/>
            <a:ext cx="7886700" cy="4351337"/>
          </a:xfrm>
        </p:spPr>
        <p:txBody>
          <a:bodyPr>
            <a:normAutofit fontScale="77500" lnSpcReduction="20000"/>
          </a:bodyPr>
          <a:lstStyle/>
          <a:p>
            <a:r>
              <a:rPr lang="fr-FR" sz="3000" b="1" dirty="0" smtClean="0">
                <a:solidFill>
                  <a:schemeClr val="accent6"/>
                </a:solidFill>
              </a:rPr>
              <a:t>Avantages : </a:t>
            </a:r>
          </a:p>
          <a:p>
            <a:pPr lvl="1"/>
            <a:r>
              <a:rPr lang="fr-FR" sz="2300" dirty="0" smtClean="0"/>
              <a:t>Concentrations très élevées pendant plus longtemps (</a:t>
            </a:r>
            <a:r>
              <a:rPr lang="fr-FR" sz="2300" dirty="0" err="1" smtClean="0"/>
              <a:t>env</a:t>
            </a:r>
            <a:r>
              <a:rPr lang="fr-FR" sz="2300" dirty="0" smtClean="0"/>
              <a:t> 24h) que par voie systémique</a:t>
            </a:r>
          </a:p>
          <a:p>
            <a:pPr lvl="1"/>
            <a:r>
              <a:rPr lang="fr-FR" sz="2300" dirty="0" smtClean="0"/>
              <a:t>Moins de toxicité systémique </a:t>
            </a:r>
          </a:p>
          <a:p>
            <a:pPr lvl="1"/>
            <a:r>
              <a:rPr lang="fr-FR" sz="2300" dirty="0" smtClean="0"/>
              <a:t>Limitation du coût</a:t>
            </a:r>
          </a:p>
          <a:p>
            <a:pPr lvl="1"/>
            <a:r>
              <a:rPr lang="fr-FR" sz="2300" dirty="0" smtClean="0"/>
              <a:t>Geste technique assez facile</a:t>
            </a:r>
          </a:p>
          <a:p>
            <a:endParaRPr lang="fr-FR" dirty="0" smtClean="0"/>
          </a:p>
          <a:p>
            <a:r>
              <a:rPr lang="fr-FR" sz="3200" b="1" dirty="0" smtClean="0">
                <a:solidFill>
                  <a:srgbClr val="FF0000"/>
                </a:solidFill>
              </a:rPr>
              <a:t>Inconvénients :</a:t>
            </a:r>
          </a:p>
          <a:p>
            <a:pPr lvl="1"/>
            <a:r>
              <a:rPr lang="fr-FR" sz="2300" dirty="0" smtClean="0"/>
              <a:t>Tolérance locale : n’utiliser que des formulations décrites comme tolérées (pas « d’initiative »)</a:t>
            </a:r>
          </a:p>
          <a:p>
            <a:pPr lvl="1"/>
            <a:r>
              <a:rPr lang="fr-FR" sz="2300" dirty="0" smtClean="0"/>
              <a:t>Risque d’une nouvelle contamination de l’articulation</a:t>
            </a:r>
          </a:p>
          <a:p>
            <a:pPr lvl="1"/>
            <a:endParaRPr lang="fr-FR" dirty="0"/>
          </a:p>
          <a:p>
            <a:r>
              <a:rPr lang="fr-FR" sz="2800" b="1" dirty="0" smtClean="0"/>
              <a:t>Alternatives :</a:t>
            </a:r>
          </a:p>
          <a:p>
            <a:pPr lvl="1"/>
            <a:r>
              <a:rPr lang="fr-FR" dirty="0" smtClean="0"/>
              <a:t>IV</a:t>
            </a:r>
          </a:p>
          <a:p>
            <a:pPr lvl="1"/>
            <a:r>
              <a:rPr lang="fr-FR" dirty="0" smtClean="0"/>
              <a:t>Perfusion régionale sous garrot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9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Administration </a:t>
            </a:r>
            <a:r>
              <a:rPr lang="fr-FR" dirty="0" smtClean="0"/>
              <a:t>d’antibiotiques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par </a:t>
            </a:r>
            <a:r>
              <a:rPr lang="fr-FR" b="1" dirty="0"/>
              <a:t>voie </a:t>
            </a:r>
            <a:r>
              <a:rPr lang="fr-FR" b="1" dirty="0" err="1"/>
              <a:t>intra-articulaire</a:t>
            </a:r>
            <a:r>
              <a:rPr lang="fr-FR" dirty="0"/>
              <a:t> (cheval)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361774"/>
            <a:ext cx="7886700" cy="4351337"/>
          </a:xfrm>
        </p:spPr>
        <p:txBody>
          <a:bodyPr>
            <a:normAutofit/>
          </a:bodyPr>
          <a:lstStyle/>
          <a:p>
            <a:r>
              <a:rPr lang="fr-FR" dirty="0" smtClean="0"/>
              <a:t>Gentamicine : 150 mg </a:t>
            </a:r>
          </a:p>
          <a:p>
            <a:r>
              <a:rPr lang="fr-FR" dirty="0" smtClean="0"/>
              <a:t>Amikacine (substance essentielle) : 250 à 500 mg</a:t>
            </a:r>
          </a:p>
          <a:p>
            <a:r>
              <a:rPr lang="fr-FR" dirty="0" err="1" smtClean="0"/>
              <a:t>Ceftiofur</a:t>
            </a:r>
            <a:r>
              <a:rPr lang="fr-FR" dirty="0" smtClean="0"/>
              <a:t> (AIC) </a:t>
            </a:r>
            <a:r>
              <a:rPr lang="fr-FR" dirty="0"/>
              <a:t>: 150 </a:t>
            </a:r>
            <a:r>
              <a:rPr lang="fr-FR" dirty="0" smtClean="0"/>
              <a:t>mg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1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Administration </a:t>
            </a:r>
            <a:r>
              <a:rPr lang="fr-FR" dirty="0" smtClean="0"/>
              <a:t>d’antibiotiques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par </a:t>
            </a:r>
            <a:r>
              <a:rPr lang="fr-FR" b="1" dirty="0"/>
              <a:t>voie </a:t>
            </a:r>
            <a:r>
              <a:rPr lang="fr-FR" b="1" dirty="0" err="1"/>
              <a:t>intra-articulaire</a:t>
            </a:r>
            <a:r>
              <a:rPr lang="fr-FR" dirty="0"/>
              <a:t> (cheval)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71623"/>
            <a:ext cx="7886700" cy="4351337"/>
          </a:xfrm>
        </p:spPr>
        <p:txBody>
          <a:bodyPr>
            <a:normAutofit/>
          </a:bodyPr>
          <a:lstStyle/>
          <a:p>
            <a:r>
              <a:rPr lang="fr-FR" dirty="0" smtClean="0"/>
              <a:t>En général, jusqu’à </a:t>
            </a:r>
            <a:r>
              <a:rPr lang="fr-FR" dirty="0" smtClean="0">
                <a:solidFill>
                  <a:schemeClr val="accent2"/>
                </a:solidFill>
              </a:rPr>
              <a:t>amélioration/résolution</a:t>
            </a:r>
            <a:r>
              <a:rPr lang="fr-FR" dirty="0" smtClean="0"/>
              <a:t> des symptômes</a:t>
            </a:r>
          </a:p>
          <a:p>
            <a:pPr lvl="1"/>
            <a:r>
              <a:rPr lang="fr-FR" dirty="0" smtClean="0"/>
              <a:t>1 fois par jour</a:t>
            </a:r>
          </a:p>
          <a:p>
            <a:pPr lvl="1"/>
            <a:r>
              <a:rPr lang="fr-FR" dirty="0" smtClean="0"/>
              <a:t>Pendant 3 à 7 jours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0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84150"/>
            <a:ext cx="6858000" cy="2387600"/>
          </a:xfrm>
        </p:spPr>
        <p:txBody>
          <a:bodyPr/>
          <a:lstStyle/>
          <a:p>
            <a:r>
              <a:rPr lang="fr-FR" dirty="0" smtClean="0"/>
              <a:t>Antibioprophylaxie chirurgicale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0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800" dirty="0" smtClean="0"/>
              <a:t>Antibioprophylaxie chirurgicale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27100" y="1836738"/>
            <a:ext cx="75882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 sz="2200" dirty="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600" b="1" dirty="0" smtClean="0">
                <a:solidFill>
                  <a:schemeClr val="tx1"/>
                </a:solidFill>
              </a:rPr>
              <a:t>Objectif : </a:t>
            </a:r>
            <a:r>
              <a:rPr lang="fr-FR" altLang="fr-FR" sz="2000" b="1" dirty="0" smtClean="0"/>
              <a:t>Eviter qu’une contamination devienne une infection </a:t>
            </a:r>
            <a:r>
              <a:rPr lang="fr-FR" altLang="fr-FR" sz="2000" dirty="0" smtClean="0"/>
              <a:t>en éliminant très rapidement les bactéries.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06512" y="3441116"/>
            <a:ext cx="70056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/>
              <a:t>L’antibioprophylaxie ne doit être mise en place </a:t>
            </a:r>
            <a:r>
              <a:rPr lang="fr-FR" altLang="fr-FR" sz="2400" dirty="0">
                <a:solidFill>
                  <a:srgbClr val="FF0000"/>
                </a:solidFill>
              </a:rPr>
              <a:t>que pour les cas </a:t>
            </a:r>
            <a:r>
              <a:rPr lang="fr-FR" altLang="fr-FR" sz="2400" dirty="0"/>
              <a:t>où il semble que la contamination </a:t>
            </a:r>
            <a:r>
              <a:rPr lang="fr-FR" altLang="fr-FR" sz="2400" dirty="0">
                <a:solidFill>
                  <a:srgbClr val="FF0000"/>
                </a:solidFill>
              </a:rPr>
              <a:t>ne pourra pas être contrôlée par l’animal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28650" y="3594121"/>
            <a:ext cx="474662" cy="6318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05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800" smtClean="0"/>
              <a:t>Dans quels cas administrer des antibiotiques en prophylaxie 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07988" y="1920875"/>
            <a:ext cx="8058150" cy="4217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Facteurs favorisant l’infection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 smtClean="0"/>
              <a:t>Nature du site chirurgical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1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 smtClean="0"/>
              <a:t>Durée de la chirurgie</a:t>
            </a:r>
            <a:r>
              <a:rPr lang="fr-FR" sz="2000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1600" dirty="0" smtClean="0"/>
              <a:t>	</a:t>
            </a:r>
            <a:r>
              <a:rPr lang="fr-FR" sz="2000" dirty="0" smtClean="0"/>
              <a:t>Une chirurgie de </a:t>
            </a:r>
            <a:r>
              <a:rPr lang="fr-FR" sz="2000" b="1" dirty="0" smtClean="0">
                <a:solidFill>
                  <a:srgbClr val="FF0000"/>
                </a:solidFill>
              </a:rPr>
              <a:t>plus de 90 min a deux fois plus </a:t>
            </a:r>
            <a:r>
              <a:rPr lang="fr-FR" sz="2000" dirty="0" smtClean="0"/>
              <a:t>de chance de conduire à une</a:t>
            </a:r>
            <a:r>
              <a:rPr lang="fr-FR" sz="2000" b="1" dirty="0" smtClean="0">
                <a:solidFill>
                  <a:srgbClr val="FF0000"/>
                </a:solidFill>
              </a:rPr>
              <a:t> infection </a:t>
            </a:r>
            <a:r>
              <a:rPr lang="fr-FR" sz="2000" dirty="0" smtClean="0"/>
              <a:t>qu’une chirurgie de moins de 90 min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000" dirty="0" smtClean="0"/>
              <a:t>	La probabilité d’infection </a:t>
            </a:r>
            <a:r>
              <a:rPr lang="fr-FR" sz="2000" b="1" dirty="0" smtClean="0">
                <a:solidFill>
                  <a:srgbClr val="FF0000"/>
                </a:solidFill>
              </a:rPr>
              <a:t>double toutes les 70 min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20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 smtClean="0"/>
              <a:t>Mauvaise manipulation des tissus</a:t>
            </a:r>
            <a:r>
              <a:rPr lang="fr-FR" sz="1800" dirty="0" smtClean="0"/>
              <a:t> </a:t>
            </a:r>
            <a:r>
              <a:rPr lang="fr-FR" sz="2000" dirty="0" smtClean="0"/>
              <a:t>(lésions créées par le chirurgien : écrasement, hémorragie, abus du bistouri électrique) 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1800" b="1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= ATTENTION AUX DEBUTANTS</a:t>
            </a:r>
          </a:p>
        </p:txBody>
      </p:sp>
    </p:spTree>
    <p:extLst>
      <p:ext uri="{BB962C8B-B14F-4D97-AF65-F5344CB8AC3E}">
        <p14:creationId xmlns:p14="http://schemas.microsoft.com/office/powerpoint/2010/main" val="2745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800" smtClean="0"/>
              <a:t>Dans quels cas administrer des antibiotiques en prophylaxie ?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893888"/>
            <a:ext cx="8307387" cy="4668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900" b="1" dirty="0" smtClean="0">
                <a:solidFill>
                  <a:schemeClr val="tx1"/>
                </a:solidFill>
              </a:rPr>
              <a:t>Facteurs favorisant l’infection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r-FR" sz="2900" b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b="1" dirty="0" smtClean="0"/>
              <a:t>Nombre de personnes dans le bloc : </a:t>
            </a:r>
            <a:r>
              <a:rPr lang="fr-FR" sz="2000" dirty="0" smtClean="0"/>
              <a:t>la</a:t>
            </a:r>
            <a:r>
              <a:rPr lang="fr-FR" sz="1800" dirty="0" smtClean="0"/>
              <a:t> </a:t>
            </a:r>
            <a:r>
              <a:rPr lang="fr-FR" sz="2000" dirty="0" smtClean="0"/>
              <a:t>probabilité d’infection est multipliée </a:t>
            </a:r>
            <a:r>
              <a:rPr lang="fr-FR" sz="2000" b="1" dirty="0" smtClean="0">
                <a:solidFill>
                  <a:srgbClr val="FF0000"/>
                </a:solidFill>
              </a:rPr>
              <a:t>par 1,3 à chaque personne supplémentaire </a:t>
            </a:r>
            <a:endParaRPr lang="fr-FR" sz="2000" b="1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sz="24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Etat du patient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 smtClean="0"/>
              <a:t>Immunodéficience (chimio, état de choc,…)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 smtClean="0"/>
              <a:t>Diabète sucré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 err="1" smtClean="0"/>
              <a:t>Hyperadrénocorticisme</a:t>
            </a:r>
            <a:r>
              <a:rPr lang="fr-FR" dirty="0" smtClean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 smtClean="0"/>
              <a:t>Âge (&lt;1an ou &gt;10 ans)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b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dirty="0" smtClean="0"/>
              <a:t>Présence d’un </a:t>
            </a:r>
            <a:r>
              <a:rPr lang="fr-FR" sz="2400" b="1" dirty="0" smtClean="0">
                <a:solidFill>
                  <a:srgbClr val="FF0000"/>
                </a:solidFill>
              </a:rPr>
              <a:t>implant avant la chirurgie </a:t>
            </a:r>
            <a:r>
              <a:rPr lang="fr-FR" sz="1800" dirty="0" smtClean="0"/>
              <a:t>sur lequel les bactéries peuvent se fixer (ex: prothèse)</a:t>
            </a:r>
          </a:p>
        </p:txBody>
      </p:sp>
    </p:spTree>
    <p:extLst>
      <p:ext uri="{BB962C8B-B14F-4D97-AF65-F5344CB8AC3E}">
        <p14:creationId xmlns:p14="http://schemas.microsoft.com/office/powerpoint/2010/main" val="38138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Quel antibiotique choisir?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1982787"/>
            <a:ext cx="8196263" cy="4732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100" dirty="0" smtClean="0"/>
              <a:t> = </a:t>
            </a:r>
            <a:r>
              <a:rPr lang="fr-FR" altLang="fr-FR" sz="2500" dirty="0" smtClean="0"/>
              <a:t>Quelles bactéries sont susceptibles de contaminer le site chirurgical ? </a:t>
            </a:r>
          </a:p>
          <a:p>
            <a:pPr eaLnBrk="1" hangingPunct="1">
              <a:lnSpc>
                <a:spcPct val="80000"/>
              </a:lnSpc>
            </a:pPr>
            <a:endParaRPr lang="fr-FR" altLang="fr-FR" sz="32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 smtClean="0">
                <a:solidFill>
                  <a:srgbClr val="FF0000"/>
                </a:solidFill>
              </a:rPr>
              <a:t>Bactéries commensales portées par l’animal avant la chirurgie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 smtClean="0"/>
              <a:t>Le plus souvent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 err="1" smtClean="0"/>
              <a:t>Staphylcoccus</a:t>
            </a:r>
            <a:r>
              <a:rPr lang="fr-FR" altLang="fr-FR" i="1" dirty="0" smtClean="0"/>
              <a:t> aureus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 smtClean="0"/>
              <a:t>Staphylococcus pseudintermedius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 smtClean="0"/>
              <a:t>Escherichia coli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 smtClean="0"/>
              <a:t>Pasteurella </a:t>
            </a:r>
            <a:r>
              <a:rPr lang="fr-FR" altLang="fr-FR" dirty="0" smtClean="0"/>
              <a:t>(chat)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 dirty="0" smtClean="0">
                <a:solidFill>
                  <a:srgbClr val="FF0000"/>
                </a:solidFill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600" b="1" dirty="0" smtClean="0">
                <a:solidFill>
                  <a:srgbClr val="FF0000"/>
                </a:solidFill>
              </a:rPr>
              <a:t>Antibiotiques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600" b="1" dirty="0">
                <a:solidFill>
                  <a:srgbClr val="FF0000"/>
                </a:solidFill>
              </a:rPr>
              <a:t>	</a:t>
            </a:r>
            <a:r>
              <a:rPr lang="fr-FR" altLang="fr-FR" sz="2600" b="1" dirty="0" smtClean="0">
                <a:solidFill>
                  <a:srgbClr val="FF0000"/>
                </a:solidFill>
              </a:rPr>
              <a:t>CN/CT:  </a:t>
            </a:r>
            <a:r>
              <a:rPr lang="fr-FR" altLang="fr-FR" sz="2600" dirty="0" smtClean="0"/>
              <a:t>Céfalexine, (TMP-S, amoxicilline/</a:t>
            </a:r>
            <a:r>
              <a:rPr lang="fr-FR" altLang="fr-FR" sz="2600" dirty="0" err="1" smtClean="0"/>
              <a:t>clav</a:t>
            </a:r>
            <a:r>
              <a:rPr lang="fr-FR" altLang="fr-FR" sz="26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dirty="0" smtClean="0"/>
          </a:p>
          <a:p>
            <a:pPr lvl="1">
              <a:lnSpc>
                <a:spcPct val="80000"/>
              </a:lnSpc>
              <a:buNone/>
            </a:pPr>
            <a:r>
              <a:rPr lang="fr-FR" altLang="fr-FR" sz="2600" dirty="0" smtClean="0"/>
              <a:t>	</a:t>
            </a:r>
            <a:r>
              <a:rPr lang="fr-FR" altLang="fr-FR" sz="2600" b="1" dirty="0" smtClean="0">
                <a:solidFill>
                  <a:srgbClr val="FF0000"/>
                </a:solidFill>
              </a:rPr>
              <a:t>CV:  </a:t>
            </a:r>
            <a:r>
              <a:rPr lang="fr-FR" altLang="fr-FR" sz="2600" dirty="0" smtClean="0"/>
              <a:t>Pénicilline G/gentamicine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dirty="0" smtClean="0"/>
          </a:p>
          <a:p>
            <a:pPr lvl="1" eaLnBrk="1" hangingPunct="1">
              <a:lnSpc>
                <a:spcPct val="80000"/>
              </a:lnSpc>
            </a:pPr>
            <a:endParaRPr lang="fr-FR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19634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Quel antibiotique choisir?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2113" y="1300163"/>
            <a:ext cx="8253412" cy="5414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100" dirty="0" smtClean="0"/>
              <a:t> = </a:t>
            </a:r>
            <a:r>
              <a:rPr lang="fr-FR" altLang="fr-FR" sz="2500" dirty="0" smtClean="0"/>
              <a:t>Quelles bactéries sont susceptibles de contaminer le site chirurgical ? </a:t>
            </a:r>
          </a:p>
          <a:p>
            <a:pPr eaLnBrk="1" hangingPunct="1">
              <a:lnSpc>
                <a:spcPct val="80000"/>
              </a:lnSpc>
            </a:pPr>
            <a:endParaRPr lang="fr-FR" altLang="fr-FR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 smtClean="0">
                <a:solidFill>
                  <a:schemeClr val="tx1"/>
                </a:solidFill>
              </a:rPr>
              <a:t>Pour les chirurgies du gros intestin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 smtClean="0"/>
              <a:t>Bactéries anaérobies (faible activité de la céfalexine)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 smtClean="0"/>
              <a:t>Bactéries aérobies facultatifs gram négatif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 dirty="0" smtClean="0">
                <a:solidFill>
                  <a:srgbClr val="FF0000"/>
                </a:solidFill>
              </a:rPr>
              <a:t>	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Le meilleur antibiotique :  </a:t>
            </a:r>
            <a:r>
              <a:rPr lang="fr-FR" altLang="fr-FR" sz="1800" b="1" dirty="0" err="1" smtClean="0">
                <a:solidFill>
                  <a:srgbClr val="FF0000"/>
                </a:solidFill>
              </a:rPr>
              <a:t>Cephalosporine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 de 2</a:t>
            </a:r>
            <a:r>
              <a:rPr lang="fr-FR" altLang="fr-FR" sz="18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 génération</a:t>
            </a:r>
            <a:r>
              <a:rPr lang="fr-FR" altLang="fr-FR" sz="1800" dirty="0" smtClean="0"/>
              <a:t> (pas disponible en France)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 dirty="0" smtClean="0"/>
              <a:t>	Possibilité d’associer du </a:t>
            </a:r>
            <a:r>
              <a:rPr lang="fr-FR" altLang="fr-FR" sz="1800" b="1" dirty="0" smtClean="0">
                <a:solidFill>
                  <a:schemeClr val="accent6">
                    <a:lumMod val="75000"/>
                  </a:schemeClr>
                </a:solidFill>
              </a:rPr>
              <a:t>métronidazole par voie orale et de la céfalexine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 smtClean="0">
                <a:solidFill>
                  <a:schemeClr val="tx1"/>
                </a:solidFill>
              </a:rPr>
              <a:t>Pour les chirurgies de la cavité buccale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 smtClean="0"/>
              <a:t>Bactéries anaérobies (faible activité de la céfalexine)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 smtClean="0"/>
              <a:t>Bactéries gram positif aérobies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endParaRPr lang="fr-FR" altLang="fr-FR" sz="2000" dirty="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fr-FR" altLang="fr-FR" sz="2000" dirty="0" smtClean="0"/>
              <a:t>Peu d’infection grâce à la salive et à une forte perfusion veineuse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fr-FR" altLang="fr-FR" sz="2000" b="1" dirty="0" smtClean="0">
                <a:solidFill>
                  <a:srgbClr val="FF0000"/>
                </a:solidFill>
              </a:rPr>
              <a:t>Clindamycine</a:t>
            </a:r>
            <a:r>
              <a:rPr lang="fr-FR" altLang="fr-FR" sz="2000" dirty="0" smtClean="0"/>
              <a:t> </a:t>
            </a:r>
            <a:r>
              <a:rPr lang="fr-FR" altLang="fr-FR" dirty="0" smtClean="0"/>
              <a:t>(n’existe qu’en VO en médecine vétérinaire : pic des concentrations 1.5 h après administration) 	</a:t>
            </a:r>
          </a:p>
        </p:txBody>
      </p:sp>
    </p:spTree>
    <p:extLst>
      <p:ext uri="{BB962C8B-B14F-4D97-AF65-F5344CB8AC3E}">
        <p14:creationId xmlns:p14="http://schemas.microsoft.com/office/powerpoint/2010/main" val="32696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Quel antibiotique choisir?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30212" y="2230727"/>
            <a:ext cx="8199438" cy="245557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fr-FR" altLang="fr-FR" sz="2400" dirty="0" smtClean="0"/>
              <a:t>L’administration d’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AIC est interdite</a:t>
            </a:r>
          </a:p>
          <a:p>
            <a:pPr marL="685800" lvl="2" indent="0" eaLnBrk="1" hangingPunct="1">
              <a:lnSpc>
                <a:spcPct val="90000"/>
              </a:lnSpc>
              <a:buNone/>
            </a:pPr>
            <a:endParaRPr lang="fr-FR" altLang="fr-FR" sz="2000" b="1" dirty="0"/>
          </a:p>
          <a:p>
            <a:pPr marL="685800" lvl="2" indent="0" eaLnBrk="1" hangingPunct="1">
              <a:lnSpc>
                <a:spcPct val="90000"/>
              </a:lnSpc>
              <a:buNone/>
            </a:pPr>
            <a:r>
              <a:rPr lang="fr-FR" altLang="fr-FR" sz="2000" dirty="0" smtClean="0"/>
              <a:t>Remarque : les céphalosporines de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dernières générations sont moins actives</a:t>
            </a:r>
            <a:r>
              <a:rPr lang="fr-FR" altLang="fr-FR" sz="2000" dirty="0" smtClean="0"/>
              <a:t> que les premières générations sur les staphylocoques </a:t>
            </a:r>
          </a:p>
        </p:txBody>
      </p:sp>
    </p:spTree>
    <p:extLst>
      <p:ext uri="{BB962C8B-B14F-4D97-AF65-F5344CB8AC3E}">
        <p14:creationId xmlns:p14="http://schemas.microsoft.com/office/powerpoint/2010/main" val="5869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7186" y="1007687"/>
            <a:ext cx="7886700" cy="1325562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91" y="750590"/>
            <a:ext cx="5811474" cy="23609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49" y="2838824"/>
            <a:ext cx="3178319" cy="3601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1909" y="1347302"/>
            <a:ext cx="36100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Jonctions serrées </a:t>
            </a:r>
            <a:r>
              <a:rPr lang="fr-FR" dirty="0"/>
              <a:t>entre les </a:t>
            </a:r>
            <a:r>
              <a:rPr lang="fr-FR" dirty="0" smtClean="0"/>
              <a:t>capillaires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2310" y="30939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Peu de passage </a:t>
            </a:r>
            <a:r>
              <a:rPr lang="fr-FR" b="1" dirty="0" err="1" smtClean="0"/>
              <a:t>transcellulaire</a:t>
            </a:r>
            <a:r>
              <a:rPr lang="fr-FR" b="1" dirty="0" smtClean="0"/>
              <a:t> </a:t>
            </a:r>
            <a:r>
              <a:rPr lang="fr-FR" dirty="0" smtClean="0"/>
              <a:t>par </a:t>
            </a:r>
            <a:r>
              <a:rPr lang="fr-FR" dirty="0" err="1"/>
              <a:t>transcytose</a:t>
            </a:r>
            <a:r>
              <a:rPr lang="fr-FR" dirty="0"/>
              <a:t> (vésicules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b="1" dirty="0"/>
              <a:t>Enzymes </a:t>
            </a:r>
            <a:r>
              <a:rPr lang="fr-FR" dirty="0"/>
              <a:t>qui peuvent détruire localement certaines molécules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622434" y="2803742"/>
            <a:ext cx="20482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Membrane basale épaisse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4728" y="2133725"/>
            <a:ext cx="41678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/>
              <a:t>Transporteurs pour </a:t>
            </a:r>
            <a:r>
              <a:rPr lang="fr-FR" dirty="0" err="1"/>
              <a:t>glc</a:t>
            </a:r>
            <a:r>
              <a:rPr lang="fr-FR" dirty="0"/>
              <a:t>, </a:t>
            </a:r>
            <a:r>
              <a:rPr lang="fr-FR" dirty="0" err="1"/>
              <a:t>aa</a:t>
            </a:r>
            <a:r>
              <a:rPr lang="fr-FR" dirty="0"/>
              <a:t>, </a:t>
            </a:r>
            <a:r>
              <a:rPr lang="fr-FR" dirty="0" err="1"/>
              <a:t>neurotransm</a:t>
            </a:r>
            <a:r>
              <a:rPr lang="fr-FR" dirty="0"/>
              <a:t>,…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315201" y="5130140"/>
            <a:ext cx="1807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Pieds vasculaires des astrocytes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130137" y="69177"/>
            <a:ext cx="5918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Barrière hémato-encéphalique</a:t>
            </a:r>
          </a:p>
        </p:txBody>
      </p:sp>
    </p:spTree>
    <p:extLst>
      <p:ext uri="{BB962C8B-B14F-4D97-AF65-F5344CB8AC3E}">
        <p14:creationId xmlns:p14="http://schemas.microsoft.com/office/powerpoint/2010/main" val="26841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Quel antibiotique choisir?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46893" y="1952625"/>
            <a:ext cx="8050213" cy="25463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Autres points à prendre en compte</a:t>
            </a:r>
          </a:p>
          <a:p>
            <a:pPr lvl="1" eaLnBrk="1" hangingPunct="1"/>
            <a:r>
              <a:rPr lang="fr-FR" altLang="fr-FR" sz="2100" dirty="0" smtClean="0"/>
              <a:t>Toxicité</a:t>
            </a:r>
          </a:p>
          <a:p>
            <a:pPr lvl="1" eaLnBrk="1" hangingPunct="1"/>
            <a:r>
              <a:rPr lang="fr-FR" altLang="fr-FR" sz="2100" dirty="0" smtClean="0"/>
              <a:t>Coût</a:t>
            </a:r>
          </a:p>
          <a:p>
            <a:pPr lvl="1" eaLnBrk="1" hangingPunct="1"/>
            <a:r>
              <a:rPr lang="fr-FR" altLang="fr-FR" sz="2100" b="1" dirty="0" smtClean="0"/>
              <a:t>Diffusion au site chirurgical</a:t>
            </a:r>
            <a:endParaRPr lang="fr-FR" altLang="fr-FR" sz="2000" b="1" dirty="0"/>
          </a:p>
          <a:p>
            <a:pPr marL="342900" lvl="1" indent="0" eaLnBrk="1" hangingPunct="1">
              <a:buNone/>
            </a:pPr>
            <a:r>
              <a:rPr lang="fr-FR" altLang="fr-FR" sz="2000" dirty="0" smtClean="0"/>
              <a:t>Remarque </a:t>
            </a:r>
            <a:r>
              <a:rPr lang="fr-FR" altLang="fr-FR" sz="1600" dirty="0" smtClean="0"/>
              <a:t>si garrot : toute la perfusion d’antibiotique doit être passée avant la mise en place du garrot</a:t>
            </a:r>
          </a:p>
          <a:p>
            <a:pPr eaLnBrk="1" hangingPunct="1"/>
            <a:endParaRPr lang="fr-FR" alt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7928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 quel moment administrer l’antibiotique ?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58813" y="2432050"/>
            <a:ext cx="7858125" cy="2093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100" b="1" dirty="0" smtClean="0">
                <a:solidFill>
                  <a:srgbClr val="FF0000"/>
                </a:solidFill>
              </a:rPr>
              <a:t>30 à 60 min avant la première incision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 smtClean="0"/>
              <a:t>Correspond au temps de distribution de l’antibiotique entre le plasma et le tissu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100" dirty="0" smtClean="0">
                <a:solidFill>
                  <a:srgbClr val="FF0000"/>
                </a:solidFill>
              </a:rPr>
              <a:t>Aucun intérêt par rapport au placebo </a:t>
            </a:r>
            <a:r>
              <a:rPr lang="fr-FR" altLang="fr-FR" sz="2100" dirty="0" smtClean="0"/>
              <a:t>si l’administration intervient </a:t>
            </a:r>
            <a:r>
              <a:rPr lang="fr-FR" altLang="fr-FR" sz="2100" dirty="0" smtClean="0">
                <a:solidFill>
                  <a:srgbClr val="FF0000"/>
                </a:solidFill>
              </a:rPr>
              <a:t>après la chirurgie</a:t>
            </a:r>
          </a:p>
        </p:txBody>
      </p:sp>
    </p:spTree>
    <p:extLst>
      <p:ext uri="{BB962C8B-B14F-4D97-AF65-F5344CB8AC3E}">
        <p14:creationId xmlns:p14="http://schemas.microsoft.com/office/powerpoint/2010/main" val="8672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Par quelle voie administrer l’antibiotique?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119313"/>
            <a:ext cx="7823200" cy="4114800"/>
          </a:xfrm>
        </p:spPr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FF0000"/>
                </a:solidFill>
              </a:rPr>
              <a:t>IV bolus = facile </a:t>
            </a:r>
            <a:r>
              <a:rPr lang="fr-FR" altLang="fr-FR" dirty="0" smtClean="0"/>
              <a:t>car le pic de concentrations (</a:t>
            </a:r>
            <a:r>
              <a:rPr lang="fr-FR" altLang="fr-FR" dirty="0" err="1" smtClean="0"/>
              <a:t>Cmax</a:t>
            </a:r>
            <a:r>
              <a:rPr lang="fr-FR" altLang="fr-FR" dirty="0" smtClean="0"/>
              <a:t>) est obtenu instantanément</a:t>
            </a:r>
            <a:r>
              <a:rPr lang="fr-FR" altLang="fr-FR" b="1" dirty="0" smtClean="0">
                <a:solidFill>
                  <a:srgbClr val="FF0000"/>
                </a:solidFill>
              </a:rPr>
              <a:t> </a:t>
            </a:r>
            <a:r>
              <a:rPr lang="fr-FR" altLang="fr-FR" sz="1600" dirty="0" smtClean="0"/>
              <a:t>(actuellement problème d’approvisionnement en canine)</a:t>
            </a:r>
            <a:endParaRPr lang="fr-FR" altLang="fr-FR" sz="1600" b="1" dirty="0" smtClean="0">
              <a:solidFill>
                <a:srgbClr val="FF0000"/>
              </a:solidFill>
            </a:endParaRP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Voie orale en complément envisageable lors de chirurgie du gros intestin 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Voie locale (implants imbibés d’antibiotique) </a:t>
            </a:r>
          </a:p>
          <a:p>
            <a:pPr eaLnBrk="1" hangingPunct="1"/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7234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Par quelle voie administrer l’antibiotique?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6550"/>
            <a:ext cx="7823200" cy="5003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fr-FR" alt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altLang="fr-FR" b="1" dirty="0">
                <a:solidFill>
                  <a:srgbClr val="FF0000"/>
                </a:solidFill>
              </a:rPr>
              <a:t>V</a:t>
            </a:r>
            <a:r>
              <a:rPr lang="fr-FR" altLang="fr-FR" b="1" dirty="0" smtClean="0">
                <a:solidFill>
                  <a:srgbClr val="FF0000"/>
                </a:solidFill>
              </a:rPr>
              <a:t>oies IM et SC (et orale) :</a:t>
            </a:r>
            <a:endParaRPr lang="fr-FR" altLang="fr-FR" dirty="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 smtClean="0"/>
              <a:t>l’antibiotique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doit être absorbé</a:t>
            </a:r>
            <a:r>
              <a:rPr lang="fr-FR" altLang="fr-FR" sz="2000" dirty="0" smtClean="0"/>
              <a:t> avant d’arriver au site chirurgical.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 smtClean="0"/>
              <a:t>Cette phase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d’absorption peut être longue</a:t>
            </a:r>
            <a:r>
              <a:rPr lang="fr-FR" altLang="fr-FR" sz="2000" dirty="0" smtClean="0"/>
              <a:t> notamment avec les formes retard (LA) et le pic des concentrations n’est atteint qu’après la chirurgie</a:t>
            </a:r>
          </a:p>
          <a:p>
            <a:pPr eaLnBrk="1" hangingPunct="1">
              <a:lnSpc>
                <a:spcPct val="80000"/>
              </a:lnSpc>
            </a:pPr>
            <a:endParaRPr lang="fr-FR" altLang="fr-FR" dirty="0" smtClean="0"/>
          </a:p>
          <a:p>
            <a:pPr eaLnBrk="1" hangingPunct="1">
              <a:lnSpc>
                <a:spcPct val="80000"/>
              </a:lnSpc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6464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 quelle fréquence ?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79612"/>
            <a:ext cx="7743825" cy="2603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dirty="0" smtClean="0"/>
              <a:t>En médecine humaine, </a:t>
            </a:r>
            <a:r>
              <a:rPr lang="fr-FR" altLang="fr-FR" dirty="0" err="1" smtClean="0"/>
              <a:t>cefazoline</a:t>
            </a:r>
            <a:r>
              <a:rPr lang="fr-FR" altLang="fr-FR" dirty="0" smtClean="0"/>
              <a:t> toutes les 3 h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 smtClean="0"/>
              <a:t>1h 30 en véto. Justification?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dirty="0" smtClean="0"/>
          </a:p>
          <a:p>
            <a:pPr eaLnBrk="1" hangingPunct="1">
              <a:lnSpc>
                <a:spcPct val="80000"/>
              </a:lnSpc>
            </a:pPr>
            <a:r>
              <a:rPr lang="fr-FR" altLang="fr-FR" dirty="0" smtClean="0"/>
              <a:t>La fréquence d’administration dépend du t</a:t>
            </a:r>
            <a:r>
              <a:rPr lang="fr-FR" altLang="fr-FR" baseline="-25000" dirty="0" smtClean="0"/>
              <a:t>1/2</a:t>
            </a:r>
            <a:r>
              <a:rPr lang="fr-FR" altLang="fr-FR" dirty="0" smtClean="0"/>
              <a:t> de la molécule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 smtClean="0"/>
              <a:t>= </a:t>
            </a:r>
            <a:r>
              <a:rPr lang="fr-FR" altLang="fr-FR" sz="2000" dirty="0" err="1" smtClean="0"/>
              <a:t>réadministration</a:t>
            </a:r>
            <a:r>
              <a:rPr lang="fr-FR" altLang="fr-FR" sz="2000" dirty="0" smtClean="0"/>
              <a:t> nécessaire si durée de la chirurgie &gt; 2x t</a:t>
            </a:r>
            <a:r>
              <a:rPr lang="fr-FR" altLang="fr-FR" sz="2000" baseline="-25000" dirty="0" smtClean="0"/>
              <a:t>1/2 </a:t>
            </a:r>
            <a:endParaRPr lang="fr-FR" altLang="fr-FR" sz="2000" dirty="0" smtClean="0"/>
          </a:p>
          <a:p>
            <a:pPr eaLnBrk="1" hangingPunct="1">
              <a:lnSpc>
                <a:spcPct val="80000"/>
              </a:lnSpc>
            </a:pPr>
            <a:endParaRPr lang="fr-FR" altLang="fr-FR" sz="19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Quand arrêter l’administration ?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2490788"/>
            <a:ext cx="8094663" cy="3065462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b="1" dirty="0" smtClean="0">
                <a:solidFill>
                  <a:srgbClr val="FF0000"/>
                </a:solidFill>
              </a:rPr>
              <a:t>A la fermeture du site</a:t>
            </a:r>
            <a:r>
              <a:rPr lang="fr-FR" altLang="fr-FR" dirty="0" smtClean="0"/>
              <a:t> </a:t>
            </a:r>
            <a:r>
              <a:rPr lang="fr-FR" altLang="fr-FR" sz="2000" dirty="0" smtClean="0"/>
              <a:t>sauf s’il existait une infection préalablement à la chirurgie (plaies sales ou contaminées)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Arrêt au plus tard 24 h après la fin de la chirurgie</a:t>
            </a:r>
          </a:p>
          <a:p>
            <a:pPr lvl="1" eaLnBrk="1" hangingPunct="1"/>
            <a:r>
              <a:rPr lang="fr-FR" altLang="fr-FR" sz="2400" dirty="0" smtClean="0"/>
              <a:t>Si les antibiotiques sont administrés pendant plus de 24 h, </a:t>
            </a:r>
            <a:r>
              <a:rPr lang="fr-FR" altLang="fr-FR" sz="2400" b="1" dirty="0" smtClean="0">
                <a:solidFill>
                  <a:schemeClr val="tx1"/>
                </a:solidFill>
              </a:rPr>
              <a:t>augmentation des risques</a:t>
            </a:r>
            <a:r>
              <a:rPr lang="fr-FR" altLang="fr-FR" sz="2400" dirty="0" smtClean="0"/>
              <a:t> de sélection </a:t>
            </a:r>
            <a:r>
              <a:rPr lang="fr-FR" altLang="fr-FR" sz="2400" b="1" dirty="0" smtClean="0">
                <a:solidFill>
                  <a:schemeClr val="tx1"/>
                </a:solidFill>
              </a:rPr>
              <a:t>de résistances</a:t>
            </a:r>
          </a:p>
        </p:txBody>
      </p:sp>
    </p:spTree>
    <p:extLst>
      <p:ext uri="{BB962C8B-B14F-4D97-AF65-F5344CB8AC3E}">
        <p14:creationId xmlns:p14="http://schemas.microsoft.com/office/powerpoint/2010/main" val="3303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520" y="274638"/>
            <a:ext cx="6858360" cy="48623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0025" y="5346657"/>
            <a:ext cx="851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Des systèmes de transport actif (</a:t>
            </a:r>
            <a:r>
              <a:rPr lang="fr-FR" sz="2400" dirty="0" err="1" smtClean="0"/>
              <a:t>Pgp</a:t>
            </a:r>
            <a:r>
              <a:rPr lang="fr-FR" sz="2400" dirty="0" smtClean="0"/>
              <a:t>, MDR, BCRP) expulsent</a:t>
            </a:r>
          </a:p>
          <a:p>
            <a:pPr algn="ctr"/>
            <a:r>
              <a:rPr lang="fr-FR" sz="2400" dirty="0" smtClean="0"/>
              <a:t>certaines molécules </a:t>
            </a:r>
            <a:r>
              <a:rPr lang="fr-FR" sz="2400" b="1" dirty="0" smtClean="0"/>
              <a:t>de l’encéphale vers le sang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= protection de l’encéphale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barrières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Barrière sang-prostate</a:t>
            </a:r>
            <a:endParaRPr lang="fr-FR" b="1" dirty="0" smtClean="0"/>
          </a:p>
          <a:p>
            <a:r>
              <a:rPr lang="fr-FR" dirty="0"/>
              <a:t>C</a:t>
            </a:r>
            <a:r>
              <a:rPr lang="fr-FR" dirty="0" smtClean="0"/>
              <a:t>apillaires formés de cellules endothéliales unies par des </a:t>
            </a:r>
            <a:r>
              <a:rPr lang="fr-FR" u="sng" dirty="0" smtClean="0"/>
              <a:t>jonctions serrées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 smtClean="0"/>
              <a:t>Barrière hémato-oculaire</a:t>
            </a:r>
          </a:p>
          <a:p>
            <a:r>
              <a:rPr lang="fr-FR" dirty="0"/>
              <a:t>C</a:t>
            </a:r>
            <a:r>
              <a:rPr lang="fr-FR" dirty="0" smtClean="0"/>
              <a:t>apillaires formés de </a:t>
            </a:r>
            <a:r>
              <a:rPr lang="fr-FR" dirty="0"/>
              <a:t>cellules endothéliales unies </a:t>
            </a:r>
            <a:r>
              <a:rPr lang="fr-FR" dirty="0" smtClean="0"/>
              <a:t>par des </a:t>
            </a:r>
            <a:r>
              <a:rPr lang="fr-FR" u="sng" dirty="0"/>
              <a:t>jonctions </a:t>
            </a:r>
            <a:r>
              <a:rPr lang="fr-FR" u="sng" dirty="0" smtClean="0"/>
              <a:t>serrées </a:t>
            </a:r>
            <a:r>
              <a:rPr lang="fr-FR" dirty="0" smtClean="0"/>
              <a:t>principalement au niveau de la rétine et de l’iris.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141" y="132134"/>
            <a:ext cx="8419234" cy="1325562"/>
          </a:xfrm>
        </p:spPr>
        <p:txBody>
          <a:bodyPr/>
          <a:lstStyle/>
          <a:p>
            <a:r>
              <a:rPr lang="fr-FR" dirty="0" smtClean="0"/>
              <a:t>Cas des infections avec barrière physiologique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48375"/>
            <a:ext cx="7886700" cy="1919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Plus l’inflammation locale est importante, plus la barrière est « poreuse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2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448" y="0"/>
            <a:ext cx="7886700" cy="1325562"/>
          </a:xfrm>
        </p:spPr>
        <p:txBody>
          <a:bodyPr/>
          <a:lstStyle/>
          <a:p>
            <a:r>
              <a:rPr lang="fr-FR" dirty="0" smtClean="0"/>
              <a:t>Cas des infections avec barrière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96172"/>
            <a:ext cx="7886700" cy="4351337"/>
          </a:xfrm>
        </p:spPr>
        <p:txBody>
          <a:bodyPr>
            <a:normAutofit/>
          </a:bodyPr>
          <a:lstStyle/>
          <a:p>
            <a:r>
              <a:rPr lang="fr-FR" b="1" dirty="0"/>
              <a:t>Voie IV : </a:t>
            </a:r>
            <a:r>
              <a:rPr lang="fr-FR" dirty="0"/>
              <a:t>pic </a:t>
            </a:r>
            <a:r>
              <a:rPr lang="fr-FR" dirty="0" smtClean="0"/>
              <a:t>élevé donc </a:t>
            </a:r>
            <a:r>
              <a:rPr lang="fr-FR" dirty="0"/>
              <a:t>gradient très fort de concentrations</a:t>
            </a:r>
          </a:p>
          <a:p>
            <a:endParaRPr lang="fr-FR" dirty="0" smtClean="0"/>
          </a:p>
          <a:p>
            <a:r>
              <a:rPr lang="fr-FR" dirty="0" smtClean="0"/>
              <a:t>Choix des molécules </a:t>
            </a:r>
          </a:p>
          <a:p>
            <a:pPr lvl="1"/>
            <a:r>
              <a:rPr lang="fr-FR" dirty="0" smtClean="0"/>
              <a:t>Petit PM</a:t>
            </a:r>
          </a:p>
          <a:p>
            <a:pPr lvl="1"/>
            <a:r>
              <a:rPr lang="fr-FR" dirty="0" smtClean="0"/>
              <a:t>Liposoluble</a:t>
            </a:r>
          </a:p>
          <a:p>
            <a:pPr lvl="1"/>
            <a:r>
              <a:rPr lang="fr-FR" dirty="0" smtClean="0"/>
              <a:t>Peu liée aux protéines plasmatiques </a:t>
            </a:r>
            <a:r>
              <a:rPr lang="fr-FR" sz="1600" dirty="0" smtClean="0"/>
              <a:t>(ex: pas de </a:t>
            </a:r>
            <a:r>
              <a:rPr lang="fr-FR" sz="1600" dirty="0" err="1" smtClean="0"/>
              <a:t>ceftiofur</a:t>
            </a:r>
            <a:r>
              <a:rPr lang="fr-FR" sz="1600" dirty="0" smtClean="0"/>
              <a:t>)</a:t>
            </a:r>
            <a:endParaRPr lang="fr-FR" sz="1600" dirty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607" y="0"/>
            <a:ext cx="7886700" cy="1325562"/>
          </a:xfrm>
        </p:spPr>
        <p:txBody>
          <a:bodyPr/>
          <a:lstStyle/>
          <a:p>
            <a:r>
              <a:rPr lang="fr-FR" dirty="0" smtClean="0"/>
              <a:t>Méningite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398" y="1459915"/>
            <a:ext cx="7886700" cy="5000262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>
                <a:solidFill>
                  <a:srgbClr val="00B050"/>
                </a:solidFill>
              </a:rPr>
              <a:t>Bonne diffusion</a:t>
            </a:r>
          </a:p>
          <a:p>
            <a:pPr lvl="1"/>
            <a:r>
              <a:rPr lang="fr-FR" b="1" dirty="0" smtClean="0"/>
              <a:t>TMP-S </a:t>
            </a:r>
            <a:r>
              <a:rPr lang="fr-FR" dirty="0" smtClean="0"/>
              <a:t>: large spectre </a:t>
            </a:r>
          </a:p>
          <a:p>
            <a:pPr lvl="1"/>
            <a:r>
              <a:rPr lang="fr-FR" dirty="0" smtClean="0"/>
              <a:t>Clindamycine </a:t>
            </a:r>
            <a:r>
              <a:rPr lang="fr-FR" dirty="0"/>
              <a:t>(</a:t>
            </a:r>
            <a:r>
              <a:rPr lang="fr-FR" dirty="0" smtClean="0"/>
              <a:t>chien)  : anaérobies + aérobies G+</a:t>
            </a:r>
            <a:endParaRPr lang="fr-FR" dirty="0"/>
          </a:p>
          <a:p>
            <a:pPr lvl="1"/>
            <a:r>
              <a:rPr lang="fr-FR" dirty="0" smtClean="0"/>
              <a:t>Métronidazole (chien, chat, cheval exclu conso): anaérobies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sz="2800" b="1" dirty="0" smtClean="0"/>
              <a:t>Diffusion moyenne</a:t>
            </a:r>
          </a:p>
          <a:p>
            <a:pPr lvl="1"/>
            <a:r>
              <a:rPr lang="fr-FR" dirty="0" smtClean="0"/>
              <a:t>Tétracycline (préférer la </a:t>
            </a:r>
            <a:r>
              <a:rPr lang="fr-FR" b="1" dirty="0" smtClean="0"/>
              <a:t>doxycycline</a:t>
            </a:r>
            <a:r>
              <a:rPr lang="fr-FR" dirty="0" smtClean="0"/>
              <a:t>)</a:t>
            </a:r>
            <a:endParaRPr lang="fr-FR" dirty="0"/>
          </a:p>
          <a:p>
            <a:endParaRPr lang="fr-FR" b="1" dirty="0" smtClean="0"/>
          </a:p>
          <a:p>
            <a:r>
              <a:rPr lang="fr-FR" b="1" dirty="0" smtClean="0"/>
              <a:t>Diffusion faible </a:t>
            </a:r>
          </a:p>
          <a:p>
            <a:pPr lvl="1"/>
            <a:r>
              <a:rPr lang="fr-FR" dirty="0"/>
              <a:t>B</a:t>
            </a:r>
            <a:r>
              <a:rPr lang="fr-FR" dirty="0" smtClean="0"/>
              <a:t>eta-lactamines:  </a:t>
            </a:r>
            <a:r>
              <a:rPr lang="fr-FR" sz="1700" dirty="0" smtClean="0"/>
              <a:t>concentrations </a:t>
            </a:r>
            <a:r>
              <a:rPr lang="fr-FR" sz="1700" dirty="0" smtClean="0"/>
              <a:t>faibles dans les méninges </a:t>
            </a:r>
            <a:r>
              <a:rPr lang="fr-FR" sz="1700" dirty="0" smtClean="0"/>
              <a:t>mais peuvent atteindre 55 % des concentrations plasmatiques lors inflammation </a:t>
            </a:r>
          </a:p>
          <a:p>
            <a:pPr lvl="1"/>
            <a:r>
              <a:rPr lang="fr-FR" dirty="0" smtClean="0"/>
              <a:t>Fluoroquinolones:  </a:t>
            </a:r>
            <a:r>
              <a:rPr lang="fr-FR" sz="1700" dirty="0" smtClean="0"/>
              <a:t>20-50 % lors d’inflammation</a:t>
            </a:r>
          </a:p>
          <a:p>
            <a:pPr marL="0" indent="0">
              <a:buNone/>
            </a:pPr>
            <a:r>
              <a:rPr lang="fr-FR" sz="1900" dirty="0" smtClean="0"/>
              <a:t>	</a:t>
            </a:r>
            <a:r>
              <a:rPr lang="fr-FR" sz="2200" b="1" dirty="0" smtClean="0">
                <a:solidFill>
                  <a:schemeClr val="accent1"/>
                </a:solidFill>
              </a:rPr>
              <a:t>Augmenter les doses</a:t>
            </a:r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826542" y="5632436"/>
            <a:ext cx="308758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7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1676</Words>
  <Application>Microsoft Office PowerPoint</Application>
  <PresentationFormat>Affichage à l'écran (4:3)</PresentationFormat>
  <Paragraphs>349</Paragraphs>
  <Slides>45</Slides>
  <Notes>25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Arial</vt:lpstr>
      <vt:lpstr>Calibri</vt:lpstr>
      <vt:lpstr>Wingdings</vt:lpstr>
      <vt:lpstr>Blank</vt:lpstr>
      <vt:lpstr>Modèle par défaut</vt:lpstr>
      <vt:lpstr>Points d’intérêt en antibiothérapie </vt:lpstr>
      <vt:lpstr>Accès aux sites infectieux particuliers </vt:lpstr>
      <vt:lpstr>A- Infections avec barrière physiologique </vt:lpstr>
      <vt:lpstr>Présentation PowerPoint</vt:lpstr>
      <vt:lpstr>Présentation PowerPoint</vt:lpstr>
      <vt:lpstr>Autres barrières</vt:lpstr>
      <vt:lpstr>Cas des infections avec barrière physiologique</vt:lpstr>
      <vt:lpstr>Cas des infections avec barrière</vt:lpstr>
      <vt:lpstr>Méningite</vt:lpstr>
      <vt:lpstr>Prostatite</vt:lpstr>
      <vt:lpstr>Infections oculaires</vt:lpstr>
      <vt:lpstr>B- Infections par des bactéries intracellulaires</vt:lpstr>
      <vt:lpstr>Localisation des pathogènes</vt:lpstr>
      <vt:lpstr>Infections intracellulaires Concentrations d’antibiotiques</vt:lpstr>
      <vt:lpstr>Présentation PowerPoint</vt:lpstr>
      <vt:lpstr>Infections avec barrière physiologique ou bactéries intracellulaires </vt:lpstr>
      <vt:lpstr>Antibiogramme</vt:lpstr>
      <vt:lpstr>Réalisation : isolement de la souche bactérienne</vt:lpstr>
      <vt:lpstr>EVALUER la pertinence de la souche pathogène identifiée</vt:lpstr>
      <vt:lpstr>Sensibilité aux antibiotiques : méthode de référence</vt:lpstr>
      <vt:lpstr>Sensibilité aux antibiotiques : autres méthodes (E-test®)</vt:lpstr>
      <vt:lpstr>Sensibilité aux antibiotiques : antibiogramme standard</vt:lpstr>
      <vt:lpstr>Sensibilité aux antibiotiques : antibiogramme standard</vt:lpstr>
      <vt:lpstr>Sensibilité aux antibiotiques : antibiogramme standard</vt:lpstr>
      <vt:lpstr>Lire les résultats d’antibiogramme avec un œil critique  </vt:lpstr>
      <vt:lpstr>Lire les résultats d’antibiogramme avec un œil critique</vt:lpstr>
      <vt:lpstr>Points divers </vt:lpstr>
      <vt:lpstr>Toxicité digestive des antibiotiques chez le cheval</vt:lpstr>
      <vt:lpstr>Toxicité digestive des antibiotiques chez le lapin, cochon d’Inde, chinchillas, hamster</vt:lpstr>
      <vt:lpstr>Administration d’antibiotiques par voie intra-articulaire (cheval)</vt:lpstr>
      <vt:lpstr>Administration d’antibiotiques  par voie intra-articulaire (cheval)</vt:lpstr>
      <vt:lpstr>Administration d’antibiotiques  par voie intra-articulaire (cheval)</vt:lpstr>
      <vt:lpstr>Antibioprophylaxie chirurgicale</vt:lpstr>
      <vt:lpstr>Antibioprophylaxie chirurgicale</vt:lpstr>
      <vt:lpstr>Dans quels cas administrer des antibiotiques en prophylaxie ? </vt:lpstr>
      <vt:lpstr>Dans quels cas administrer des antibiotiques en prophylaxie ? </vt:lpstr>
      <vt:lpstr>Quel antibiotique choisir? </vt:lpstr>
      <vt:lpstr>Quel antibiotique choisir? </vt:lpstr>
      <vt:lpstr>Quel antibiotique choisir? </vt:lpstr>
      <vt:lpstr>Quel antibiotique choisir? </vt:lpstr>
      <vt:lpstr>A quel moment administrer l’antibiotique ? </vt:lpstr>
      <vt:lpstr>Par quelle voie administrer l’antibiotique? </vt:lpstr>
      <vt:lpstr>Par quelle voie administrer l’antibiotique? </vt:lpstr>
      <vt:lpstr>A quelle fréquence ? </vt:lpstr>
      <vt:lpstr>Quand arrêter l’administration 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2021-05-25T07:22:25Z</dcterms:created>
  <dcterms:modified xsi:type="dcterms:W3CDTF">2021-05-25T07:22:29Z</dcterms:modified>
</cp:coreProperties>
</file>