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96" r:id="rId1"/>
  </p:sldMasterIdLst>
  <p:notesMasterIdLst>
    <p:notesMasterId r:id="rId53"/>
  </p:notesMasterIdLst>
  <p:handoutMasterIdLst>
    <p:handoutMasterId r:id="rId54"/>
  </p:handoutMasterIdLst>
  <p:sldIdLst>
    <p:sldId id="289" r:id="rId2"/>
    <p:sldId id="396" r:id="rId3"/>
    <p:sldId id="405" r:id="rId4"/>
    <p:sldId id="428" r:id="rId5"/>
    <p:sldId id="478" r:id="rId6"/>
    <p:sldId id="400" r:id="rId7"/>
    <p:sldId id="414" r:id="rId8"/>
    <p:sldId id="485" r:id="rId9"/>
    <p:sldId id="432" r:id="rId10"/>
    <p:sldId id="413" r:id="rId11"/>
    <p:sldId id="418" r:id="rId12"/>
    <p:sldId id="443" r:id="rId13"/>
    <p:sldId id="429" r:id="rId14"/>
    <p:sldId id="401" r:id="rId15"/>
    <p:sldId id="440" r:id="rId16"/>
    <p:sldId id="439" r:id="rId17"/>
    <p:sldId id="412" r:id="rId18"/>
    <p:sldId id="446" r:id="rId19"/>
    <p:sldId id="444" r:id="rId20"/>
    <p:sldId id="473" r:id="rId21"/>
    <p:sldId id="483" r:id="rId22"/>
    <p:sldId id="422" r:id="rId23"/>
    <p:sldId id="479" r:id="rId24"/>
    <p:sldId id="420" r:id="rId25"/>
    <p:sldId id="456" r:id="rId26"/>
    <p:sldId id="436" r:id="rId27"/>
    <p:sldId id="450" r:id="rId28"/>
    <p:sldId id="449" r:id="rId29"/>
    <p:sldId id="453" r:id="rId30"/>
    <p:sldId id="476" r:id="rId31"/>
    <p:sldId id="430" r:id="rId32"/>
    <p:sldId id="402" r:id="rId33"/>
    <p:sldId id="425" r:id="rId34"/>
    <p:sldId id="403" r:id="rId35"/>
    <p:sldId id="458" r:id="rId36"/>
    <p:sldId id="459" r:id="rId37"/>
    <p:sldId id="461" r:id="rId38"/>
    <p:sldId id="462" r:id="rId39"/>
    <p:sldId id="463" r:id="rId40"/>
    <p:sldId id="464" r:id="rId41"/>
    <p:sldId id="465" r:id="rId42"/>
    <p:sldId id="466" r:id="rId43"/>
    <p:sldId id="467" r:id="rId44"/>
    <p:sldId id="481" r:id="rId45"/>
    <p:sldId id="468" r:id="rId46"/>
    <p:sldId id="484" r:id="rId47"/>
    <p:sldId id="469" r:id="rId48"/>
    <p:sldId id="437" r:id="rId49"/>
    <p:sldId id="470" r:id="rId50"/>
    <p:sldId id="424" r:id="rId51"/>
    <p:sldId id="472" r:id="rId5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9D8109F0-0692-474C-86CD-4740BEE04297}">
          <p14:sldIdLst>
            <p14:sldId id="289"/>
            <p14:sldId id="396"/>
            <p14:sldId id="405"/>
            <p14:sldId id="428"/>
            <p14:sldId id="478"/>
            <p14:sldId id="400"/>
            <p14:sldId id="414"/>
            <p14:sldId id="485"/>
            <p14:sldId id="432"/>
            <p14:sldId id="413"/>
            <p14:sldId id="418"/>
            <p14:sldId id="443"/>
            <p14:sldId id="429"/>
            <p14:sldId id="401"/>
            <p14:sldId id="440"/>
            <p14:sldId id="439"/>
            <p14:sldId id="412"/>
            <p14:sldId id="446"/>
            <p14:sldId id="444"/>
            <p14:sldId id="473"/>
            <p14:sldId id="483"/>
            <p14:sldId id="422"/>
            <p14:sldId id="479"/>
            <p14:sldId id="420"/>
            <p14:sldId id="456"/>
            <p14:sldId id="436"/>
            <p14:sldId id="450"/>
            <p14:sldId id="449"/>
            <p14:sldId id="453"/>
            <p14:sldId id="476"/>
            <p14:sldId id="430"/>
            <p14:sldId id="402"/>
            <p14:sldId id="425"/>
            <p14:sldId id="403"/>
            <p14:sldId id="458"/>
            <p14:sldId id="459"/>
            <p14:sldId id="461"/>
            <p14:sldId id="462"/>
            <p14:sldId id="463"/>
            <p14:sldId id="464"/>
            <p14:sldId id="465"/>
            <p14:sldId id="466"/>
            <p14:sldId id="467"/>
            <p14:sldId id="481"/>
            <p14:sldId id="468"/>
            <p14:sldId id="484"/>
            <p14:sldId id="469"/>
            <p14:sldId id="437"/>
            <p14:sldId id="470"/>
            <p14:sldId id="424"/>
            <p14:sldId id="47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0DA"/>
    <a:srgbClr val="FFCCFF"/>
    <a:srgbClr val="CC66FF"/>
    <a:srgbClr val="FF66FF"/>
    <a:srgbClr val="F418F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2" autoAdjust="0"/>
    <p:restoredTop sz="74088" autoAdjust="0"/>
  </p:normalViewPr>
  <p:slideViewPr>
    <p:cSldViewPr snapToGrid="0">
      <p:cViewPr varScale="1">
        <p:scale>
          <a:sx n="94" d="100"/>
          <a:sy n="94" d="100"/>
        </p:scale>
        <p:origin x="256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69C24-4E1D-4DA4-8DCF-C0FDCC893164}" type="datetimeFigureOut">
              <a:rPr lang="fr-FR" smtClean="0"/>
              <a:t>26/01/2021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10409-AB7E-402D-9AB8-7FE76B14E3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296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0A44C-08DE-49FF-A987-9265CF5659AC}" type="datetimeFigureOut">
              <a:rPr lang="fr-FR" smtClean="0"/>
              <a:t>26/01/2021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600C0-4C20-41BE-88DE-A102E55AF4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70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146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811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853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484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462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638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982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850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2704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562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700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038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2818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978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3045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815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1311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59846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2985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7230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43299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562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6052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4380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1709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9926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6122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0911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622925" y="6457951"/>
            <a:ext cx="4305300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10" tIns="46255" rIns="92510" bIns="4625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2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84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6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28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00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C8B873-9F75-4F5E-8139-D15C1360752C}" type="slidenum">
              <a:rPr lang="fr-FR" altLang="fr-FR" sz="2400"/>
              <a:pPr eaLnBrk="1" hangingPunct="1">
                <a:spcBef>
                  <a:spcPct val="0"/>
                </a:spcBef>
              </a:pPr>
              <a:t>36</a:t>
            </a:fld>
            <a:endParaRPr lang="fr-FR" altLang="fr-FR" sz="24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4919242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622925" y="6457951"/>
            <a:ext cx="4305300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10" tIns="46255" rIns="92510" bIns="4625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2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84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6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28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00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64AAB4-1800-43C3-804A-5BEED697E655}" type="slidenum">
              <a:rPr lang="fr-FR" altLang="fr-FR" sz="2400"/>
              <a:pPr eaLnBrk="1" hangingPunct="1">
                <a:spcBef>
                  <a:spcPct val="0"/>
                </a:spcBef>
              </a:pPr>
              <a:t>37</a:t>
            </a:fld>
            <a:endParaRPr lang="fr-FR" altLang="fr-FR" sz="24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7666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622925" y="6457951"/>
            <a:ext cx="4305300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10" tIns="46255" rIns="92510" bIns="4625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2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84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6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28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00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8EC4CA-44F7-4D65-A077-9CD91BA907FA}" type="slidenum">
              <a:rPr lang="fr-FR" altLang="fr-FR" sz="2400"/>
              <a:pPr eaLnBrk="1" hangingPunct="1">
                <a:spcBef>
                  <a:spcPct val="0"/>
                </a:spcBef>
              </a:pPr>
              <a:t>38</a:t>
            </a:fld>
            <a:endParaRPr lang="fr-FR" altLang="fr-FR" sz="24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140473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622925" y="6457951"/>
            <a:ext cx="4305300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10" tIns="46255" rIns="92510" bIns="4625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2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84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6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28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00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15EEDE-582C-49D5-BDF9-487A674B8D56}" type="slidenum">
              <a:rPr lang="fr-FR" altLang="fr-FR" sz="2400"/>
              <a:pPr eaLnBrk="1" hangingPunct="1">
                <a:spcBef>
                  <a:spcPct val="0"/>
                </a:spcBef>
              </a:pPr>
              <a:t>39</a:t>
            </a:fld>
            <a:endParaRPr lang="fr-FR" altLang="fr-FR" sz="24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8982533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622925" y="6457951"/>
            <a:ext cx="4305300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10" tIns="46255" rIns="92510" bIns="4625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2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84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6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28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00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BDBAF9-9B78-405F-BBA2-2BAB4C0E8197}" type="slidenum">
              <a:rPr lang="fr-FR" altLang="fr-FR" sz="2400"/>
              <a:pPr eaLnBrk="1" hangingPunct="1">
                <a:spcBef>
                  <a:spcPct val="0"/>
                </a:spcBef>
              </a:pPr>
              <a:t>40</a:t>
            </a:fld>
            <a:endParaRPr lang="fr-FR" altLang="fr-FR" sz="24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055106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550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622925" y="6457951"/>
            <a:ext cx="4305300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10" tIns="46255" rIns="92510" bIns="4625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2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84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6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28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00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82F835-30E5-468F-AE03-28523A956633}" type="slidenum">
              <a:rPr lang="fr-FR" altLang="fr-FR" sz="2400"/>
              <a:pPr eaLnBrk="1" hangingPunct="1">
                <a:spcBef>
                  <a:spcPct val="0"/>
                </a:spcBef>
              </a:pPr>
              <a:t>41</a:t>
            </a:fld>
            <a:endParaRPr lang="fr-FR" altLang="fr-FR" sz="24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0019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622925" y="6457951"/>
            <a:ext cx="4305300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10" tIns="46255" rIns="92510" bIns="4625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2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84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6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28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00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84C81D-D474-4E1A-A28C-1470E2BE7339}" type="slidenum">
              <a:rPr lang="fr-FR" altLang="fr-FR" sz="2400"/>
              <a:pPr eaLnBrk="1" hangingPunct="1">
                <a:spcBef>
                  <a:spcPct val="0"/>
                </a:spcBef>
              </a:pPr>
              <a:t>42</a:t>
            </a:fld>
            <a:endParaRPr lang="fr-FR" altLang="fr-FR" sz="24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438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622925" y="6457951"/>
            <a:ext cx="4305300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10" tIns="46255" rIns="92510" bIns="4625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2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84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6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28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00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8086B0-64E9-4FD0-A3FA-21CECD38BD43}" type="slidenum">
              <a:rPr lang="fr-FR" altLang="fr-FR" sz="2400"/>
              <a:pPr eaLnBrk="1" hangingPunct="1">
                <a:spcBef>
                  <a:spcPct val="0"/>
                </a:spcBef>
              </a:pPr>
              <a:t>43</a:t>
            </a:fld>
            <a:endParaRPr lang="fr-FR" altLang="fr-FR" sz="24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9322873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5735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844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10027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105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6868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1483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810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16836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146196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080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7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53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109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41400"/>
            <a:ext cx="6858000" cy="2387600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35C-AAFC-4C8D-B624-4B361042A85E}" type="datetimeFigureOut">
              <a:rPr lang="fr-FR" smtClean="0"/>
              <a:t>26/01/2021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68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35C-AAFC-4C8D-B624-4B361042A85E}" type="datetimeFigureOut">
              <a:rPr lang="fr-FR" smtClean="0"/>
              <a:t>26/01/2021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70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35C-AAFC-4C8D-B624-4B361042A85E}" type="datetimeFigureOut">
              <a:rPr lang="fr-FR" smtClean="0"/>
              <a:t>26/01/2021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74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35C-AAFC-4C8D-B624-4B361042A85E}" type="datetimeFigureOut">
              <a:rPr lang="fr-FR" smtClean="0"/>
              <a:t>26/01/2021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444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406901"/>
            <a:ext cx="7886700" cy="1362075"/>
          </a:xfrm>
        </p:spPr>
        <p:txBody>
          <a:bodyPr anchor="t"/>
          <a:lstStyle>
            <a:lvl1pPr>
              <a:defRPr sz="3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906713"/>
            <a:ext cx="78867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35C-AAFC-4C8D-B624-4B361042A85E}" type="datetimeFigureOut">
              <a:rPr lang="fr-FR" smtClean="0"/>
              <a:t>26/01/2021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43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0863"/>
            <a:ext cx="3886200" cy="43513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0863"/>
            <a:ext cx="3886200" cy="43513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35C-AAFC-4C8D-B624-4B361042A85E}" type="datetimeFigureOut">
              <a:rPr lang="fr-FR" smtClean="0"/>
              <a:t>26/01/2021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87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78867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535113"/>
            <a:ext cx="386715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74876"/>
            <a:ext cx="3867150" cy="39973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2248" y="1535113"/>
            <a:ext cx="386834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248" y="2174876"/>
            <a:ext cx="3868340" cy="39973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35C-AAFC-4C8D-B624-4B361042A85E}" type="datetimeFigureOut">
              <a:rPr lang="fr-FR" smtClean="0"/>
              <a:t>26/01/2021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80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35C-AAFC-4C8D-B624-4B361042A85E}" type="datetimeFigureOut">
              <a:rPr lang="fr-FR" smtClean="0"/>
              <a:t>26/01/2021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141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35C-AAFC-4C8D-B624-4B361042A85E}" type="datetimeFigureOut">
              <a:rPr lang="fr-FR" smtClean="0"/>
              <a:t>26/01/2021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21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85801"/>
            <a:ext cx="3009900" cy="1160463"/>
          </a:xfrm>
        </p:spPr>
        <p:txBody>
          <a:bodyPr anchor="b"/>
          <a:lstStyle>
            <a:lvl1pPr>
              <a:defRPr sz="15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998" y="685800"/>
            <a:ext cx="4725590" cy="54864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888" y="1846264"/>
            <a:ext cx="3009900" cy="432593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35C-AAFC-4C8D-B624-4B361042A85E}" type="datetimeFigureOut">
              <a:rPr lang="fr-FR" smtClean="0"/>
              <a:t>26/01/2021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568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806" y="4800600"/>
            <a:ext cx="5382816" cy="566738"/>
          </a:xfrm>
        </p:spPr>
        <p:txBody>
          <a:bodyPr anchor="b"/>
          <a:lstStyle>
            <a:lvl1pPr>
              <a:defRPr sz="15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8806" y="685801"/>
            <a:ext cx="5382816" cy="404177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8806" y="5367338"/>
            <a:ext cx="5382816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35C-AAFC-4C8D-B624-4B361042A85E}" type="datetimeFigureOut">
              <a:rPr lang="fr-FR" smtClean="0"/>
              <a:t>26/01/2021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874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086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5835C-AAFC-4C8D-B624-4B361042A85E}" type="datetimeFigureOut">
              <a:rPr lang="fr-FR" smtClean="0"/>
              <a:t>26/01/2021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48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l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jpeg"/><Relationship Id="rId4" Type="http://schemas.openxmlformats.org/officeDocument/2006/relationships/hyperlink" Target="http://physiologie.envt.fr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1906985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microsoft.com/office/2007/relationships/hdphoto" Target="../media/hdphoto2.wdp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Anti-infectieux en ophtalmologie </a:t>
            </a:r>
            <a:endParaRPr lang="fr-FR" dirty="0"/>
          </a:p>
        </p:txBody>
      </p:sp>
      <p:sp>
        <p:nvSpPr>
          <p:cNvPr id="6" name="ZoneTexte 1"/>
          <p:cNvSpPr txBox="1">
            <a:spLocks noChangeArrowheads="1"/>
          </p:cNvSpPr>
          <p:nvPr/>
        </p:nvSpPr>
        <p:spPr bwMode="auto">
          <a:xfrm>
            <a:off x="1907704" y="4437112"/>
            <a:ext cx="5472608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2400" dirty="0"/>
              <a:t>Aude </a:t>
            </a:r>
            <a:r>
              <a:rPr lang="fr-FR" altLang="fr-FR" sz="2400" dirty="0" smtClean="0"/>
              <a:t>FERRAN</a:t>
            </a:r>
          </a:p>
          <a:p>
            <a:pPr algn="ctr">
              <a:buFontTx/>
              <a:buNone/>
            </a:pPr>
            <a:r>
              <a:rPr lang="fr-FR" altLang="fr-FR" sz="1400" dirty="0" smtClean="0"/>
              <a:t>DVM, PhD, </a:t>
            </a:r>
            <a:r>
              <a:rPr lang="fr-FR" altLang="fr-FR" sz="1400" dirty="0" err="1" smtClean="0"/>
              <a:t>dip</a:t>
            </a:r>
            <a:r>
              <a:rPr lang="fr-FR" altLang="fr-FR" sz="1400" dirty="0" smtClean="0"/>
              <a:t> ECVPT</a:t>
            </a:r>
          </a:p>
          <a:p>
            <a:pPr algn="ctr">
              <a:buFontTx/>
              <a:buNone/>
            </a:pPr>
            <a:r>
              <a:rPr lang="fr-FR" altLang="fr-FR" sz="1400" dirty="0" smtClean="0">
                <a:solidFill>
                  <a:srgbClr val="000000"/>
                </a:solidFill>
              </a:rPr>
              <a:t>aude.ferran@envt.fr</a:t>
            </a:r>
          </a:p>
          <a:p>
            <a:pPr algn="ctr">
              <a:buNone/>
            </a:pPr>
            <a:r>
              <a:rPr lang="fr-FR" altLang="fr-FR" sz="1400" dirty="0">
                <a:hlinkClick r:id="rId4"/>
              </a:rPr>
              <a:t>http://</a:t>
            </a:r>
            <a:r>
              <a:rPr lang="fr-FR" altLang="fr-FR" sz="1400" dirty="0" smtClean="0">
                <a:hlinkClick r:id="rId4"/>
              </a:rPr>
              <a:t>physiologie.envt.fr</a:t>
            </a:r>
            <a:r>
              <a:rPr lang="fr-FR" altLang="fr-FR" sz="1400" dirty="0" smtClean="0"/>
              <a:t> (rubrique formation continue)</a:t>
            </a:r>
            <a:endParaRPr lang="fr-FR" altLang="fr-FR" sz="1400" dirty="0"/>
          </a:p>
          <a:p>
            <a:pPr algn="ctr">
              <a:buFontTx/>
              <a:buNone/>
            </a:pPr>
            <a:endParaRPr lang="fr-FR" altLang="fr-FR" sz="1400" dirty="0" smtClean="0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endParaRPr lang="fr-FR" altLang="fr-FR" sz="1800" dirty="0"/>
          </a:p>
        </p:txBody>
      </p:sp>
      <p:pic>
        <p:nvPicPr>
          <p:cNvPr id="7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227" y="5653087"/>
            <a:ext cx="328295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477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 est le micro-organisme suspecté?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u="sng" dirty="0" smtClean="0">
                <a:solidFill>
                  <a:srgbClr val="7030A0"/>
                </a:solidFill>
              </a:rPr>
              <a:t>Kératite ulcéreuse</a:t>
            </a:r>
          </a:p>
          <a:p>
            <a:pPr marL="0" indent="0">
              <a:buNone/>
            </a:pPr>
            <a:r>
              <a:rPr lang="fr-FR" b="1" dirty="0" smtClean="0"/>
              <a:t>Idem</a:t>
            </a:r>
            <a:r>
              <a:rPr lang="fr-FR" dirty="0" smtClean="0"/>
              <a:t> conjonctivite </a:t>
            </a:r>
            <a:endParaRPr lang="fr-FR" sz="2000" dirty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+ rarement bactéries anaérobies strictes</a:t>
            </a:r>
            <a:endParaRPr lang="fr-FR" b="1" dirty="0" smtClean="0">
              <a:solidFill>
                <a:srgbClr val="FF0000"/>
              </a:solidFill>
            </a:endParaRPr>
          </a:p>
          <a:p>
            <a:pPr lvl="1"/>
            <a:r>
              <a:rPr lang="fr-FR" sz="1600" i="1" dirty="0" err="1" smtClean="0"/>
              <a:t>Clostridum</a:t>
            </a:r>
            <a:r>
              <a:rPr lang="fr-FR" sz="1600" i="1" dirty="0" smtClean="0"/>
              <a:t> spp</a:t>
            </a:r>
          </a:p>
          <a:p>
            <a:pPr lvl="1"/>
            <a:r>
              <a:rPr lang="fr-FR" sz="1600" i="1" dirty="0" err="1" smtClean="0"/>
              <a:t>Peptostreptococcus</a:t>
            </a:r>
            <a:endParaRPr lang="fr-FR" sz="1600" i="1" dirty="0" smtClean="0"/>
          </a:p>
          <a:p>
            <a:pPr lvl="1"/>
            <a:r>
              <a:rPr lang="fr-FR" sz="1600" i="1" dirty="0" err="1" smtClean="0"/>
              <a:t>Fusobacterium</a:t>
            </a:r>
            <a:r>
              <a:rPr lang="fr-FR" sz="1600" i="1" dirty="0" smtClean="0"/>
              <a:t> </a:t>
            </a:r>
          </a:p>
          <a:p>
            <a:pPr lvl="1"/>
            <a:r>
              <a:rPr lang="fr-FR" sz="1600" i="1" dirty="0" err="1" smtClean="0"/>
              <a:t>Bacteroides</a:t>
            </a:r>
            <a:endParaRPr lang="fr-FR" sz="1600" i="1" dirty="0" smtClean="0"/>
          </a:p>
          <a:p>
            <a:pPr lvl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83293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 est le micro-organisme suspecté?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6681" y="1948185"/>
            <a:ext cx="7886700" cy="4351337"/>
          </a:xfrm>
        </p:spPr>
        <p:txBody>
          <a:bodyPr>
            <a:normAutofit/>
          </a:bodyPr>
          <a:lstStyle/>
          <a:p>
            <a:r>
              <a:rPr lang="fr-FR" b="1" u="sng" dirty="0" smtClean="0">
                <a:solidFill>
                  <a:srgbClr val="7030A0"/>
                </a:solidFill>
              </a:rPr>
              <a:t>Abcès cornéen </a:t>
            </a:r>
            <a:r>
              <a:rPr lang="fr-FR" dirty="0" smtClean="0"/>
              <a:t>(surtout cheval)</a:t>
            </a:r>
          </a:p>
          <a:p>
            <a:pPr lvl="1"/>
            <a:r>
              <a:rPr lang="fr-FR" b="1" dirty="0" smtClean="0"/>
              <a:t>Streptocoques </a:t>
            </a:r>
            <a:r>
              <a:rPr lang="fr-FR" sz="2000" dirty="0" smtClean="0"/>
              <a:t>et staphylocoques, champignons</a:t>
            </a:r>
            <a:endParaRPr lang="fr-FR" dirty="0" smtClean="0"/>
          </a:p>
          <a:p>
            <a:pPr marL="342900" lvl="1" indent="0">
              <a:buNone/>
            </a:pPr>
            <a:endParaRPr lang="fr-FR" dirty="0"/>
          </a:p>
          <a:p>
            <a:pPr marL="342900" lvl="1" indent="0">
              <a:buNone/>
            </a:pPr>
            <a:endParaRPr lang="fr-FR" dirty="0"/>
          </a:p>
          <a:p>
            <a:pPr lvl="1"/>
            <a:endParaRPr lang="fr-FR" dirty="0" smtClean="0"/>
          </a:p>
          <a:p>
            <a:pPr marL="342900" lvl="1" indent="0">
              <a:buNone/>
            </a:pPr>
            <a:endParaRPr lang="fr-FR" dirty="0" smtClean="0"/>
          </a:p>
          <a:p>
            <a:r>
              <a:rPr lang="fr-FR" b="1" u="sng" dirty="0" err="1" smtClean="0">
                <a:solidFill>
                  <a:srgbClr val="7030A0"/>
                </a:solidFill>
              </a:rPr>
              <a:t>Endophtalmie</a:t>
            </a:r>
            <a:r>
              <a:rPr lang="fr-FR" dirty="0" smtClean="0"/>
              <a:t> </a:t>
            </a:r>
          </a:p>
          <a:p>
            <a:pPr lvl="1"/>
            <a:r>
              <a:rPr lang="fr-FR" b="1" dirty="0" smtClean="0">
                <a:solidFill>
                  <a:srgbClr val="FF0000"/>
                </a:solidFill>
              </a:rPr>
              <a:t>Flore commensale </a:t>
            </a:r>
            <a:r>
              <a:rPr lang="fr-FR" dirty="0" smtClean="0"/>
              <a:t>(et parfois anaérobies) lors de contamination par chirurgie ou traumatisme</a:t>
            </a:r>
          </a:p>
          <a:p>
            <a:pPr lvl="1"/>
            <a:r>
              <a:rPr lang="fr-FR" dirty="0" smtClean="0"/>
              <a:t>Bactéries « endogènes » (</a:t>
            </a:r>
            <a:r>
              <a:rPr lang="fr-FR" b="1" dirty="0" smtClean="0">
                <a:solidFill>
                  <a:srgbClr val="FF0000"/>
                </a:solidFill>
              </a:rPr>
              <a:t>leptospires</a:t>
            </a:r>
            <a:r>
              <a:rPr lang="fr-FR" dirty="0" smtClean="0"/>
              <a:t> chez le cheval)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4" y="1600200"/>
            <a:ext cx="1004711" cy="10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7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5586" y="46038"/>
            <a:ext cx="7886700" cy="1325562"/>
          </a:xfrm>
        </p:spPr>
        <p:txBody>
          <a:bodyPr/>
          <a:lstStyle/>
          <a:p>
            <a:r>
              <a:rPr lang="fr-FR" dirty="0"/>
              <a:t>Quel est le micro-organisme suspecté?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49120"/>
            <a:ext cx="7886700" cy="4231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/>
              <a:t>Au stade du diagnostic de l’affection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572000" y="2468880"/>
            <a:ext cx="1737360" cy="157480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>
            <a:endCxn id="9" idx="0"/>
          </p:cNvCxnSpPr>
          <p:nvPr/>
        </p:nvCxnSpPr>
        <p:spPr>
          <a:xfrm flipH="1">
            <a:off x="2121797" y="2468880"/>
            <a:ext cx="2033514" cy="1574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443753" y="4043680"/>
            <a:ext cx="335608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Traitement </a:t>
            </a:r>
            <a:r>
              <a:rPr lang="fr-FR" sz="2400" b="1" u="sng" dirty="0" smtClean="0"/>
              <a:t>probabiliste </a:t>
            </a:r>
            <a:r>
              <a:rPr lang="fr-FR" sz="2400" b="1" dirty="0" smtClean="0"/>
              <a:t>large spectre</a:t>
            </a:r>
          </a:p>
          <a:p>
            <a:pPr algn="ctr"/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Par voie locale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Par voie générale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572000" y="3927687"/>
            <a:ext cx="39433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Caractérisation de la bactérie</a:t>
            </a:r>
          </a:p>
          <a:p>
            <a:pPr algn="ctr"/>
            <a:r>
              <a:rPr lang="fr-FR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 smtClean="0"/>
              <a:t>Coloration de gram/cytologie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Identification par un labo d’analyse par </a:t>
            </a:r>
            <a:r>
              <a:rPr lang="fr-FR" dirty="0" err="1" smtClean="0"/>
              <a:t>Maldi</a:t>
            </a:r>
            <a:r>
              <a:rPr lang="fr-FR" dirty="0" smtClean="0"/>
              <a:t>-TOF (bactéries faciles à cultiver)</a:t>
            </a:r>
          </a:p>
          <a:p>
            <a:endParaRPr lang="fr-F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Identification de bactéries ou germes plus « complexes » par PCR</a:t>
            </a:r>
          </a:p>
          <a:p>
            <a:pPr marL="342900" indent="-342900">
              <a:buFont typeface="+mj-lt"/>
              <a:buAutoNum type="arabicPeriod"/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89717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3810" y="87232"/>
            <a:ext cx="7886700" cy="1325562"/>
          </a:xfrm>
        </p:spPr>
        <p:txBody>
          <a:bodyPr/>
          <a:lstStyle/>
          <a:p>
            <a:r>
              <a:rPr lang="fr-FR" dirty="0"/>
              <a:t>Quel est le micro-organisme suspecté?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887" y="1534397"/>
            <a:ext cx="8168320" cy="862137"/>
          </a:xfrm>
        </p:spPr>
        <p:txBody>
          <a:bodyPr>
            <a:normAutofit fontScale="77500" lnSpcReduction="20000"/>
          </a:bodyPr>
          <a:lstStyle/>
          <a:p>
            <a:r>
              <a:rPr lang="fr-FR" sz="3400" b="1" u="sng" dirty="0" smtClean="0">
                <a:solidFill>
                  <a:srgbClr val="7030A0"/>
                </a:solidFill>
              </a:rPr>
              <a:t>Coloration de Gram </a:t>
            </a:r>
            <a:r>
              <a:rPr lang="fr-FR" dirty="0" smtClean="0"/>
              <a:t>pour les </a:t>
            </a:r>
            <a:r>
              <a:rPr lang="fr-FR" b="1" dirty="0" smtClean="0"/>
              <a:t>bactéries extracellulaires</a:t>
            </a:r>
            <a:r>
              <a:rPr lang="fr-FR" dirty="0" smtClean="0"/>
              <a:t> et avec </a:t>
            </a:r>
            <a:r>
              <a:rPr lang="fr-FR" b="1" dirty="0" smtClean="0"/>
              <a:t>paroi 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sz="1600" dirty="0" smtClean="0"/>
              <a:t>(Gram-</a:t>
            </a:r>
            <a:r>
              <a:rPr lang="fr-FR" sz="1600" dirty="0" err="1" smtClean="0"/>
              <a:t>Hücker</a:t>
            </a:r>
            <a:r>
              <a:rPr lang="fr-FR" sz="1600" dirty="0" smtClean="0"/>
              <a:t> ou Gram-Nicolle)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722647" y="2567293"/>
            <a:ext cx="1972019" cy="55084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GRAM +</a:t>
            </a:r>
            <a:endParaRPr lang="fr-FR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793037" y="2498256"/>
            <a:ext cx="1972019" cy="550844"/>
          </a:xfrm>
          <a:prstGeom prst="roundRect">
            <a:avLst/>
          </a:prstGeom>
          <a:solidFill>
            <a:srgbClr val="F418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GRAM -</a:t>
            </a:r>
            <a:endParaRPr lang="fr-FR" b="1" dirty="0"/>
          </a:p>
        </p:txBody>
      </p:sp>
      <p:sp>
        <p:nvSpPr>
          <p:cNvPr id="8" name="Ellipse 7"/>
          <p:cNvSpPr/>
          <p:nvPr/>
        </p:nvSpPr>
        <p:spPr>
          <a:xfrm>
            <a:off x="1022896" y="3637615"/>
            <a:ext cx="986190" cy="90559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coque</a:t>
            </a:r>
            <a:endParaRPr lang="fr-FR" sz="1400" dirty="0"/>
          </a:p>
        </p:txBody>
      </p:sp>
      <p:sp>
        <p:nvSpPr>
          <p:cNvPr id="10" name="Ellipse 9"/>
          <p:cNvSpPr/>
          <p:nvPr/>
        </p:nvSpPr>
        <p:spPr>
          <a:xfrm>
            <a:off x="2958372" y="4216524"/>
            <a:ext cx="1399142" cy="42965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bacille</a:t>
            </a:r>
            <a:endParaRPr lang="fr-FR" dirty="0"/>
          </a:p>
        </p:txBody>
      </p:sp>
      <p:sp>
        <p:nvSpPr>
          <p:cNvPr id="12" name="Ellipse 11"/>
          <p:cNvSpPr/>
          <p:nvPr/>
        </p:nvSpPr>
        <p:spPr>
          <a:xfrm>
            <a:off x="5196128" y="3866920"/>
            <a:ext cx="1101283" cy="1002169"/>
          </a:xfrm>
          <a:prstGeom prst="ellipse">
            <a:avLst/>
          </a:prstGeom>
          <a:solidFill>
            <a:srgbClr val="F418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coque</a:t>
            </a:r>
            <a:endParaRPr lang="fr-FR" sz="1200" dirty="0"/>
          </a:p>
        </p:txBody>
      </p:sp>
      <p:sp>
        <p:nvSpPr>
          <p:cNvPr id="13" name="Ellipse 12"/>
          <p:cNvSpPr/>
          <p:nvPr/>
        </p:nvSpPr>
        <p:spPr>
          <a:xfrm>
            <a:off x="7127913" y="3725120"/>
            <a:ext cx="1399142" cy="429658"/>
          </a:xfrm>
          <a:prstGeom prst="ellipse">
            <a:avLst/>
          </a:prstGeom>
          <a:solidFill>
            <a:srgbClr val="F418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bacille</a:t>
            </a:r>
            <a:endParaRPr lang="fr-FR" dirty="0"/>
          </a:p>
        </p:txBody>
      </p:sp>
      <p:cxnSp>
        <p:nvCxnSpPr>
          <p:cNvPr id="15" name="Connecteur droit avec flèche 14"/>
          <p:cNvCxnSpPr>
            <a:stCxn id="6" idx="2"/>
            <a:endCxn id="8" idx="0"/>
          </p:cNvCxnSpPr>
          <p:nvPr/>
        </p:nvCxnSpPr>
        <p:spPr>
          <a:xfrm flipH="1">
            <a:off x="1515991" y="3118137"/>
            <a:ext cx="1192666" cy="5194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6" idx="2"/>
            <a:endCxn id="10" idx="0"/>
          </p:cNvCxnSpPr>
          <p:nvPr/>
        </p:nvCxnSpPr>
        <p:spPr>
          <a:xfrm>
            <a:off x="2708657" y="3118137"/>
            <a:ext cx="949286" cy="10983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5640979" y="3049101"/>
            <a:ext cx="1134853" cy="8453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7" idx="2"/>
            <a:endCxn id="13" idx="0"/>
          </p:cNvCxnSpPr>
          <p:nvPr/>
        </p:nvCxnSpPr>
        <p:spPr>
          <a:xfrm>
            <a:off x="6779047" y="3049100"/>
            <a:ext cx="1048437" cy="676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548136" y="4530535"/>
            <a:ext cx="1597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Staphylocoque</a:t>
            </a:r>
          </a:p>
          <a:p>
            <a:r>
              <a:rPr lang="fr-FR" b="1" dirty="0" smtClean="0"/>
              <a:t>Streptocoque</a:t>
            </a:r>
            <a:endParaRPr lang="fr-FR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7236636" y="4199133"/>
            <a:ext cx="15744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/>
              <a:t>Pseudomonas </a:t>
            </a:r>
          </a:p>
          <a:p>
            <a:r>
              <a:rPr lang="fr-FR" i="1" dirty="0" smtClean="0"/>
              <a:t>E. coli</a:t>
            </a:r>
          </a:p>
          <a:p>
            <a:r>
              <a:rPr lang="fr-FR" sz="1200" i="1" dirty="0" smtClean="0"/>
              <a:t>Proteus</a:t>
            </a:r>
          </a:p>
          <a:p>
            <a:r>
              <a:rPr lang="fr-FR" sz="1200" i="1" dirty="0" err="1" smtClean="0"/>
              <a:t>Enterobacter</a:t>
            </a:r>
            <a:endParaRPr lang="fr-FR" sz="1200" i="1" dirty="0"/>
          </a:p>
        </p:txBody>
      </p:sp>
      <p:sp>
        <p:nvSpPr>
          <p:cNvPr id="28" name="Rectangle 27"/>
          <p:cNvSpPr/>
          <p:nvPr/>
        </p:nvSpPr>
        <p:spPr>
          <a:xfrm>
            <a:off x="2751957" y="4869089"/>
            <a:ext cx="14340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 err="1"/>
              <a:t>Corynebacterium</a:t>
            </a:r>
            <a:endParaRPr lang="fr-FR" sz="1400" i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5167735" y="4869089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 smtClean="0"/>
              <a:t>Neisseria</a:t>
            </a:r>
            <a:endParaRPr lang="fr-FR" sz="1400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15" y="5124471"/>
            <a:ext cx="2262909" cy="169718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79965" y="6492540"/>
            <a:ext cx="23078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i="1" dirty="0" smtClean="0"/>
              <a:t>Staphylococcus aureus</a:t>
            </a:r>
            <a:endParaRPr lang="fr-FR" i="1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832" y="5197789"/>
            <a:ext cx="2216467" cy="1660211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6816554" y="6488668"/>
            <a:ext cx="14879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i="1" dirty="0" smtClean="0"/>
              <a:t>Pseudomonas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52470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076" y="131419"/>
            <a:ext cx="7886700" cy="1325562"/>
          </a:xfrm>
        </p:spPr>
        <p:txBody>
          <a:bodyPr/>
          <a:lstStyle/>
          <a:p>
            <a:r>
              <a:rPr lang="fr-FR" dirty="0"/>
              <a:t>Quel est le micro-organisme suspecté?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0863"/>
            <a:ext cx="7886700" cy="3213845"/>
          </a:xfrm>
        </p:spPr>
        <p:txBody>
          <a:bodyPr>
            <a:normAutofit/>
          </a:bodyPr>
          <a:lstStyle/>
          <a:p>
            <a:r>
              <a:rPr lang="fr-FR" sz="2900" b="1" u="sng" dirty="0">
                <a:solidFill>
                  <a:srgbClr val="7030A0"/>
                </a:solidFill>
              </a:rPr>
              <a:t>Coloration de Gram </a:t>
            </a:r>
            <a:endParaRPr lang="fr-FR" sz="2900" b="1" u="sng" dirty="0" smtClean="0">
              <a:solidFill>
                <a:srgbClr val="7030A0"/>
              </a:solidFill>
            </a:endParaRPr>
          </a:p>
          <a:p>
            <a:pPr lvl="1"/>
            <a:r>
              <a:rPr lang="fr-FR" dirty="0" smtClean="0"/>
              <a:t>Coques G+ : </a:t>
            </a:r>
            <a:r>
              <a:rPr lang="fr-FR" i="1" dirty="0" smtClean="0"/>
              <a:t>S. aureus, S. pseudintermedius, Streptococcus spp</a:t>
            </a:r>
          </a:p>
          <a:p>
            <a:pPr lvl="1"/>
            <a:r>
              <a:rPr lang="fr-FR" dirty="0" smtClean="0"/>
              <a:t>Coques G- : </a:t>
            </a:r>
            <a:r>
              <a:rPr lang="fr-FR" i="1" dirty="0" err="1" smtClean="0"/>
              <a:t>Neisseria</a:t>
            </a:r>
            <a:r>
              <a:rPr lang="fr-FR" i="1" dirty="0" smtClean="0"/>
              <a:t> spp</a:t>
            </a:r>
          </a:p>
          <a:p>
            <a:pPr lvl="1"/>
            <a:r>
              <a:rPr lang="fr-FR" dirty="0" smtClean="0"/>
              <a:t>Bacilles G- : </a:t>
            </a:r>
            <a:r>
              <a:rPr lang="fr-FR" i="1" dirty="0" smtClean="0"/>
              <a:t>Pseudomonas aeruginosa, E. coli, </a:t>
            </a:r>
            <a:r>
              <a:rPr lang="fr-FR" sz="1600" i="1" dirty="0" err="1" smtClean="0"/>
              <a:t>Enterobacter</a:t>
            </a:r>
            <a:r>
              <a:rPr lang="fr-FR" sz="1600" i="1" dirty="0" smtClean="0"/>
              <a:t> spp, Proteus Spp, Haemophilus spp, </a:t>
            </a:r>
            <a:r>
              <a:rPr lang="fr-FR" sz="1800" i="1" dirty="0" err="1" smtClean="0"/>
              <a:t>Moraxella</a:t>
            </a:r>
            <a:r>
              <a:rPr lang="fr-FR" sz="1800" i="1" dirty="0" smtClean="0"/>
              <a:t> spp (coccobacille)</a:t>
            </a:r>
            <a:r>
              <a:rPr lang="fr-FR" sz="1600" i="1" dirty="0" smtClean="0"/>
              <a:t>, Bacillus </a:t>
            </a:r>
            <a:r>
              <a:rPr lang="fr-FR" sz="1600" i="1" dirty="0" err="1" smtClean="0"/>
              <a:t>cereus</a:t>
            </a:r>
            <a:endParaRPr lang="fr-FR" sz="1600" i="1" dirty="0" smtClean="0"/>
          </a:p>
          <a:p>
            <a:pPr lvl="1"/>
            <a:r>
              <a:rPr lang="fr-FR" dirty="0" smtClean="0"/>
              <a:t>Bacilles G+ : </a:t>
            </a:r>
            <a:r>
              <a:rPr lang="fr-FR" dirty="0" err="1" smtClean="0"/>
              <a:t>Corynebacterium</a:t>
            </a:r>
            <a:endParaRPr lang="fr-FR" dirty="0"/>
          </a:p>
          <a:p>
            <a:pPr lvl="1"/>
            <a:r>
              <a:rPr lang="fr-FR" dirty="0" smtClean="0"/>
              <a:t>Filaments : </a:t>
            </a:r>
            <a:r>
              <a:rPr lang="fr-FR" i="1" dirty="0" err="1" smtClean="0"/>
              <a:t>Nocardia</a:t>
            </a:r>
            <a:r>
              <a:rPr lang="fr-FR" i="1" dirty="0" smtClean="0"/>
              <a:t>,  </a:t>
            </a:r>
            <a:r>
              <a:rPr lang="fr-FR" i="1" dirty="0" err="1" smtClean="0"/>
              <a:t>Actinomyces</a:t>
            </a:r>
            <a:r>
              <a:rPr lang="fr-FR" i="1" dirty="0" smtClean="0"/>
              <a:t> spp </a:t>
            </a:r>
          </a:p>
          <a:p>
            <a:pPr marL="342900" lvl="1" indent="0">
              <a:buNone/>
            </a:pPr>
            <a:endParaRPr lang="fr-FR" dirty="0"/>
          </a:p>
          <a:p>
            <a:pPr marL="342900" lvl="1" indent="0">
              <a:buNone/>
            </a:pPr>
            <a:endParaRPr lang="fr-FR" i="1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1311007" y="5213924"/>
            <a:ext cx="74253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rgbClr val="7030A0"/>
                </a:solidFill>
              </a:rPr>
              <a:t>Si besoin, identification de l’espèce par un laboratoire </a:t>
            </a:r>
            <a:r>
              <a:rPr lang="fr-FR" dirty="0" smtClean="0"/>
              <a:t>(</a:t>
            </a:r>
            <a:r>
              <a:rPr lang="fr-FR" dirty="0" err="1" smtClean="0"/>
              <a:t>Maldi</a:t>
            </a:r>
            <a:r>
              <a:rPr lang="fr-FR" dirty="0" smtClean="0"/>
              <a:t>-TOF recommandé- délai 1-2 j)</a:t>
            </a:r>
            <a:endParaRPr lang="fr-FR" dirty="0"/>
          </a:p>
        </p:txBody>
      </p:sp>
      <p:sp>
        <p:nvSpPr>
          <p:cNvPr id="5" name="Flèche droite 4"/>
          <p:cNvSpPr/>
          <p:nvPr/>
        </p:nvSpPr>
        <p:spPr>
          <a:xfrm>
            <a:off x="628650" y="5213924"/>
            <a:ext cx="682357" cy="46166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73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076" y="131419"/>
            <a:ext cx="7886700" cy="1325562"/>
          </a:xfrm>
        </p:spPr>
        <p:txBody>
          <a:bodyPr/>
          <a:lstStyle/>
          <a:p>
            <a:r>
              <a:rPr lang="fr-FR" dirty="0"/>
              <a:t>Quel est le micro-organisme suspecté?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3397" y="1644593"/>
            <a:ext cx="7886700" cy="4351337"/>
          </a:xfrm>
        </p:spPr>
        <p:txBody>
          <a:bodyPr>
            <a:normAutofit fontScale="92500" lnSpcReduction="20000"/>
          </a:bodyPr>
          <a:lstStyle/>
          <a:p>
            <a:r>
              <a:rPr lang="fr-FR" sz="2900" b="1" u="sng" dirty="0" smtClean="0">
                <a:solidFill>
                  <a:srgbClr val="7030A0"/>
                </a:solidFill>
              </a:rPr>
              <a:t>Identification </a:t>
            </a:r>
            <a:r>
              <a:rPr lang="fr-FR" sz="2900" dirty="0" smtClean="0">
                <a:solidFill>
                  <a:srgbClr val="7030A0"/>
                </a:solidFill>
              </a:rPr>
              <a:t>et sources d’erreurs (suite)</a:t>
            </a:r>
          </a:p>
          <a:p>
            <a:pPr lvl="1"/>
            <a:endParaRPr lang="fr-FR" dirty="0"/>
          </a:p>
          <a:p>
            <a:pPr lvl="1"/>
            <a:r>
              <a:rPr lang="fr-FR" b="1" dirty="0" smtClean="0"/>
              <a:t>Prélèvement stérile </a:t>
            </a:r>
            <a:r>
              <a:rPr lang="fr-FR" dirty="0" smtClean="0"/>
              <a:t>= difficulté d’isolement? </a:t>
            </a:r>
            <a:endParaRPr lang="fr-FR" i="1" dirty="0"/>
          </a:p>
          <a:p>
            <a:pPr lvl="2"/>
            <a:r>
              <a:rPr lang="fr-FR" dirty="0" smtClean="0"/>
              <a:t>Bactéries </a:t>
            </a:r>
            <a:r>
              <a:rPr lang="fr-FR" u="sng" dirty="0" smtClean="0"/>
              <a:t>intracellulaire stricte</a:t>
            </a:r>
            <a:r>
              <a:rPr lang="fr-FR" dirty="0" smtClean="0"/>
              <a:t> : </a:t>
            </a:r>
            <a:r>
              <a:rPr lang="fr-FR" i="1" dirty="0" err="1" smtClean="0"/>
              <a:t>Chlamydophila</a:t>
            </a:r>
            <a:r>
              <a:rPr lang="fr-FR" i="1" dirty="0" smtClean="0"/>
              <a:t> </a:t>
            </a:r>
            <a:r>
              <a:rPr lang="fr-FR" i="1" dirty="0" err="1" smtClean="0"/>
              <a:t>felis</a:t>
            </a:r>
            <a:r>
              <a:rPr lang="fr-FR" i="1" dirty="0" smtClean="0"/>
              <a:t> </a:t>
            </a:r>
            <a:r>
              <a:rPr lang="fr-FR" dirty="0" smtClean="0"/>
              <a:t>, </a:t>
            </a:r>
            <a:r>
              <a:rPr lang="fr-FR" i="1" dirty="0" err="1" smtClean="0"/>
              <a:t>Chlamydophila</a:t>
            </a:r>
            <a:r>
              <a:rPr lang="fr-FR" i="1" dirty="0" smtClean="0"/>
              <a:t> pneumoniae</a:t>
            </a:r>
            <a:r>
              <a:rPr lang="fr-FR" dirty="0" smtClean="0"/>
              <a:t> (PCR)</a:t>
            </a:r>
            <a:r>
              <a:rPr lang="fr-FR" i="1" dirty="0"/>
              <a:t> </a:t>
            </a:r>
            <a:endParaRPr lang="fr-FR" i="1" dirty="0" smtClean="0"/>
          </a:p>
          <a:p>
            <a:pPr marL="685800" lvl="2" indent="0">
              <a:buNone/>
            </a:pPr>
            <a:endParaRPr lang="fr-FR" i="1" dirty="0"/>
          </a:p>
          <a:p>
            <a:pPr marL="685800" lvl="2" indent="0">
              <a:buNone/>
            </a:pPr>
            <a:r>
              <a:rPr lang="fr-FR" i="1" dirty="0" smtClean="0"/>
              <a:t>Mycoplasme </a:t>
            </a:r>
            <a:r>
              <a:rPr lang="fr-FR" i="1" dirty="0"/>
              <a:t>et </a:t>
            </a:r>
            <a:r>
              <a:rPr lang="fr-FR" i="1" dirty="0" err="1"/>
              <a:t>Chlamydophila</a:t>
            </a:r>
            <a:r>
              <a:rPr lang="fr-FR" i="1" dirty="0"/>
              <a:t> sont visibles dans les cellules infectées </a:t>
            </a:r>
            <a:r>
              <a:rPr lang="fr-FR" b="1" i="1" dirty="0"/>
              <a:t>après coloration cytologique (May Grunwald </a:t>
            </a:r>
            <a:r>
              <a:rPr lang="fr-FR" b="1" i="1" dirty="0" err="1"/>
              <a:t>Giemsa</a:t>
            </a:r>
            <a:r>
              <a:rPr lang="fr-FR" b="1" i="1" dirty="0"/>
              <a:t>)</a:t>
            </a:r>
          </a:p>
          <a:p>
            <a:pPr lvl="2"/>
            <a:endParaRPr lang="fr-FR" dirty="0" smtClean="0"/>
          </a:p>
          <a:p>
            <a:pPr lvl="2"/>
            <a:r>
              <a:rPr lang="fr-FR" dirty="0" smtClean="0"/>
              <a:t>Bactéries à </a:t>
            </a:r>
            <a:r>
              <a:rPr lang="fr-FR" u="sng" dirty="0" smtClean="0"/>
              <a:t>croissance lente </a:t>
            </a:r>
            <a:r>
              <a:rPr lang="fr-FR" dirty="0" smtClean="0"/>
              <a:t>: </a:t>
            </a:r>
            <a:r>
              <a:rPr lang="fr-FR" i="1" dirty="0" err="1" smtClean="0"/>
              <a:t>Mycoplasma</a:t>
            </a:r>
            <a:r>
              <a:rPr lang="fr-FR" dirty="0" smtClean="0"/>
              <a:t>, </a:t>
            </a:r>
            <a:r>
              <a:rPr lang="fr-FR" i="1" dirty="0" err="1" smtClean="0"/>
              <a:t>Actinomyces</a:t>
            </a:r>
            <a:r>
              <a:rPr lang="fr-FR" dirty="0" smtClean="0"/>
              <a:t>, </a:t>
            </a:r>
            <a:r>
              <a:rPr lang="fr-FR" i="1" dirty="0" err="1" smtClean="0"/>
              <a:t>Nocardia</a:t>
            </a:r>
            <a:r>
              <a:rPr lang="fr-FR" i="1" dirty="0" smtClean="0"/>
              <a:t>, leptospires</a:t>
            </a:r>
          </a:p>
          <a:p>
            <a:pPr lvl="2"/>
            <a:r>
              <a:rPr lang="fr-FR" u="sng" dirty="0" smtClean="0"/>
              <a:t>Anaérobies strictes</a:t>
            </a:r>
          </a:p>
          <a:p>
            <a:pPr marL="685800" lvl="2" indent="0">
              <a:buNone/>
            </a:pPr>
            <a:endParaRPr lang="fr-FR" i="1" dirty="0" smtClean="0"/>
          </a:p>
          <a:p>
            <a:pPr lvl="2"/>
            <a:r>
              <a:rPr lang="fr-FR" dirty="0" smtClean="0"/>
              <a:t>Virus</a:t>
            </a:r>
          </a:p>
          <a:p>
            <a:pPr lvl="2"/>
            <a:r>
              <a:rPr lang="fr-FR" dirty="0" smtClean="0"/>
              <a:t>Champignon (surtout cheval)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152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076" y="131419"/>
            <a:ext cx="7886700" cy="1325562"/>
          </a:xfrm>
        </p:spPr>
        <p:txBody>
          <a:bodyPr/>
          <a:lstStyle/>
          <a:p>
            <a:r>
              <a:rPr lang="fr-FR" dirty="0"/>
              <a:t>Quel est le micro-organisme suspecté?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0863"/>
            <a:ext cx="7971340" cy="4351337"/>
          </a:xfrm>
        </p:spPr>
        <p:txBody>
          <a:bodyPr>
            <a:normAutofit/>
          </a:bodyPr>
          <a:lstStyle/>
          <a:p>
            <a:r>
              <a:rPr lang="fr-FR" sz="2900" b="1" u="sng" dirty="0" smtClean="0">
                <a:solidFill>
                  <a:srgbClr val="7030A0"/>
                </a:solidFill>
              </a:rPr>
              <a:t>Identification </a:t>
            </a:r>
            <a:r>
              <a:rPr lang="fr-FR" sz="2900" dirty="0" smtClean="0">
                <a:solidFill>
                  <a:srgbClr val="7030A0"/>
                </a:solidFill>
              </a:rPr>
              <a:t>et sources d’erreurs possibles</a:t>
            </a:r>
          </a:p>
          <a:p>
            <a:pPr lvl="1"/>
            <a:r>
              <a:rPr lang="fr-FR" dirty="0" smtClean="0"/>
              <a:t>Espèce identifiée </a:t>
            </a:r>
            <a:r>
              <a:rPr lang="fr-FR" b="1" dirty="0" smtClean="0"/>
              <a:t>peu fréquente </a:t>
            </a:r>
            <a:r>
              <a:rPr lang="fr-FR" dirty="0" smtClean="0"/>
              <a:t>= contamination? Flore résidente?</a:t>
            </a:r>
          </a:p>
          <a:p>
            <a:pPr lvl="1"/>
            <a:endParaRPr lang="fr-FR" dirty="0"/>
          </a:p>
          <a:p>
            <a:pPr lvl="1"/>
            <a:r>
              <a:rPr lang="fr-FR" b="1" dirty="0" smtClean="0"/>
              <a:t>Plusieurs bactéries identifiées</a:t>
            </a:r>
          </a:p>
          <a:p>
            <a:pPr lvl="2"/>
            <a:r>
              <a:rPr lang="fr-FR" dirty="0"/>
              <a:t>1 pathogène : </a:t>
            </a:r>
            <a:r>
              <a:rPr lang="fr-FR" dirty="0" smtClean="0"/>
              <a:t>84 </a:t>
            </a:r>
            <a:r>
              <a:rPr lang="fr-FR" dirty="0"/>
              <a:t>% des cas</a:t>
            </a:r>
          </a:p>
          <a:p>
            <a:pPr lvl="2"/>
            <a:r>
              <a:rPr lang="fr-FR" dirty="0"/>
              <a:t>2 </a:t>
            </a:r>
            <a:r>
              <a:rPr lang="fr-FR" dirty="0" smtClean="0"/>
              <a:t>pathogènes : </a:t>
            </a:r>
            <a:r>
              <a:rPr lang="fr-FR" dirty="0"/>
              <a:t>12 </a:t>
            </a:r>
            <a:r>
              <a:rPr lang="fr-FR" dirty="0" smtClean="0"/>
              <a:t>% </a:t>
            </a:r>
            <a:r>
              <a:rPr lang="fr-FR" u="sng" dirty="0" smtClean="0"/>
              <a:t>= RARE</a:t>
            </a:r>
            <a:endParaRPr lang="fr-FR" u="sng" dirty="0"/>
          </a:p>
          <a:p>
            <a:pPr lvl="2"/>
            <a:r>
              <a:rPr lang="fr-FR" dirty="0" smtClean="0"/>
              <a:t>3 pathogènes </a:t>
            </a:r>
            <a:r>
              <a:rPr lang="fr-FR" dirty="0"/>
              <a:t>: 3 </a:t>
            </a:r>
            <a:r>
              <a:rPr lang="fr-FR" dirty="0" smtClean="0"/>
              <a:t>% </a:t>
            </a:r>
            <a:r>
              <a:rPr lang="fr-FR" u="sng" dirty="0" smtClean="0"/>
              <a:t>= TRES RARE !!!</a:t>
            </a:r>
            <a:endParaRPr lang="fr-FR" u="sng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563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Quelle est la sensibilité du germe à l’antibiotique?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529840"/>
            <a:ext cx="7886700" cy="3642360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 smtClean="0"/>
              <a:t>Rappel : </a:t>
            </a:r>
            <a:r>
              <a:rPr lang="fr-FR" dirty="0" smtClean="0"/>
              <a:t>L’arrêté de mars 2016 sur les AIC s’applique aussi aux traitements par voie locale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43" y="3509682"/>
            <a:ext cx="8220926" cy="179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6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Quelle est la sensibilité du germe à l’antibiotique?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044" y="1468324"/>
            <a:ext cx="7886700" cy="4351337"/>
          </a:xfrm>
        </p:spPr>
        <p:txBody>
          <a:bodyPr/>
          <a:lstStyle/>
          <a:p>
            <a:r>
              <a:rPr lang="fr-FR" b="1" u="sng" dirty="0">
                <a:solidFill>
                  <a:srgbClr val="7030A0"/>
                </a:solidFill>
              </a:rPr>
              <a:t>Traitement probabiliste– </a:t>
            </a:r>
            <a:r>
              <a:rPr lang="fr-FR" b="1" u="sng" dirty="0">
                <a:solidFill>
                  <a:srgbClr val="00B050"/>
                </a:solidFill>
              </a:rPr>
              <a:t>voie locale</a:t>
            </a:r>
          </a:p>
          <a:p>
            <a:endParaRPr lang="fr-FR" dirty="0"/>
          </a:p>
          <a:p>
            <a:endParaRPr lang="fr-FR" dirty="0" smtClean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544528"/>
              </p:ext>
            </p:extLst>
          </p:nvPr>
        </p:nvGraphicFramePr>
        <p:xfrm>
          <a:off x="352542" y="1936827"/>
          <a:ext cx="8295704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624">
                  <a:extLst>
                    <a:ext uri="{9D8B030D-6E8A-4147-A177-3AD203B41FA5}">
                      <a16:colId xmlns:a16="http://schemas.microsoft.com/office/drawing/2014/main" val="391731693"/>
                    </a:ext>
                  </a:extLst>
                </a:gridCol>
                <a:gridCol w="760164">
                  <a:extLst>
                    <a:ext uri="{9D8B030D-6E8A-4147-A177-3AD203B41FA5}">
                      <a16:colId xmlns:a16="http://schemas.microsoft.com/office/drawing/2014/main" val="3906135897"/>
                    </a:ext>
                  </a:extLst>
                </a:gridCol>
                <a:gridCol w="705080">
                  <a:extLst>
                    <a:ext uri="{9D8B030D-6E8A-4147-A177-3AD203B41FA5}">
                      <a16:colId xmlns:a16="http://schemas.microsoft.com/office/drawing/2014/main" val="3318428301"/>
                    </a:ext>
                  </a:extLst>
                </a:gridCol>
                <a:gridCol w="859315">
                  <a:extLst>
                    <a:ext uri="{9D8B030D-6E8A-4147-A177-3AD203B41FA5}">
                      <a16:colId xmlns:a16="http://schemas.microsoft.com/office/drawing/2014/main" val="813504826"/>
                    </a:ext>
                  </a:extLst>
                </a:gridCol>
                <a:gridCol w="925417">
                  <a:extLst>
                    <a:ext uri="{9D8B030D-6E8A-4147-A177-3AD203B41FA5}">
                      <a16:colId xmlns:a16="http://schemas.microsoft.com/office/drawing/2014/main" val="107171692"/>
                    </a:ext>
                  </a:extLst>
                </a:gridCol>
                <a:gridCol w="980501">
                  <a:extLst>
                    <a:ext uri="{9D8B030D-6E8A-4147-A177-3AD203B41FA5}">
                      <a16:colId xmlns:a16="http://schemas.microsoft.com/office/drawing/2014/main" val="2215442644"/>
                    </a:ext>
                  </a:extLst>
                </a:gridCol>
                <a:gridCol w="815249">
                  <a:extLst>
                    <a:ext uri="{9D8B030D-6E8A-4147-A177-3AD203B41FA5}">
                      <a16:colId xmlns:a16="http://schemas.microsoft.com/office/drawing/2014/main" val="150992269"/>
                    </a:ext>
                  </a:extLst>
                </a:gridCol>
                <a:gridCol w="881354">
                  <a:extLst>
                    <a:ext uri="{9D8B030D-6E8A-4147-A177-3AD203B41FA5}">
                      <a16:colId xmlns:a16="http://schemas.microsoft.com/office/drawing/2014/main" val="86533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Coques</a:t>
                      </a:r>
                      <a:r>
                        <a:rPr lang="fr-FR" sz="1400" baseline="0" dirty="0" smtClean="0"/>
                        <a:t> G+</a:t>
                      </a:r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Baciiles</a:t>
                      </a:r>
                      <a:r>
                        <a:rPr lang="fr-FR" sz="1400" baseline="0" dirty="0" smtClean="0"/>
                        <a:t> G- </a:t>
                      </a:r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Bacille G+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Coques G-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159508"/>
                  </a:ext>
                </a:extLst>
              </a:tr>
              <a:tr h="302535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Staph</a:t>
                      </a:r>
                      <a:r>
                        <a:rPr lang="fr-FR" sz="1100" dirty="0" smtClean="0"/>
                        <a:t>.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Strepto</a:t>
                      </a:r>
                      <a:r>
                        <a:rPr lang="fr-FR" sz="1100" dirty="0" smtClean="0"/>
                        <a:t>.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E. coli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Proteus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Pseudomonas aeruginosa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Coryne</a:t>
                      </a:r>
                      <a:r>
                        <a:rPr lang="fr-FR" sz="1100" dirty="0" smtClean="0"/>
                        <a:t>.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err="1" smtClean="0"/>
                        <a:t>Neisseria</a:t>
                      </a:r>
                      <a:endParaRPr lang="fr-FR" sz="1100" dirty="0" smtClean="0"/>
                    </a:p>
                    <a:p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480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err="1" smtClean="0"/>
                        <a:t>Polymyxine</a:t>
                      </a:r>
                      <a:r>
                        <a:rPr lang="fr-FR" sz="1400" b="1" dirty="0" smtClean="0"/>
                        <a:t> B</a:t>
                      </a:r>
                    </a:p>
                    <a:p>
                      <a:r>
                        <a:rPr lang="fr-FR" sz="1100" b="0" dirty="0" smtClean="0"/>
                        <a:t>(</a:t>
                      </a:r>
                      <a:r>
                        <a:rPr lang="fr-FR" sz="1100" b="0" dirty="0" err="1" smtClean="0"/>
                        <a:t>Tévémyxine</a:t>
                      </a:r>
                      <a:r>
                        <a:rPr lang="fr-FR" sz="1100" b="0" baseline="0" dirty="0" smtClean="0"/>
                        <a:t> *a, </a:t>
                      </a:r>
                      <a:r>
                        <a:rPr lang="fr-FR" sz="1100" b="0" baseline="0" dirty="0" err="1" smtClean="0"/>
                        <a:t>omnicol</a:t>
                      </a:r>
                      <a:r>
                        <a:rPr lang="fr-FR" sz="1100" b="0" baseline="0" dirty="0" smtClean="0"/>
                        <a:t> *a)</a:t>
                      </a:r>
                      <a:endParaRPr lang="fr-FR" sz="11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+</a:t>
                      </a:r>
                      <a:endParaRPr lang="fr-FR" sz="2000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+</a:t>
                      </a:r>
                      <a:endParaRPr lang="fr-FR" sz="2000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554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473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Acide </a:t>
                      </a:r>
                      <a:r>
                        <a:rPr lang="fr-FR" sz="1400" b="1" dirty="0" err="1" smtClean="0"/>
                        <a:t>fusidique</a:t>
                      </a:r>
                      <a:r>
                        <a:rPr lang="fr-FR" sz="1400" b="1" baseline="0" dirty="0" smtClean="0"/>
                        <a:t> </a:t>
                      </a:r>
                    </a:p>
                    <a:p>
                      <a:r>
                        <a:rPr lang="fr-FR" sz="1100" baseline="0" dirty="0" smtClean="0"/>
                        <a:t>(</a:t>
                      </a:r>
                      <a:r>
                        <a:rPr lang="fr-FR" sz="1100" baseline="0" dirty="0" err="1" smtClean="0"/>
                        <a:t>isathal</a:t>
                      </a:r>
                      <a:r>
                        <a:rPr lang="fr-FR" sz="1100" baseline="0" dirty="0" smtClean="0"/>
                        <a:t>)</a:t>
                      </a:r>
                      <a:endParaRPr lang="fr-FR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+</a:t>
                      </a:r>
                      <a:endParaRPr lang="fr-FR" sz="2000" dirty="0"/>
                    </a:p>
                  </a:txBody>
                  <a:tcP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+/-</a:t>
                      </a:r>
                      <a:endParaRPr lang="fr-FR" sz="2000" dirty="0"/>
                    </a:p>
                  </a:txBody>
                  <a:tcP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037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err="1" smtClean="0"/>
                        <a:t>Rifamycine</a:t>
                      </a:r>
                      <a:endParaRPr lang="fr-FR" sz="1400" b="1" dirty="0" smtClean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baseline="0" dirty="0" smtClean="0"/>
                        <a:t>(</a:t>
                      </a:r>
                      <a:r>
                        <a:rPr lang="fr-FR" sz="1400" b="0" baseline="0" dirty="0" err="1" smtClean="0"/>
                        <a:t>Rifamycine</a:t>
                      </a:r>
                      <a:r>
                        <a:rPr lang="fr-FR" sz="1400" b="0" baseline="0" dirty="0" smtClean="0"/>
                        <a:t> </a:t>
                      </a:r>
                      <a:r>
                        <a:rPr lang="fr-FR" sz="1400" b="0" baseline="0" dirty="0" err="1" smtClean="0"/>
                        <a:t>chibret</a:t>
                      </a:r>
                      <a:r>
                        <a:rPr lang="fr-FR" sz="1400" b="0" baseline="0" dirty="0" smtClean="0"/>
                        <a:t> *h)</a:t>
                      </a:r>
                      <a:endParaRPr lang="fr-FR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+</a:t>
                      </a:r>
                      <a:endParaRPr lang="fr-FR" sz="2000" dirty="0"/>
                    </a:p>
                  </a:txBody>
                  <a:tcP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+</a:t>
                      </a:r>
                      <a:endParaRPr lang="fr-FR" sz="2000" dirty="0"/>
                    </a:p>
                  </a:txBody>
                  <a:tcP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+</a:t>
                      </a:r>
                      <a:endParaRPr lang="fr-FR" sz="2000" dirty="0"/>
                    </a:p>
                  </a:txBody>
                  <a:tcP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+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554952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480538" y="5965955"/>
            <a:ext cx="32629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*a = associé à un autre antibiotique</a:t>
            </a:r>
          </a:p>
          <a:p>
            <a:r>
              <a:rPr lang="fr-FR" sz="1200" dirty="0" smtClean="0"/>
              <a:t>*c = </a:t>
            </a:r>
            <a:r>
              <a:rPr lang="fr-FR" sz="1200" dirty="0"/>
              <a:t>associé à un </a:t>
            </a:r>
            <a:r>
              <a:rPr lang="fr-FR" sz="1200" dirty="0" smtClean="0"/>
              <a:t>corticoïde</a:t>
            </a:r>
          </a:p>
          <a:p>
            <a:r>
              <a:rPr lang="fr-FR" sz="1200" dirty="0"/>
              <a:t>*m</a:t>
            </a:r>
            <a:r>
              <a:rPr lang="fr-FR" sz="1200" dirty="0" smtClean="0"/>
              <a:t>=</a:t>
            </a:r>
            <a:r>
              <a:rPr lang="fr-FR" sz="1200" dirty="0"/>
              <a:t> associé à un </a:t>
            </a:r>
            <a:r>
              <a:rPr lang="fr-FR" sz="1200" dirty="0" smtClean="0"/>
              <a:t>autre médicament (</a:t>
            </a:r>
            <a:r>
              <a:rPr lang="fr-FR" sz="1200" dirty="0" err="1" smtClean="0"/>
              <a:t>synéphrine</a:t>
            </a:r>
            <a:r>
              <a:rPr lang="fr-FR" sz="1200" dirty="0" smtClean="0"/>
              <a:t>)</a:t>
            </a:r>
            <a:endParaRPr lang="fr-FR" sz="1200" dirty="0"/>
          </a:p>
          <a:p>
            <a:r>
              <a:rPr lang="fr-FR" sz="1200" dirty="0" smtClean="0"/>
              <a:t>*h = médicament d’humaine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28650" y="5111775"/>
            <a:ext cx="4263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Remarque : </a:t>
            </a:r>
          </a:p>
          <a:p>
            <a:r>
              <a:rPr lang="fr-FR" sz="1400" u="sng" dirty="0" smtClean="0"/>
              <a:t>Chocs anaphylactiques </a:t>
            </a:r>
            <a:r>
              <a:rPr lang="fr-FR" sz="1400" dirty="0" smtClean="0"/>
              <a:t>chez les chats avec </a:t>
            </a:r>
            <a:r>
              <a:rPr lang="fr-FR" sz="1400" dirty="0" err="1" smtClean="0"/>
              <a:t>Polymyxine</a:t>
            </a:r>
            <a:r>
              <a:rPr lang="fr-FR" sz="1400" dirty="0" smtClean="0"/>
              <a:t> B</a:t>
            </a:r>
          </a:p>
          <a:p>
            <a:r>
              <a:rPr lang="fr-FR" sz="1200" dirty="0" smtClean="0">
                <a:hlinkClick r:id="rId3" tooltip="Journal of feline medicine and surgery."/>
              </a:rPr>
              <a:t>(J </a:t>
            </a:r>
            <a:r>
              <a:rPr lang="fr-FR" sz="1200" dirty="0" err="1">
                <a:hlinkClick r:id="rId3" tooltip="Journal of feline medicine and surgery."/>
              </a:rPr>
              <a:t>Feline</a:t>
            </a:r>
            <a:r>
              <a:rPr lang="fr-FR" sz="1200" dirty="0">
                <a:hlinkClick r:id="rId3" tooltip="Journal of feline medicine and surgery."/>
              </a:rPr>
              <a:t> Med </a:t>
            </a:r>
            <a:r>
              <a:rPr lang="fr-FR" sz="1200" dirty="0" err="1">
                <a:hlinkClick r:id="rId3" tooltip="Journal of feline medicine and surgery."/>
              </a:rPr>
              <a:t>Surg</a:t>
            </a:r>
            <a:r>
              <a:rPr lang="fr-FR" sz="1200" dirty="0">
                <a:hlinkClick r:id="rId3" tooltip="Journal of feline medicine and surgery."/>
              </a:rPr>
              <a:t>.</a:t>
            </a:r>
            <a:r>
              <a:rPr lang="fr-FR" sz="1200" dirty="0"/>
              <a:t> 2011 Oct;13(10):</a:t>
            </a:r>
            <a:r>
              <a:rPr lang="fr-FR" sz="1200" dirty="0" smtClean="0"/>
              <a:t>744-51)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91335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Quelle est la sensibilité du germe à l’antibiotique?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044" y="1477487"/>
            <a:ext cx="7886700" cy="4351337"/>
          </a:xfrm>
        </p:spPr>
        <p:txBody>
          <a:bodyPr/>
          <a:lstStyle/>
          <a:p>
            <a:r>
              <a:rPr lang="fr-FR" b="1" u="sng" dirty="0" smtClean="0">
                <a:solidFill>
                  <a:srgbClr val="7030A0"/>
                </a:solidFill>
              </a:rPr>
              <a:t>Traitement probabiliste – </a:t>
            </a:r>
            <a:r>
              <a:rPr lang="fr-FR" b="1" u="sng" dirty="0" smtClean="0">
                <a:solidFill>
                  <a:srgbClr val="00B050"/>
                </a:solidFill>
              </a:rPr>
              <a:t>voie locale</a:t>
            </a:r>
          </a:p>
          <a:p>
            <a:endParaRPr lang="fr-FR" dirty="0"/>
          </a:p>
          <a:p>
            <a:endParaRPr lang="fr-FR" dirty="0" smtClean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273022"/>
              </p:ext>
            </p:extLst>
          </p:nvPr>
        </p:nvGraphicFramePr>
        <p:xfrm>
          <a:off x="352542" y="1966317"/>
          <a:ext cx="8129492" cy="306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354">
                  <a:extLst>
                    <a:ext uri="{9D8B030D-6E8A-4147-A177-3AD203B41FA5}">
                      <a16:colId xmlns:a16="http://schemas.microsoft.com/office/drawing/2014/main" val="391731693"/>
                    </a:ext>
                  </a:extLst>
                </a:gridCol>
                <a:gridCol w="727114">
                  <a:extLst>
                    <a:ext uri="{9D8B030D-6E8A-4147-A177-3AD203B41FA5}">
                      <a16:colId xmlns:a16="http://schemas.microsoft.com/office/drawing/2014/main" val="3906135897"/>
                    </a:ext>
                  </a:extLst>
                </a:gridCol>
                <a:gridCol w="738130">
                  <a:extLst>
                    <a:ext uri="{9D8B030D-6E8A-4147-A177-3AD203B41FA5}">
                      <a16:colId xmlns:a16="http://schemas.microsoft.com/office/drawing/2014/main" val="3318428301"/>
                    </a:ext>
                  </a:extLst>
                </a:gridCol>
                <a:gridCol w="741742">
                  <a:extLst>
                    <a:ext uri="{9D8B030D-6E8A-4147-A177-3AD203B41FA5}">
                      <a16:colId xmlns:a16="http://schemas.microsoft.com/office/drawing/2014/main" val="813504826"/>
                    </a:ext>
                  </a:extLst>
                </a:gridCol>
                <a:gridCol w="764498">
                  <a:extLst>
                    <a:ext uri="{9D8B030D-6E8A-4147-A177-3AD203B41FA5}">
                      <a16:colId xmlns:a16="http://schemas.microsoft.com/office/drawing/2014/main" val="107171692"/>
                    </a:ext>
                  </a:extLst>
                </a:gridCol>
                <a:gridCol w="1158883">
                  <a:extLst>
                    <a:ext uri="{9D8B030D-6E8A-4147-A177-3AD203B41FA5}">
                      <a16:colId xmlns:a16="http://schemas.microsoft.com/office/drawing/2014/main" val="2215442644"/>
                    </a:ext>
                  </a:extLst>
                </a:gridCol>
                <a:gridCol w="859315">
                  <a:extLst>
                    <a:ext uri="{9D8B030D-6E8A-4147-A177-3AD203B41FA5}">
                      <a16:colId xmlns:a16="http://schemas.microsoft.com/office/drawing/2014/main" val="150992269"/>
                    </a:ext>
                  </a:extLst>
                </a:gridCol>
                <a:gridCol w="947456">
                  <a:extLst>
                    <a:ext uri="{9D8B030D-6E8A-4147-A177-3AD203B41FA5}">
                      <a16:colId xmlns:a16="http://schemas.microsoft.com/office/drawing/2014/main" val="86533643"/>
                    </a:ext>
                  </a:extLst>
                </a:gridCol>
              </a:tblGrid>
              <a:tr h="361010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FF0000"/>
                          </a:solidFill>
                        </a:rPr>
                        <a:t>AMINOGLYCOSIDES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Coques</a:t>
                      </a:r>
                      <a:r>
                        <a:rPr lang="fr-FR" sz="1200" baseline="0" dirty="0" smtClean="0"/>
                        <a:t> G+</a:t>
                      </a:r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Baciiles</a:t>
                      </a:r>
                      <a:r>
                        <a:rPr lang="fr-FR" sz="1200" baseline="0" dirty="0" smtClean="0"/>
                        <a:t> G- </a:t>
                      </a:r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Bacille G+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Coques G-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159508"/>
                  </a:ext>
                </a:extLst>
              </a:tr>
              <a:tr h="415408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err="1" smtClean="0"/>
                        <a:t>Staph</a:t>
                      </a:r>
                      <a:r>
                        <a:rPr lang="fr-FR" sz="1200" b="1" dirty="0" smtClean="0"/>
                        <a:t>.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err="1" smtClean="0"/>
                        <a:t>Strepto</a:t>
                      </a:r>
                      <a:r>
                        <a:rPr lang="fr-FR" sz="1200" b="1" dirty="0" smtClean="0"/>
                        <a:t>.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E. coli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Proteus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Pseudomonas aeruginosa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Coryne</a:t>
                      </a:r>
                      <a:r>
                        <a:rPr lang="fr-FR" sz="1200" dirty="0" smtClean="0"/>
                        <a:t>.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/>
                        <a:t>Neisseria</a:t>
                      </a:r>
                      <a:endParaRPr lang="fr-FR" sz="1200" dirty="0" smtClean="0"/>
                    </a:p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480761"/>
                  </a:ext>
                </a:extLst>
              </a:tr>
              <a:tr h="459916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Néomycine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(</a:t>
                      </a:r>
                      <a:r>
                        <a:rPr lang="fr-FR" sz="1100" dirty="0" err="1" smtClean="0"/>
                        <a:t>ophtalkan</a:t>
                      </a:r>
                      <a:r>
                        <a:rPr lang="fr-FR" sz="1100" dirty="0" smtClean="0"/>
                        <a:t>,</a:t>
                      </a:r>
                      <a:r>
                        <a:rPr lang="fr-FR" sz="1100" baseline="0" dirty="0" smtClean="0"/>
                        <a:t> </a:t>
                      </a:r>
                      <a:r>
                        <a:rPr lang="fr-FR" sz="1100" dirty="0" err="1" smtClean="0"/>
                        <a:t>Tévémyxine</a:t>
                      </a:r>
                      <a:r>
                        <a:rPr lang="fr-FR" sz="1100" baseline="0" dirty="0" smtClean="0"/>
                        <a:t> *a)</a:t>
                      </a:r>
                      <a:endParaRPr lang="fr-FR" sz="1100" b="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+</a:t>
                      </a:r>
                      <a:endParaRPr lang="fr-FR" sz="2000" dirty="0"/>
                    </a:p>
                  </a:txBody>
                  <a:tcPr>
                    <a:solidFill>
                      <a:srgbClr val="DA00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692129"/>
                  </a:ext>
                </a:extLst>
              </a:tr>
              <a:tr h="786308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Framycétine</a:t>
                      </a:r>
                      <a:r>
                        <a:rPr lang="fr-FR" sz="1400" dirty="0" smtClean="0"/>
                        <a:t> = néomycine</a:t>
                      </a:r>
                    </a:p>
                    <a:p>
                      <a:r>
                        <a:rPr lang="fr-FR" sz="1100" baseline="0" dirty="0" smtClean="0"/>
                        <a:t>(</a:t>
                      </a:r>
                      <a:r>
                        <a:rPr lang="fr-FR" sz="1100" baseline="0" dirty="0" err="1" smtClean="0"/>
                        <a:t>omnicol</a:t>
                      </a:r>
                      <a:r>
                        <a:rPr lang="fr-FR" sz="1100" baseline="0" dirty="0" smtClean="0"/>
                        <a:t> *</a:t>
                      </a:r>
                      <a:r>
                        <a:rPr lang="fr-FR" sz="1100" baseline="0" dirty="0" err="1" smtClean="0"/>
                        <a:t>am</a:t>
                      </a:r>
                      <a:r>
                        <a:rPr lang="fr-FR" sz="1100" baseline="0" dirty="0" smtClean="0"/>
                        <a:t>, </a:t>
                      </a:r>
                      <a:r>
                        <a:rPr lang="fr-FR" sz="1100" baseline="0" dirty="0" err="1" smtClean="0"/>
                        <a:t>Fradexam</a:t>
                      </a:r>
                      <a:r>
                        <a:rPr lang="fr-FR" sz="1100" baseline="0" dirty="0" smtClean="0"/>
                        <a:t>*c)</a:t>
                      </a:r>
                    </a:p>
                    <a:p>
                      <a:endParaRPr lang="fr-FR" sz="1100" baseline="0" dirty="0" smtClean="0"/>
                    </a:p>
                    <a:p>
                      <a:endParaRPr lang="fr-FR" sz="11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+</a:t>
                      </a:r>
                      <a:endParaRPr lang="fr-FR" sz="2000" dirty="0"/>
                    </a:p>
                  </a:txBody>
                  <a:tcPr>
                    <a:solidFill>
                      <a:srgbClr val="DA00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029879"/>
                  </a:ext>
                </a:extLst>
              </a:tr>
              <a:tr h="36101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Tobramycine</a:t>
                      </a:r>
                    </a:p>
                    <a:p>
                      <a:r>
                        <a:rPr lang="fr-FR" sz="1200" b="0" dirty="0" smtClean="0"/>
                        <a:t>(</a:t>
                      </a:r>
                      <a:r>
                        <a:rPr lang="fr-FR" sz="1200" b="0" dirty="0" err="1" smtClean="0"/>
                        <a:t>Tobrex</a:t>
                      </a:r>
                      <a:r>
                        <a:rPr lang="fr-FR" sz="1200" b="0" baseline="0" dirty="0" smtClean="0"/>
                        <a:t> *h)</a:t>
                      </a:r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+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-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+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+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+</a:t>
                      </a:r>
                      <a:r>
                        <a:rPr lang="fr-FR" sz="2000" b="1" dirty="0" smtClean="0"/>
                        <a:t>+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+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136855"/>
                  </a:ext>
                </a:extLst>
              </a:tr>
              <a:tr h="459916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Gentamicine</a:t>
                      </a:r>
                      <a:r>
                        <a:rPr lang="fr-FR" sz="1400" baseline="0" dirty="0" smtClean="0"/>
                        <a:t> </a:t>
                      </a:r>
                    </a:p>
                    <a:p>
                      <a:r>
                        <a:rPr lang="fr-FR" sz="1100" baseline="0" dirty="0" smtClean="0"/>
                        <a:t>(</a:t>
                      </a:r>
                      <a:r>
                        <a:rPr lang="fr-FR" sz="1100" baseline="0" dirty="0" err="1" smtClean="0"/>
                        <a:t>soligental</a:t>
                      </a:r>
                      <a:r>
                        <a:rPr lang="fr-FR" sz="1100" baseline="0" dirty="0" smtClean="0"/>
                        <a:t>, </a:t>
                      </a:r>
                      <a:r>
                        <a:rPr lang="fr-FR" sz="1100" baseline="0" dirty="0" err="1" smtClean="0"/>
                        <a:t>tiacil</a:t>
                      </a:r>
                      <a:r>
                        <a:rPr lang="fr-FR" sz="1100" baseline="0" dirty="0" smtClean="0"/>
                        <a:t>*c)</a:t>
                      </a:r>
                      <a:endParaRPr lang="fr-FR" sz="11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+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-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+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+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+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+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305521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6043102" y="5687109"/>
            <a:ext cx="31691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*a = associé à un autre antibiotique</a:t>
            </a:r>
          </a:p>
          <a:p>
            <a:r>
              <a:rPr lang="fr-FR" sz="1200" dirty="0" smtClean="0"/>
              <a:t>*c = </a:t>
            </a:r>
            <a:r>
              <a:rPr lang="fr-FR" sz="1200" dirty="0"/>
              <a:t>associé à un </a:t>
            </a:r>
            <a:r>
              <a:rPr lang="fr-FR" sz="1200" dirty="0" smtClean="0"/>
              <a:t>corticoïde</a:t>
            </a:r>
          </a:p>
          <a:p>
            <a:r>
              <a:rPr lang="fr-FR" sz="1200" dirty="0"/>
              <a:t>*m</a:t>
            </a:r>
            <a:r>
              <a:rPr lang="fr-FR" sz="1200" dirty="0" smtClean="0"/>
              <a:t>=</a:t>
            </a:r>
            <a:r>
              <a:rPr lang="fr-FR" sz="1200" dirty="0"/>
              <a:t> associé à un </a:t>
            </a:r>
            <a:r>
              <a:rPr lang="fr-FR" sz="1200" dirty="0" smtClean="0"/>
              <a:t>autre médicament (</a:t>
            </a:r>
            <a:r>
              <a:rPr lang="fr-FR" sz="1200" dirty="0" err="1" smtClean="0"/>
              <a:t>synéphrine</a:t>
            </a:r>
            <a:r>
              <a:rPr lang="fr-FR" sz="1200" dirty="0" smtClean="0"/>
              <a:t>)</a:t>
            </a:r>
            <a:endParaRPr lang="fr-FR" sz="1200" dirty="0"/>
          </a:p>
          <a:p>
            <a:r>
              <a:rPr lang="fr-FR" sz="1200" dirty="0" smtClean="0"/>
              <a:t>*h = médicament d’humaine</a:t>
            </a:r>
          </a:p>
        </p:txBody>
      </p:sp>
      <p:sp>
        <p:nvSpPr>
          <p:cNvPr id="7" name="Rectangle 6"/>
          <p:cNvSpPr/>
          <p:nvPr/>
        </p:nvSpPr>
        <p:spPr>
          <a:xfrm>
            <a:off x="166209" y="5228951"/>
            <a:ext cx="644974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1600" b="1" dirty="0" smtClean="0"/>
              <a:t>Remarques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600" b="1" dirty="0" smtClean="0">
                <a:solidFill>
                  <a:srgbClr val="FF0000"/>
                </a:solidFill>
              </a:rPr>
              <a:t>----- = Résistance de bas niveau = possible avec concentrations élevées</a:t>
            </a:r>
            <a:endParaRPr lang="fr-FR" altLang="fr-FR" sz="16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600" b="1" dirty="0" smtClean="0">
                <a:solidFill>
                  <a:srgbClr val="FF0000"/>
                </a:solidFill>
              </a:rPr>
              <a:t>Peu de pénétration à travers la cornée saine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600" dirty="0" smtClean="0"/>
              <a:t>Chez le cheval </a:t>
            </a:r>
            <a:r>
              <a:rPr lang="fr-FR" altLang="fr-FR" sz="1600" dirty="0"/>
              <a:t>: augmentation significative de la résistance de </a:t>
            </a:r>
            <a:r>
              <a:rPr lang="fr-FR" altLang="fr-FR" sz="1600" i="1" dirty="0"/>
              <a:t>P. </a:t>
            </a:r>
            <a:r>
              <a:rPr lang="fr-FR" altLang="fr-FR" sz="1600" i="1" dirty="0" err="1"/>
              <a:t>aeruginosa</a:t>
            </a:r>
            <a:r>
              <a:rPr lang="fr-FR" altLang="fr-FR" sz="1600" dirty="0"/>
              <a:t> </a:t>
            </a:r>
            <a:r>
              <a:rPr lang="fr-FR" altLang="fr-FR" sz="1600" dirty="0" smtClean="0"/>
              <a:t>à </a:t>
            </a:r>
            <a:r>
              <a:rPr lang="fr-FR" altLang="fr-FR" sz="1600" dirty="0"/>
              <a:t>la gentamicine </a:t>
            </a:r>
            <a:r>
              <a:rPr lang="fr-FR" altLang="fr-FR" sz="1600" dirty="0" smtClean="0"/>
              <a:t>et à </a:t>
            </a:r>
            <a:r>
              <a:rPr lang="fr-FR" altLang="fr-FR" sz="1600" dirty="0"/>
              <a:t>la tobramycine </a:t>
            </a:r>
            <a:r>
              <a:rPr lang="fr-FR" altLang="fr-FR" sz="1400" i="1" dirty="0"/>
              <a:t>(</a:t>
            </a:r>
            <a:r>
              <a:rPr lang="fr-FR" altLang="fr-FR" sz="1400" i="1" dirty="0" err="1"/>
              <a:t>Sauer</a:t>
            </a:r>
            <a:r>
              <a:rPr lang="fr-FR" altLang="fr-FR" sz="1400" i="1" dirty="0"/>
              <a:t> et al, </a:t>
            </a:r>
            <a:r>
              <a:rPr lang="fr-FR" altLang="fr-FR" sz="1400" i="1" dirty="0" err="1"/>
              <a:t>Vet</a:t>
            </a:r>
            <a:r>
              <a:rPr lang="fr-FR" altLang="fr-FR" sz="1400" i="1" dirty="0"/>
              <a:t> </a:t>
            </a:r>
            <a:r>
              <a:rPr lang="fr-FR" altLang="fr-FR" sz="1400" i="1" dirty="0" err="1"/>
              <a:t>Ophthalmol</a:t>
            </a:r>
            <a:r>
              <a:rPr lang="fr-FR" altLang="fr-FR" sz="1400" i="1" dirty="0"/>
              <a:t> 2003) </a:t>
            </a:r>
          </a:p>
        </p:txBody>
      </p:sp>
      <p:cxnSp>
        <p:nvCxnSpPr>
          <p:cNvPr id="9" name="Connecteur droit 8"/>
          <p:cNvCxnSpPr/>
          <p:nvPr/>
        </p:nvCxnSpPr>
        <p:spPr>
          <a:xfrm flipH="1">
            <a:off x="3352801" y="2290916"/>
            <a:ext cx="619431" cy="2738641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3352801" y="2290916"/>
            <a:ext cx="619431" cy="2738641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52542" y="3743000"/>
            <a:ext cx="7963206" cy="307777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La néomycine est un </a:t>
            </a:r>
            <a:r>
              <a:rPr lang="fr-FR" sz="1400" dirty="0" err="1" smtClean="0"/>
              <a:t>aminoglycoside</a:t>
            </a:r>
            <a:r>
              <a:rPr lang="fr-FR" sz="1400" dirty="0" smtClean="0"/>
              <a:t> moins actif que la gentamicine ou la tobramycine sur les bactéries G-</a:t>
            </a:r>
            <a:endParaRPr lang="fr-FR" sz="1400" dirty="0"/>
          </a:p>
        </p:txBody>
      </p:sp>
      <p:sp>
        <p:nvSpPr>
          <p:cNvPr id="15" name="Étoile à 5 branches 14"/>
          <p:cNvSpPr/>
          <p:nvPr/>
        </p:nvSpPr>
        <p:spPr>
          <a:xfrm>
            <a:off x="139221" y="3589111"/>
            <a:ext cx="315572" cy="307777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70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0863"/>
            <a:ext cx="7886700" cy="3097501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Infection possible dans tous les tissus oculaires </a:t>
            </a:r>
            <a:r>
              <a:rPr lang="fr-FR" b="1" dirty="0" smtClean="0"/>
              <a:t>sauf cristallin</a:t>
            </a:r>
          </a:p>
          <a:p>
            <a:endParaRPr lang="fr-FR" dirty="0" smtClean="0"/>
          </a:p>
          <a:p>
            <a:r>
              <a:rPr lang="fr-FR" dirty="0" smtClean="0"/>
              <a:t>Cause la plus fréquente : </a:t>
            </a:r>
          </a:p>
          <a:p>
            <a:pPr lvl="1"/>
            <a:r>
              <a:rPr lang="fr-FR" dirty="0" smtClean="0"/>
              <a:t>Invasion par la </a:t>
            </a:r>
            <a:r>
              <a:rPr lang="fr-FR" b="1" dirty="0" smtClean="0"/>
              <a:t>flore commensale </a:t>
            </a:r>
            <a:r>
              <a:rPr lang="fr-FR" dirty="0" smtClean="0"/>
              <a:t>après une lésion ou une immunosuppression locale ou systémique (pathologique ou par médication)</a:t>
            </a:r>
          </a:p>
          <a:p>
            <a:pPr lvl="1"/>
            <a:endParaRPr lang="fr-FR" sz="2600" dirty="0"/>
          </a:p>
          <a:p>
            <a:pPr marL="0" indent="0">
              <a:buNone/>
            </a:pPr>
            <a:r>
              <a:rPr lang="fr-FR" sz="3000" b="1" dirty="0" smtClean="0"/>
              <a:t>Utilisation des anti-infectieux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514450" y="4821425"/>
            <a:ext cx="51937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Faciliter la guérison</a:t>
            </a:r>
          </a:p>
          <a:p>
            <a:r>
              <a:rPr lang="fr-FR" sz="2400" dirty="0" smtClean="0"/>
              <a:t>Eviter des lésions irréversibles des tissus</a:t>
            </a:r>
            <a:endParaRPr lang="fr-FR" sz="2400" dirty="0"/>
          </a:p>
        </p:txBody>
      </p:sp>
      <p:sp>
        <p:nvSpPr>
          <p:cNvPr id="5" name="Flèche droite 4"/>
          <p:cNvSpPr/>
          <p:nvPr/>
        </p:nvSpPr>
        <p:spPr>
          <a:xfrm>
            <a:off x="772770" y="4905243"/>
            <a:ext cx="741680" cy="650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45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Quelle est la sensibilité du germe à l’antibiotique?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044" y="1468324"/>
            <a:ext cx="7886700" cy="4351337"/>
          </a:xfrm>
        </p:spPr>
        <p:txBody>
          <a:bodyPr/>
          <a:lstStyle/>
          <a:p>
            <a:r>
              <a:rPr lang="fr-FR" b="1" u="sng" dirty="0" smtClean="0">
                <a:solidFill>
                  <a:srgbClr val="7030A0"/>
                </a:solidFill>
              </a:rPr>
              <a:t>Traitement </a:t>
            </a:r>
            <a:r>
              <a:rPr lang="fr-FR" b="1" u="sng" dirty="0">
                <a:solidFill>
                  <a:srgbClr val="7030A0"/>
                </a:solidFill>
              </a:rPr>
              <a:t>probabiliste– </a:t>
            </a:r>
            <a:r>
              <a:rPr lang="fr-FR" b="1" u="sng" dirty="0">
                <a:solidFill>
                  <a:srgbClr val="00B050"/>
                </a:solidFill>
              </a:rPr>
              <a:t>voie locale</a:t>
            </a:r>
          </a:p>
          <a:p>
            <a:endParaRPr lang="fr-FR" b="1" u="sng" dirty="0" smtClean="0">
              <a:solidFill>
                <a:srgbClr val="7030A0"/>
              </a:solidFill>
            </a:endParaRPr>
          </a:p>
          <a:p>
            <a:endParaRPr lang="fr-FR" dirty="0"/>
          </a:p>
          <a:p>
            <a:endParaRPr lang="fr-FR" dirty="0" smtClean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349036"/>
              </p:ext>
            </p:extLst>
          </p:nvPr>
        </p:nvGraphicFramePr>
        <p:xfrm>
          <a:off x="352542" y="2383822"/>
          <a:ext cx="8295704" cy="1260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354">
                  <a:extLst>
                    <a:ext uri="{9D8B030D-6E8A-4147-A177-3AD203B41FA5}">
                      <a16:colId xmlns:a16="http://schemas.microsoft.com/office/drawing/2014/main" val="391731693"/>
                    </a:ext>
                  </a:extLst>
                </a:gridCol>
                <a:gridCol w="727114">
                  <a:extLst>
                    <a:ext uri="{9D8B030D-6E8A-4147-A177-3AD203B41FA5}">
                      <a16:colId xmlns:a16="http://schemas.microsoft.com/office/drawing/2014/main" val="3906135897"/>
                    </a:ext>
                  </a:extLst>
                </a:gridCol>
                <a:gridCol w="738130">
                  <a:extLst>
                    <a:ext uri="{9D8B030D-6E8A-4147-A177-3AD203B41FA5}">
                      <a16:colId xmlns:a16="http://schemas.microsoft.com/office/drawing/2014/main" val="3318428301"/>
                    </a:ext>
                  </a:extLst>
                </a:gridCol>
                <a:gridCol w="925417">
                  <a:extLst>
                    <a:ext uri="{9D8B030D-6E8A-4147-A177-3AD203B41FA5}">
                      <a16:colId xmlns:a16="http://schemas.microsoft.com/office/drawing/2014/main" val="813504826"/>
                    </a:ext>
                  </a:extLst>
                </a:gridCol>
                <a:gridCol w="859315">
                  <a:extLst>
                    <a:ext uri="{9D8B030D-6E8A-4147-A177-3AD203B41FA5}">
                      <a16:colId xmlns:a16="http://schemas.microsoft.com/office/drawing/2014/main" val="107171692"/>
                    </a:ext>
                  </a:extLst>
                </a:gridCol>
                <a:gridCol w="1046603">
                  <a:extLst>
                    <a:ext uri="{9D8B030D-6E8A-4147-A177-3AD203B41FA5}">
                      <a16:colId xmlns:a16="http://schemas.microsoft.com/office/drawing/2014/main" val="2215442644"/>
                    </a:ext>
                  </a:extLst>
                </a:gridCol>
                <a:gridCol w="859315">
                  <a:extLst>
                    <a:ext uri="{9D8B030D-6E8A-4147-A177-3AD203B41FA5}">
                      <a16:colId xmlns:a16="http://schemas.microsoft.com/office/drawing/2014/main" val="150992269"/>
                    </a:ext>
                  </a:extLst>
                </a:gridCol>
                <a:gridCol w="947456">
                  <a:extLst>
                    <a:ext uri="{9D8B030D-6E8A-4147-A177-3AD203B41FA5}">
                      <a16:colId xmlns:a16="http://schemas.microsoft.com/office/drawing/2014/main" val="86533643"/>
                    </a:ext>
                  </a:extLst>
                </a:gridCol>
              </a:tblGrid>
              <a:tr h="361010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Coques</a:t>
                      </a:r>
                      <a:r>
                        <a:rPr lang="fr-FR" sz="1200" baseline="0" dirty="0" smtClean="0"/>
                        <a:t> G+</a:t>
                      </a:r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Baciiles</a:t>
                      </a:r>
                      <a:r>
                        <a:rPr lang="fr-FR" sz="1200" baseline="0" dirty="0" smtClean="0"/>
                        <a:t> G- </a:t>
                      </a:r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Bacille G+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Coques G-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159508"/>
                  </a:ext>
                </a:extLst>
              </a:tr>
              <a:tr h="415408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Staph</a:t>
                      </a:r>
                      <a:r>
                        <a:rPr lang="fr-FR" sz="1100" dirty="0" smtClean="0"/>
                        <a:t>.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Strepto</a:t>
                      </a:r>
                      <a:r>
                        <a:rPr lang="fr-FR" sz="1100" dirty="0" smtClean="0"/>
                        <a:t>.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E. coli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Proteus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Pseudomonas aeruginosa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Coryne</a:t>
                      </a:r>
                      <a:r>
                        <a:rPr lang="fr-FR" sz="1100" dirty="0" smtClean="0"/>
                        <a:t>.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err="1" smtClean="0"/>
                        <a:t>Neisseria</a:t>
                      </a:r>
                      <a:endParaRPr lang="fr-FR" sz="1100" dirty="0" smtClean="0"/>
                    </a:p>
                    <a:p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480761"/>
                  </a:ext>
                </a:extLst>
              </a:tr>
              <a:tr h="459916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Chloramphénicol</a:t>
                      </a:r>
                      <a:r>
                        <a:rPr lang="fr-FR" sz="1400" baseline="0" dirty="0" smtClean="0"/>
                        <a:t> </a:t>
                      </a:r>
                    </a:p>
                    <a:p>
                      <a:r>
                        <a:rPr lang="fr-FR" sz="1100" baseline="0" dirty="0" smtClean="0"/>
                        <a:t>(</a:t>
                      </a:r>
                      <a:r>
                        <a:rPr lang="fr-FR" sz="1100" baseline="0" dirty="0" err="1" smtClean="0"/>
                        <a:t>ophtalon</a:t>
                      </a:r>
                      <a:r>
                        <a:rPr lang="fr-FR" sz="1100" baseline="0" dirty="0" smtClean="0"/>
                        <a:t>)</a:t>
                      </a:r>
                      <a:endParaRPr lang="fr-FR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+</a:t>
                      </a:r>
                      <a:endParaRPr lang="fr-FR" sz="2000" dirty="0"/>
                    </a:p>
                  </a:txBody>
                  <a:tcPr>
                    <a:solidFill>
                      <a:srgbClr val="DA00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+</a:t>
                      </a:r>
                      <a:endParaRPr lang="fr-FR" sz="2000" dirty="0"/>
                    </a:p>
                  </a:txBody>
                  <a:tcPr>
                    <a:solidFill>
                      <a:srgbClr val="DA00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(+)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(+)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+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+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673088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480538" y="5965955"/>
            <a:ext cx="32629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*a = associé à un autre antibiotique</a:t>
            </a:r>
          </a:p>
          <a:p>
            <a:r>
              <a:rPr lang="fr-FR" sz="1200" dirty="0" smtClean="0"/>
              <a:t>*c = </a:t>
            </a:r>
            <a:r>
              <a:rPr lang="fr-FR" sz="1200" dirty="0"/>
              <a:t>associé à un </a:t>
            </a:r>
            <a:r>
              <a:rPr lang="fr-FR" sz="1200" dirty="0" smtClean="0"/>
              <a:t>corticoïde</a:t>
            </a:r>
          </a:p>
          <a:p>
            <a:r>
              <a:rPr lang="fr-FR" sz="1200" dirty="0"/>
              <a:t>*m</a:t>
            </a:r>
            <a:r>
              <a:rPr lang="fr-FR" sz="1200" dirty="0" smtClean="0"/>
              <a:t>=</a:t>
            </a:r>
            <a:r>
              <a:rPr lang="fr-FR" sz="1200" dirty="0"/>
              <a:t> associé à un </a:t>
            </a:r>
            <a:r>
              <a:rPr lang="fr-FR" sz="1200" dirty="0" smtClean="0"/>
              <a:t>autre médicament (</a:t>
            </a:r>
            <a:r>
              <a:rPr lang="fr-FR" sz="1200" dirty="0" err="1" smtClean="0"/>
              <a:t>synéphrine</a:t>
            </a:r>
            <a:r>
              <a:rPr lang="fr-FR" sz="1200" dirty="0" smtClean="0"/>
              <a:t>)</a:t>
            </a:r>
            <a:endParaRPr lang="fr-FR" sz="1200" dirty="0"/>
          </a:p>
          <a:p>
            <a:r>
              <a:rPr lang="fr-FR" sz="1200" dirty="0" smtClean="0"/>
              <a:t>*h = médicament d’humaine</a:t>
            </a:r>
          </a:p>
        </p:txBody>
      </p:sp>
      <p:sp>
        <p:nvSpPr>
          <p:cNvPr id="5" name="Triangle isocèle 4"/>
          <p:cNvSpPr/>
          <p:nvPr/>
        </p:nvSpPr>
        <p:spPr>
          <a:xfrm>
            <a:off x="628650" y="4212236"/>
            <a:ext cx="885357" cy="914400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03890" y="4467274"/>
            <a:ext cx="391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!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99480" y="4467273"/>
            <a:ext cx="6493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 utilisation chez le cheval, exclusion de la consommation humaine</a:t>
            </a:r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 flipH="1">
            <a:off x="5984113" y="2831690"/>
            <a:ext cx="741152" cy="7814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5830529" y="2831690"/>
            <a:ext cx="973394" cy="7814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11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Quelle est la sensibilité du germe à l’antibiotique?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044" y="1468324"/>
            <a:ext cx="7886700" cy="4351337"/>
          </a:xfrm>
        </p:spPr>
        <p:txBody>
          <a:bodyPr/>
          <a:lstStyle/>
          <a:p>
            <a:r>
              <a:rPr lang="fr-FR" b="1" u="sng" dirty="0">
                <a:solidFill>
                  <a:srgbClr val="7030A0"/>
                </a:solidFill>
              </a:rPr>
              <a:t>Traitement probabiliste– </a:t>
            </a:r>
            <a:r>
              <a:rPr lang="fr-FR" b="1" u="sng" dirty="0">
                <a:solidFill>
                  <a:srgbClr val="00B050"/>
                </a:solidFill>
              </a:rPr>
              <a:t>voie locale</a:t>
            </a:r>
          </a:p>
          <a:p>
            <a:endParaRPr lang="fr-FR" dirty="0"/>
          </a:p>
          <a:p>
            <a:endParaRPr lang="fr-FR" dirty="0" smtClean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077381"/>
              </p:ext>
            </p:extLst>
          </p:nvPr>
        </p:nvGraphicFramePr>
        <p:xfrm>
          <a:off x="352542" y="2644749"/>
          <a:ext cx="8295704" cy="1495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624">
                  <a:extLst>
                    <a:ext uri="{9D8B030D-6E8A-4147-A177-3AD203B41FA5}">
                      <a16:colId xmlns:a16="http://schemas.microsoft.com/office/drawing/2014/main" val="391731693"/>
                    </a:ext>
                  </a:extLst>
                </a:gridCol>
                <a:gridCol w="760164">
                  <a:extLst>
                    <a:ext uri="{9D8B030D-6E8A-4147-A177-3AD203B41FA5}">
                      <a16:colId xmlns:a16="http://schemas.microsoft.com/office/drawing/2014/main" val="3906135897"/>
                    </a:ext>
                  </a:extLst>
                </a:gridCol>
                <a:gridCol w="705080">
                  <a:extLst>
                    <a:ext uri="{9D8B030D-6E8A-4147-A177-3AD203B41FA5}">
                      <a16:colId xmlns:a16="http://schemas.microsoft.com/office/drawing/2014/main" val="3318428301"/>
                    </a:ext>
                  </a:extLst>
                </a:gridCol>
                <a:gridCol w="859315">
                  <a:extLst>
                    <a:ext uri="{9D8B030D-6E8A-4147-A177-3AD203B41FA5}">
                      <a16:colId xmlns:a16="http://schemas.microsoft.com/office/drawing/2014/main" val="813504826"/>
                    </a:ext>
                  </a:extLst>
                </a:gridCol>
                <a:gridCol w="925417">
                  <a:extLst>
                    <a:ext uri="{9D8B030D-6E8A-4147-A177-3AD203B41FA5}">
                      <a16:colId xmlns:a16="http://schemas.microsoft.com/office/drawing/2014/main" val="107171692"/>
                    </a:ext>
                  </a:extLst>
                </a:gridCol>
                <a:gridCol w="980501">
                  <a:extLst>
                    <a:ext uri="{9D8B030D-6E8A-4147-A177-3AD203B41FA5}">
                      <a16:colId xmlns:a16="http://schemas.microsoft.com/office/drawing/2014/main" val="2215442644"/>
                    </a:ext>
                  </a:extLst>
                </a:gridCol>
                <a:gridCol w="815249">
                  <a:extLst>
                    <a:ext uri="{9D8B030D-6E8A-4147-A177-3AD203B41FA5}">
                      <a16:colId xmlns:a16="http://schemas.microsoft.com/office/drawing/2014/main" val="150992269"/>
                    </a:ext>
                  </a:extLst>
                </a:gridCol>
                <a:gridCol w="881354">
                  <a:extLst>
                    <a:ext uri="{9D8B030D-6E8A-4147-A177-3AD203B41FA5}">
                      <a16:colId xmlns:a16="http://schemas.microsoft.com/office/drawing/2014/main" val="86533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Coques</a:t>
                      </a:r>
                      <a:r>
                        <a:rPr lang="fr-FR" sz="1400" baseline="0" dirty="0" smtClean="0"/>
                        <a:t> G+</a:t>
                      </a:r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Baciiles</a:t>
                      </a:r>
                      <a:r>
                        <a:rPr lang="fr-FR" sz="1400" baseline="0" dirty="0" smtClean="0"/>
                        <a:t> G- </a:t>
                      </a:r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Bacille G+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Coques G-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159508"/>
                  </a:ext>
                </a:extLst>
              </a:tr>
              <a:tr h="504523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Staph</a:t>
                      </a:r>
                      <a:r>
                        <a:rPr lang="fr-FR" sz="1100" dirty="0" smtClean="0"/>
                        <a:t>.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Strepto</a:t>
                      </a:r>
                      <a:r>
                        <a:rPr lang="fr-FR" sz="1100" dirty="0" smtClean="0"/>
                        <a:t>.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E. coli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Proteus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Pseudomonas aeruginosa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Coryne</a:t>
                      </a:r>
                      <a:r>
                        <a:rPr lang="fr-FR" sz="1100" dirty="0" smtClean="0"/>
                        <a:t>.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err="1" smtClean="0"/>
                        <a:t>Neisseria</a:t>
                      </a:r>
                      <a:endParaRPr lang="fr-FR" sz="1100" dirty="0" smtClean="0"/>
                    </a:p>
                    <a:p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480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err="1" smtClean="0"/>
                        <a:t>Chlortétracycline</a:t>
                      </a:r>
                      <a:endParaRPr lang="fr-FR" sz="1400" b="1" dirty="0" smtClean="0"/>
                    </a:p>
                    <a:p>
                      <a:r>
                        <a:rPr lang="fr-FR" sz="1100" b="0" dirty="0" smtClean="0"/>
                        <a:t>(</a:t>
                      </a:r>
                      <a:r>
                        <a:rPr lang="fr-FR" sz="1100" b="0" dirty="0" err="1" smtClean="0"/>
                        <a:t>Ophtocycline</a:t>
                      </a:r>
                      <a:r>
                        <a:rPr lang="fr-FR" sz="1100" b="0" baseline="0" dirty="0" smtClean="0"/>
                        <a:t>)</a:t>
                      </a:r>
                      <a:endParaRPr lang="fr-FR" sz="1100" b="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(+)</a:t>
                      </a:r>
                      <a:endParaRPr lang="fr-FR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(+)</a:t>
                      </a:r>
                      <a:endParaRPr lang="fr-FR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(+)</a:t>
                      </a:r>
                      <a:endParaRPr lang="fr-FR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(+)</a:t>
                      </a:r>
                      <a:endParaRPr lang="fr-FR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+</a:t>
                      </a:r>
                      <a:endParaRPr lang="fr-FR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+</a:t>
                      </a:r>
                      <a:endParaRPr lang="fr-FR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554033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52542" y="5024283"/>
            <a:ext cx="8450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résistances sont plus fréquentes que pour le chloramphénicol pour les G+ et un peu plus fréquent sur les G- que la gentamicine</a:t>
            </a:r>
          </a:p>
          <a:p>
            <a:endParaRPr lang="fr-FR" dirty="0"/>
          </a:p>
          <a:p>
            <a:r>
              <a:rPr lang="fr-FR" dirty="0" smtClean="0"/>
              <a:t>Elle a des propriétés anti-collagénases 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6073760" y="3409943"/>
            <a:ext cx="741152" cy="7814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5920176" y="3409943"/>
            <a:ext cx="973394" cy="7814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33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42762"/>
            <a:ext cx="7886700" cy="1325562"/>
          </a:xfrm>
        </p:spPr>
        <p:txBody>
          <a:bodyPr>
            <a:normAutofit/>
          </a:bodyPr>
          <a:lstStyle/>
          <a:p>
            <a:r>
              <a:rPr lang="fr-FR" dirty="0"/>
              <a:t>Quelle est la sensibilité du germe à l’antibiotique? 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562613" y="1468324"/>
            <a:ext cx="1972019" cy="55084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GRAM +</a:t>
            </a:r>
            <a:endParaRPr lang="fr-FR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633003" y="1399287"/>
            <a:ext cx="1972019" cy="550844"/>
          </a:xfrm>
          <a:prstGeom prst="roundRect">
            <a:avLst/>
          </a:prstGeom>
          <a:solidFill>
            <a:srgbClr val="F418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GRAM -</a:t>
            </a:r>
            <a:endParaRPr lang="fr-FR" b="1" dirty="0"/>
          </a:p>
        </p:txBody>
      </p:sp>
      <p:sp>
        <p:nvSpPr>
          <p:cNvPr id="8" name="Ellipse 7"/>
          <p:cNvSpPr/>
          <p:nvPr/>
        </p:nvSpPr>
        <p:spPr>
          <a:xfrm>
            <a:off x="979407" y="2864530"/>
            <a:ext cx="868725" cy="84829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coque</a:t>
            </a:r>
            <a:endParaRPr lang="fr-FR" sz="1100" dirty="0"/>
          </a:p>
        </p:txBody>
      </p:sp>
      <p:sp>
        <p:nvSpPr>
          <p:cNvPr id="9" name="Ellipse 8"/>
          <p:cNvSpPr/>
          <p:nvPr/>
        </p:nvSpPr>
        <p:spPr>
          <a:xfrm>
            <a:off x="2798338" y="3117555"/>
            <a:ext cx="1399142" cy="42965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bacille</a:t>
            </a:r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5029487" y="2767951"/>
            <a:ext cx="868725" cy="848299"/>
          </a:xfrm>
          <a:prstGeom prst="ellipse">
            <a:avLst/>
          </a:prstGeom>
          <a:solidFill>
            <a:srgbClr val="F418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coque</a:t>
            </a:r>
            <a:endParaRPr lang="fr-FR" sz="1100" dirty="0"/>
          </a:p>
        </p:txBody>
      </p:sp>
      <p:sp>
        <p:nvSpPr>
          <p:cNvPr id="11" name="Ellipse 10"/>
          <p:cNvSpPr/>
          <p:nvPr/>
        </p:nvSpPr>
        <p:spPr>
          <a:xfrm>
            <a:off x="6868728" y="3073850"/>
            <a:ext cx="1399142" cy="429658"/>
          </a:xfrm>
          <a:prstGeom prst="ellipse">
            <a:avLst/>
          </a:prstGeom>
          <a:solidFill>
            <a:srgbClr val="F418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bacille</a:t>
            </a:r>
            <a:endParaRPr lang="fr-FR" dirty="0"/>
          </a:p>
        </p:txBody>
      </p:sp>
      <p:cxnSp>
        <p:nvCxnSpPr>
          <p:cNvPr id="12" name="Connecteur droit avec flèche 11"/>
          <p:cNvCxnSpPr>
            <a:stCxn id="6" idx="2"/>
            <a:endCxn id="8" idx="0"/>
          </p:cNvCxnSpPr>
          <p:nvPr/>
        </p:nvCxnSpPr>
        <p:spPr>
          <a:xfrm flipH="1">
            <a:off x="1413770" y="2019168"/>
            <a:ext cx="1134853" cy="8453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6" idx="2"/>
            <a:endCxn id="9" idx="0"/>
          </p:cNvCxnSpPr>
          <p:nvPr/>
        </p:nvCxnSpPr>
        <p:spPr>
          <a:xfrm>
            <a:off x="2548623" y="2019168"/>
            <a:ext cx="949286" cy="10983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5480945" y="1950132"/>
            <a:ext cx="1134853" cy="8453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7" idx="2"/>
            <a:endCxn id="11" idx="0"/>
          </p:cNvCxnSpPr>
          <p:nvPr/>
        </p:nvCxnSpPr>
        <p:spPr>
          <a:xfrm>
            <a:off x="6619013" y="1950131"/>
            <a:ext cx="949286" cy="11237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28650" y="3770120"/>
            <a:ext cx="1105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Staphylocoque</a:t>
            </a:r>
          </a:p>
          <a:p>
            <a:r>
              <a:rPr lang="fr-FR" sz="1200" dirty="0" smtClean="0"/>
              <a:t>Streptocoque</a:t>
            </a:r>
            <a:endParaRPr lang="fr-FR" sz="1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6979305" y="3569025"/>
            <a:ext cx="1251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E. coli</a:t>
            </a:r>
          </a:p>
          <a:p>
            <a:r>
              <a:rPr lang="fr-FR" sz="1200" dirty="0" smtClean="0"/>
              <a:t>Pseudomonas **</a:t>
            </a:r>
          </a:p>
          <a:p>
            <a:r>
              <a:rPr lang="fr-FR" sz="1200" dirty="0" smtClean="0"/>
              <a:t>Proteus</a:t>
            </a:r>
          </a:p>
          <a:p>
            <a:r>
              <a:rPr lang="fr-FR" sz="1200" dirty="0" err="1" smtClean="0"/>
              <a:t>Enterobacter</a:t>
            </a:r>
            <a:endParaRPr lang="fr-FR" sz="1200" dirty="0"/>
          </a:p>
        </p:txBody>
      </p:sp>
      <p:sp>
        <p:nvSpPr>
          <p:cNvPr id="18" name="Rectangle 17"/>
          <p:cNvSpPr/>
          <p:nvPr/>
        </p:nvSpPr>
        <p:spPr>
          <a:xfrm>
            <a:off x="2591923" y="3770120"/>
            <a:ext cx="12657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err="1"/>
              <a:t>Corynebacterium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5007701" y="377012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Neisseria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556363" y="4320964"/>
            <a:ext cx="3395400" cy="215443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Chloramphénicol</a:t>
            </a:r>
          </a:p>
          <a:p>
            <a:r>
              <a:rPr lang="fr-FR" dirty="0" smtClean="0"/>
              <a:t>Acide </a:t>
            </a:r>
            <a:r>
              <a:rPr lang="fr-FR" dirty="0" err="1"/>
              <a:t>fusidique</a:t>
            </a:r>
            <a:r>
              <a:rPr lang="fr-FR" dirty="0"/>
              <a:t> </a:t>
            </a:r>
            <a:r>
              <a:rPr lang="fr-FR" sz="1400" dirty="0"/>
              <a:t>(Ø </a:t>
            </a:r>
            <a:r>
              <a:rPr lang="fr-FR" sz="1400" dirty="0" err="1" smtClean="0"/>
              <a:t>coryne</a:t>
            </a:r>
            <a:r>
              <a:rPr lang="fr-FR" sz="1400" dirty="0" smtClean="0"/>
              <a:t>)</a:t>
            </a:r>
          </a:p>
          <a:p>
            <a:r>
              <a:rPr lang="fr-FR" sz="1400" dirty="0" err="1" smtClean="0"/>
              <a:t>Chlortétracycline</a:t>
            </a:r>
            <a:endParaRPr lang="fr-FR" sz="1400" dirty="0" smtClean="0"/>
          </a:p>
          <a:p>
            <a:r>
              <a:rPr lang="fr-FR" sz="1200" dirty="0" err="1"/>
              <a:t>Rifamycine</a:t>
            </a:r>
            <a:r>
              <a:rPr lang="fr-FR" sz="1200" dirty="0"/>
              <a:t> *h</a:t>
            </a:r>
          </a:p>
          <a:p>
            <a:endParaRPr lang="fr-FR" dirty="0"/>
          </a:p>
          <a:p>
            <a:r>
              <a:rPr lang="fr-FR" dirty="0" smtClean="0"/>
              <a:t>Néomycine </a:t>
            </a:r>
            <a:r>
              <a:rPr lang="fr-FR" sz="1400" dirty="0" smtClean="0"/>
              <a:t>(</a:t>
            </a:r>
            <a:r>
              <a:rPr lang="fr-FR" sz="1400" dirty="0"/>
              <a:t>Ø </a:t>
            </a:r>
            <a:r>
              <a:rPr lang="fr-FR" sz="1400" dirty="0" err="1" smtClean="0"/>
              <a:t>strep</a:t>
            </a:r>
            <a:r>
              <a:rPr lang="fr-FR" sz="1400" dirty="0" smtClean="0"/>
              <a:t>, </a:t>
            </a:r>
            <a:r>
              <a:rPr lang="fr-FR" sz="1400" dirty="0" err="1" smtClean="0"/>
              <a:t>coryne</a:t>
            </a:r>
            <a:r>
              <a:rPr lang="fr-FR" sz="1400" dirty="0" smtClean="0"/>
              <a:t>)</a:t>
            </a:r>
          </a:p>
          <a:p>
            <a:r>
              <a:rPr lang="fr-FR" dirty="0" smtClean="0"/>
              <a:t>Gentamicine </a:t>
            </a:r>
            <a:r>
              <a:rPr lang="fr-FR" sz="1400" dirty="0" smtClean="0"/>
              <a:t>(</a:t>
            </a:r>
            <a:r>
              <a:rPr lang="fr-FR" sz="1400" dirty="0"/>
              <a:t>Ø </a:t>
            </a:r>
            <a:r>
              <a:rPr lang="fr-FR" sz="1400" dirty="0" err="1"/>
              <a:t>strep</a:t>
            </a:r>
            <a:r>
              <a:rPr lang="fr-FR" sz="1400" dirty="0"/>
              <a:t>, </a:t>
            </a:r>
            <a:r>
              <a:rPr lang="fr-FR" sz="1400" dirty="0" err="1"/>
              <a:t>coryne</a:t>
            </a:r>
            <a:r>
              <a:rPr lang="fr-FR" sz="1400" dirty="0" smtClean="0"/>
              <a:t>)</a:t>
            </a:r>
          </a:p>
          <a:p>
            <a:r>
              <a:rPr lang="fr-FR" dirty="0" smtClean="0"/>
              <a:t>Tobramycine *h </a:t>
            </a:r>
            <a:r>
              <a:rPr lang="fr-FR" sz="1400" dirty="0" smtClean="0"/>
              <a:t>(Ø </a:t>
            </a:r>
            <a:r>
              <a:rPr lang="fr-FR" sz="1400" dirty="0" err="1" smtClean="0"/>
              <a:t>strep</a:t>
            </a:r>
            <a:r>
              <a:rPr lang="fr-FR" sz="1400" dirty="0" smtClean="0"/>
              <a:t>, </a:t>
            </a:r>
            <a:r>
              <a:rPr lang="fr-FR" sz="1400" dirty="0" err="1" smtClean="0"/>
              <a:t>coryne</a:t>
            </a:r>
            <a:r>
              <a:rPr lang="fr-FR" sz="1400" dirty="0" smtClean="0"/>
              <a:t>)</a:t>
            </a:r>
            <a:endParaRPr lang="fr-FR" sz="1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6615798" y="4882289"/>
            <a:ext cx="2440067" cy="1723549"/>
          </a:xfrm>
          <a:prstGeom prst="rect">
            <a:avLst/>
          </a:prstGeom>
          <a:noFill/>
          <a:ln>
            <a:solidFill>
              <a:srgbClr val="F418F9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Gentamicine</a:t>
            </a:r>
          </a:p>
          <a:p>
            <a:r>
              <a:rPr lang="fr-FR" dirty="0" err="1" smtClean="0"/>
              <a:t>Tobramycine</a:t>
            </a:r>
            <a:r>
              <a:rPr lang="fr-FR" dirty="0" smtClean="0"/>
              <a:t> </a:t>
            </a:r>
            <a:r>
              <a:rPr lang="fr-FR" dirty="0"/>
              <a:t>*</a:t>
            </a:r>
            <a:r>
              <a:rPr lang="fr-FR" dirty="0" smtClean="0"/>
              <a:t>h</a:t>
            </a:r>
          </a:p>
          <a:p>
            <a:endParaRPr lang="fr-FR" dirty="0" smtClean="0"/>
          </a:p>
          <a:p>
            <a:r>
              <a:rPr lang="fr-FR" dirty="0" smtClean="0"/>
              <a:t>Polymyxine B</a:t>
            </a:r>
            <a:r>
              <a:rPr lang="fr-FR" sz="1400" dirty="0"/>
              <a:t> (Ø </a:t>
            </a:r>
            <a:r>
              <a:rPr lang="fr-FR" sz="1400" dirty="0" err="1"/>
              <a:t>proteus</a:t>
            </a:r>
            <a:r>
              <a:rPr lang="fr-FR" sz="1400" dirty="0"/>
              <a:t>)</a:t>
            </a:r>
            <a:r>
              <a:rPr lang="fr-FR" dirty="0"/>
              <a:t> </a:t>
            </a:r>
            <a:endParaRPr lang="fr-FR" dirty="0" smtClean="0"/>
          </a:p>
          <a:p>
            <a:endParaRPr lang="fr-FR" dirty="0" smtClean="0"/>
          </a:p>
          <a:p>
            <a:r>
              <a:rPr lang="fr-FR" sz="1600" dirty="0" smtClean="0"/>
              <a:t>(chloramphénicol </a:t>
            </a:r>
            <a:r>
              <a:rPr lang="fr-FR" sz="1100" dirty="0" smtClean="0"/>
              <a:t>(</a:t>
            </a:r>
            <a:r>
              <a:rPr lang="fr-FR" sz="1100" dirty="0"/>
              <a:t>Ø </a:t>
            </a:r>
            <a:r>
              <a:rPr lang="fr-FR" sz="1100" dirty="0" smtClean="0"/>
              <a:t>Pseudo))</a:t>
            </a:r>
            <a:endParaRPr lang="fr-FR" sz="1100" dirty="0"/>
          </a:p>
        </p:txBody>
      </p:sp>
      <p:sp>
        <p:nvSpPr>
          <p:cNvPr id="23" name="ZoneTexte 22"/>
          <p:cNvSpPr txBox="1"/>
          <p:nvPr/>
        </p:nvSpPr>
        <p:spPr>
          <a:xfrm>
            <a:off x="4492309" y="4882289"/>
            <a:ext cx="1787721" cy="584775"/>
          </a:xfrm>
          <a:prstGeom prst="rect">
            <a:avLst/>
          </a:prstGeom>
          <a:noFill/>
          <a:ln>
            <a:solidFill>
              <a:srgbClr val="F418F9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Chloramphénicol</a:t>
            </a:r>
          </a:p>
          <a:p>
            <a:r>
              <a:rPr lang="fr-FR" sz="1400" dirty="0" err="1" smtClean="0"/>
              <a:t>Rifamycine</a:t>
            </a:r>
            <a:r>
              <a:rPr lang="fr-FR" sz="1400" dirty="0" smtClean="0"/>
              <a:t> *h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64541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Quelle est la sensibilité du germe à l’antibiotique?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09642"/>
            <a:ext cx="7886700" cy="4351337"/>
          </a:xfrm>
        </p:spPr>
        <p:txBody>
          <a:bodyPr/>
          <a:lstStyle/>
          <a:p>
            <a:r>
              <a:rPr lang="fr-FR" b="1" u="sng" dirty="0">
                <a:solidFill>
                  <a:srgbClr val="7030A0"/>
                </a:solidFill>
              </a:rPr>
              <a:t>Traitement </a:t>
            </a:r>
            <a:r>
              <a:rPr lang="fr-FR" b="1" u="sng" dirty="0" smtClean="0">
                <a:solidFill>
                  <a:srgbClr val="7030A0"/>
                </a:solidFill>
              </a:rPr>
              <a:t>probabiliste </a:t>
            </a:r>
            <a:r>
              <a:rPr lang="fr-FR" b="1" u="sng" dirty="0" smtClean="0">
                <a:solidFill>
                  <a:srgbClr val="FF0000"/>
                </a:solidFill>
              </a:rPr>
              <a:t>anaérobies</a:t>
            </a:r>
            <a:r>
              <a:rPr lang="fr-FR" b="1" u="sng" dirty="0" smtClean="0">
                <a:solidFill>
                  <a:srgbClr val="7030A0"/>
                </a:solidFill>
              </a:rPr>
              <a:t> – </a:t>
            </a:r>
            <a:r>
              <a:rPr lang="fr-FR" b="1" u="sng" dirty="0">
                <a:solidFill>
                  <a:srgbClr val="00B050"/>
                </a:solidFill>
              </a:rPr>
              <a:t>voie locale</a:t>
            </a:r>
          </a:p>
          <a:p>
            <a:endParaRPr lang="fr-FR" dirty="0"/>
          </a:p>
          <a:p>
            <a:endParaRPr lang="fr-FR" dirty="0" smtClean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189804"/>
              </p:ext>
            </p:extLst>
          </p:nvPr>
        </p:nvGraphicFramePr>
        <p:xfrm>
          <a:off x="2202764" y="2693068"/>
          <a:ext cx="4134973" cy="1092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0731">
                  <a:extLst>
                    <a:ext uri="{9D8B030D-6E8A-4147-A177-3AD203B41FA5}">
                      <a16:colId xmlns:a16="http://schemas.microsoft.com/office/drawing/2014/main" val="391731693"/>
                    </a:ext>
                  </a:extLst>
                </a:gridCol>
                <a:gridCol w="1664242">
                  <a:extLst>
                    <a:ext uri="{9D8B030D-6E8A-4147-A177-3AD203B41FA5}">
                      <a16:colId xmlns:a16="http://schemas.microsoft.com/office/drawing/2014/main" val="3906135897"/>
                    </a:ext>
                  </a:extLst>
                </a:gridCol>
              </a:tblGrid>
              <a:tr h="543597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Anaérobies</a:t>
                      </a:r>
                      <a:r>
                        <a:rPr lang="fr-FR" sz="1200" dirty="0" smtClean="0"/>
                        <a:t> 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159508"/>
                  </a:ext>
                </a:extLst>
              </a:tr>
              <a:tr h="532503"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Chloramphénicol</a:t>
                      </a:r>
                    </a:p>
                    <a:p>
                      <a:r>
                        <a:rPr lang="fr-FR" sz="1200" dirty="0" smtClean="0"/>
                        <a:t>(</a:t>
                      </a:r>
                      <a:r>
                        <a:rPr lang="fr-FR" sz="1200" dirty="0" err="1" smtClean="0"/>
                        <a:t>ophtalon</a:t>
                      </a:r>
                      <a:r>
                        <a:rPr lang="fr-FR" sz="1200" dirty="0" smtClean="0"/>
                        <a:t>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+</a:t>
                      </a:r>
                      <a:endParaRPr lang="fr-F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480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75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Quelle est la sensibilité du germe à l’antibiotique?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9143" y="1964366"/>
            <a:ext cx="7886700" cy="4351337"/>
          </a:xfrm>
        </p:spPr>
        <p:txBody>
          <a:bodyPr/>
          <a:lstStyle/>
          <a:p>
            <a:r>
              <a:rPr lang="fr-FR" b="1" u="sng" dirty="0">
                <a:solidFill>
                  <a:srgbClr val="7030A0"/>
                </a:solidFill>
              </a:rPr>
              <a:t>Traitement</a:t>
            </a:r>
            <a:r>
              <a:rPr lang="fr-FR" b="1" i="1" u="sng" dirty="0">
                <a:solidFill>
                  <a:srgbClr val="7030A0"/>
                </a:solidFill>
              </a:rPr>
              <a:t> </a:t>
            </a:r>
            <a:r>
              <a:rPr lang="fr-FR" b="1" i="1" u="sng" dirty="0" err="1" smtClean="0">
                <a:solidFill>
                  <a:srgbClr val="FF0000"/>
                </a:solidFill>
              </a:rPr>
              <a:t>Chlamydophila</a:t>
            </a:r>
            <a:r>
              <a:rPr lang="fr-FR" b="1" i="1" u="sng" dirty="0" smtClean="0">
                <a:solidFill>
                  <a:srgbClr val="FF0000"/>
                </a:solidFill>
              </a:rPr>
              <a:t> </a:t>
            </a:r>
            <a:r>
              <a:rPr lang="fr-FR" b="1" u="sng" dirty="0" smtClean="0">
                <a:solidFill>
                  <a:srgbClr val="FF0000"/>
                </a:solidFill>
              </a:rPr>
              <a:t>et </a:t>
            </a:r>
            <a:r>
              <a:rPr lang="fr-FR" b="1" i="1" u="sng" dirty="0" err="1" smtClean="0">
                <a:solidFill>
                  <a:srgbClr val="FF0000"/>
                </a:solidFill>
              </a:rPr>
              <a:t>Mycoplasma</a:t>
            </a:r>
            <a:r>
              <a:rPr lang="fr-FR" b="1" u="sng" dirty="0" smtClean="0">
                <a:solidFill>
                  <a:srgbClr val="FF0000"/>
                </a:solidFill>
              </a:rPr>
              <a:t> </a:t>
            </a:r>
            <a:r>
              <a:rPr lang="fr-FR" b="1" u="sng" dirty="0" smtClean="0">
                <a:solidFill>
                  <a:srgbClr val="7030A0"/>
                </a:solidFill>
              </a:rPr>
              <a:t>– </a:t>
            </a:r>
            <a:r>
              <a:rPr lang="fr-FR" b="1" u="sng" dirty="0">
                <a:solidFill>
                  <a:srgbClr val="00B050"/>
                </a:solidFill>
              </a:rPr>
              <a:t>voie locale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439449"/>
              </p:ext>
            </p:extLst>
          </p:nvPr>
        </p:nvGraphicFramePr>
        <p:xfrm>
          <a:off x="1175188" y="2854795"/>
          <a:ext cx="6174610" cy="1867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379">
                  <a:extLst>
                    <a:ext uri="{9D8B030D-6E8A-4147-A177-3AD203B41FA5}">
                      <a16:colId xmlns:a16="http://schemas.microsoft.com/office/drawing/2014/main" val="391731693"/>
                    </a:ext>
                  </a:extLst>
                </a:gridCol>
                <a:gridCol w="1881537">
                  <a:extLst>
                    <a:ext uri="{9D8B030D-6E8A-4147-A177-3AD203B41FA5}">
                      <a16:colId xmlns:a16="http://schemas.microsoft.com/office/drawing/2014/main" val="3906135897"/>
                    </a:ext>
                  </a:extLst>
                </a:gridCol>
                <a:gridCol w="1816694">
                  <a:extLst>
                    <a:ext uri="{9D8B030D-6E8A-4147-A177-3AD203B41FA5}">
                      <a16:colId xmlns:a16="http://schemas.microsoft.com/office/drawing/2014/main" val="3318428301"/>
                    </a:ext>
                  </a:extLst>
                </a:gridCol>
              </a:tblGrid>
              <a:tr h="196763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Chlamydophila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Mycoplasma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480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Chloramphénicol</a:t>
                      </a:r>
                    </a:p>
                    <a:p>
                      <a:r>
                        <a:rPr lang="fr-FR" sz="1100" b="1" dirty="0" smtClean="0"/>
                        <a:t>(</a:t>
                      </a:r>
                      <a:r>
                        <a:rPr lang="fr-FR" sz="1100" b="1" dirty="0" err="1" smtClean="0"/>
                        <a:t>ophtalon</a:t>
                      </a:r>
                      <a:r>
                        <a:rPr lang="fr-FR" sz="1100" b="1" dirty="0" smtClean="0"/>
                        <a:t>)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+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+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692129"/>
                  </a:ext>
                </a:extLst>
              </a:tr>
              <a:tr h="602889">
                <a:tc>
                  <a:txBody>
                    <a:bodyPr/>
                    <a:lstStyle/>
                    <a:p>
                      <a:r>
                        <a:rPr lang="fr-FR" sz="1600" b="1" dirty="0" err="1" smtClean="0"/>
                        <a:t>Chlortétracycline</a:t>
                      </a:r>
                      <a:endParaRPr lang="fr-FR" sz="1600" b="1" dirty="0" smtClean="0"/>
                    </a:p>
                    <a:p>
                      <a:r>
                        <a:rPr lang="fr-FR" sz="1100" b="1" dirty="0" smtClean="0"/>
                        <a:t>(</a:t>
                      </a:r>
                      <a:r>
                        <a:rPr lang="fr-FR" sz="1100" b="1" dirty="0" err="1" smtClean="0"/>
                        <a:t>opthocycline</a:t>
                      </a:r>
                      <a:r>
                        <a:rPr lang="fr-FR" sz="1100" b="1" baseline="0" dirty="0" smtClean="0"/>
                        <a:t>)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+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+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59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Azithromycine</a:t>
                      </a:r>
                      <a:r>
                        <a:rPr lang="fr-FR" sz="1200" baseline="0" dirty="0" smtClean="0"/>
                        <a:t> </a:t>
                      </a:r>
                    </a:p>
                    <a:p>
                      <a:r>
                        <a:rPr lang="fr-FR" sz="1000" baseline="0" dirty="0" smtClean="0"/>
                        <a:t>(</a:t>
                      </a:r>
                      <a:r>
                        <a:rPr lang="fr-FR" sz="1000" baseline="0" dirty="0" err="1" smtClean="0"/>
                        <a:t>Aziter</a:t>
                      </a:r>
                      <a:r>
                        <a:rPr lang="fr-FR" sz="1000" baseline="0" dirty="0" smtClean="0"/>
                        <a:t> *h)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+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+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673088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396875" y="5392373"/>
            <a:ext cx="4389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/>
              <a:t>Remarques: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Azithromycine</a:t>
            </a:r>
            <a:r>
              <a:rPr lang="fr-FR" dirty="0" smtClean="0"/>
              <a:t> mal supportée chez le chat</a:t>
            </a:r>
          </a:p>
        </p:txBody>
      </p:sp>
    </p:spTree>
    <p:extLst>
      <p:ext uri="{BB962C8B-B14F-4D97-AF65-F5344CB8AC3E}">
        <p14:creationId xmlns:p14="http://schemas.microsoft.com/office/powerpoint/2010/main" val="39725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Quelle est la sensibilité du germe à l’antibiotique?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4148" y="1803365"/>
            <a:ext cx="7886700" cy="4351337"/>
          </a:xfrm>
        </p:spPr>
        <p:txBody>
          <a:bodyPr/>
          <a:lstStyle/>
          <a:p>
            <a:r>
              <a:rPr lang="fr-FR" b="1" u="sng" dirty="0" smtClean="0">
                <a:solidFill>
                  <a:srgbClr val="7030A0"/>
                </a:solidFill>
              </a:rPr>
              <a:t>Traitement </a:t>
            </a:r>
            <a:r>
              <a:rPr lang="fr-FR" b="1" u="sng" dirty="0" smtClean="0">
                <a:solidFill>
                  <a:srgbClr val="FF0000"/>
                </a:solidFill>
              </a:rPr>
              <a:t>NON </a:t>
            </a:r>
            <a:r>
              <a:rPr lang="fr-FR" b="1" u="sng" dirty="0" smtClean="0">
                <a:solidFill>
                  <a:srgbClr val="7030A0"/>
                </a:solidFill>
              </a:rPr>
              <a:t>probabiliste– </a:t>
            </a:r>
            <a:r>
              <a:rPr lang="fr-FR" b="1" u="sng" dirty="0">
                <a:solidFill>
                  <a:srgbClr val="00B050"/>
                </a:solidFill>
              </a:rPr>
              <a:t>voie locale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Fluoroquinolones : ATTENTION AIC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505653"/>
              </p:ext>
            </p:extLst>
          </p:nvPr>
        </p:nvGraphicFramePr>
        <p:xfrm>
          <a:off x="424148" y="3040624"/>
          <a:ext cx="8295704" cy="2441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354">
                  <a:extLst>
                    <a:ext uri="{9D8B030D-6E8A-4147-A177-3AD203B41FA5}">
                      <a16:colId xmlns:a16="http://schemas.microsoft.com/office/drawing/2014/main" val="391731693"/>
                    </a:ext>
                  </a:extLst>
                </a:gridCol>
                <a:gridCol w="727114">
                  <a:extLst>
                    <a:ext uri="{9D8B030D-6E8A-4147-A177-3AD203B41FA5}">
                      <a16:colId xmlns:a16="http://schemas.microsoft.com/office/drawing/2014/main" val="3906135897"/>
                    </a:ext>
                  </a:extLst>
                </a:gridCol>
                <a:gridCol w="738130">
                  <a:extLst>
                    <a:ext uri="{9D8B030D-6E8A-4147-A177-3AD203B41FA5}">
                      <a16:colId xmlns:a16="http://schemas.microsoft.com/office/drawing/2014/main" val="3318428301"/>
                    </a:ext>
                  </a:extLst>
                </a:gridCol>
                <a:gridCol w="784544">
                  <a:extLst>
                    <a:ext uri="{9D8B030D-6E8A-4147-A177-3AD203B41FA5}">
                      <a16:colId xmlns:a16="http://schemas.microsoft.com/office/drawing/2014/main" val="813504826"/>
                    </a:ext>
                  </a:extLst>
                </a:gridCol>
                <a:gridCol w="840827">
                  <a:extLst>
                    <a:ext uri="{9D8B030D-6E8A-4147-A177-3AD203B41FA5}">
                      <a16:colId xmlns:a16="http://schemas.microsoft.com/office/drawing/2014/main" val="107171692"/>
                    </a:ext>
                  </a:extLst>
                </a:gridCol>
                <a:gridCol w="1205964">
                  <a:extLst>
                    <a:ext uri="{9D8B030D-6E8A-4147-A177-3AD203B41FA5}">
                      <a16:colId xmlns:a16="http://schemas.microsoft.com/office/drawing/2014/main" val="2215442644"/>
                    </a:ext>
                  </a:extLst>
                </a:gridCol>
                <a:gridCol w="859315">
                  <a:extLst>
                    <a:ext uri="{9D8B030D-6E8A-4147-A177-3AD203B41FA5}">
                      <a16:colId xmlns:a16="http://schemas.microsoft.com/office/drawing/2014/main" val="150992269"/>
                    </a:ext>
                  </a:extLst>
                </a:gridCol>
                <a:gridCol w="947456">
                  <a:extLst>
                    <a:ext uri="{9D8B030D-6E8A-4147-A177-3AD203B41FA5}">
                      <a16:colId xmlns:a16="http://schemas.microsoft.com/office/drawing/2014/main" val="86533643"/>
                    </a:ext>
                  </a:extLst>
                </a:gridCol>
              </a:tblGrid>
              <a:tr h="361010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Coques</a:t>
                      </a:r>
                      <a:r>
                        <a:rPr lang="fr-FR" sz="1200" baseline="0" dirty="0" smtClean="0"/>
                        <a:t> G+</a:t>
                      </a:r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Baciiles</a:t>
                      </a:r>
                      <a:r>
                        <a:rPr lang="fr-FR" sz="1200" baseline="0" dirty="0" smtClean="0"/>
                        <a:t> G- </a:t>
                      </a:r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Bacille G+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Coques G-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159508"/>
                  </a:ext>
                </a:extLst>
              </a:tr>
              <a:tr h="415408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Staph</a:t>
                      </a:r>
                      <a:r>
                        <a:rPr lang="fr-FR" sz="1400" dirty="0" smtClean="0"/>
                        <a:t>.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Strepto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E. coli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Proteus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i="1" dirty="0" smtClean="0"/>
                        <a:t>Pseudomonas aeruginosa</a:t>
                      </a:r>
                      <a:endParaRPr lang="fr-F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Coryne</a:t>
                      </a:r>
                      <a:r>
                        <a:rPr lang="fr-FR" sz="1400" dirty="0" smtClean="0"/>
                        <a:t>.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Neisseria</a:t>
                      </a:r>
                      <a:endParaRPr lang="fr-FR" sz="1400" dirty="0" smtClean="0"/>
                    </a:p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480761"/>
                  </a:ext>
                </a:extLst>
              </a:tr>
              <a:tr h="415408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Ofloxacine</a:t>
                      </a:r>
                      <a:r>
                        <a:rPr lang="fr-FR" sz="1400" dirty="0" smtClean="0"/>
                        <a:t> *h</a:t>
                      </a:r>
                    </a:p>
                    <a:p>
                      <a:endParaRPr lang="fr-FR" sz="1400" dirty="0" smtClean="0"/>
                    </a:p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+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-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+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+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+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559267"/>
                  </a:ext>
                </a:extLst>
              </a:tr>
              <a:tr h="415408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Ciprofloxacine</a:t>
                      </a:r>
                      <a:r>
                        <a:rPr lang="fr-FR" sz="1400" baseline="0" dirty="0" smtClean="0"/>
                        <a:t> *h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+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-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+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+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+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481477"/>
                  </a:ext>
                </a:extLst>
              </a:tr>
              <a:tr h="415408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Norfloxacine</a:t>
                      </a:r>
                      <a:r>
                        <a:rPr lang="fr-FR" sz="1400" baseline="0" dirty="0" smtClean="0"/>
                        <a:t> *h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+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-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+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+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+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963844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424148" y="5728694"/>
            <a:ext cx="32629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*a = associé à un autre antibiotique</a:t>
            </a:r>
          </a:p>
          <a:p>
            <a:r>
              <a:rPr lang="fr-FR" sz="1200" dirty="0" smtClean="0"/>
              <a:t>*c = </a:t>
            </a:r>
            <a:r>
              <a:rPr lang="fr-FR" sz="1200" dirty="0"/>
              <a:t>associé à un </a:t>
            </a:r>
            <a:r>
              <a:rPr lang="fr-FR" sz="1200" dirty="0" smtClean="0"/>
              <a:t>corticoïde</a:t>
            </a:r>
          </a:p>
          <a:p>
            <a:r>
              <a:rPr lang="fr-FR" sz="1200" dirty="0"/>
              <a:t>*m</a:t>
            </a:r>
            <a:r>
              <a:rPr lang="fr-FR" sz="1200" dirty="0" smtClean="0"/>
              <a:t>=</a:t>
            </a:r>
            <a:r>
              <a:rPr lang="fr-FR" sz="1200" dirty="0"/>
              <a:t> associé à un </a:t>
            </a:r>
            <a:r>
              <a:rPr lang="fr-FR" sz="1200" dirty="0" smtClean="0"/>
              <a:t>autre médicament (</a:t>
            </a:r>
            <a:r>
              <a:rPr lang="fr-FR" sz="1200" dirty="0" err="1" smtClean="0"/>
              <a:t>synéphrine</a:t>
            </a:r>
            <a:r>
              <a:rPr lang="fr-FR" sz="1200" dirty="0" smtClean="0"/>
              <a:t>)</a:t>
            </a:r>
            <a:endParaRPr lang="fr-FR" sz="1200" dirty="0"/>
          </a:p>
          <a:p>
            <a:r>
              <a:rPr lang="fr-FR" sz="1200" dirty="0" smtClean="0"/>
              <a:t>*h = médicament d’humaine</a:t>
            </a:r>
          </a:p>
        </p:txBody>
      </p:sp>
      <p:cxnSp>
        <p:nvCxnSpPr>
          <p:cNvPr id="7" name="Connecteur droit 6"/>
          <p:cNvCxnSpPr/>
          <p:nvPr/>
        </p:nvCxnSpPr>
        <p:spPr>
          <a:xfrm flipH="1">
            <a:off x="3478307" y="3926541"/>
            <a:ext cx="519952" cy="1555589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3406588" y="3908612"/>
            <a:ext cx="675555" cy="1573518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575052" y="4261377"/>
            <a:ext cx="69402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L’</a:t>
            </a:r>
            <a:r>
              <a:rPr lang="fr-FR" dirty="0" err="1" smtClean="0"/>
              <a:t>ofloxacine</a:t>
            </a:r>
            <a:r>
              <a:rPr lang="fr-FR" dirty="0" smtClean="0"/>
              <a:t> a une meilleure pénétration cornéenne que la ciprofloxacine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491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Quelle est la sensibilité du germe à l’antibiotique?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351337"/>
          </a:xfrm>
        </p:spPr>
        <p:txBody>
          <a:bodyPr/>
          <a:lstStyle/>
          <a:p>
            <a:r>
              <a:rPr lang="fr-FR" b="1" u="sng" dirty="0" smtClean="0">
                <a:solidFill>
                  <a:srgbClr val="7030A0"/>
                </a:solidFill>
              </a:rPr>
              <a:t>Traitement probabiliste </a:t>
            </a:r>
            <a:r>
              <a:rPr lang="fr-FR" b="1" u="sng" dirty="0" smtClean="0">
                <a:solidFill>
                  <a:srgbClr val="00B050"/>
                </a:solidFill>
              </a:rPr>
              <a:t>- voie systémique</a:t>
            </a:r>
          </a:p>
          <a:p>
            <a:endParaRPr lang="fr-FR" dirty="0"/>
          </a:p>
          <a:p>
            <a:endParaRPr lang="fr-FR" dirty="0" smtClean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956779"/>
              </p:ext>
            </p:extLst>
          </p:nvPr>
        </p:nvGraphicFramePr>
        <p:xfrm>
          <a:off x="424148" y="2118360"/>
          <a:ext cx="8295704" cy="437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354">
                  <a:extLst>
                    <a:ext uri="{9D8B030D-6E8A-4147-A177-3AD203B41FA5}">
                      <a16:colId xmlns:a16="http://schemas.microsoft.com/office/drawing/2014/main" val="391731693"/>
                    </a:ext>
                  </a:extLst>
                </a:gridCol>
                <a:gridCol w="727114">
                  <a:extLst>
                    <a:ext uri="{9D8B030D-6E8A-4147-A177-3AD203B41FA5}">
                      <a16:colId xmlns:a16="http://schemas.microsoft.com/office/drawing/2014/main" val="3906135897"/>
                    </a:ext>
                  </a:extLst>
                </a:gridCol>
                <a:gridCol w="738130">
                  <a:extLst>
                    <a:ext uri="{9D8B030D-6E8A-4147-A177-3AD203B41FA5}">
                      <a16:colId xmlns:a16="http://schemas.microsoft.com/office/drawing/2014/main" val="3318428301"/>
                    </a:ext>
                  </a:extLst>
                </a:gridCol>
                <a:gridCol w="593285">
                  <a:extLst>
                    <a:ext uri="{9D8B030D-6E8A-4147-A177-3AD203B41FA5}">
                      <a16:colId xmlns:a16="http://schemas.microsoft.com/office/drawing/2014/main" val="813504826"/>
                    </a:ext>
                  </a:extLst>
                </a:gridCol>
                <a:gridCol w="643944">
                  <a:extLst>
                    <a:ext uri="{9D8B030D-6E8A-4147-A177-3AD203B41FA5}">
                      <a16:colId xmlns:a16="http://schemas.microsoft.com/office/drawing/2014/main" val="107171692"/>
                    </a:ext>
                  </a:extLst>
                </a:gridCol>
                <a:gridCol w="1094704">
                  <a:extLst>
                    <a:ext uri="{9D8B030D-6E8A-4147-A177-3AD203B41FA5}">
                      <a16:colId xmlns:a16="http://schemas.microsoft.com/office/drawing/2014/main" val="2215442644"/>
                    </a:ext>
                  </a:extLst>
                </a:gridCol>
                <a:gridCol w="965915">
                  <a:extLst>
                    <a:ext uri="{9D8B030D-6E8A-4147-A177-3AD203B41FA5}">
                      <a16:colId xmlns:a16="http://schemas.microsoft.com/office/drawing/2014/main" val="150992269"/>
                    </a:ext>
                  </a:extLst>
                </a:gridCol>
                <a:gridCol w="1340258">
                  <a:extLst>
                    <a:ext uri="{9D8B030D-6E8A-4147-A177-3AD203B41FA5}">
                      <a16:colId xmlns:a16="http://schemas.microsoft.com/office/drawing/2014/main" val="86533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+</a:t>
                      </a:r>
                      <a:endParaRPr lang="fr-FR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Coques</a:t>
                      </a:r>
                      <a:r>
                        <a:rPr lang="fr-FR" sz="1200" baseline="0" dirty="0" smtClean="0"/>
                        <a:t> G+</a:t>
                      </a:r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Baciiles</a:t>
                      </a:r>
                      <a:r>
                        <a:rPr lang="fr-FR" sz="1200" baseline="0" dirty="0" smtClean="0"/>
                        <a:t> G- </a:t>
                      </a:r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Bacille G+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Coques G-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159508"/>
                  </a:ext>
                </a:extLst>
              </a:tr>
              <a:tr h="302535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Staph</a:t>
                      </a:r>
                      <a:r>
                        <a:rPr lang="fr-FR" sz="1100" dirty="0" smtClean="0"/>
                        <a:t>.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Strepto</a:t>
                      </a:r>
                      <a:r>
                        <a:rPr lang="fr-FR" sz="1100" dirty="0" smtClean="0"/>
                        <a:t>.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E. coli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Proteus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Pseudomonas aeruginosa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Coryne</a:t>
                      </a:r>
                      <a:r>
                        <a:rPr lang="fr-FR" sz="1100" dirty="0" smtClean="0"/>
                        <a:t>.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err="1" smtClean="0"/>
                        <a:t>Neisseria</a:t>
                      </a:r>
                      <a:endParaRPr lang="fr-FR" sz="1100" dirty="0" smtClean="0"/>
                    </a:p>
                    <a:p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480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0" baseline="0" dirty="0" smtClean="0"/>
                        <a:t>Céfalexine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-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692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Amoxicilline-acide clavulanique</a:t>
                      </a:r>
                      <a:r>
                        <a:rPr lang="fr-FR" sz="1600" b="0" baseline="0" dirty="0" smtClean="0"/>
                        <a:t> </a:t>
                      </a:r>
                      <a:endParaRPr lang="fr-FR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(+)R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(+)R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-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029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Clindamycine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(+)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-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-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-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751905"/>
                  </a:ext>
                </a:extLst>
              </a:tr>
              <a:tr h="372385"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TMP – sulfamides</a:t>
                      </a:r>
                    </a:p>
                    <a:p>
                      <a:r>
                        <a:rPr lang="fr-FR" sz="1600" b="0" dirty="0" smtClean="0">
                          <a:solidFill>
                            <a:srgbClr val="00B050"/>
                          </a:solidFill>
                        </a:rPr>
                        <a:t>Bonne diffusion à</a:t>
                      </a:r>
                      <a:r>
                        <a:rPr lang="fr-FR" sz="1600" b="0" baseline="0" dirty="0" smtClean="0">
                          <a:solidFill>
                            <a:srgbClr val="00B050"/>
                          </a:solidFill>
                        </a:rPr>
                        <a:t> travers barrière</a:t>
                      </a:r>
                      <a:endParaRPr lang="fr-FR" sz="1600" b="0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fr-FR" sz="1400" b="0" dirty="0" smtClean="0">
                          <a:solidFill>
                            <a:srgbClr val="FF0000"/>
                          </a:solidFill>
                        </a:rPr>
                        <a:t>Attention</a:t>
                      </a:r>
                      <a:r>
                        <a:rPr lang="fr-FR" sz="1400" b="0" baseline="0" dirty="0" smtClean="0">
                          <a:solidFill>
                            <a:srgbClr val="FF0000"/>
                          </a:solidFill>
                        </a:rPr>
                        <a:t> KCS chez le chien</a:t>
                      </a:r>
                      <a:endParaRPr lang="fr-FR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+R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+R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-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+R</a:t>
                      </a:r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59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800" b="0" dirty="0" smtClean="0"/>
                        <a:t>Gentamicine</a:t>
                      </a:r>
                      <a:r>
                        <a:rPr lang="fr-FR" sz="1800" b="0" baseline="0" dirty="0" smtClean="0"/>
                        <a:t>  </a:t>
                      </a:r>
                      <a:endParaRPr lang="fr-FR" sz="1800" b="0" baseline="0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fr-FR" sz="1600" b="0" baseline="0" dirty="0" smtClean="0">
                          <a:solidFill>
                            <a:srgbClr val="FF0000"/>
                          </a:solidFill>
                        </a:rPr>
                        <a:t>peu de diffusion dans l’HA, chambre 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0" dirty="0" smtClean="0"/>
                        <a:t>+</a:t>
                      </a:r>
                      <a:endParaRPr lang="fr-FR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fr-FR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0" dirty="0" smtClean="0"/>
                        <a:t>+</a:t>
                      </a:r>
                      <a:endParaRPr lang="fr-FR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0" dirty="0" smtClean="0"/>
                        <a:t>+</a:t>
                      </a:r>
                      <a:endParaRPr lang="fr-FR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0" dirty="0" smtClean="0"/>
                        <a:t>+</a:t>
                      </a:r>
                      <a:endParaRPr lang="fr-FR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0" dirty="0" smtClean="0"/>
                        <a:t>+</a:t>
                      </a:r>
                      <a:endParaRPr lang="fr-FR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0" dirty="0" smtClean="0"/>
                        <a:t>-</a:t>
                      </a:r>
                      <a:endParaRPr lang="fr-FR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790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Doxycycline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-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-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-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-</a:t>
                      </a:r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998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74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Quelle est la sensibilité du germe à l’antibiotique?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782649"/>
            <a:ext cx="7886700" cy="4351337"/>
          </a:xfrm>
        </p:spPr>
        <p:txBody>
          <a:bodyPr/>
          <a:lstStyle/>
          <a:p>
            <a:r>
              <a:rPr lang="fr-FR" b="1" u="sng" dirty="0" smtClean="0">
                <a:solidFill>
                  <a:srgbClr val="7030A0"/>
                </a:solidFill>
              </a:rPr>
              <a:t>Traitement de </a:t>
            </a:r>
            <a:r>
              <a:rPr lang="fr-FR" b="1" i="1" u="sng" dirty="0" err="1" smtClean="0">
                <a:solidFill>
                  <a:srgbClr val="FF0000"/>
                </a:solidFill>
              </a:rPr>
              <a:t>Chlamydophila</a:t>
            </a:r>
            <a:r>
              <a:rPr lang="fr-FR" b="1" i="1" u="sng" dirty="0" smtClean="0">
                <a:solidFill>
                  <a:srgbClr val="FF0000"/>
                </a:solidFill>
              </a:rPr>
              <a:t> et </a:t>
            </a:r>
            <a:r>
              <a:rPr lang="fr-FR" b="1" i="1" u="sng" dirty="0" err="1" smtClean="0">
                <a:solidFill>
                  <a:srgbClr val="FF0000"/>
                </a:solidFill>
              </a:rPr>
              <a:t>Mycoplasma</a:t>
            </a:r>
            <a:r>
              <a:rPr lang="fr-FR" b="1" i="1" u="sng" dirty="0" smtClean="0">
                <a:solidFill>
                  <a:srgbClr val="FF0000"/>
                </a:solidFill>
              </a:rPr>
              <a:t> </a:t>
            </a:r>
            <a:r>
              <a:rPr lang="fr-FR" b="1" u="sng" dirty="0" smtClean="0">
                <a:solidFill>
                  <a:srgbClr val="00B050"/>
                </a:solidFill>
              </a:rPr>
              <a:t>- voie systémique</a:t>
            </a:r>
          </a:p>
          <a:p>
            <a:endParaRPr lang="fr-FR" dirty="0"/>
          </a:p>
          <a:p>
            <a:endParaRPr lang="fr-FR" dirty="0" smtClean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766065"/>
              </p:ext>
            </p:extLst>
          </p:nvPr>
        </p:nvGraphicFramePr>
        <p:xfrm>
          <a:off x="1306285" y="2710696"/>
          <a:ext cx="6385225" cy="324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848">
                  <a:extLst>
                    <a:ext uri="{9D8B030D-6E8A-4147-A177-3AD203B41FA5}">
                      <a16:colId xmlns:a16="http://schemas.microsoft.com/office/drawing/2014/main" val="391731693"/>
                    </a:ext>
                  </a:extLst>
                </a:gridCol>
                <a:gridCol w="1945716">
                  <a:extLst>
                    <a:ext uri="{9D8B030D-6E8A-4147-A177-3AD203B41FA5}">
                      <a16:colId xmlns:a16="http://schemas.microsoft.com/office/drawing/2014/main" val="3906135897"/>
                    </a:ext>
                  </a:extLst>
                </a:gridCol>
                <a:gridCol w="1878661">
                  <a:extLst>
                    <a:ext uri="{9D8B030D-6E8A-4147-A177-3AD203B41FA5}">
                      <a16:colId xmlns:a16="http://schemas.microsoft.com/office/drawing/2014/main" val="3318428301"/>
                    </a:ext>
                  </a:extLst>
                </a:gridCol>
              </a:tblGrid>
              <a:tr h="180303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Chlamydophila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Mycoplasma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480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Amoxicilline/a.</a:t>
                      </a:r>
                      <a:r>
                        <a:rPr lang="fr-FR" sz="1600" b="1" baseline="0" dirty="0" smtClean="0"/>
                        <a:t> clavulanique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+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-</a:t>
                      </a:r>
                      <a:endParaRPr lang="fr-F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001870"/>
                  </a:ext>
                </a:extLst>
              </a:tr>
              <a:tr h="520184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Doxycycline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+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+</a:t>
                      </a:r>
                      <a:endParaRPr lang="fr-F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584713"/>
                  </a:ext>
                </a:extLst>
              </a:tr>
              <a:tr h="52018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Clindamycine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954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TMP sulfamides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+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-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549595"/>
                  </a:ext>
                </a:extLst>
              </a:tr>
              <a:tr h="431014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Florfénicol</a:t>
                      </a:r>
                      <a:r>
                        <a:rPr lang="fr-FR" sz="1600" dirty="0" smtClean="0"/>
                        <a:t> (BV, OV)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+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+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59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50" dirty="0" err="1" smtClean="0"/>
                        <a:t>Azithromycine</a:t>
                      </a:r>
                      <a:r>
                        <a:rPr lang="fr-FR" sz="1050" baseline="0" dirty="0" smtClean="0"/>
                        <a:t> (*h)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+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+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673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78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Quelle est la sensibilité du germe à l’antibiotique?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782649"/>
            <a:ext cx="7886700" cy="4351337"/>
          </a:xfrm>
        </p:spPr>
        <p:txBody>
          <a:bodyPr/>
          <a:lstStyle/>
          <a:p>
            <a:r>
              <a:rPr lang="fr-FR" b="1" u="sng" dirty="0" smtClean="0">
                <a:solidFill>
                  <a:srgbClr val="7030A0"/>
                </a:solidFill>
              </a:rPr>
              <a:t>Traitement de</a:t>
            </a:r>
            <a:r>
              <a:rPr lang="fr-FR" b="1" u="sng" dirty="0" smtClean="0">
                <a:solidFill>
                  <a:srgbClr val="FF0000"/>
                </a:solidFill>
              </a:rPr>
              <a:t> </a:t>
            </a:r>
            <a:r>
              <a:rPr lang="fr-FR" b="1" u="sng" dirty="0" err="1" smtClean="0">
                <a:solidFill>
                  <a:srgbClr val="FF0000"/>
                </a:solidFill>
              </a:rPr>
              <a:t>Leptospira</a:t>
            </a:r>
            <a:r>
              <a:rPr lang="fr-FR" b="1" u="sng" dirty="0" smtClean="0">
                <a:solidFill>
                  <a:srgbClr val="FF0000"/>
                </a:solidFill>
              </a:rPr>
              <a:t> </a:t>
            </a:r>
            <a:r>
              <a:rPr lang="fr-FR" b="1" u="sng" dirty="0" smtClean="0">
                <a:solidFill>
                  <a:srgbClr val="7030A0"/>
                </a:solidFill>
              </a:rPr>
              <a:t>-</a:t>
            </a:r>
            <a:r>
              <a:rPr lang="fr-FR" b="1" u="sng" dirty="0" smtClean="0">
                <a:solidFill>
                  <a:srgbClr val="FF0000"/>
                </a:solidFill>
              </a:rPr>
              <a:t> </a:t>
            </a:r>
            <a:r>
              <a:rPr lang="fr-FR" b="1" u="sng" dirty="0" smtClean="0">
                <a:solidFill>
                  <a:srgbClr val="00B050"/>
                </a:solidFill>
              </a:rPr>
              <a:t>voie systémique</a:t>
            </a:r>
          </a:p>
          <a:p>
            <a:endParaRPr lang="fr-FR" dirty="0"/>
          </a:p>
          <a:p>
            <a:endParaRPr lang="fr-FR" dirty="0" smtClean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289280"/>
              </p:ext>
            </p:extLst>
          </p:nvPr>
        </p:nvGraphicFramePr>
        <p:xfrm>
          <a:off x="1877563" y="2297839"/>
          <a:ext cx="4337362" cy="2204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926">
                  <a:extLst>
                    <a:ext uri="{9D8B030D-6E8A-4147-A177-3AD203B41FA5}">
                      <a16:colId xmlns:a16="http://schemas.microsoft.com/office/drawing/2014/main" val="391731693"/>
                    </a:ext>
                  </a:extLst>
                </a:gridCol>
                <a:gridCol w="1835436">
                  <a:extLst>
                    <a:ext uri="{9D8B030D-6E8A-4147-A177-3AD203B41FA5}">
                      <a16:colId xmlns:a16="http://schemas.microsoft.com/office/drawing/2014/main" val="1532402232"/>
                    </a:ext>
                  </a:extLst>
                </a:gridCol>
              </a:tblGrid>
              <a:tr h="209472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Leptospira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480761"/>
                  </a:ext>
                </a:extLst>
              </a:tr>
              <a:tr h="682167">
                <a:tc>
                  <a:txBody>
                    <a:bodyPr/>
                    <a:lstStyle/>
                    <a:p>
                      <a:r>
                        <a:rPr lang="fr-FR" sz="1800" b="1" dirty="0" err="1" smtClean="0">
                          <a:solidFill>
                            <a:srgbClr val="00B050"/>
                          </a:solidFill>
                        </a:rPr>
                        <a:t>Oxytétracycline</a:t>
                      </a:r>
                      <a:endParaRPr lang="fr-FR" sz="18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solidFill>
                            <a:srgbClr val="00B050"/>
                          </a:solidFill>
                        </a:rPr>
                        <a:t>+</a:t>
                      </a:r>
                      <a:endParaRPr lang="fr-FR" sz="3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59350"/>
                  </a:ext>
                </a:extLst>
              </a:tr>
              <a:tr h="54727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Marbofloxacine</a:t>
                      </a:r>
                      <a:r>
                        <a:rPr lang="fr-FR" sz="1600" baseline="0" dirty="0" smtClean="0"/>
                        <a:t> </a:t>
                      </a:r>
                      <a:endParaRPr lang="fr-FR" sz="1600" dirty="0" smtClean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smtClean="0">
                          <a:solidFill>
                            <a:srgbClr val="FF0000"/>
                          </a:solidFill>
                        </a:rPr>
                        <a:t>(critique/ pas</a:t>
                      </a:r>
                      <a:r>
                        <a:rPr lang="fr-FR" sz="1600" b="0" baseline="0" dirty="0" smtClean="0">
                          <a:solidFill>
                            <a:srgbClr val="FF0000"/>
                          </a:solidFill>
                        </a:rPr>
                        <a:t> AMM cheval</a:t>
                      </a:r>
                      <a:r>
                        <a:rPr lang="fr-FR" sz="1600" b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+</a:t>
                      </a:r>
                      <a:endParaRPr lang="fr-F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993942"/>
                  </a:ext>
                </a:extLst>
              </a:tr>
              <a:tr h="547276"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Azithromycine</a:t>
                      </a:r>
                      <a:r>
                        <a:rPr lang="fr-FR" sz="1200" baseline="0" dirty="0" smtClean="0"/>
                        <a:t>  *h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+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673088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485446" y="5272212"/>
            <a:ext cx="8029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30% des chevaux avec uvéite récurrente avaient une PCR Leptospire positive dans humeur aqueuse et/ou vitré</a:t>
            </a:r>
          </a:p>
          <a:p>
            <a:r>
              <a:rPr lang="fr-FR" sz="1400" dirty="0" smtClean="0"/>
              <a:t>Sauvage </a:t>
            </a:r>
            <a:r>
              <a:rPr lang="fr-FR" sz="1400" i="1" dirty="0" smtClean="0"/>
              <a:t>et al. </a:t>
            </a:r>
            <a:r>
              <a:rPr lang="fr-FR" sz="1400" dirty="0" smtClean="0"/>
              <a:t>Equine </a:t>
            </a:r>
            <a:r>
              <a:rPr lang="fr-FR" sz="1400" dirty="0" err="1" smtClean="0"/>
              <a:t>Vet</a:t>
            </a:r>
            <a:r>
              <a:rPr lang="fr-FR" sz="1400" dirty="0" smtClean="0"/>
              <a:t> journal May 2019 </a:t>
            </a:r>
          </a:p>
          <a:p>
            <a:endParaRPr lang="fr-FR" sz="1400" b="1" u="sng" dirty="0" smtClean="0"/>
          </a:p>
          <a:p>
            <a:r>
              <a:rPr lang="fr-FR" sz="1600" b="1" u="sng" dirty="0" smtClean="0"/>
              <a:t>Remarque: </a:t>
            </a:r>
            <a:r>
              <a:rPr lang="fr-FR" sz="1600" dirty="0" err="1" smtClean="0"/>
              <a:t>Péni</a:t>
            </a:r>
            <a:r>
              <a:rPr lang="fr-FR" sz="1600" dirty="0" smtClean="0"/>
              <a:t> G et </a:t>
            </a:r>
            <a:r>
              <a:rPr lang="fr-FR" sz="1600" dirty="0" err="1" smtClean="0"/>
              <a:t>ceftiofur</a:t>
            </a:r>
            <a:r>
              <a:rPr lang="fr-FR" sz="1600" dirty="0" smtClean="0"/>
              <a:t> ont une bonne activité sur les leptospires mais ont une très mauvaise diffusion</a:t>
            </a:r>
          </a:p>
        </p:txBody>
      </p:sp>
    </p:spTree>
    <p:extLst>
      <p:ext uri="{BB962C8B-B14F-4D97-AF65-F5344CB8AC3E}">
        <p14:creationId xmlns:p14="http://schemas.microsoft.com/office/powerpoint/2010/main" val="166394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Quelle est la sensibilité du germe à l’antibiotique?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782649"/>
            <a:ext cx="7886700" cy="4351337"/>
          </a:xfrm>
        </p:spPr>
        <p:txBody>
          <a:bodyPr/>
          <a:lstStyle/>
          <a:p>
            <a:r>
              <a:rPr lang="fr-FR" b="1" u="sng" dirty="0" smtClean="0">
                <a:solidFill>
                  <a:srgbClr val="7030A0"/>
                </a:solidFill>
              </a:rPr>
              <a:t>Traitement de </a:t>
            </a:r>
            <a:r>
              <a:rPr lang="fr-FR" b="1" u="sng" dirty="0" err="1" smtClean="0">
                <a:solidFill>
                  <a:srgbClr val="FF0000"/>
                </a:solidFill>
              </a:rPr>
              <a:t>Moraxella</a:t>
            </a:r>
            <a:r>
              <a:rPr lang="fr-FR" b="1" u="sng" dirty="0" smtClean="0">
                <a:solidFill>
                  <a:srgbClr val="FF0000"/>
                </a:solidFill>
              </a:rPr>
              <a:t> </a:t>
            </a:r>
            <a:r>
              <a:rPr lang="fr-FR" b="1" u="sng" dirty="0" smtClean="0">
                <a:solidFill>
                  <a:srgbClr val="7030A0"/>
                </a:solidFill>
              </a:rPr>
              <a:t>- </a:t>
            </a:r>
            <a:r>
              <a:rPr lang="fr-FR" b="1" u="sng" dirty="0" smtClean="0">
                <a:solidFill>
                  <a:srgbClr val="00B050"/>
                </a:solidFill>
              </a:rPr>
              <a:t>voie systémique</a:t>
            </a:r>
          </a:p>
          <a:p>
            <a:endParaRPr lang="fr-FR" dirty="0"/>
          </a:p>
          <a:p>
            <a:endParaRPr lang="fr-FR" dirty="0" smtClean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453258"/>
              </p:ext>
            </p:extLst>
          </p:nvPr>
        </p:nvGraphicFramePr>
        <p:xfrm>
          <a:off x="1920088" y="2505887"/>
          <a:ext cx="4337362" cy="2601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926">
                  <a:extLst>
                    <a:ext uri="{9D8B030D-6E8A-4147-A177-3AD203B41FA5}">
                      <a16:colId xmlns:a16="http://schemas.microsoft.com/office/drawing/2014/main" val="391731693"/>
                    </a:ext>
                  </a:extLst>
                </a:gridCol>
                <a:gridCol w="1835436">
                  <a:extLst>
                    <a:ext uri="{9D8B030D-6E8A-4147-A177-3AD203B41FA5}">
                      <a16:colId xmlns:a16="http://schemas.microsoft.com/office/drawing/2014/main" val="1532402232"/>
                    </a:ext>
                  </a:extLst>
                </a:gridCol>
              </a:tblGrid>
              <a:tr h="681558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Moraxella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480761"/>
                  </a:ext>
                </a:extLst>
              </a:tr>
              <a:tr h="568123">
                <a:tc>
                  <a:txBody>
                    <a:bodyPr/>
                    <a:lstStyle/>
                    <a:p>
                      <a:r>
                        <a:rPr lang="fr-FR" sz="1800" b="1" dirty="0" err="1" smtClean="0">
                          <a:solidFill>
                            <a:srgbClr val="00B050"/>
                          </a:solidFill>
                        </a:rPr>
                        <a:t>Florfénicol</a:t>
                      </a:r>
                      <a:endParaRPr lang="fr-FR" sz="18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</a:rPr>
                        <a:t>+</a:t>
                      </a:r>
                      <a:endParaRPr lang="fr-FR" sz="36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250927"/>
                  </a:ext>
                </a:extLst>
              </a:tr>
              <a:tr h="568123">
                <a:tc>
                  <a:txBody>
                    <a:bodyPr/>
                    <a:lstStyle/>
                    <a:p>
                      <a:r>
                        <a:rPr lang="fr-FR" sz="1800" b="1" dirty="0" err="1" smtClean="0">
                          <a:solidFill>
                            <a:srgbClr val="00B050"/>
                          </a:solidFill>
                        </a:rPr>
                        <a:t>Oxytétracycline</a:t>
                      </a:r>
                      <a:r>
                        <a:rPr lang="fr-FR" sz="1800" b="1" dirty="0" smtClean="0">
                          <a:solidFill>
                            <a:srgbClr val="00B050"/>
                          </a:solidFill>
                        </a:rPr>
                        <a:t> 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solidFill>
                            <a:srgbClr val="00B050"/>
                          </a:solidFill>
                        </a:rPr>
                        <a:t>+</a:t>
                      </a:r>
                      <a:endParaRPr lang="fr-FR" sz="3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59350"/>
                  </a:ext>
                </a:extLst>
              </a:tr>
              <a:tr h="568123">
                <a:tc>
                  <a:txBody>
                    <a:bodyPr/>
                    <a:lstStyle/>
                    <a:p>
                      <a:r>
                        <a:rPr lang="fr-FR" sz="1800" b="1" dirty="0" err="1" smtClean="0">
                          <a:solidFill>
                            <a:schemeClr val="tx1"/>
                          </a:solidFill>
                        </a:rPr>
                        <a:t>Tulathromycine</a:t>
                      </a:r>
                      <a:endParaRPr lang="fr-FR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fr-FR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578483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299803" y="6133986"/>
            <a:ext cx="7354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</a:t>
            </a:r>
            <a:r>
              <a:rPr lang="fr-FR" dirty="0" err="1" smtClean="0"/>
              <a:t>florfénicol</a:t>
            </a:r>
            <a:r>
              <a:rPr lang="fr-FR" dirty="0" smtClean="0"/>
              <a:t> est aussi actif contre </a:t>
            </a:r>
            <a:r>
              <a:rPr lang="fr-FR" i="1" dirty="0" err="1" smtClean="0"/>
              <a:t>Mycoplasma</a:t>
            </a:r>
            <a:r>
              <a:rPr lang="fr-FR" i="1" dirty="0" smtClean="0"/>
              <a:t> </a:t>
            </a:r>
            <a:r>
              <a:rPr lang="fr-FR" i="1" dirty="0" err="1" smtClean="0"/>
              <a:t>conjunctivae</a:t>
            </a:r>
            <a:r>
              <a:rPr lang="fr-FR" i="1" dirty="0" smtClean="0"/>
              <a:t> </a:t>
            </a:r>
            <a:r>
              <a:rPr lang="fr-FR" dirty="0" smtClean="0"/>
              <a:t>chez le mouton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11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526" y="190555"/>
            <a:ext cx="7886700" cy="1325562"/>
          </a:xfrm>
        </p:spPr>
        <p:txBody>
          <a:bodyPr/>
          <a:lstStyle/>
          <a:p>
            <a:r>
              <a:rPr lang="fr-FR" dirty="0" smtClean="0"/>
              <a:t>Les questions à se poser avant de mettre en place une antibiothérapie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Est-ce que l’affection est d’origine infectieuse ?</a:t>
            </a:r>
          </a:p>
          <a:p>
            <a:endParaRPr lang="fr-FR" dirty="0" smtClean="0"/>
          </a:p>
          <a:p>
            <a:r>
              <a:rPr lang="fr-FR" dirty="0" smtClean="0"/>
              <a:t>Quel est la bactérie impliquée? </a:t>
            </a:r>
          </a:p>
          <a:p>
            <a:r>
              <a:rPr lang="fr-FR" dirty="0" smtClean="0"/>
              <a:t>Quel est la sensibilité de la bactérie aux antibiotiques?</a:t>
            </a:r>
          </a:p>
          <a:p>
            <a:r>
              <a:rPr lang="fr-FR" dirty="0" smtClean="0"/>
              <a:t>Quel est le tissu à atteindre?</a:t>
            </a:r>
          </a:p>
          <a:p>
            <a:endParaRPr lang="fr-FR" dirty="0" smtClean="0"/>
          </a:p>
          <a:p>
            <a:r>
              <a:rPr lang="fr-FR" dirty="0" smtClean="0"/>
              <a:t>Toxicité ?</a:t>
            </a:r>
          </a:p>
          <a:p>
            <a:r>
              <a:rPr lang="fr-FR" dirty="0" smtClean="0"/>
              <a:t>Observance?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72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Quelle est la sensibilité du germe à l’antibiotique?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351337"/>
          </a:xfrm>
        </p:spPr>
        <p:txBody>
          <a:bodyPr/>
          <a:lstStyle/>
          <a:p>
            <a:r>
              <a:rPr lang="fr-FR" b="1" u="sng" dirty="0" smtClean="0">
                <a:solidFill>
                  <a:srgbClr val="7030A0"/>
                </a:solidFill>
              </a:rPr>
              <a:t>Traitement </a:t>
            </a:r>
            <a:r>
              <a:rPr lang="fr-FR" b="1" u="sng" dirty="0" smtClean="0">
                <a:solidFill>
                  <a:srgbClr val="FF0000"/>
                </a:solidFill>
              </a:rPr>
              <a:t>NON</a:t>
            </a:r>
            <a:r>
              <a:rPr lang="fr-FR" b="1" u="sng" dirty="0" smtClean="0">
                <a:solidFill>
                  <a:srgbClr val="7030A0"/>
                </a:solidFill>
              </a:rPr>
              <a:t> probabiliste </a:t>
            </a:r>
            <a:r>
              <a:rPr lang="fr-FR" b="1" u="sng" dirty="0" smtClean="0">
                <a:solidFill>
                  <a:srgbClr val="00B050"/>
                </a:solidFill>
              </a:rPr>
              <a:t>- </a:t>
            </a:r>
            <a:r>
              <a:rPr lang="fr-FR" b="1" u="sng" dirty="0">
                <a:solidFill>
                  <a:srgbClr val="00B050"/>
                </a:solidFill>
              </a:rPr>
              <a:t>voie systémique</a:t>
            </a:r>
          </a:p>
          <a:p>
            <a:endParaRPr lang="fr-FR" dirty="0"/>
          </a:p>
          <a:p>
            <a:r>
              <a:rPr lang="fr-FR" dirty="0" smtClean="0"/>
              <a:t>)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743055"/>
              </p:ext>
            </p:extLst>
          </p:nvPr>
        </p:nvGraphicFramePr>
        <p:xfrm>
          <a:off x="424148" y="2399188"/>
          <a:ext cx="8295704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354">
                  <a:extLst>
                    <a:ext uri="{9D8B030D-6E8A-4147-A177-3AD203B41FA5}">
                      <a16:colId xmlns:a16="http://schemas.microsoft.com/office/drawing/2014/main" val="391731693"/>
                    </a:ext>
                  </a:extLst>
                </a:gridCol>
                <a:gridCol w="727114">
                  <a:extLst>
                    <a:ext uri="{9D8B030D-6E8A-4147-A177-3AD203B41FA5}">
                      <a16:colId xmlns:a16="http://schemas.microsoft.com/office/drawing/2014/main" val="3906135897"/>
                    </a:ext>
                  </a:extLst>
                </a:gridCol>
                <a:gridCol w="738130">
                  <a:extLst>
                    <a:ext uri="{9D8B030D-6E8A-4147-A177-3AD203B41FA5}">
                      <a16:colId xmlns:a16="http://schemas.microsoft.com/office/drawing/2014/main" val="3318428301"/>
                    </a:ext>
                  </a:extLst>
                </a:gridCol>
                <a:gridCol w="593285">
                  <a:extLst>
                    <a:ext uri="{9D8B030D-6E8A-4147-A177-3AD203B41FA5}">
                      <a16:colId xmlns:a16="http://schemas.microsoft.com/office/drawing/2014/main" val="813504826"/>
                    </a:ext>
                  </a:extLst>
                </a:gridCol>
                <a:gridCol w="643944">
                  <a:extLst>
                    <a:ext uri="{9D8B030D-6E8A-4147-A177-3AD203B41FA5}">
                      <a16:colId xmlns:a16="http://schemas.microsoft.com/office/drawing/2014/main" val="107171692"/>
                    </a:ext>
                  </a:extLst>
                </a:gridCol>
                <a:gridCol w="1094704">
                  <a:extLst>
                    <a:ext uri="{9D8B030D-6E8A-4147-A177-3AD203B41FA5}">
                      <a16:colId xmlns:a16="http://schemas.microsoft.com/office/drawing/2014/main" val="2215442644"/>
                    </a:ext>
                  </a:extLst>
                </a:gridCol>
                <a:gridCol w="965915">
                  <a:extLst>
                    <a:ext uri="{9D8B030D-6E8A-4147-A177-3AD203B41FA5}">
                      <a16:colId xmlns:a16="http://schemas.microsoft.com/office/drawing/2014/main" val="150992269"/>
                    </a:ext>
                  </a:extLst>
                </a:gridCol>
                <a:gridCol w="1340258">
                  <a:extLst>
                    <a:ext uri="{9D8B030D-6E8A-4147-A177-3AD203B41FA5}">
                      <a16:colId xmlns:a16="http://schemas.microsoft.com/office/drawing/2014/main" val="86533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+</a:t>
                      </a:r>
                      <a:endParaRPr lang="fr-FR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Coques</a:t>
                      </a:r>
                      <a:r>
                        <a:rPr lang="fr-FR" sz="1200" baseline="0" dirty="0" smtClean="0"/>
                        <a:t> G+</a:t>
                      </a:r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Baciiles</a:t>
                      </a:r>
                      <a:r>
                        <a:rPr lang="fr-FR" sz="1200" baseline="0" dirty="0" smtClean="0"/>
                        <a:t> G- </a:t>
                      </a:r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Bacille G+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Coques G-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159508"/>
                  </a:ext>
                </a:extLst>
              </a:tr>
              <a:tr h="302535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Staph</a:t>
                      </a:r>
                      <a:r>
                        <a:rPr lang="fr-FR" sz="1100" dirty="0" smtClean="0"/>
                        <a:t>.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Strepto</a:t>
                      </a:r>
                      <a:r>
                        <a:rPr lang="fr-FR" sz="1100" dirty="0" smtClean="0"/>
                        <a:t>.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E. coli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Proteus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Pseudomonas aeruginosa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Coryne</a:t>
                      </a:r>
                      <a:r>
                        <a:rPr lang="fr-FR" sz="1100" dirty="0" smtClean="0"/>
                        <a:t>.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err="1" smtClean="0"/>
                        <a:t>Neisseria</a:t>
                      </a:r>
                      <a:endParaRPr lang="fr-FR" sz="1100" dirty="0" smtClean="0"/>
                    </a:p>
                    <a:p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4807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Marbofloxacine</a:t>
                      </a:r>
                    </a:p>
                    <a:p>
                      <a:r>
                        <a:rPr lang="fr-FR" sz="1600" b="0" dirty="0" smtClean="0">
                          <a:solidFill>
                            <a:srgbClr val="FF0000"/>
                          </a:solidFill>
                        </a:rPr>
                        <a:t>(critique)</a:t>
                      </a:r>
                      <a:endParaRPr lang="fr-FR" sz="16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(+)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67308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24435" y="3998540"/>
            <a:ext cx="7990915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35000"/>
              </a:spcBef>
              <a:spcAft>
                <a:spcPct val="20000"/>
              </a:spcAft>
            </a:pPr>
            <a:r>
              <a:rPr lang="fr-FR" altLang="fr-FR" sz="2000" dirty="0"/>
              <a:t>Marbofloxacine IV pénètre l’HA chez le chien</a:t>
            </a:r>
          </a:p>
          <a:p>
            <a:pPr lvl="1">
              <a:spcBef>
                <a:spcPct val="35000"/>
              </a:spcBef>
              <a:spcAft>
                <a:spcPct val="20000"/>
              </a:spcAft>
            </a:pPr>
            <a:r>
              <a:rPr lang="fr-FR" altLang="fr-FR" sz="2000" b="1" dirty="0" err="1"/>
              <a:t>Enrofloxacine</a:t>
            </a:r>
            <a:r>
              <a:rPr lang="fr-FR" altLang="fr-FR" sz="2000" b="1" dirty="0"/>
              <a:t> : </a:t>
            </a:r>
            <a:r>
              <a:rPr lang="fr-FR" altLang="fr-FR" sz="2000" dirty="0"/>
              <a:t>potentielle toxicité rétinienne chez le </a:t>
            </a:r>
            <a:r>
              <a:rPr lang="fr-FR" altLang="fr-FR" sz="2000" dirty="0" smtClean="0"/>
              <a:t>chat (</a:t>
            </a:r>
            <a:r>
              <a:rPr lang="fr-FR" altLang="fr-FR" sz="1600" dirty="0" smtClean="0"/>
              <a:t>parfois réversible)</a:t>
            </a:r>
            <a:endParaRPr lang="fr-FR" altLang="fr-FR" sz="1600" dirty="0"/>
          </a:p>
          <a:p>
            <a:pPr lvl="1">
              <a:spcBef>
                <a:spcPct val="35000"/>
              </a:spcBef>
              <a:spcAft>
                <a:spcPct val="20000"/>
              </a:spcAft>
            </a:pPr>
            <a:r>
              <a:rPr lang="fr-FR" altLang="fr-FR" dirty="0" err="1" smtClean="0"/>
              <a:t>Orbifloxacine</a:t>
            </a:r>
            <a:r>
              <a:rPr lang="fr-FR" altLang="fr-FR" dirty="0" smtClean="0"/>
              <a:t> </a:t>
            </a:r>
            <a:r>
              <a:rPr lang="fr-FR" altLang="fr-FR" dirty="0"/>
              <a:t>et marbofloxacine : toxicité rétinienne non démontrée chez chat aux doses </a:t>
            </a:r>
            <a:r>
              <a:rPr lang="fr-FR" altLang="fr-FR" dirty="0" smtClean="0"/>
              <a:t>recommandées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93682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Quelle est la sensibilité du germe à l’antibiotique?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6265" y="2027104"/>
            <a:ext cx="7010400" cy="2674937"/>
          </a:xfrm>
        </p:spPr>
        <p:txBody>
          <a:bodyPr/>
          <a:lstStyle/>
          <a:p>
            <a:pPr marL="285750" indent="-285750"/>
            <a:r>
              <a:rPr lang="fr-FR" b="1" u="sng" dirty="0">
                <a:solidFill>
                  <a:srgbClr val="7030A0"/>
                </a:solidFill>
              </a:rPr>
              <a:t>Réalisation d’un antibiogramme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Si échec du traitement </a:t>
            </a:r>
            <a:r>
              <a:rPr lang="fr-FR" dirty="0" smtClean="0"/>
              <a:t>probabiliste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Si ulcère </a:t>
            </a:r>
            <a:r>
              <a:rPr lang="fr-FR" dirty="0" smtClean="0"/>
              <a:t>profond 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Si </a:t>
            </a:r>
            <a:r>
              <a:rPr lang="fr-FR" dirty="0" err="1" smtClean="0"/>
              <a:t>endophtalmie</a:t>
            </a:r>
            <a:r>
              <a:rPr lang="fr-FR" dirty="0" smtClean="0"/>
              <a:t> </a:t>
            </a:r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75388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953" y="201066"/>
            <a:ext cx="7886700" cy="1325562"/>
          </a:xfrm>
        </p:spPr>
        <p:txBody>
          <a:bodyPr/>
          <a:lstStyle/>
          <a:p>
            <a:r>
              <a:rPr lang="fr-FR" dirty="0" smtClean="0"/>
              <a:t>Où doit diffuser l’antibiotique</a:t>
            </a:r>
            <a:r>
              <a:rPr lang="fr-FR" dirty="0"/>
              <a:t>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Ulcère </a:t>
            </a:r>
            <a:r>
              <a:rPr lang="fr-FR" dirty="0" err="1" smtClean="0"/>
              <a:t>stromal</a:t>
            </a:r>
            <a:r>
              <a:rPr lang="fr-FR" dirty="0" smtClean="0"/>
              <a:t> =&gt; diffusion cornéenne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err="1" smtClean="0"/>
              <a:t>Endophtalmie</a:t>
            </a:r>
            <a:endParaRPr lang="fr-FR" dirty="0"/>
          </a:p>
          <a:p>
            <a:pPr lvl="1"/>
            <a:r>
              <a:rPr lang="fr-FR" dirty="0" smtClean="0"/>
              <a:t>Pénétration à travers la cornée par voie topique (si chambre antérieure)</a:t>
            </a:r>
          </a:p>
          <a:p>
            <a:pPr lvl="1"/>
            <a:r>
              <a:rPr lang="fr-FR" dirty="0" smtClean="0"/>
              <a:t>Passage de la barrière oculaire par voie systémique</a:t>
            </a:r>
          </a:p>
          <a:p>
            <a:pPr lvl="1"/>
            <a:endParaRPr lang="fr-FR" dirty="0"/>
          </a:p>
          <a:p>
            <a:r>
              <a:rPr lang="fr-FR" dirty="0" smtClean="0"/>
              <a:t>Abcès cornéen</a:t>
            </a:r>
          </a:p>
          <a:p>
            <a:pPr lvl="1"/>
            <a:r>
              <a:rPr lang="fr-FR" dirty="0"/>
              <a:t>Barrière épithéliale (</a:t>
            </a:r>
            <a:r>
              <a:rPr lang="fr-FR" dirty="0" err="1"/>
              <a:t>désépithélialisation</a:t>
            </a:r>
            <a:r>
              <a:rPr lang="fr-FR" dirty="0"/>
              <a:t> ou chirurgie)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Intracellulaire</a:t>
            </a:r>
          </a:p>
          <a:p>
            <a:pPr lvl="1"/>
            <a:r>
              <a:rPr lang="fr-FR" dirty="0"/>
              <a:t>Très bonne diffusion du </a:t>
            </a:r>
            <a:r>
              <a:rPr lang="fr-FR" dirty="0" smtClean="0"/>
              <a:t>chloramphénicol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005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6538" y="188949"/>
            <a:ext cx="7886700" cy="1325562"/>
          </a:xfrm>
        </p:spPr>
        <p:txBody>
          <a:bodyPr/>
          <a:lstStyle/>
          <a:p>
            <a:r>
              <a:rPr lang="fr-FR" dirty="0" smtClean="0"/>
              <a:t>Quelle voie?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7904" y="1682677"/>
            <a:ext cx="7886700" cy="4351337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Si traitement </a:t>
            </a:r>
            <a:r>
              <a:rPr lang="fr-FR" b="1" dirty="0" smtClean="0"/>
              <a:t>topique difficile ou insuffisant</a:t>
            </a:r>
          </a:p>
          <a:p>
            <a:pPr lvl="1"/>
            <a:r>
              <a:rPr lang="fr-FR" dirty="0" smtClean="0"/>
              <a:t>Voie sous-conjonctivale </a:t>
            </a:r>
          </a:p>
          <a:p>
            <a:pPr lvl="2"/>
            <a:r>
              <a:rPr lang="fr-FR" dirty="0" smtClean="0"/>
              <a:t>Pénicilline G sodique (kératite ulcéreuse à </a:t>
            </a:r>
            <a:r>
              <a:rPr lang="fr-FR" i="1" dirty="0" smtClean="0"/>
              <a:t>S. </a:t>
            </a:r>
            <a:r>
              <a:rPr lang="fr-FR" i="1" dirty="0" err="1" smtClean="0"/>
              <a:t>equi</a:t>
            </a:r>
            <a:r>
              <a:rPr lang="fr-FR" i="1" dirty="0" smtClean="0"/>
              <a:t> </a:t>
            </a:r>
            <a:r>
              <a:rPr lang="fr-FR" dirty="0" smtClean="0"/>
              <a:t>chez le cheval, Kératite infectieuse bovine à </a:t>
            </a:r>
            <a:r>
              <a:rPr lang="fr-FR" i="1" dirty="0" err="1" smtClean="0"/>
              <a:t>Moraxella</a:t>
            </a:r>
            <a:r>
              <a:rPr lang="fr-FR" i="1" dirty="0" smtClean="0"/>
              <a:t> </a:t>
            </a:r>
            <a:r>
              <a:rPr lang="fr-FR" i="1" dirty="0" err="1" smtClean="0"/>
              <a:t>bovis</a:t>
            </a:r>
            <a:r>
              <a:rPr lang="fr-FR" dirty="0" smtClean="0"/>
              <a:t>) </a:t>
            </a:r>
          </a:p>
          <a:p>
            <a:pPr lvl="2"/>
            <a:r>
              <a:rPr lang="fr-FR" dirty="0" smtClean="0"/>
              <a:t>Céphalosporine </a:t>
            </a:r>
          </a:p>
          <a:p>
            <a:pPr lvl="2"/>
            <a:r>
              <a:rPr lang="fr-FR" dirty="0" smtClean="0"/>
              <a:t>Gentamicine</a:t>
            </a:r>
          </a:p>
          <a:p>
            <a:pPr lvl="1"/>
            <a:endParaRPr lang="fr-FR" dirty="0"/>
          </a:p>
          <a:p>
            <a:r>
              <a:rPr lang="fr-FR" dirty="0" smtClean="0"/>
              <a:t>Si </a:t>
            </a:r>
            <a:r>
              <a:rPr lang="fr-FR" b="1" dirty="0" smtClean="0"/>
              <a:t>perforation</a:t>
            </a:r>
            <a:r>
              <a:rPr lang="fr-FR" dirty="0" smtClean="0"/>
              <a:t> avec risque d’</a:t>
            </a:r>
            <a:r>
              <a:rPr lang="fr-FR" dirty="0" err="1" smtClean="0"/>
              <a:t>endophtalmie</a:t>
            </a:r>
            <a:endParaRPr lang="fr-FR" dirty="0" smtClean="0"/>
          </a:p>
          <a:p>
            <a:pPr lvl="1"/>
            <a:r>
              <a:rPr lang="fr-FR" dirty="0" smtClean="0"/>
              <a:t>Voie systémique (IV facilite le passage de la barrière)</a:t>
            </a:r>
          </a:p>
          <a:p>
            <a:pPr lvl="2"/>
            <a:r>
              <a:rPr lang="fr-FR" dirty="0" smtClean="0"/>
              <a:t>TMP-Sulfamides</a:t>
            </a:r>
          </a:p>
          <a:p>
            <a:pPr lvl="2"/>
            <a:r>
              <a:rPr lang="fr-FR" dirty="0" smtClean="0"/>
              <a:t>(</a:t>
            </a:r>
            <a:r>
              <a:rPr lang="fr-FR" dirty="0" err="1" smtClean="0"/>
              <a:t>Fluoroquinolones</a:t>
            </a:r>
            <a:r>
              <a:rPr lang="fr-FR" dirty="0" smtClean="0"/>
              <a:t> sauf </a:t>
            </a:r>
            <a:r>
              <a:rPr lang="fr-FR" dirty="0" err="1" smtClean="0"/>
              <a:t>strepto</a:t>
            </a:r>
            <a:r>
              <a:rPr lang="fr-FR" dirty="0" smtClean="0"/>
              <a:t>)</a:t>
            </a:r>
          </a:p>
          <a:p>
            <a:pPr lvl="2"/>
            <a:endParaRPr lang="fr-FR" dirty="0" smtClean="0"/>
          </a:p>
          <a:p>
            <a:pPr marL="685800" lvl="2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Voie sous-conjonctivale</a:t>
            </a:r>
          </a:p>
          <a:p>
            <a:endParaRPr lang="fr-FR" dirty="0" smtClean="0"/>
          </a:p>
        </p:txBody>
      </p:sp>
      <p:pic>
        <p:nvPicPr>
          <p:cNvPr id="4" name="Picture 5" descr="0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04" y="3234031"/>
            <a:ext cx="3010914" cy="279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87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Quelle fréquence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Règle générale :</a:t>
            </a:r>
          </a:p>
          <a:p>
            <a:pPr lvl="1"/>
            <a:r>
              <a:rPr lang="fr-FR" dirty="0" smtClean="0"/>
              <a:t>Collyre : 3 fois par jour</a:t>
            </a:r>
          </a:p>
          <a:p>
            <a:pPr lvl="1"/>
            <a:r>
              <a:rPr lang="fr-FR" dirty="0" smtClean="0"/>
              <a:t>Pommade </a:t>
            </a:r>
            <a:r>
              <a:rPr lang="fr-FR" dirty="0"/>
              <a:t>: </a:t>
            </a:r>
            <a:r>
              <a:rPr lang="fr-FR" dirty="0" smtClean="0"/>
              <a:t>2 </a:t>
            </a:r>
            <a:r>
              <a:rPr lang="fr-FR" dirty="0"/>
              <a:t>fois par jour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Si ulcère fondant: topiques toutes les 1-2 h </a:t>
            </a:r>
          </a:p>
        </p:txBody>
      </p:sp>
    </p:spTree>
    <p:extLst>
      <p:ext uri="{BB962C8B-B14F-4D97-AF65-F5344CB8AC3E}">
        <p14:creationId xmlns:p14="http://schemas.microsoft.com/office/powerpoint/2010/main" val="399969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fr-FR" altLang="fr-FR" sz="4000" b="1" smtClean="0"/>
              <a:t>QUELQUES APPLICATIONS CLINIQUES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921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5225775" cy="462597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fr-FR" altLang="fr-FR" sz="2000" i="1" dirty="0" smtClean="0"/>
              <a:t>S. pseudintermedius</a:t>
            </a:r>
            <a:r>
              <a:rPr lang="fr-FR" altLang="fr-FR" sz="2000" dirty="0" smtClean="0"/>
              <a:t> et </a:t>
            </a:r>
            <a:r>
              <a:rPr lang="fr-FR" altLang="fr-FR" sz="2000" i="1" dirty="0" smtClean="0"/>
              <a:t>S. </a:t>
            </a:r>
            <a:r>
              <a:rPr lang="fr-FR" altLang="fr-FR" sz="2000" i="1" dirty="0" err="1" smtClean="0"/>
              <a:t>epidermidis</a:t>
            </a:r>
            <a:endParaRPr lang="fr-FR" altLang="fr-FR" sz="2000" i="1" dirty="0" smtClean="0"/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</a:pPr>
            <a:endParaRPr lang="fr-FR" altLang="fr-FR" sz="2000" dirty="0" smtClean="0"/>
          </a:p>
          <a:p>
            <a:pPr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fr-FR" altLang="fr-FR" sz="2000" dirty="0" smtClean="0"/>
              <a:t>Voie topique : </a:t>
            </a:r>
          </a:p>
          <a:p>
            <a:pPr lvl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fr-FR" altLang="fr-FR" sz="1600" b="1" dirty="0" smtClean="0"/>
              <a:t>Acide </a:t>
            </a:r>
            <a:r>
              <a:rPr lang="fr-FR" altLang="fr-FR" sz="1600" b="1" dirty="0" err="1" smtClean="0"/>
              <a:t>fusidique</a:t>
            </a:r>
            <a:endParaRPr lang="fr-FR" altLang="fr-FR" sz="1600" b="1" dirty="0"/>
          </a:p>
          <a:p>
            <a:pPr lvl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fr-FR" altLang="fr-FR" sz="1600" dirty="0" smtClean="0"/>
              <a:t>Néomycine</a:t>
            </a:r>
          </a:p>
          <a:p>
            <a:pPr lvl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</a:pPr>
            <a:endParaRPr lang="fr-FR" altLang="fr-FR" sz="1600" dirty="0" smtClean="0"/>
          </a:p>
          <a:p>
            <a:pPr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fr-FR" altLang="fr-FR" sz="2000" dirty="0" smtClean="0"/>
              <a:t>Voie générale si échec de la voie locale</a:t>
            </a:r>
          </a:p>
          <a:p>
            <a:pPr lvl="1" eaLnBrk="1" hangingPunct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fr-FR" altLang="fr-FR" sz="1800" dirty="0" smtClean="0"/>
              <a:t>Amoxicilline-acide clavulanique</a:t>
            </a:r>
          </a:p>
          <a:p>
            <a:pPr lvl="1" eaLnBrk="1" hangingPunct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fr-FR" altLang="fr-FR" sz="1800" dirty="0" err="1" smtClean="0"/>
              <a:t>céfalexine</a:t>
            </a:r>
            <a:endParaRPr lang="fr-FR" altLang="fr-FR" sz="1800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altLang="fr-FR" sz="3200" i="1" dirty="0" smtClean="0">
                <a:solidFill>
                  <a:schemeClr val="accent1"/>
                </a:solidFill>
              </a:rPr>
              <a:t>Blépharite staphylococcique du chien</a:t>
            </a:r>
          </a:p>
        </p:txBody>
      </p:sp>
      <p:pic>
        <p:nvPicPr>
          <p:cNvPr id="44036" name="Picture 5" descr="blépharite 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559" y="2589336"/>
            <a:ext cx="3168650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683072" y="4857891"/>
            <a:ext cx="1698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Photo A Régnier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804041" y="6128570"/>
            <a:ext cx="7446579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fr-FR" altLang="fr-FR" sz="2800" b="1" dirty="0" smtClean="0">
                <a:solidFill>
                  <a:srgbClr val="FF0000"/>
                </a:solidFill>
              </a:rPr>
              <a:t>! </a:t>
            </a:r>
            <a:r>
              <a:rPr lang="fr-FR" altLang="fr-FR" b="1" dirty="0" smtClean="0"/>
              <a:t>Jamais </a:t>
            </a:r>
            <a:r>
              <a:rPr lang="fr-FR" altLang="fr-FR" b="1" dirty="0"/>
              <a:t>primaire : rechercher cause sous-jacente</a:t>
            </a:r>
          </a:p>
        </p:txBody>
      </p:sp>
    </p:spTree>
    <p:extLst>
      <p:ext uri="{BB962C8B-B14F-4D97-AF65-F5344CB8AC3E}">
        <p14:creationId xmlns:p14="http://schemas.microsoft.com/office/powerpoint/2010/main" val="3357058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497887" cy="439261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fr-FR" altLang="fr-FR" sz="2400" i="1" dirty="0" err="1" smtClean="0"/>
              <a:t>Chlamydophila</a:t>
            </a:r>
            <a:r>
              <a:rPr lang="fr-FR" altLang="fr-FR" sz="2400" i="1" dirty="0" smtClean="0"/>
              <a:t> </a:t>
            </a:r>
            <a:r>
              <a:rPr lang="fr-FR" altLang="fr-FR" sz="2400" i="1" dirty="0" err="1" smtClean="0"/>
              <a:t>felis</a:t>
            </a:r>
            <a:r>
              <a:rPr lang="fr-FR" altLang="fr-FR" sz="2400" i="1" dirty="0" smtClean="0"/>
              <a:t>, </a:t>
            </a:r>
            <a:r>
              <a:rPr lang="fr-FR" altLang="fr-FR" sz="2400" i="1" dirty="0" err="1" smtClean="0"/>
              <a:t>Mycoplasma</a:t>
            </a:r>
            <a:r>
              <a:rPr lang="fr-FR" altLang="fr-FR" sz="2400" i="1" dirty="0" smtClean="0"/>
              <a:t> </a:t>
            </a:r>
            <a:r>
              <a:rPr lang="fr-FR" altLang="fr-FR" sz="2400" i="1" dirty="0" err="1" smtClean="0"/>
              <a:t>felis</a:t>
            </a:r>
            <a:endParaRPr lang="fr-FR" altLang="fr-FR" sz="2400" i="1" dirty="0" smtClean="0"/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</a:pPr>
            <a:endParaRPr lang="fr-FR" altLang="fr-FR" sz="2400" i="1" dirty="0" smtClean="0"/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fr-FR" altLang="fr-FR" dirty="0" smtClean="0"/>
              <a:t>Voie locale</a:t>
            </a:r>
            <a:r>
              <a:rPr lang="fr-FR" altLang="fr-FR" sz="2400" dirty="0" smtClean="0"/>
              <a:t>: </a:t>
            </a:r>
          </a:p>
          <a:p>
            <a:pPr lvl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fr-FR" altLang="fr-FR" dirty="0" err="1"/>
              <a:t>Chloramphenicol</a:t>
            </a:r>
            <a:endParaRPr lang="fr-FR" altLang="fr-FR" dirty="0"/>
          </a:p>
          <a:p>
            <a:pPr lvl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fr-FR" altLang="fr-FR" dirty="0" err="1" smtClean="0"/>
              <a:t>chlortétracycline</a:t>
            </a:r>
            <a:endParaRPr lang="fr-FR" altLang="fr-FR" dirty="0" smtClean="0"/>
          </a:p>
          <a:p>
            <a:pPr lvl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</a:pPr>
            <a:endParaRPr lang="fr-FR" altLang="fr-FR" dirty="0" smtClean="0"/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fr-FR" altLang="fr-FR" sz="2600" dirty="0" smtClean="0"/>
              <a:t>Voie générale: </a:t>
            </a:r>
          </a:p>
          <a:p>
            <a:pPr lvl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fr-FR" altLang="fr-FR" sz="2200" dirty="0" err="1"/>
              <a:t>D</a:t>
            </a:r>
            <a:r>
              <a:rPr lang="fr-FR" altLang="fr-FR" sz="2200" dirty="0" err="1" smtClean="0"/>
              <a:t>oxycycline</a:t>
            </a:r>
            <a:r>
              <a:rPr lang="fr-FR" altLang="fr-FR" sz="2200" dirty="0" smtClean="0"/>
              <a:t> (possible toxicité chez le jeune)</a:t>
            </a:r>
          </a:p>
          <a:p>
            <a:pPr lvl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fr-FR" altLang="fr-FR" sz="2200" dirty="0" smtClean="0"/>
              <a:t>Amoxicilline-acide clavulanique (pas </a:t>
            </a:r>
            <a:r>
              <a:rPr lang="fr-FR" altLang="fr-FR" sz="2200" dirty="0" err="1" smtClean="0"/>
              <a:t>mycoplasma</a:t>
            </a:r>
            <a:r>
              <a:rPr lang="fr-FR" altLang="fr-FR" sz="2200" dirty="0" smtClean="0"/>
              <a:t>)</a:t>
            </a:r>
          </a:p>
          <a:p>
            <a:pPr lvl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fr-FR" altLang="fr-FR" sz="2200" dirty="0" smtClean="0"/>
              <a:t>Clindamycine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</a:pPr>
            <a:endParaRPr lang="fr-FR" altLang="fr-FR" sz="2400" i="1" dirty="0" smtClean="0"/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</a:pPr>
            <a:endParaRPr lang="fr-FR" altLang="fr-FR" sz="2400" i="1" dirty="0" smtClean="0"/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</a:pPr>
            <a:endParaRPr lang="fr-FR" altLang="fr-FR" sz="2400" i="1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194430"/>
            <a:ext cx="7886700" cy="1325562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3200" i="1" dirty="0" smtClean="0">
                <a:solidFill>
                  <a:schemeClr val="accent1"/>
                </a:solidFill>
              </a:rPr>
              <a:t>Conjonctivite bactérienne du chat</a:t>
            </a:r>
          </a:p>
        </p:txBody>
      </p:sp>
      <p:pic>
        <p:nvPicPr>
          <p:cNvPr id="46084" name="Picture 4" descr="Img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37" y="2801383"/>
            <a:ext cx="23272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583031" y="4453216"/>
            <a:ext cx="1612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Photo JY </a:t>
            </a:r>
            <a:r>
              <a:rPr lang="fr-FR" dirty="0" err="1" smtClean="0"/>
              <a:t>Douet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1488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idx="1"/>
          </p:nvPr>
        </p:nvSpPr>
        <p:spPr>
          <a:xfrm>
            <a:off x="281110" y="1569448"/>
            <a:ext cx="8234240" cy="462597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5000"/>
              </a:spcBef>
              <a:spcAft>
                <a:spcPct val="15000"/>
              </a:spcAft>
            </a:pPr>
            <a:r>
              <a:rPr lang="fr-FR" altLang="fr-FR" sz="2400" dirty="0" smtClean="0"/>
              <a:t>Traiter rapidement et agressivement</a:t>
            </a:r>
          </a:p>
          <a:p>
            <a:pPr eaLnBrk="1" hangingPunct="1">
              <a:spcBef>
                <a:spcPct val="25000"/>
              </a:spcBef>
              <a:spcAft>
                <a:spcPct val="15000"/>
              </a:spcAft>
            </a:pPr>
            <a:r>
              <a:rPr lang="fr-FR" altLang="fr-FR" sz="2400" dirty="0" smtClean="0">
                <a:cs typeface="Arial" panose="020B0604020202020204" pitchFamily="34" charset="0"/>
              </a:rPr>
              <a:t>Utiliser formulations « fortifiées » ou « préparées</a:t>
            </a:r>
            <a:r>
              <a:rPr lang="fr-FR" altLang="fr-FR" dirty="0" smtClean="0">
                <a:cs typeface="Arial" panose="020B0604020202020204" pitchFamily="34" charset="0"/>
              </a:rPr>
              <a:t> »</a:t>
            </a:r>
            <a:endParaRPr lang="fr-FR" altLang="fr-FR" sz="2400" dirty="0" smtClean="0">
              <a:cs typeface="Arial" panose="020B0604020202020204" pitchFamily="34" charset="0"/>
            </a:endParaRPr>
          </a:p>
          <a:p>
            <a:pPr eaLnBrk="1" hangingPunct="1">
              <a:spcBef>
                <a:spcPct val="25000"/>
              </a:spcBef>
              <a:spcAft>
                <a:spcPct val="15000"/>
              </a:spcAft>
            </a:pPr>
            <a:r>
              <a:rPr lang="fr-FR" altLang="fr-FR" sz="2400" dirty="0" smtClean="0">
                <a:cs typeface="Arial" panose="020B0604020202020204" pitchFamily="34" charset="0"/>
              </a:rPr>
              <a:t>Intensifier la fréquence des instillations</a:t>
            </a:r>
          </a:p>
          <a:p>
            <a:pPr eaLnBrk="1" hangingPunct="1">
              <a:spcBef>
                <a:spcPct val="25000"/>
              </a:spcBef>
              <a:spcAft>
                <a:spcPct val="15000"/>
              </a:spcAft>
            </a:pPr>
            <a:r>
              <a:rPr lang="fr-FR" altLang="fr-FR" sz="2400" dirty="0" smtClean="0">
                <a:cs typeface="Arial" panose="020B0604020202020204" pitchFamily="34" charset="0"/>
              </a:rPr>
              <a:t>Combiner avec administration sous-conjonctivale</a:t>
            </a:r>
            <a:endParaRPr lang="fr-FR" altLang="fr-FR" sz="2800" dirty="0" smtClean="0"/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  <a:buFontTx/>
              <a:buNone/>
            </a:pPr>
            <a:endParaRPr lang="fr-FR" altLang="fr-FR" sz="2800" i="1" dirty="0" smtClean="0"/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  <a:buFontTx/>
              <a:buNone/>
            </a:pPr>
            <a:endParaRPr lang="fr-FR" altLang="fr-FR" sz="2800" i="1" dirty="0" smtClean="0"/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</a:pPr>
            <a:endParaRPr lang="fr-FR" altLang="fr-FR" sz="2800" dirty="0" smtClean="0"/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</a:pPr>
            <a:endParaRPr lang="fr-FR" altLang="fr-FR" sz="2800" i="1" dirty="0" smtClean="0"/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</a:pPr>
            <a:endParaRPr lang="fr-FR" altLang="fr-FR" sz="2800" i="1" dirty="0" smtClean="0"/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</a:pPr>
            <a:endParaRPr lang="fr-FR" altLang="fr-FR" sz="2800" i="1" dirty="0" smtClean="0"/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</a:pPr>
            <a:endParaRPr lang="fr-FR" altLang="fr-FR" sz="2800" i="1" dirty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281110" y="149293"/>
            <a:ext cx="7886700" cy="13255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altLang="fr-FR" sz="3200" i="1" dirty="0" smtClean="0">
                <a:solidFill>
                  <a:schemeClr val="accent1"/>
                </a:solidFill>
              </a:rPr>
              <a:t>Ulcère cornéen évolutif et/ou profond</a:t>
            </a:r>
            <a:endParaRPr lang="fr-FR" altLang="fr-FR" sz="3200" i="1" u="sng" dirty="0" smtClean="0">
              <a:solidFill>
                <a:schemeClr val="accent1"/>
              </a:solidFill>
            </a:endParaRPr>
          </a:p>
        </p:txBody>
      </p:sp>
      <p:pic>
        <p:nvPicPr>
          <p:cNvPr id="47108" name="Picture 2" descr="D:\docs_aregnier\Dossier cornée\Ulcères cornée 2\img1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518" y="3819159"/>
            <a:ext cx="257150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213929" y="6195423"/>
            <a:ext cx="1698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Photo A Régnier</a:t>
            </a:r>
          </a:p>
        </p:txBody>
      </p:sp>
    </p:spTree>
    <p:extLst>
      <p:ext uri="{BB962C8B-B14F-4D97-AF65-F5344CB8AC3E}">
        <p14:creationId xmlns:p14="http://schemas.microsoft.com/office/powerpoint/2010/main" val="2348077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  <a:defRPr/>
            </a:pPr>
            <a:r>
              <a:rPr lang="fr-FR" altLang="fr-FR" sz="2400" dirty="0" smtClean="0">
                <a:cs typeface="Arial" charset="0"/>
              </a:rPr>
              <a:t>Aminosides </a:t>
            </a:r>
          </a:p>
          <a:p>
            <a:pPr lvl="2" eaLnBrk="1" hangingPunct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  <a:defRPr/>
            </a:pPr>
            <a:r>
              <a:rPr lang="fr-FR" altLang="fr-FR" sz="2000" dirty="0" smtClean="0">
                <a:cs typeface="Arial" charset="0"/>
              </a:rPr>
              <a:t>Gentamicine ou </a:t>
            </a:r>
            <a:r>
              <a:rPr lang="fr-FR" altLang="fr-FR" sz="2000" dirty="0" err="1" smtClean="0">
                <a:cs typeface="Arial" charset="0"/>
              </a:rPr>
              <a:t>tobramycine</a:t>
            </a:r>
            <a:r>
              <a:rPr lang="fr-FR" altLang="fr-FR" sz="2000" dirty="0" smtClean="0">
                <a:cs typeface="Arial" charset="0"/>
              </a:rPr>
              <a:t> collyre </a:t>
            </a:r>
            <a:r>
              <a:rPr lang="fr-FR" altLang="fr-FR" sz="1600" dirty="0" smtClean="0">
                <a:cs typeface="Arial" charset="0"/>
              </a:rPr>
              <a:t>(« fortifiés » jusqu’à 14 mg/</a:t>
            </a:r>
            <a:r>
              <a:rPr lang="fr-FR" altLang="fr-FR" sz="1600" dirty="0" err="1" smtClean="0">
                <a:cs typeface="Arial" charset="0"/>
              </a:rPr>
              <a:t>mL</a:t>
            </a:r>
            <a:r>
              <a:rPr lang="fr-FR" altLang="fr-FR" sz="1600" dirty="0" smtClean="0">
                <a:cs typeface="Arial" charset="0"/>
              </a:rPr>
              <a:t>)</a:t>
            </a:r>
          </a:p>
          <a:p>
            <a:pPr lvl="2" eaLnBrk="1" hangingPunct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  <a:defRPr/>
            </a:pPr>
            <a:r>
              <a:rPr lang="fr-FR" altLang="fr-FR" sz="2000" dirty="0" smtClean="0">
                <a:cs typeface="Arial" charset="0"/>
              </a:rPr>
              <a:t>Administration sous-conjonctivale</a:t>
            </a:r>
          </a:p>
          <a:p>
            <a:pPr lvl="2" eaLnBrk="1" hangingPunct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  <a:defRPr/>
            </a:pPr>
            <a:endParaRPr lang="fr-FR" altLang="fr-FR" sz="2000" dirty="0" smtClean="0">
              <a:cs typeface="Arial" charset="0"/>
            </a:endParaRPr>
          </a:p>
          <a:p>
            <a:pPr marL="400050" eaLnBrk="1" hangingPunct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  <a:defRPr/>
            </a:pPr>
            <a:r>
              <a:rPr lang="fr-FR" altLang="fr-FR" sz="2400" dirty="0" smtClean="0">
                <a:cs typeface="Arial" charset="0"/>
              </a:rPr>
              <a:t>Céphalosporine 1</a:t>
            </a:r>
            <a:r>
              <a:rPr lang="fr-FR" altLang="fr-FR" sz="2400" baseline="30000" dirty="0" smtClean="0">
                <a:cs typeface="Arial" charset="0"/>
              </a:rPr>
              <a:t>ère</a:t>
            </a:r>
            <a:r>
              <a:rPr lang="fr-FR" altLang="fr-FR" sz="2400" dirty="0" smtClean="0">
                <a:cs typeface="Arial" charset="0"/>
              </a:rPr>
              <a:t> génération (ex : </a:t>
            </a:r>
            <a:r>
              <a:rPr lang="fr-FR" altLang="fr-FR" sz="2400" dirty="0" err="1" smtClean="0">
                <a:cs typeface="Arial" charset="0"/>
              </a:rPr>
              <a:t>céfazoline</a:t>
            </a:r>
            <a:r>
              <a:rPr lang="fr-FR" altLang="fr-FR" sz="2400" dirty="0" smtClean="0">
                <a:cs typeface="Arial" charset="0"/>
              </a:rPr>
              <a:t>)</a:t>
            </a:r>
          </a:p>
          <a:p>
            <a:pPr lvl="2" eaLnBrk="1" hangingPunct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  <a:defRPr/>
            </a:pPr>
            <a:r>
              <a:rPr lang="fr-FR" altLang="fr-FR" sz="2000" dirty="0" smtClean="0">
                <a:cs typeface="Arial" charset="0"/>
              </a:rPr>
              <a:t>Collyre préparé à partir de la solution parentérale</a:t>
            </a:r>
          </a:p>
          <a:p>
            <a:pPr lvl="2" eaLnBrk="1" hangingPunct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  <a:defRPr/>
            </a:pPr>
            <a:r>
              <a:rPr lang="fr-FR" altLang="fr-FR" dirty="0" smtClean="0">
                <a:cs typeface="Arial" charset="0"/>
              </a:rPr>
              <a:t>Administration sous-conjonctivale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  <a:defRPr/>
            </a:pPr>
            <a:endParaRPr lang="fr-FR" altLang="fr-FR" sz="2800" dirty="0" smtClean="0"/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  <a:buFontTx/>
              <a:buNone/>
              <a:defRPr/>
            </a:pPr>
            <a:endParaRPr lang="fr-FR" altLang="fr-FR" sz="2800" i="1" dirty="0" smtClean="0"/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  <a:buFontTx/>
              <a:buNone/>
              <a:defRPr/>
            </a:pPr>
            <a:endParaRPr lang="fr-FR" altLang="fr-FR" sz="2800" i="1" dirty="0" smtClean="0"/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  <a:defRPr/>
            </a:pPr>
            <a:endParaRPr lang="fr-FR" altLang="fr-FR" sz="2800" dirty="0" smtClean="0"/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  <a:defRPr/>
            </a:pPr>
            <a:endParaRPr lang="fr-FR" altLang="fr-FR" sz="2800" i="1" dirty="0" smtClean="0"/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  <a:defRPr/>
            </a:pPr>
            <a:endParaRPr lang="fr-FR" altLang="fr-FR" sz="2800" i="1" dirty="0" smtClean="0"/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  <a:defRPr/>
            </a:pPr>
            <a:endParaRPr lang="fr-FR" altLang="fr-FR" sz="2800" i="1" dirty="0" smtClean="0"/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  <a:defRPr/>
            </a:pPr>
            <a:endParaRPr lang="fr-FR" altLang="fr-FR" sz="2800" i="1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altLang="fr-FR" sz="3200" i="1" dirty="0" smtClean="0">
                <a:solidFill>
                  <a:schemeClr val="accent1"/>
                </a:solidFill>
              </a:rPr>
              <a:t>Ulcère cornéen évolutif et/ou profond </a:t>
            </a:r>
            <a:r>
              <a:rPr lang="fr-FR" altLang="fr-FR" sz="3200" dirty="0" smtClean="0">
                <a:solidFill>
                  <a:schemeClr val="accent1"/>
                </a:solidFill>
              </a:rPr>
              <a:t>(suite)</a:t>
            </a:r>
            <a:endParaRPr lang="fr-FR" altLang="fr-FR" sz="3200" u="sng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54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061" y="142942"/>
            <a:ext cx="8302358" cy="1325562"/>
          </a:xfrm>
        </p:spPr>
        <p:txBody>
          <a:bodyPr/>
          <a:lstStyle/>
          <a:p>
            <a:r>
              <a:rPr lang="fr-FR" dirty="0"/>
              <a:t>Est-ce que l’affection est d’origine infectieuse?   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4719" y="1594190"/>
            <a:ext cx="7886700" cy="4351337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Conjonctivite </a:t>
            </a:r>
          </a:p>
          <a:p>
            <a:pPr lvl="1"/>
            <a:r>
              <a:rPr lang="fr-FR" sz="1900" b="1" dirty="0" smtClean="0"/>
              <a:t>Sécrétions purulentes</a:t>
            </a:r>
            <a:r>
              <a:rPr lang="fr-FR" sz="1900" dirty="0" smtClean="0"/>
              <a:t>, hyperhémie</a:t>
            </a:r>
            <a:r>
              <a:rPr lang="fr-FR" sz="1900" dirty="0"/>
              <a:t>, </a:t>
            </a:r>
            <a:r>
              <a:rPr lang="fr-FR" sz="1900" dirty="0" err="1"/>
              <a:t>chémosis</a:t>
            </a:r>
            <a:r>
              <a:rPr lang="fr-FR" sz="1900" dirty="0"/>
              <a:t>, </a:t>
            </a:r>
            <a:r>
              <a:rPr lang="fr-FR" sz="1900" dirty="0" smtClean="0"/>
              <a:t>…</a:t>
            </a:r>
            <a:endParaRPr lang="fr-FR" sz="1900" dirty="0"/>
          </a:p>
          <a:p>
            <a:pPr lvl="1"/>
            <a:r>
              <a:rPr lang="fr-FR" sz="1900" dirty="0"/>
              <a:t>Cause pré-disposante (sécheresse oculaire, infection herpétique</a:t>
            </a:r>
            <a:r>
              <a:rPr lang="fr-FR" sz="1900" dirty="0" smtClean="0"/>
              <a:t>,…)</a:t>
            </a:r>
          </a:p>
          <a:p>
            <a:pPr lvl="1"/>
            <a:endParaRPr lang="fr-FR" sz="1600" dirty="0"/>
          </a:p>
          <a:p>
            <a:r>
              <a:rPr lang="fr-FR" dirty="0" smtClean="0"/>
              <a:t>Infections </a:t>
            </a:r>
            <a:r>
              <a:rPr lang="fr-FR" dirty="0"/>
              <a:t>des voies </a:t>
            </a:r>
            <a:r>
              <a:rPr lang="fr-FR" dirty="0" smtClean="0"/>
              <a:t>lacrymales</a:t>
            </a:r>
          </a:p>
          <a:p>
            <a:endParaRPr lang="fr-FR" sz="1600" dirty="0"/>
          </a:p>
          <a:p>
            <a:r>
              <a:rPr lang="fr-FR" dirty="0" smtClean="0"/>
              <a:t>Ulcère</a:t>
            </a:r>
          </a:p>
          <a:p>
            <a:endParaRPr lang="fr-FR" dirty="0"/>
          </a:p>
          <a:p>
            <a:r>
              <a:rPr lang="fr-FR" dirty="0" err="1" smtClean="0"/>
              <a:t>Endophtalmie</a:t>
            </a:r>
            <a:r>
              <a:rPr lang="fr-FR" dirty="0" smtClean="0"/>
              <a:t> </a:t>
            </a:r>
            <a:r>
              <a:rPr lang="fr-FR" sz="1800" dirty="0" smtClean="0"/>
              <a:t>(risque majeur de perte de vision)</a:t>
            </a:r>
          </a:p>
          <a:p>
            <a:endParaRPr lang="fr-FR" dirty="0" smtClean="0"/>
          </a:p>
          <a:p>
            <a:r>
              <a:rPr lang="fr-FR" dirty="0" smtClean="0"/>
              <a:t>Abcès</a:t>
            </a:r>
          </a:p>
          <a:p>
            <a:pPr marL="0" indent="0">
              <a:buNone/>
            </a:pPr>
            <a:r>
              <a:rPr lang="fr-FR" b="1" dirty="0">
                <a:solidFill>
                  <a:srgbClr val="7030A0"/>
                </a:solidFill>
              </a:rPr>
              <a:t>	</a:t>
            </a:r>
            <a:endParaRPr lang="fr-FR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fr-FR" sz="3000" b="1" dirty="0">
                <a:solidFill>
                  <a:srgbClr val="7030A0"/>
                </a:solidFill>
              </a:rPr>
              <a:t>	</a:t>
            </a:r>
            <a:r>
              <a:rPr lang="fr-FR" sz="3000" b="1" u="sng" dirty="0" smtClean="0">
                <a:solidFill>
                  <a:srgbClr val="7030A0"/>
                </a:solidFill>
              </a:rPr>
              <a:t>Thérapie</a:t>
            </a:r>
            <a:r>
              <a:rPr lang="fr-FR" b="1" u="sng" dirty="0" smtClean="0">
                <a:solidFill>
                  <a:srgbClr val="7030A0"/>
                </a:solidFill>
              </a:rPr>
              <a:t> </a:t>
            </a:r>
            <a:r>
              <a:rPr lang="fr-FR" sz="3000" b="1" u="sng" dirty="0" smtClean="0">
                <a:solidFill>
                  <a:srgbClr val="7030A0"/>
                </a:solidFill>
              </a:rPr>
              <a:t>anti-infectieuse curative</a:t>
            </a:r>
            <a:endParaRPr lang="fr-FR" sz="3000" b="1" u="sng" dirty="0">
              <a:solidFill>
                <a:srgbClr val="7030A0"/>
              </a:solidFill>
            </a:endParaRPr>
          </a:p>
          <a:p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724719" y="5286622"/>
            <a:ext cx="605117" cy="564776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43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424936" cy="462597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35000"/>
              </a:spcBef>
              <a:spcAft>
                <a:spcPct val="20000"/>
              </a:spcAft>
            </a:pPr>
            <a:r>
              <a:rPr lang="fr-FR" altLang="fr-FR" sz="2400" b="1" dirty="0" err="1">
                <a:cs typeface="Arial" charset="0"/>
              </a:rPr>
              <a:t>Fluoroquinolones</a:t>
            </a:r>
            <a:r>
              <a:rPr lang="fr-FR" altLang="fr-FR" sz="2400" dirty="0">
                <a:cs typeface="Arial" charset="0"/>
              </a:rPr>
              <a:t> en collyre /!\ </a:t>
            </a:r>
            <a:endParaRPr lang="fr-FR" altLang="fr-FR" sz="2400" dirty="0" smtClean="0"/>
          </a:p>
          <a:p>
            <a:pPr lvl="1">
              <a:spcBef>
                <a:spcPct val="35000"/>
              </a:spcBef>
              <a:spcAft>
                <a:spcPct val="20000"/>
              </a:spcAft>
            </a:pPr>
            <a:r>
              <a:rPr lang="fr-FR" altLang="fr-FR" dirty="0" smtClean="0"/>
              <a:t>Limiter leur usage à ce type d’ulcère</a:t>
            </a:r>
          </a:p>
          <a:p>
            <a:pPr lvl="1">
              <a:spcBef>
                <a:spcPct val="35000"/>
              </a:spcBef>
              <a:spcAft>
                <a:spcPct val="20000"/>
              </a:spcAft>
            </a:pPr>
            <a:r>
              <a:rPr lang="fr-FR" altLang="fr-FR" dirty="0" smtClean="0"/>
              <a:t>Ou ceux dus à une souche de </a:t>
            </a:r>
            <a:r>
              <a:rPr lang="fr-FR" altLang="fr-FR" i="1" dirty="0" smtClean="0"/>
              <a:t>Pseudomonas</a:t>
            </a:r>
            <a:r>
              <a:rPr lang="fr-FR" altLang="fr-FR" dirty="0" smtClean="0"/>
              <a:t> </a:t>
            </a:r>
            <a:r>
              <a:rPr lang="fr-FR" altLang="fr-FR" i="1" dirty="0" err="1" smtClean="0"/>
              <a:t>spp</a:t>
            </a:r>
            <a:r>
              <a:rPr lang="fr-FR" altLang="fr-FR" dirty="0" smtClean="0"/>
              <a:t> résistante aux aminosides</a:t>
            </a:r>
            <a:endParaRPr lang="fr-FR" altLang="fr-FR" dirty="0" smtClean="0">
              <a:cs typeface="Arial" panose="020B0604020202020204" pitchFamily="34" charset="0"/>
            </a:endParaRPr>
          </a:p>
          <a:p>
            <a:pPr eaLnBrk="1" hangingPunct="1">
              <a:spcBef>
                <a:spcPct val="25000"/>
              </a:spcBef>
              <a:spcAft>
                <a:spcPct val="15000"/>
              </a:spcAft>
            </a:pPr>
            <a:r>
              <a:rPr lang="fr-FR" altLang="fr-FR" sz="2400" dirty="0" smtClean="0">
                <a:cs typeface="Arial" panose="020B0604020202020204" pitchFamily="34" charset="0"/>
              </a:rPr>
              <a:t>Autres traitements</a:t>
            </a:r>
          </a:p>
          <a:p>
            <a:pPr lvl="1" eaLnBrk="1" hangingPunct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fr-FR" altLang="fr-FR" sz="2000" dirty="0" smtClean="0">
                <a:cs typeface="Arial" panose="020B0604020202020204" pitchFamily="34" charset="0"/>
              </a:rPr>
              <a:t>Agents </a:t>
            </a:r>
            <a:r>
              <a:rPr lang="fr-FR" altLang="fr-FR" sz="2000" dirty="0" err="1" smtClean="0">
                <a:cs typeface="Arial" panose="020B0604020202020204" pitchFamily="34" charset="0"/>
              </a:rPr>
              <a:t>anticollagénase</a:t>
            </a:r>
            <a:r>
              <a:rPr lang="fr-FR" altLang="fr-FR" sz="2000" dirty="0" smtClean="0">
                <a:cs typeface="Arial" panose="020B0604020202020204" pitchFamily="34" charset="0"/>
              </a:rPr>
              <a:t>: N-</a:t>
            </a:r>
            <a:r>
              <a:rPr lang="fr-FR" altLang="fr-FR" sz="2000" dirty="0" err="1" smtClean="0">
                <a:cs typeface="Arial" panose="020B0604020202020204" pitchFamily="34" charset="0"/>
              </a:rPr>
              <a:t>acetylcysteine</a:t>
            </a:r>
            <a:r>
              <a:rPr lang="fr-FR" altLang="fr-FR" sz="2000" dirty="0" smtClean="0">
                <a:cs typeface="Arial" panose="020B0604020202020204" pitchFamily="34" charset="0"/>
              </a:rPr>
              <a:t>, EDTA, sérum autologue</a:t>
            </a:r>
          </a:p>
          <a:p>
            <a:pPr lvl="1" eaLnBrk="1" hangingPunct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fr-FR" altLang="fr-FR" sz="2000" dirty="0" smtClean="0">
                <a:cs typeface="Arial" panose="020B0604020202020204" pitchFamily="34" charset="0"/>
              </a:rPr>
              <a:t>Chirurgie cornée (</a:t>
            </a:r>
            <a:r>
              <a:rPr lang="fr-FR" altLang="fr-FR" sz="2000" i="1" dirty="0" smtClean="0">
                <a:cs typeface="Arial" panose="020B0604020202020204" pitchFamily="34" charset="0"/>
              </a:rPr>
              <a:t>ex </a:t>
            </a:r>
            <a:r>
              <a:rPr lang="fr-FR" altLang="fr-FR" sz="2000" dirty="0" smtClean="0">
                <a:cs typeface="Arial" panose="020B0604020202020204" pitchFamily="34" charset="0"/>
              </a:rPr>
              <a:t>: greffe conjonctivale)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</a:pPr>
            <a:endParaRPr lang="fr-FR" altLang="fr-FR" sz="2000" dirty="0" smtClean="0"/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  <a:buFontTx/>
              <a:buNone/>
            </a:pPr>
            <a:endParaRPr lang="fr-FR" altLang="fr-FR" sz="2000" i="1" dirty="0" smtClean="0"/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  <a:buFontTx/>
              <a:buNone/>
            </a:pPr>
            <a:endParaRPr lang="fr-FR" altLang="fr-FR" sz="2000" i="1" dirty="0" smtClean="0"/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</a:pPr>
            <a:endParaRPr lang="fr-FR" altLang="fr-FR" sz="2000" dirty="0" smtClean="0"/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</a:pPr>
            <a:endParaRPr lang="fr-FR" altLang="fr-FR" sz="2000" i="1" dirty="0" smtClean="0"/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</a:pPr>
            <a:endParaRPr lang="fr-FR" altLang="fr-FR" sz="2000" i="1" dirty="0" smtClean="0"/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</a:pPr>
            <a:endParaRPr lang="fr-FR" altLang="fr-FR" sz="2000" i="1" dirty="0" smtClean="0"/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15000"/>
              </a:spcAft>
            </a:pPr>
            <a:endParaRPr lang="fr-FR" altLang="fr-FR" sz="2000" i="1" dirty="0" smtClean="0"/>
          </a:p>
        </p:txBody>
      </p:sp>
      <p:pic>
        <p:nvPicPr>
          <p:cNvPr id="49155" name="Picture 4" descr="greffe J0 img1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13" y="4243555"/>
            <a:ext cx="2044729" cy="213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5" descr="Img0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47" y="4774536"/>
            <a:ext cx="2157412" cy="160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177567"/>
            <a:ext cx="6972320" cy="94816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altLang="fr-FR" sz="3200" i="1" dirty="0" smtClean="0">
                <a:solidFill>
                  <a:schemeClr val="accent1"/>
                </a:solidFill>
              </a:rPr>
              <a:t>Ulcère cornéen évolutif et/ou profond</a:t>
            </a:r>
            <a:r>
              <a:rPr lang="fr-FR" altLang="fr-FR" sz="3200" dirty="0">
                <a:solidFill>
                  <a:schemeClr val="accent1"/>
                </a:solidFill>
              </a:rPr>
              <a:t> (suite)</a:t>
            </a:r>
            <a:endParaRPr lang="fr-FR" altLang="fr-FR" sz="3200" i="1" u="sng" dirty="0" smtClean="0">
              <a:solidFill>
                <a:schemeClr val="accent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01210" y="6344564"/>
            <a:ext cx="1698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Photo </a:t>
            </a:r>
            <a:r>
              <a:rPr lang="fr-FR" dirty="0"/>
              <a:t>A Régnier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879062" y="6344564"/>
            <a:ext cx="1698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Photo A Régnier</a:t>
            </a:r>
          </a:p>
        </p:txBody>
      </p:sp>
    </p:spTree>
    <p:extLst>
      <p:ext uri="{BB962C8B-B14F-4D97-AF65-F5344CB8AC3E}">
        <p14:creationId xmlns:p14="http://schemas.microsoft.com/office/powerpoint/2010/main" val="2945078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14324" y="1556792"/>
            <a:ext cx="7199314" cy="462597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35000"/>
              </a:spcBef>
              <a:spcAft>
                <a:spcPct val="25000"/>
              </a:spcAft>
            </a:pPr>
            <a:r>
              <a:rPr lang="fr-FR" altLang="fr-FR" sz="2400" dirty="0" smtClean="0"/>
              <a:t>Rare mais avec risque majeur de perte de vision</a:t>
            </a:r>
          </a:p>
          <a:p>
            <a:pPr eaLnBrk="1" hangingPunct="1">
              <a:lnSpc>
                <a:spcPct val="105000"/>
              </a:lnSpc>
              <a:spcBef>
                <a:spcPct val="35000"/>
              </a:spcBef>
              <a:spcAft>
                <a:spcPct val="25000"/>
              </a:spcAft>
            </a:pPr>
            <a:r>
              <a:rPr lang="fr-FR" altLang="fr-FR" sz="2400" dirty="0" smtClean="0"/>
              <a:t>Post-traumatique ou suite chirurgie intraoculaire </a:t>
            </a:r>
          </a:p>
          <a:p>
            <a:pPr eaLnBrk="1" hangingPunct="1">
              <a:lnSpc>
                <a:spcPct val="105000"/>
              </a:lnSpc>
              <a:spcBef>
                <a:spcPct val="35000"/>
              </a:spcBef>
              <a:spcAft>
                <a:spcPct val="25000"/>
              </a:spcAft>
            </a:pPr>
            <a:r>
              <a:rPr lang="fr-FR" altLang="fr-FR" sz="2400" dirty="0" smtClean="0"/>
              <a:t>Concentrations élevées d’antibiotique nécessaire dans segments antérieur et postérieur du globe </a:t>
            </a:r>
          </a:p>
          <a:p>
            <a:pPr eaLnBrk="1" hangingPunct="1">
              <a:lnSpc>
                <a:spcPct val="105000"/>
              </a:lnSpc>
              <a:spcBef>
                <a:spcPct val="35000"/>
              </a:spcBef>
              <a:spcAft>
                <a:spcPct val="25000"/>
              </a:spcAft>
            </a:pPr>
            <a:r>
              <a:rPr lang="fr-FR" altLang="fr-FR" sz="2400" dirty="0" smtClean="0"/>
              <a:t>Voies d’administration des antibiotiques :</a:t>
            </a:r>
          </a:p>
          <a:p>
            <a:pPr lvl="1" eaLnBrk="1" hangingPunct="1">
              <a:lnSpc>
                <a:spcPct val="105000"/>
              </a:lnSpc>
              <a:spcBef>
                <a:spcPct val="35000"/>
              </a:spcBef>
              <a:spcAft>
                <a:spcPct val="25000"/>
              </a:spcAft>
            </a:pPr>
            <a:r>
              <a:rPr lang="fr-FR" altLang="fr-FR" sz="2000" dirty="0" smtClean="0"/>
              <a:t>Sous-conjonctivale : aminoside, céphalosporine</a:t>
            </a:r>
          </a:p>
          <a:p>
            <a:pPr lvl="1" eaLnBrk="1" hangingPunct="1">
              <a:lnSpc>
                <a:spcPct val="105000"/>
              </a:lnSpc>
              <a:spcBef>
                <a:spcPct val="35000"/>
              </a:spcBef>
              <a:spcAft>
                <a:spcPct val="25000"/>
              </a:spcAft>
            </a:pPr>
            <a:r>
              <a:rPr lang="fr-FR" altLang="fr-FR" sz="2000" dirty="0" err="1" smtClean="0"/>
              <a:t>Intravitréenne</a:t>
            </a:r>
            <a:r>
              <a:rPr lang="fr-FR" altLang="fr-FR" sz="2000" dirty="0" smtClean="0"/>
              <a:t> peu utilisée en ophtalmologie vétérinaire </a:t>
            </a:r>
          </a:p>
          <a:p>
            <a:pPr lvl="1" eaLnBrk="1" hangingPunct="1">
              <a:lnSpc>
                <a:spcPct val="105000"/>
              </a:lnSpc>
              <a:spcBef>
                <a:spcPct val="35000"/>
              </a:spcBef>
              <a:spcAft>
                <a:spcPct val="25000"/>
              </a:spcAft>
            </a:pPr>
            <a:r>
              <a:rPr lang="fr-FR" altLang="fr-FR" sz="2000" dirty="0" smtClean="0"/>
              <a:t>Parentérale (IV de préférence)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4" y="78280"/>
            <a:ext cx="7886700" cy="1325562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fr-FR" altLang="fr-FR" sz="3200" i="1" dirty="0" err="1" smtClean="0">
                <a:solidFill>
                  <a:schemeClr val="accent1"/>
                </a:solidFill>
              </a:rPr>
              <a:t>Endophtalmie</a:t>
            </a:r>
            <a:r>
              <a:rPr lang="fr-FR" altLang="fr-FR" sz="3200" i="1" dirty="0" smtClean="0">
                <a:solidFill>
                  <a:schemeClr val="accent1"/>
                </a:solidFill>
              </a:rPr>
              <a:t> bactérienne</a:t>
            </a:r>
          </a:p>
        </p:txBody>
      </p:sp>
      <p:pic>
        <p:nvPicPr>
          <p:cNvPr id="50180" name="Picture 5" descr="Img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700" y="3906264"/>
            <a:ext cx="2151589" cy="258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188377" y="6488668"/>
            <a:ext cx="1698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Photo A Régnier</a:t>
            </a:r>
          </a:p>
        </p:txBody>
      </p:sp>
    </p:spTree>
    <p:extLst>
      <p:ext uri="{BB962C8B-B14F-4D97-AF65-F5344CB8AC3E}">
        <p14:creationId xmlns:p14="http://schemas.microsoft.com/office/powerpoint/2010/main" val="3114648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spcBef>
                <a:spcPct val="35000"/>
              </a:spcBef>
              <a:spcAft>
                <a:spcPct val="25000"/>
              </a:spcAft>
              <a:defRPr/>
            </a:pPr>
            <a:r>
              <a:rPr lang="fr-FR" altLang="fr-FR" sz="2400" dirty="0" smtClean="0"/>
              <a:t>Association sulfamide-</a:t>
            </a:r>
            <a:r>
              <a:rPr lang="fr-FR" altLang="fr-FR" sz="2400" dirty="0" err="1" smtClean="0"/>
              <a:t>triméthoprime</a:t>
            </a:r>
            <a:endParaRPr lang="fr-FR" altLang="fr-FR" sz="2400" dirty="0" smtClean="0"/>
          </a:p>
          <a:p>
            <a:pPr marL="0" indent="0" eaLnBrk="1" hangingPunct="1">
              <a:spcBef>
                <a:spcPct val="35000"/>
              </a:spcBef>
              <a:spcAft>
                <a:spcPct val="25000"/>
              </a:spcAft>
              <a:buNone/>
              <a:defRPr/>
            </a:pPr>
            <a:endParaRPr lang="fr-FR" altLang="fr-FR" sz="2400" dirty="0" smtClean="0"/>
          </a:p>
          <a:p>
            <a:pPr eaLnBrk="1" hangingPunct="1">
              <a:spcBef>
                <a:spcPct val="35000"/>
              </a:spcBef>
              <a:spcAft>
                <a:spcPct val="25000"/>
              </a:spcAft>
              <a:defRPr/>
            </a:pPr>
            <a:r>
              <a:rPr lang="fr-FR" altLang="fr-FR" sz="2400" dirty="0" smtClean="0"/>
              <a:t>Fluoroquinolones</a:t>
            </a:r>
          </a:p>
          <a:p>
            <a:pPr lvl="1" eaLnBrk="1" hangingPunct="1">
              <a:spcBef>
                <a:spcPct val="35000"/>
              </a:spcBef>
              <a:spcAft>
                <a:spcPct val="25000"/>
              </a:spcAft>
              <a:defRPr/>
            </a:pPr>
            <a:r>
              <a:rPr lang="fr-FR" altLang="fr-FR" sz="2000" dirty="0" err="1" smtClean="0"/>
              <a:t>Enrofloxacine</a:t>
            </a:r>
            <a:endParaRPr lang="fr-FR" altLang="fr-FR" sz="2000" dirty="0" smtClean="0"/>
          </a:p>
          <a:p>
            <a:pPr lvl="1" eaLnBrk="1" hangingPunct="1">
              <a:spcBef>
                <a:spcPct val="35000"/>
              </a:spcBef>
              <a:spcAft>
                <a:spcPct val="25000"/>
              </a:spcAft>
              <a:defRPr/>
            </a:pPr>
            <a:r>
              <a:rPr lang="fr-FR" altLang="fr-FR" sz="2000" dirty="0" err="1" smtClean="0"/>
              <a:t>Marbofloxacine</a:t>
            </a:r>
            <a:endParaRPr lang="fr-FR" altLang="fr-FR" sz="2000" dirty="0" smtClean="0"/>
          </a:p>
          <a:p>
            <a:pPr lvl="2" eaLnBrk="1" hangingPunct="1">
              <a:spcBef>
                <a:spcPct val="35000"/>
              </a:spcBef>
              <a:spcAft>
                <a:spcPct val="25000"/>
              </a:spcAft>
              <a:defRPr/>
            </a:pPr>
            <a:r>
              <a:rPr lang="fr-FR" altLang="fr-FR" sz="2000" dirty="0" smtClean="0"/>
              <a:t>posologie: 4-5 mg/kg IV (1</a:t>
            </a:r>
            <a:r>
              <a:rPr lang="fr-FR" altLang="fr-FR" sz="2000" baseline="30000" dirty="0" smtClean="0"/>
              <a:t>er</a:t>
            </a:r>
            <a:r>
              <a:rPr lang="fr-FR" altLang="fr-FR" sz="2000" dirty="0" smtClean="0"/>
              <a:t> jour) puis 2 mg/kg/j</a:t>
            </a:r>
          </a:p>
          <a:p>
            <a:pPr lvl="2" eaLnBrk="1" hangingPunct="1">
              <a:spcBef>
                <a:spcPct val="35000"/>
              </a:spcBef>
              <a:spcAft>
                <a:spcPct val="25000"/>
              </a:spcAft>
              <a:defRPr/>
            </a:pPr>
            <a:r>
              <a:rPr lang="fr-FR" altLang="fr-FR" sz="2000" dirty="0" smtClean="0"/>
              <a:t>concentrations HA et vitré &gt; CMI</a:t>
            </a:r>
            <a:r>
              <a:rPr lang="fr-FR" altLang="fr-FR" sz="2000" baseline="-25000" dirty="0" smtClean="0"/>
              <a:t>90 </a:t>
            </a:r>
            <a:r>
              <a:rPr lang="fr-FR" altLang="fr-FR" sz="2000" dirty="0" smtClean="0"/>
              <a:t> plupart des germes sauf streptocoques </a:t>
            </a:r>
          </a:p>
          <a:p>
            <a:pPr marL="457200" lvl="1" indent="0" eaLnBrk="1" hangingPunct="1">
              <a:spcBef>
                <a:spcPct val="35000"/>
              </a:spcBef>
              <a:spcAft>
                <a:spcPct val="25000"/>
              </a:spcAft>
              <a:buFontTx/>
              <a:buNone/>
              <a:defRPr/>
            </a:pPr>
            <a:endParaRPr lang="fr-FR" altLang="fr-FR" sz="2400" dirty="0" smtClean="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0285" y="104894"/>
            <a:ext cx="7886700" cy="1325562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fr-FR" altLang="fr-FR" sz="3200" i="1" dirty="0" err="1" smtClean="0">
                <a:solidFill>
                  <a:schemeClr val="accent1"/>
                </a:solidFill>
              </a:rPr>
              <a:t>Endophthalmie</a:t>
            </a:r>
            <a:r>
              <a:rPr lang="fr-FR" altLang="fr-FR" sz="3200" i="1" dirty="0" smtClean="0">
                <a:solidFill>
                  <a:schemeClr val="accent1"/>
                </a:solidFill>
              </a:rPr>
              <a:t> bactérienne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228184" y="3717032"/>
            <a:ext cx="12457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/!\</a:t>
            </a:r>
            <a:endParaRPr lang="fr-FR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3573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40768"/>
            <a:ext cx="8229600" cy="4625975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35000"/>
              </a:spcBef>
              <a:spcAft>
                <a:spcPct val="25000"/>
              </a:spcAft>
            </a:pPr>
            <a:r>
              <a:rPr lang="fr-FR" altLang="fr-FR" sz="2400" dirty="0" smtClean="0"/>
              <a:t>Diverses voies d’entrée possibles (en particulier oropharynx)</a:t>
            </a:r>
          </a:p>
          <a:p>
            <a:pPr eaLnBrk="1" hangingPunct="1">
              <a:spcBef>
                <a:spcPct val="35000"/>
              </a:spcBef>
              <a:spcAft>
                <a:spcPct val="25000"/>
              </a:spcAft>
            </a:pPr>
            <a:r>
              <a:rPr lang="fr-FR" altLang="fr-FR" sz="2400" dirty="0" smtClean="0"/>
              <a:t>Germes variés :</a:t>
            </a:r>
            <a:r>
              <a:rPr lang="fr-FR" altLang="fr-FR" sz="2000" dirty="0" smtClean="0"/>
              <a:t> </a:t>
            </a:r>
            <a:r>
              <a:rPr lang="fr-FR" altLang="fr-FR" sz="2000" i="1" dirty="0" smtClean="0"/>
              <a:t>Staphylococcus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spp</a:t>
            </a:r>
            <a:r>
              <a:rPr lang="fr-FR" altLang="fr-FR" sz="2000" dirty="0" smtClean="0"/>
              <a:t>. (25%), </a:t>
            </a:r>
            <a:r>
              <a:rPr lang="fr-FR" altLang="fr-FR" sz="2000" i="1" dirty="0" err="1" smtClean="0"/>
              <a:t>E.coli</a:t>
            </a:r>
            <a:r>
              <a:rPr lang="fr-FR" altLang="fr-FR" sz="2000" dirty="0" smtClean="0"/>
              <a:t> (17%), </a:t>
            </a:r>
            <a:r>
              <a:rPr lang="fr-FR" altLang="fr-FR" sz="2000" i="1" dirty="0" smtClean="0"/>
              <a:t>Pasteurella multocida </a:t>
            </a:r>
            <a:r>
              <a:rPr lang="fr-FR" altLang="fr-FR" sz="2000" dirty="0" smtClean="0"/>
              <a:t>(9%), anaérobies (</a:t>
            </a:r>
            <a:r>
              <a:rPr lang="fr-FR" altLang="fr-FR" sz="2000" i="1" dirty="0" err="1" smtClean="0"/>
              <a:t>Bacteroides</a:t>
            </a:r>
            <a:r>
              <a:rPr lang="fr-FR" altLang="fr-FR" sz="2000" dirty="0" smtClean="0"/>
              <a:t>, </a:t>
            </a:r>
            <a:r>
              <a:rPr lang="fr-FR" altLang="fr-FR" sz="2000" i="1" dirty="0" smtClean="0"/>
              <a:t>Clostridium</a:t>
            </a:r>
            <a:r>
              <a:rPr lang="fr-FR" altLang="fr-FR" sz="2000" dirty="0" smtClean="0"/>
              <a:t>)</a:t>
            </a:r>
          </a:p>
          <a:p>
            <a:pPr marL="0" indent="0" eaLnBrk="1" hangingPunct="1">
              <a:spcBef>
                <a:spcPct val="35000"/>
              </a:spcBef>
              <a:spcAft>
                <a:spcPct val="25000"/>
              </a:spcAft>
              <a:buNone/>
            </a:pPr>
            <a:endParaRPr lang="fr-FR" altLang="fr-FR" sz="2000" dirty="0" smtClean="0"/>
          </a:p>
          <a:p>
            <a:pPr eaLnBrk="1" hangingPunct="1">
              <a:spcBef>
                <a:spcPct val="35000"/>
              </a:spcBef>
              <a:spcAft>
                <a:spcPct val="25000"/>
              </a:spcAft>
            </a:pPr>
            <a:r>
              <a:rPr lang="fr-FR" altLang="fr-FR" sz="2400" b="1" dirty="0" smtClean="0"/>
              <a:t>Antibiothérapie voie générale : </a:t>
            </a:r>
          </a:p>
          <a:p>
            <a:pPr lvl="1">
              <a:spcBef>
                <a:spcPct val="35000"/>
              </a:spcBef>
              <a:spcAft>
                <a:spcPct val="25000"/>
              </a:spcAft>
            </a:pPr>
            <a:r>
              <a:rPr lang="fr-FR" altLang="fr-FR" dirty="0" smtClean="0"/>
              <a:t>amoxicilline/acide clavulanique, </a:t>
            </a:r>
          </a:p>
          <a:p>
            <a:pPr lvl="1">
              <a:spcBef>
                <a:spcPct val="35000"/>
              </a:spcBef>
              <a:spcAft>
                <a:spcPct val="25000"/>
              </a:spcAft>
            </a:pPr>
            <a:r>
              <a:rPr lang="fr-FR" altLang="fr-FR" dirty="0" smtClean="0"/>
              <a:t>Sulfamide/</a:t>
            </a:r>
            <a:r>
              <a:rPr lang="fr-FR" altLang="fr-FR" dirty="0" err="1" smtClean="0"/>
              <a:t>triméthoprime</a:t>
            </a:r>
            <a:endParaRPr lang="fr-FR" altLang="fr-FR" dirty="0" smtClean="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9784" y="46336"/>
            <a:ext cx="7886700" cy="1325562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fr-FR" altLang="fr-FR" sz="3200" i="1" dirty="0" smtClean="0">
                <a:solidFill>
                  <a:schemeClr val="accent1"/>
                </a:solidFill>
              </a:rPr>
              <a:t>Cellulite et abcès orbitaires</a:t>
            </a:r>
          </a:p>
        </p:txBody>
      </p:sp>
      <p:pic>
        <p:nvPicPr>
          <p:cNvPr id="52228" name="Picture 2" descr="D:\docs_aregnier\Dossier orbite et globe\Diapos orbite\Img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581" y="4465516"/>
            <a:ext cx="25971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704351" y="6338766"/>
            <a:ext cx="1612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Photo JY </a:t>
            </a:r>
            <a:r>
              <a:rPr lang="fr-FR" dirty="0" err="1" smtClean="0"/>
              <a:t>Douet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8667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fr-FR" altLang="fr-FR" sz="4000" b="1" dirty="0" smtClean="0"/>
              <a:t>Traitements antifongiques et antiviraux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394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110" y="179676"/>
            <a:ext cx="7886700" cy="1325562"/>
          </a:xfrm>
        </p:spPr>
        <p:txBody>
          <a:bodyPr/>
          <a:lstStyle/>
          <a:p>
            <a:r>
              <a:rPr lang="fr-FR" dirty="0" smtClean="0"/>
              <a:t>Traitement antifongique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628649" y="1505238"/>
            <a:ext cx="7155474" cy="1168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spcAft>
                <a:spcPct val="15000"/>
              </a:spcAft>
            </a:pPr>
            <a:r>
              <a:rPr lang="fr-FR" altLang="fr-FR" sz="2400" b="1" u="sng" dirty="0"/>
              <a:t>Pas de préparation à usage oculaire en France</a:t>
            </a:r>
          </a:p>
          <a:p>
            <a:pPr marL="285750" indent="-285750">
              <a:spcBef>
                <a:spcPct val="1000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fr-FR" altLang="fr-FR" dirty="0"/>
              <a:t>P</a:t>
            </a:r>
            <a:r>
              <a:rPr lang="fr-FR" altLang="fr-FR" dirty="0" smtClean="0"/>
              <a:t>ommade </a:t>
            </a:r>
            <a:r>
              <a:rPr lang="fr-FR" altLang="fr-FR" dirty="0"/>
              <a:t>à usage cutané </a:t>
            </a:r>
          </a:p>
          <a:p>
            <a:pPr marL="285750" indent="-285750">
              <a:spcBef>
                <a:spcPct val="1000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fr-FR" altLang="fr-FR" dirty="0" smtClean="0"/>
              <a:t>Préparation </a:t>
            </a:r>
            <a:r>
              <a:rPr lang="fr-FR" altLang="fr-FR" dirty="0"/>
              <a:t>à partir </a:t>
            </a:r>
            <a:r>
              <a:rPr lang="fr-FR" altLang="fr-FR" dirty="0" smtClean="0"/>
              <a:t>d’une </a:t>
            </a:r>
            <a:r>
              <a:rPr lang="fr-FR" altLang="fr-FR" dirty="0"/>
              <a:t>solution pour administration parentérale </a:t>
            </a:r>
          </a:p>
        </p:txBody>
      </p:sp>
      <p:pic>
        <p:nvPicPr>
          <p:cNvPr id="5" name="Picture 4" descr="D:\docs_aregnier\Dossier ophtalmo cheval\cornée CV\Besson keratite mycosique\Besson kératite mycosique 13 10 11 II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388" y="3299984"/>
            <a:ext cx="3312622" cy="2414847"/>
          </a:xfrm>
          <a:noFill/>
        </p:spPr>
      </p:pic>
      <p:sp>
        <p:nvSpPr>
          <p:cNvPr id="6" name="ZoneTexte 5"/>
          <p:cNvSpPr txBox="1"/>
          <p:nvPr/>
        </p:nvSpPr>
        <p:spPr>
          <a:xfrm>
            <a:off x="5883007" y="5695234"/>
            <a:ext cx="1811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Photo : JY </a:t>
            </a:r>
            <a:r>
              <a:rPr lang="fr-FR" dirty="0" err="1" smtClean="0"/>
              <a:t>Douet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05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6765" y="204969"/>
            <a:ext cx="7886700" cy="1325562"/>
          </a:xfrm>
        </p:spPr>
        <p:txBody>
          <a:bodyPr/>
          <a:lstStyle/>
          <a:p>
            <a:r>
              <a:rPr lang="fr-FR" dirty="0" smtClean="0"/>
              <a:t>Traitement antifongique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437984"/>
              </p:ext>
            </p:extLst>
          </p:nvPr>
        </p:nvGraphicFramePr>
        <p:xfrm>
          <a:off x="548306" y="1811866"/>
          <a:ext cx="8032358" cy="1574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087">
                  <a:extLst>
                    <a:ext uri="{9D8B030D-6E8A-4147-A177-3AD203B41FA5}">
                      <a16:colId xmlns:a16="http://schemas.microsoft.com/office/drawing/2014/main" val="391731693"/>
                    </a:ext>
                  </a:extLst>
                </a:gridCol>
                <a:gridCol w="1473613">
                  <a:extLst>
                    <a:ext uri="{9D8B030D-6E8A-4147-A177-3AD203B41FA5}">
                      <a16:colId xmlns:a16="http://schemas.microsoft.com/office/drawing/2014/main" val="3906135897"/>
                    </a:ext>
                  </a:extLst>
                </a:gridCol>
                <a:gridCol w="1510886">
                  <a:extLst>
                    <a:ext uri="{9D8B030D-6E8A-4147-A177-3AD203B41FA5}">
                      <a16:colId xmlns:a16="http://schemas.microsoft.com/office/drawing/2014/main" val="4288266746"/>
                    </a:ext>
                  </a:extLst>
                </a:gridCol>
                <a:gridCol w="1576694">
                  <a:extLst>
                    <a:ext uri="{9D8B030D-6E8A-4147-A177-3AD203B41FA5}">
                      <a16:colId xmlns:a16="http://schemas.microsoft.com/office/drawing/2014/main" val="1567641651"/>
                    </a:ext>
                  </a:extLst>
                </a:gridCol>
                <a:gridCol w="1445078">
                  <a:extLst>
                    <a:ext uri="{9D8B030D-6E8A-4147-A177-3AD203B41FA5}">
                      <a16:colId xmlns:a16="http://schemas.microsoft.com/office/drawing/2014/main" val="1741191096"/>
                    </a:ext>
                  </a:extLst>
                </a:gridCol>
              </a:tblGrid>
              <a:tr h="355234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Molécule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formulation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Voie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concentrations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commentaires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159508"/>
                  </a:ext>
                </a:extLst>
              </a:tr>
              <a:tr h="325189">
                <a:tc>
                  <a:txBody>
                    <a:bodyPr/>
                    <a:lstStyle/>
                    <a:p>
                      <a:r>
                        <a:rPr lang="fr-FR" sz="1800" b="1" dirty="0" err="1" smtClean="0"/>
                        <a:t>Povidone</a:t>
                      </a:r>
                      <a:r>
                        <a:rPr lang="fr-FR" sz="1800" b="1" baseline="0" dirty="0" smtClean="0"/>
                        <a:t> iodée </a:t>
                      </a:r>
                      <a:endParaRPr lang="fr-FR" sz="1800" b="1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Topique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2 %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(dilution par 5 de la </a:t>
                      </a:r>
                      <a:r>
                        <a:rPr lang="fr-FR" sz="1200" dirty="0" err="1" smtClean="0"/>
                        <a:t>vétédine</a:t>
                      </a:r>
                      <a:r>
                        <a:rPr lang="fr-FR" sz="1200" baseline="0" dirty="0" smtClean="0"/>
                        <a:t> solution)</a:t>
                      </a:r>
                      <a:endParaRPr lang="fr-FR" sz="1200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/>
                        <a:t>À rincer </a:t>
                      </a:r>
                      <a:r>
                        <a:rPr lang="fr-FR" sz="1600" dirty="0" smtClean="0"/>
                        <a:t>après 5 min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585741"/>
                  </a:ext>
                </a:extLst>
              </a:tr>
              <a:tr h="507830"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Chlorhexidine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err="1" smtClean="0"/>
                        <a:t>Hibitane</a:t>
                      </a:r>
                      <a:r>
                        <a:rPr lang="fr-FR" sz="1400" b="1" baseline="0" dirty="0" smtClean="0"/>
                        <a:t> irrigation à diluer</a:t>
                      </a:r>
                      <a:endParaRPr lang="fr-FR" sz="1400" b="1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Topique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0.2%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irritant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222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36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Traitement antifongique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652351"/>
              </p:ext>
            </p:extLst>
          </p:nvPr>
        </p:nvGraphicFramePr>
        <p:xfrm>
          <a:off x="366712" y="1600200"/>
          <a:ext cx="8410576" cy="4368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992">
                  <a:extLst>
                    <a:ext uri="{9D8B030D-6E8A-4147-A177-3AD203B41FA5}">
                      <a16:colId xmlns:a16="http://schemas.microsoft.com/office/drawing/2014/main" val="391731693"/>
                    </a:ext>
                  </a:extLst>
                </a:gridCol>
                <a:gridCol w="1210185">
                  <a:extLst>
                    <a:ext uri="{9D8B030D-6E8A-4147-A177-3AD203B41FA5}">
                      <a16:colId xmlns:a16="http://schemas.microsoft.com/office/drawing/2014/main" val="1144947345"/>
                    </a:ext>
                  </a:extLst>
                </a:gridCol>
                <a:gridCol w="1425052">
                  <a:extLst>
                    <a:ext uri="{9D8B030D-6E8A-4147-A177-3AD203B41FA5}">
                      <a16:colId xmlns:a16="http://schemas.microsoft.com/office/drawing/2014/main" val="3906135897"/>
                    </a:ext>
                  </a:extLst>
                </a:gridCol>
                <a:gridCol w="1168871">
                  <a:extLst>
                    <a:ext uri="{9D8B030D-6E8A-4147-A177-3AD203B41FA5}">
                      <a16:colId xmlns:a16="http://schemas.microsoft.com/office/drawing/2014/main" val="4288266746"/>
                    </a:ext>
                  </a:extLst>
                </a:gridCol>
                <a:gridCol w="1383738">
                  <a:extLst>
                    <a:ext uri="{9D8B030D-6E8A-4147-A177-3AD203B41FA5}">
                      <a16:colId xmlns:a16="http://schemas.microsoft.com/office/drawing/2014/main" val="1567641651"/>
                    </a:ext>
                  </a:extLst>
                </a:gridCol>
                <a:gridCol w="1383738">
                  <a:extLst>
                    <a:ext uri="{9D8B030D-6E8A-4147-A177-3AD203B41FA5}">
                      <a16:colId xmlns:a16="http://schemas.microsoft.com/office/drawing/2014/main" val="1741191096"/>
                    </a:ext>
                  </a:extLst>
                </a:gridCol>
              </a:tblGrid>
              <a:tr h="283472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Molécule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Champignon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formulation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Voie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concentrations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commentaires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159508"/>
                  </a:ext>
                </a:extLst>
              </a:tr>
              <a:tr h="531509">
                <a:tc>
                  <a:txBody>
                    <a:bodyPr/>
                    <a:lstStyle/>
                    <a:p>
                      <a:r>
                        <a:rPr lang="fr-FR" sz="2000" b="1" dirty="0" err="1" smtClean="0"/>
                        <a:t>Enilconazole</a:t>
                      </a:r>
                      <a:endParaRPr lang="fr-FR" sz="2000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Aspergillus</a:t>
                      </a:r>
                    </a:p>
                    <a:p>
                      <a:endParaRPr lang="fr-FR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 smtClean="0"/>
                        <a:t>Imaveral</a:t>
                      </a:r>
                      <a:r>
                        <a:rPr lang="fr-FR" sz="1600" dirty="0" smtClean="0"/>
                        <a:t>®</a:t>
                      </a:r>
                    </a:p>
                    <a:p>
                      <a:endParaRPr lang="fr-FR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Topique</a:t>
                      </a:r>
                      <a:endParaRPr lang="fr-FR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0.2</a:t>
                      </a:r>
                      <a:r>
                        <a:rPr lang="fr-FR" sz="1600" baseline="0" dirty="0" smtClean="0"/>
                        <a:t> %</a:t>
                      </a:r>
                      <a:endParaRPr lang="fr-FR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214631"/>
                  </a:ext>
                </a:extLst>
              </a:tr>
              <a:tr h="531509">
                <a:tc>
                  <a:txBody>
                    <a:bodyPr/>
                    <a:lstStyle/>
                    <a:p>
                      <a:r>
                        <a:rPr lang="fr-FR" sz="1800" b="1" dirty="0" err="1" smtClean="0"/>
                        <a:t>Amphotericine</a:t>
                      </a:r>
                      <a:r>
                        <a:rPr lang="fr-FR" sz="1800" b="1" baseline="0" dirty="0" smtClean="0"/>
                        <a:t> B</a:t>
                      </a:r>
                      <a:endParaRPr lang="fr-FR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Aspergillus,</a:t>
                      </a:r>
                      <a:r>
                        <a:rPr lang="fr-FR" sz="1400" b="1" baseline="0" dirty="0" smtClean="0"/>
                        <a:t> </a:t>
                      </a:r>
                    </a:p>
                    <a:p>
                      <a:r>
                        <a:rPr lang="fr-FR" sz="1400" b="1" baseline="0" dirty="0" smtClean="0"/>
                        <a:t>Candida</a:t>
                      </a:r>
                    </a:p>
                    <a:p>
                      <a:r>
                        <a:rPr lang="fr-FR" sz="1400" b="1" baseline="0" dirty="0" err="1" smtClean="0"/>
                        <a:t>Fusarium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IV </a:t>
                      </a:r>
                    </a:p>
                    <a:p>
                      <a:r>
                        <a:rPr lang="fr-FR" sz="1400" b="1" dirty="0" smtClean="0"/>
                        <a:t>En pharmacie</a:t>
                      </a:r>
                      <a:r>
                        <a:rPr lang="fr-FR" sz="1400" b="1" baseline="0" dirty="0" smtClean="0"/>
                        <a:t> hospitalière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Topique</a:t>
                      </a:r>
                      <a:r>
                        <a:rPr lang="fr-FR" sz="1400" b="1" baseline="0" dirty="0" smtClean="0"/>
                        <a:t> 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0.25 %</a:t>
                      </a:r>
                    </a:p>
                    <a:p>
                      <a:r>
                        <a:rPr lang="fr-FR" sz="1400" b="1" dirty="0" smtClean="0"/>
                        <a:t>=2.5 mg/mL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A conserver moins de 72h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554033"/>
                  </a:ext>
                </a:extLst>
              </a:tr>
              <a:tr h="562172"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Natamycine</a:t>
                      </a:r>
                      <a:endParaRPr lang="fr-FR" sz="1200" dirty="0" smtClean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err="1" smtClean="0"/>
                        <a:t>Fusarium</a:t>
                      </a:r>
                      <a:r>
                        <a:rPr lang="fr-FR" sz="1050" dirty="0" smtClean="0"/>
                        <a:t> Aspergillus</a:t>
                      </a:r>
                      <a:endParaRPr lang="fr-FR" sz="105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aseline="0" dirty="0" smtClean="0"/>
                        <a:t>USA </a:t>
                      </a:r>
                      <a:r>
                        <a:rPr lang="fr-FR" sz="1050" baseline="0" dirty="0" err="1" smtClean="0"/>
                        <a:t>opthalmo</a:t>
                      </a:r>
                      <a:endParaRPr lang="fr-FR" sz="1050" baseline="0" dirty="0" smtClean="0"/>
                    </a:p>
                    <a:p>
                      <a:endParaRPr lang="fr-FR" sz="1050" baseline="0" dirty="0" smtClean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/>
                        <a:t>topique</a:t>
                      </a:r>
                    </a:p>
                    <a:p>
                      <a:endParaRPr lang="fr-FR" sz="105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Diluer 200 mg/L NaCl 0.9%</a:t>
                      </a:r>
                      <a:endParaRPr lang="fr-FR" sz="105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Peu de</a:t>
                      </a:r>
                      <a:r>
                        <a:rPr lang="fr-FR" sz="1050" baseline="0" dirty="0" smtClean="0"/>
                        <a:t> pénétration dans la cornée</a:t>
                      </a:r>
                      <a:endParaRPr lang="fr-FR" sz="105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484905"/>
                  </a:ext>
                </a:extLst>
              </a:tr>
              <a:tr h="382687">
                <a:tc>
                  <a:txBody>
                    <a:bodyPr/>
                    <a:lstStyle/>
                    <a:p>
                      <a:r>
                        <a:rPr lang="fr-FR" sz="2000" b="0" dirty="0" err="1" smtClean="0"/>
                        <a:t>Miconazole</a:t>
                      </a:r>
                      <a:endParaRPr lang="fr-FR" sz="20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Aspergillus</a:t>
                      </a:r>
                    </a:p>
                    <a:p>
                      <a:r>
                        <a:rPr lang="fr-FR" sz="1800" dirty="0" smtClean="0"/>
                        <a:t>(</a:t>
                      </a:r>
                      <a:r>
                        <a:rPr lang="fr-FR" sz="1800" dirty="0" err="1" smtClean="0"/>
                        <a:t>Fusarium</a:t>
                      </a:r>
                      <a:r>
                        <a:rPr lang="fr-FR" sz="1800" dirty="0" smtClean="0"/>
                        <a:t>)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Daktarin</a:t>
                      </a:r>
                      <a:r>
                        <a:rPr lang="fr-FR" sz="1800" dirty="0" smtClean="0"/>
                        <a:t>®</a:t>
                      </a:r>
                      <a:r>
                        <a:rPr lang="fr-FR" sz="1800" baseline="0" dirty="0" smtClean="0"/>
                        <a:t> *h </a:t>
                      </a:r>
                      <a:r>
                        <a:rPr lang="fr-FR" sz="1600" b="1" baseline="0" dirty="0" smtClean="0"/>
                        <a:t>crème vaginale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topique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922999"/>
                  </a:ext>
                </a:extLst>
              </a:tr>
              <a:tr h="668855">
                <a:tc>
                  <a:txBody>
                    <a:bodyPr/>
                    <a:lstStyle/>
                    <a:p>
                      <a:r>
                        <a:rPr lang="fr-FR" sz="1400" b="1" baseline="0" dirty="0" err="1" smtClean="0"/>
                        <a:t>Voriconazole</a:t>
                      </a:r>
                      <a:r>
                        <a:rPr lang="fr-FR" sz="1400" b="1" baseline="0" dirty="0" smtClean="0"/>
                        <a:t> </a:t>
                      </a:r>
                      <a:endParaRPr lang="fr-FR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Aspergillus, </a:t>
                      </a:r>
                    </a:p>
                    <a:p>
                      <a:r>
                        <a:rPr lang="fr-FR" sz="1100" dirty="0" smtClean="0"/>
                        <a:t>(</a:t>
                      </a:r>
                      <a:r>
                        <a:rPr lang="fr-FR" sz="1100" dirty="0" err="1" smtClean="0"/>
                        <a:t>Fusarium</a:t>
                      </a:r>
                      <a:r>
                        <a:rPr lang="fr-FR" sz="1100" smtClean="0"/>
                        <a:t>)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IV</a:t>
                      </a:r>
                    </a:p>
                    <a:p>
                      <a:r>
                        <a:rPr lang="fr-FR" sz="1100" dirty="0" smtClean="0"/>
                        <a:t>En pharmacie</a:t>
                      </a:r>
                      <a:r>
                        <a:rPr lang="fr-FR" sz="1100" baseline="0" dirty="0" smtClean="0"/>
                        <a:t> hospitalière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Topique ou sous conjonctival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Moins</a:t>
                      </a:r>
                      <a:r>
                        <a:rPr lang="fr-FR" sz="1100" baseline="0" dirty="0" smtClean="0"/>
                        <a:t> de résistances au </a:t>
                      </a:r>
                      <a:r>
                        <a:rPr lang="fr-FR" sz="1100" baseline="0" dirty="0" err="1" smtClean="0"/>
                        <a:t>voriconazole</a:t>
                      </a:r>
                      <a:r>
                        <a:rPr lang="fr-FR" sz="1100" baseline="0" dirty="0" smtClean="0"/>
                        <a:t> / autres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166351"/>
                  </a:ext>
                </a:extLst>
              </a:tr>
              <a:tr h="668855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Fluconazole</a:t>
                      </a:r>
                      <a:endParaRPr lang="fr-FR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Aspergillus (faible activité car</a:t>
                      </a:r>
                      <a:r>
                        <a:rPr lang="fr-FR" sz="1100" baseline="0" dirty="0" smtClean="0"/>
                        <a:t> résistance)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IV En pharmacie</a:t>
                      </a:r>
                      <a:r>
                        <a:rPr lang="fr-FR" sz="1100" baseline="0" dirty="0" smtClean="0"/>
                        <a:t> hospitalière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Topique ou sous conjonctival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473029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689169" y="6310014"/>
            <a:ext cx="78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Excepté l’</a:t>
            </a:r>
            <a:r>
              <a:rPr lang="fr-FR" b="1" dirty="0" err="1" smtClean="0"/>
              <a:t>eniconazole</a:t>
            </a:r>
            <a:r>
              <a:rPr lang="fr-FR" b="1" dirty="0" smtClean="0"/>
              <a:t>, </a:t>
            </a:r>
            <a:r>
              <a:rPr lang="fr-FR" b="1" dirty="0" smtClean="0">
                <a:solidFill>
                  <a:srgbClr val="FF0000"/>
                </a:solidFill>
              </a:rPr>
              <a:t>pas de LMR </a:t>
            </a:r>
            <a:r>
              <a:rPr lang="fr-FR" b="1" dirty="0" smtClean="0"/>
              <a:t>donc exclusion de la consommation humaine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44005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6765" y="204969"/>
            <a:ext cx="7886700" cy="1325562"/>
          </a:xfrm>
        </p:spPr>
        <p:txBody>
          <a:bodyPr/>
          <a:lstStyle/>
          <a:p>
            <a:r>
              <a:rPr lang="fr-FR" dirty="0" smtClean="0"/>
              <a:t>Traitement antifongique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969888"/>
              </p:ext>
            </p:extLst>
          </p:nvPr>
        </p:nvGraphicFramePr>
        <p:xfrm>
          <a:off x="734573" y="1982527"/>
          <a:ext cx="7946971" cy="253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625">
                  <a:extLst>
                    <a:ext uri="{9D8B030D-6E8A-4147-A177-3AD203B41FA5}">
                      <a16:colId xmlns:a16="http://schemas.microsoft.com/office/drawing/2014/main" val="391731693"/>
                    </a:ext>
                  </a:extLst>
                </a:gridCol>
                <a:gridCol w="1326078">
                  <a:extLst>
                    <a:ext uri="{9D8B030D-6E8A-4147-A177-3AD203B41FA5}">
                      <a16:colId xmlns:a16="http://schemas.microsoft.com/office/drawing/2014/main" val="3906135897"/>
                    </a:ext>
                  </a:extLst>
                </a:gridCol>
                <a:gridCol w="960876">
                  <a:extLst>
                    <a:ext uri="{9D8B030D-6E8A-4147-A177-3AD203B41FA5}">
                      <a16:colId xmlns:a16="http://schemas.microsoft.com/office/drawing/2014/main" val="3482990476"/>
                    </a:ext>
                  </a:extLst>
                </a:gridCol>
                <a:gridCol w="1307464">
                  <a:extLst>
                    <a:ext uri="{9D8B030D-6E8A-4147-A177-3AD203B41FA5}">
                      <a16:colId xmlns:a16="http://schemas.microsoft.com/office/drawing/2014/main" val="4288266746"/>
                    </a:ext>
                  </a:extLst>
                </a:gridCol>
                <a:gridCol w="1307464">
                  <a:extLst>
                    <a:ext uri="{9D8B030D-6E8A-4147-A177-3AD203B41FA5}">
                      <a16:colId xmlns:a16="http://schemas.microsoft.com/office/drawing/2014/main" val="1567641651"/>
                    </a:ext>
                  </a:extLst>
                </a:gridCol>
                <a:gridCol w="1307464">
                  <a:extLst>
                    <a:ext uri="{9D8B030D-6E8A-4147-A177-3AD203B41FA5}">
                      <a16:colId xmlns:a16="http://schemas.microsoft.com/office/drawing/2014/main" val="17411910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Molécule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formulation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Spectre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Voie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concentrations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commentaires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159508"/>
                  </a:ext>
                </a:extLst>
              </a:tr>
              <a:tr h="522865">
                <a:tc>
                  <a:txBody>
                    <a:bodyPr/>
                    <a:lstStyle/>
                    <a:p>
                      <a:r>
                        <a:rPr lang="fr-FR" sz="1400" b="1" dirty="0" err="1" smtClean="0"/>
                        <a:t>Terbinafine</a:t>
                      </a:r>
                      <a:endParaRPr lang="fr-FR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/>
                        <a:t>Lamisil</a:t>
                      </a:r>
                      <a:r>
                        <a:rPr lang="fr-FR" sz="1200" dirty="0" smtClean="0"/>
                        <a:t>® *h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Candida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(Aspergillus)</a:t>
                      </a:r>
                      <a:r>
                        <a:rPr lang="fr-FR" sz="1200" baseline="0" dirty="0" smtClean="0"/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 smtClean="0"/>
                        <a:t>(</a:t>
                      </a:r>
                      <a:r>
                        <a:rPr lang="fr-FR" sz="1200" baseline="0" dirty="0" err="1" smtClean="0"/>
                        <a:t>Fusarium</a:t>
                      </a:r>
                      <a:r>
                        <a:rPr lang="fr-FR" sz="1200" baseline="0" dirty="0" smtClean="0"/>
                        <a:t>)</a:t>
                      </a: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Topique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Pas de pénétration à</a:t>
                      </a:r>
                      <a:r>
                        <a:rPr lang="fr-FR" sz="1200" baseline="0" dirty="0" smtClean="0"/>
                        <a:t> travers la cornée</a:t>
                      </a:r>
                      <a:endParaRPr lang="fr-FR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757218"/>
                  </a:ext>
                </a:extLst>
              </a:tr>
              <a:tr h="507830"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Sulfadiazine argentique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baseline="0" dirty="0" err="1" smtClean="0"/>
                        <a:t>Flammazine</a:t>
                      </a:r>
                      <a:r>
                        <a:rPr lang="fr-FR" sz="1050" b="1" baseline="0" dirty="0" smtClean="0"/>
                        <a:t>® *h</a:t>
                      </a:r>
                      <a:endParaRPr lang="fr-FR" sz="105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 smtClean="0"/>
                        <a:t>Topique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 smtClean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 smtClean="0"/>
                        <a:t>Efficacité in vivo?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1089"/>
                  </a:ext>
                </a:extLst>
              </a:tr>
              <a:tr h="507830"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Flucytosine</a:t>
                      </a: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/>
                        <a:t>En pharmacie</a:t>
                      </a:r>
                      <a:r>
                        <a:rPr lang="fr-FR" sz="1050" baseline="0" dirty="0" smtClean="0"/>
                        <a:t> hospitalière</a:t>
                      </a:r>
                      <a:endParaRPr lang="fr-FR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/>
                        <a:t>plutôt </a:t>
                      </a:r>
                      <a:r>
                        <a:rPr lang="fr-FR" sz="1050" b="1" dirty="0" smtClean="0"/>
                        <a:t>Candida</a:t>
                      </a:r>
                      <a:endParaRPr lang="fr-FR" sz="1050" dirty="0" smtClean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/>
                        <a:t>Topique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/>
                        <a:t>Faible pénétration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/>
                        <a:t>résistance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732044"/>
                  </a:ext>
                </a:extLst>
              </a:tr>
              <a:tr h="507830"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Caspofungine</a:t>
                      </a: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/>
                        <a:t>En pharmacie</a:t>
                      </a:r>
                      <a:r>
                        <a:rPr lang="fr-FR" sz="1050" baseline="0" dirty="0" smtClean="0"/>
                        <a:t> hospitalière</a:t>
                      </a:r>
                      <a:endParaRPr lang="fr-FR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/>
                        <a:t>Candida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/>
                        <a:t>Topique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411244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559495" y="6257365"/>
            <a:ext cx="789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Préparation extemporanée pour vétérinaires par la pharmacie Quinze-vingt à Paris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508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idx="1"/>
          </p:nvPr>
        </p:nvSpPr>
        <p:spPr>
          <a:xfrm>
            <a:off x="660181" y="1658999"/>
            <a:ext cx="7886700" cy="4351337"/>
          </a:xfrm>
          <a:noFill/>
        </p:spPr>
        <p:txBody>
          <a:bodyPr/>
          <a:lstStyle/>
          <a:p>
            <a:pPr>
              <a:lnSpc>
                <a:spcPct val="115000"/>
              </a:lnSpc>
              <a:spcBef>
                <a:spcPct val="35000"/>
              </a:spcBef>
              <a:spcAft>
                <a:spcPct val="25000"/>
              </a:spcAft>
            </a:pPr>
            <a:r>
              <a:rPr lang="fr-FR" altLang="fr-FR" sz="2400" dirty="0" smtClean="0"/>
              <a:t>Indication principale en ophtalmologie vétérinaire : </a:t>
            </a:r>
            <a:r>
              <a:rPr lang="fr-FR" altLang="fr-FR" sz="2400" b="1" dirty="0" smtClean="0"/>
              <a:t>conjonctivite et kératite du chat (FHV-1)</a:t>
            </a:r>
          </a:p>
          <a:p>
            <a:pPr>
              <a:lnSpc>
                <a:spcPct val="115000"/>
              </a:lnSpc>
              <a:spcBef>
                <a:spcPct val="35000"/>
              </a:spcBef>
              <a:spcAft>
                <a:spcPct val="25000"/>
              </a:spcAft>
            </a:pPr>
            <a:r>
              <a:rPr lang="fr-FR" altLang="fr-FR" sz="1800" dirty="0" smtClean="0"/>
              <a:t>Indication plus rare : kératite ponctiforme chez le cheval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782" y="180955"/>
            <a:ext cx="7886700" cy="1325562"/>
          </a:xfrm>
        </p:spPr>
        <p:txBody>
          <a:bodyPr/>
          <a:lstStyle/>
          <a:p>
            <a:r>
              <a:rPr lang="fr-FR" dirty="0"/>
              <a:t>Traitement </a:t>
            </a:r>
            <a:r>
              <a:rPr lang="fr-FR" dirty="0" smtClean="0"/>
              <a:t>antiviral</a:t>
            </a:r>
            <a:endParaRPr lang="fr-FR" dirty="0"/>
          </a:p>
        </p:txBody>
      </p:sp>
      <p:pic>
        <p:nvPicPr>
          <p:cNvPr id="60419" name="Picture 3" descr="kératite ponctiform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7"/>
          <a:stretch>
            <a:fillRect/>
          </a:stretch>
        </p:blipFill>
        <p:spPr bwMode="auto">
          <a:xfrm>
            <a:off x="4262132" y="4519194"/>
            <a:ext cx="1831763" cy="176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D:\sauvegarde photos\photos JY\cornée\herpesvirose\ulcère dendritique\DSCF68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8210" y="4625788"/>
            <a:ext cx="2283910" cy="16554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857685" y="6358032"/>
            <a:ext cx="181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Photos : JY </a:t>
            </a:r>
            <a:r>
              <a:rPr lang="fr-FR" dirty="0" err="1" smtClean="0"/>
              <a:t>Douet</a:t>
            </a:r>
            <a:endParaRPr lang="fr-FR" dirty="0"/>
          </a:p>
        </p:txBody>
      </p:sp>
      <p:pic>
        <p:nvPicPr>
          <p:cNvPr id="7" name="Picture 4" descr="Img00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8" y="4519194"/>
            <a:ext cx="2018395" cy="1338660"/>
          </a:xfrm>
          <a:prstGeom prst="rect">
            <a:avLst/>
          </a:prstGeom>
          <a:noFill/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lum bright="20000" contrast="40000"/>
          </a:blip>
          <a:stretch>
            <a:fillRect/>
          </a:stretch>
        </p:blipFill>
        <p:spPr>
          <a:xfrm>
            <a:off x="2084367" y="3927583"/>
            <a:ext cx="2108564" cy="224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36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041" y="153453"/>
            <a:ext cx="8274005" cy="1325562"/>
          </a:xfrm>
        </p:spPr>
        <p:txBody>
          <a:bodyPr/>
          <a:lstStyle/>
          <a:p>
            <a:r>
              <a:rPr lang="fr-FR" dirty="0"/>
              <a:t>Est-ce que l’affection est d’origine </a:t>
            </a:r>
            <a:r>
              <a:rPr lang="fr-FR" dirty="0" smtClean="0"/>
              <a:t>infectieuse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6890" y="1688783"/>
            <a:ext cx="7886700" cy="4351337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Conjonctivite </a:t>
            </a:r>
            <a:r>
              <a:rPr lang="fr-FR" dirty="0"/>
              <a:t>: </a:t>
            </a:r>
            <a:r>
              <a:rPr lang="fr-FR" b="1" dirty="0">
                <a:solidFill>
                  <a:srgbClr val="7030A0"/>
                </a:solidFill>
              </a:rPr>
              <a:t>voie locale si nécessaire </a:t>
            </a:r>
          </a:p>
          <a:p>
            <a:pPr lvl="1"/>
            <a:r>
              <a:rPr lang="fr-FR" sz="1600" dirty="0"/>
              <a:t>Sécrétions </a:t>
            </a:r>
            <a:r>
              <a:rPr lang="fr-FR" sz="1600" dirty="0" smtClean="0"/>
              <a:t>purulentes, hyperhémie</a:t>
            </a:r>
            <a:r>
              <a:rPr lang="fr-FR" sz="1600" dirty="0"/>
              <a:t>, </a:t>
            </a:r>
            <a:r>
              <a:rPr lang="fr-FR" sz="1600" dirty="0" err="1"/>
              <a:t>chémosis</a:t>
            </a:r>
            <a:r>
              <a:rPr lang="fr-FR" sz="1600" dirty="0"/>
              <a:t>, </a:t>
            </a:r>
            <a:r>
              <a:rPr lang="fr-FR" sz="1600" dirty="0" smtClean="0"/>
              <a:t>…</a:t>
            </a:r>
            <a:endParaRPr lang="fr-FR" sz="1600" dirty="0"/>
          </a:p>
          <a:p>
            <a:pPr lvl="1"/>
            <a:r>
              <a:rPr lang="fr-FR" sz="1600" dirty="0"/>
              <a:t>Cause pré-disposante (sécheresse oculaire, infection herpétique</a:t>
            </a:r>
            <a:r>
              <a:rPr lang="fr-FR" sz="1600" dirty="0" smtClean="0"/>
              <a:t>,…)</a:t>
            </a:r>
          </a:p>
          <a:p>
            <a:pPr lvl="1"/>
            <a:endParaRPr lang="fr-FR" sz="1600" dirty="0"/>
          </a:p>
          <a:p>
            <a:r>
              <a:rPr lang="fr-FR" dirty="0" smtClean="0"/>
              <a:t>Infections </a:t>
            </a:r>
            <a:r>
              <a:rPr lang="fr-FR" dirty="0"/>
              <a:t>des voies lacrymales : </a:t>
            </a:r>
            <a:r>
              <a:rPr lang="fr-FR" b="1" dirty="0">
                <a:solidFill>
                  <a:srgbClr val="7030A0"/>
                </a:solidFill>
              </a:rPr>
              <a:t>voie </a:t>
            </a:r>
            <a:r>
              <a:rPr lang="fr-FR" b="1" dirty="0" smtClean="0">
                <a:solidFill>
                  <a:srgbClr val="7030A0"/>
                </a:solidFill>
              </a:rPr>
              <a:t>locale</a:t>
            </a:r>
            <a:endParaRPr lang="fr-FR" b="1" dirty="0">
              <a:solidFill>
                <a:srgbClr val="7030A0"/>
              </a:solidFill>
            </a:endParaRPr>
          </a:p>
          <a:p>
            <a:pPr lvl="1"/>
            <a:endParaRPr lang="fr-FR" sz="1600" dirty="0"/>
          </a:p>
          <a:p>
            <a:r>
              <a:rPr lang="fr-FR" dirty="0" smtClean="0"/>
              <a:t>Ulcère : </a:t>
            </a:r>
            <a:r>
              <a:rPr lang="fr-FR" b="1" dirty="0" smtClean="0">
                <a:solidFill>
                  <a:srgbClr val="7030A0"/>
                </a:solidFill>
              </a:rPr>
              <a:t>voie locale +/- sous-conjonctivale ou systémique</a:t>
            </a:r>
          </a:p>
          <a:p>
            <a:endParaRPr lang="fr-FR" dirty="0"/>
          </a:p>
          <a:p>
            <a:r>
              <a:rPr lang="fr-FR" dirty="0" err="1" smtClean="0"/>
              <a:t>Endophtalmie</a:t>
            </a:r>
            <a:r>
              <a:rPr lang="fr-FR" dirty="0" smtClean="0"/>
              <a:t> </a:t>
            </a:r>
            <a:r>
              <a:rPr lang="fr-FR" sz="1800" dirty="0" smtClean="0"/>
              <a:t>(risque majeur de perte de vision): </a:t>
            </a:r>
            <a:r>
              <a:rPr lang="fr-FR" b="1" dirty="0" smtClean="0">
                <a:solidFill>
                  <a:srgbClr val="7030A0"/>
                </a:solidFill>
              </a:rPr>
              <a:t>voie </a:t>
            </a:r>
            <a:r>
              <a:rPr lang="fr-FR" b="1" dirty="0" smtClean="0">
                <a:solidFill>
                  <a:srgbClr val="FF0000"/>
                </a:solidFill>
              </a:rPr>
              <a:t>systémique</a:t>
            </a:r>
            <a:r>
              <a:rPr lang="fr-FR" b="1" dirty="0" smtClean="0">
                <a:solidFill>
                  <a:srgbClr val="7030A0"/>
                </a:solidFill>
              </a:rPr>
              <a:t> et sous-conjonctivale</a:t>
            </a:r>
          </a:p>
          <a:p>
            <a:endParaRPr lang="fr-FR" dirty="0" smtClean="0"/>
          </a:p>
          <a:p>
            <a:r>
              <a:rPr lang="fr-FR" dirty="0" smtClean="0"/>
              <a:t>Abcès : </a:t>
            </a:r>
            <a:r>
              <a:rPr lang="fr-FR" b="1" dirty="0" smtClean="0">
                <a:solidFill>
                  <a:srgbClr val="7030A0"/>
                </a:solidFill>
              </a:rPr>
              <a:t>voie locale et systémique</a:t>
            </a:r>
          </a:p>
          <a:p>
            <a:endParaRPr lang="fr-FR" dirty="0" smtClean="0"/>
          </a:p>
          <a:p>
            <a:pPr marL="0" indent="0">
              <a:buNone/>
            </a:pPr>
            <a:r>
              <a:rPr lang="fr-FR" b="1" dirty="0">
                <a:solidFill>
                  <a:srgbClr val="7030A0"/>
                </a:solidFill>
              </a:rPr>
              <a:t>	</a:t>
            </a:r>
            <a:r>
              <a:rPr lang="fr-FR" sz="3000" b="1" u="sng" dirty="0">
                <a:solidFill>
                  <a:srgbClr val="7030A0"/>
                </a:solidFill>
              </a:rPr>
              <a:t>Thérapie</a:t>
            </a:r>
            <a:r>
              <a:rPr lang="fr-FR" sz="3200" b="1" u="sng" dirty="0">
                <a:solidFill>
                  <a:srgbClr val="7030A0"/>
                </a:solidFill>
              </a:rPr>
              <a:t> </a:t>
            </a:r>
            <a:r>
              <a:rPr lang="fr-FR" sz="3000" b="1" u="sng" dirty="0">
                <a:solidFill>
                  <a:srgbClr val="7030A0"/>
                </a:solidFill>
              </a:rPr>
              <a:t>anti-infectieuse curative</a:t>
            </a:r>
          </a:p>
          <a:p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516890" y="5475344"/>
            <a:ext cx="605117" cy="564776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26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1" y="94756"/>
            <a:ext cx="7886700" cy="1325562"/>
          </a:xfrm>
        </p:spPr>
        <p:txBody>
          <a:bodyPr/>
          <a:lstStyle/>
          <a:p>
            <a:r>
              <a:rPr lang="fr-FR" dirty="0" smtClean="0"/>
              <a:t>Traitement antiviral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5583" y="1420318"/>
            <a:ext cx="7886700" cy="4351337"/>
          </a:xfrm>
        </p:spPr>
        <p:txBody>
          <a:bodyPr>
            <a:normAutofit/>
          </a:bodyPr>
          <a:lstStyle/>
          <a:p>
            <a:r>
              <a:rPr lang="fr-FR" sz="2000" dirty="0" smtClean="0"/>
              <a:t>Intérêt du traitement </a:t>
            </a:r>
            <a:r>
              <a:rPr lang="fr-FR" sz="2000" b="1" dirty="0" smtClean="0"/>
              <a:t>à discuter car guérisons spontanées</a:t>
            </a:r>
          </a:p>
          <a:p>
            <a:pPr algn="just"/>
            <a:r>
              <a:rPr lang="fr-FR" altLang="fr-FR" sz="2000" dirty="0"/>
              <a:t>N’agissent pas sur l’infection latente</a:t>
            </a:r>
          </a:p>
          <a:p>
            <a:pPr algn="just"/>
            <a:r>
              <a:rPr lang="fr-FR" altLang="fr-FR" sz="2000" dirty="0" smtClean="0"/>
              <a:t>Peuvent </a:t>
            </a:r>
            <a:r>
              <a:rPr lang="fr-FR" altLang="fr-FR" sz="2000" dirty="0"/>
              <a:t>être toxiques pour </a:t>
            </a:r>
            <a:r>
              <a:rPr lang="fr-FR" altLang="fr-FR" sz="2000" dirty="0" smtClean="0"/>
              <a:t>l’épithélium </a:t>
            </a:r>
            <a:r>
              <a:rPr lang="fr-FR" altLang="fr-FR" sz="2000" dirty="0"/>
              <a:t>cornéen</a:t>
            </a:r>
          </a:p>
          <a:p>
            <a:endParaRPr lang="fr-FR" sz="20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307459"/>
              </p:ext>
            </p:extLst>
          </p:nvPr>
        </p:nvGraphicFramePr>
        <p:xfrm>
          <a:off x="509002" y="2745880"/>
          <a:ext cx="7992836" cy="3885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936">
                  <a:extLst>
                    <a:ext uri="{9D8B030D-6E8A-4147-A177-3AD203B41FA5}">
                      <a16:colId xmlns:a16="http://schemas.microsoft.com/office/drawing/2014/main" val="391731693"/>
                    </a:ext>
                  </a:extLst>
                </a:gridCol>
                <a:gridCol w="1820092">
                  <a:extLst>
                    <a:ext uri="{9D8B030D-6E8A-4147-A177-3AD203B41FA5}">
                      <a16:colId xmlns:a16="http://schemas.microsoft.com/office/drawing/2014/main" val="3906135897"/>
                    </a:ext>
                  </a:extLst>
                </a:gridCol>
                <a:gridCol w="1628503">
                  <a:extLst>
                    <a:ext uri="{9D8B030D-6E8A-4147-A177-3AD203B41FA5}">
                      <a16:colId xmlns:a16="http://schemas.microsoft.com/office/drawing/2014/main" val="859223227"/>
                    </a:ext>
                  </a:extLst>
                </a:gridCol>
                <a:gridCol w="2271305">
                  <a:extLst>
                    <a:ext uri="{9D8B030D-6E8A-4147-A177-3AD203B41FA5}">
                      <a16:colId xmlns:a16="http://schemas.microsoft.com/office/drawing/2014/main" val="1550899600"/>
                    </a:ext>
                  </a:extLst>
                </a:gridCol>
              </a:tblGrid>
              <a:tr h="295307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Molécule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Médicament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Voie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commentaires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159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err="1" smtClean="0">
                          <a:solidFill>
                            <a:srgbClr val="00B050"/>
                          </a:solidFill>
                        </a:rPr>
                        <a:t>Ganciclovir</a:t>
                      </a:r>
                      <a:endParaRPr lang="fr-FR" sz="14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err="1" smtClean="0">
                          <a:solidFill>
                            <a:srgbClr val="00B050"/>
                          </a:solidFill>
                        </a:rPr>
                        <a:t>Virgan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</a:rPr>
                        <a:t>*h</a:t>
                      </a:r>
                      <a:endParaRPr lang="fr-FR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B050"/>
                          </a:solidFill>
                        </a:rPr>
                        <a:t>Topique</a:t>
                      </a:r>
                    </a:p>
                    <a:p>
                      <a:r>
                        <a:rPr lang="fr-FR" sz="1200" b="1" dirty="0" smtClean="0">
                          <a:solidFill>
                            <a:srgbClr val="00B050"/>
                          </a:solidFill>
                        </a:rPr>
                        <a:t>(3 fois</a:t>
                      </a:r>
                      <a:r>
                        <a:rPr lang="fr-FR" sz="1200" b="1" baseline="0" dirty="0" smtClean="0">
                          <a:solidFill>
                            <a:srgbClr val="00B050"/>
                          </a:solidFill>
                        </a:rPr>
                        <a:t> par jour, 3 </a:t>
                      </a:r>
                      <a:r>
                        <a:rPr lang="fr-FR" sz="1200" b="1" baseline="0" dirty="0" err="1" smtClean="0">
                          <a:solidFill>
                            <a:srgbClr val="00B050"/>
                          </a:solidFill>
                        </a:rPr>
                        <a:t>sem</a:t>
                      </a:r>
                      <a:r>
                        <a:rPr lang="fr-FR" sz="1200" b="1" baseline="0" dirty="0" smtClean="0">
                          <a:solidFill>
                            <a:srgbClr val="00B050"/>
                          </a:solidFill>
                        </a:rPr>
                        <a:t>)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B050"/>
                          </a:solidFill>
                        </a:rPr>
                        <a:t>Semble efficace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</a:rPr>
                        <a:t> mais pas de données cliniques</a:t>
                      </a:r>
                      <a:endParaRPr lang="fr-FR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836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0" dirty="0" err="1" smtClean="0"/>
                        <a:t>Trifluridine</a:t>
                      </a:r>
                      <a:endParaRPr lang="fr-FR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dirty="0" err="1" smtClean="0"/>
                        <a:t>Virophta</a:t>
                      </a:r>
                      <a:r>
                        <a:rPr lang="fr-FR" sz="1200" b="0" dirty="0" smtClean="0"/>
                        <a:t>*h</a:t>
                      </a:r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dirty="0" smtClean="0"/>
                        <a:t>Topique</a:t>
                      </a:r>
                    </a:p>
                    <a:p>
                      <a:r>
                        <a:rPr lang="fr-FR" sz="1200" b="0" dirty="0" smtClean="0"/>
                        <a:t>6 fois</a:t>
                      </a:r>
                      <a:r>
                        <a:rPr lang="fr-FR" sz="1200" b="0" baseline="0" dirty="0" smtClean="0"/>
                        <a:t> par jour</a:t>
                      </a:r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dirty="0" smtClean="0"/>
                        <a:t>Irritation</a:t>
                      </a:r>
                      <a:r>
                        <a:rPr lang="fr-FR" sz="1200" b="0" baseline="0" dirty="0" smtClean="0"/>
                        <a:t> oculaire</a:t>
                      </a:r>
                    </a:p>
                    <a:p>
                      <a:r>
                        <a:rPr lang="fr-FR" sz="1200" b="1" baseline="0" dirty="0" smtClean="0"/>
                        <a:t>Efficacité 1 chat /3</a:t>
                      </a:r>
                      <a:endParaRPr lang="fr-F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3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err="1" smtClean="0">
                          <a:solidFill>
                            <a:srgbClr val="00B050"/>
                          </a:solidFill>
                        </a:rPr>
                        <a:t>Famciclovir</a:t>
                      </a:r>
                      <a:endParaRPr lang="fr-FR" sz="1400" b="1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fr-FR" sz="1400" b="1" dirty="0" smtClean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fr-FR" sz="1400" b="1" dirty="0" err="1" smtClean="0">
                          <a:solidFill>
                            <a:srgbClr val="00B050"/>
                          </a:solidFill>
                        </a:rPr>
                        <a:t>prodrogue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</a:rPr>
                        <a:t> du </a:t>
                      </a:r>
                      <a:r>
                        <a:rPr lang="fr-FR" sz="1400" b="1" dirty="0" err="1" smtClean="0">
                          <a:solidFill>
                            <a:srgbClr val="00B050"/>
                          </a:solidFill>
                        </a:rPr>
                        <a:t>penciclovir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err="1" smtClean="0">
                          <a:solidFill>
                            <a:srgbClr val="00B050"/>
                          </a:solidFill>
                        </a:rPr>
                        <a:t>Oravir</a:t>
                      </a:r>
                      <a:r>
                        <a:rPr lang="fr-FR" sz="1100" b="1" dirty="0" smtClean="0">
                          <a:solidFill>
                            <a:srgbClr val="00B050"/>
                          </a:solidFill>
                        </a:rPr>
                        <a:t>*h ND</a:t>
                      </a:r>
                      <a:endParaRPr lang="fr-FR" sz="11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00B050"/>
                          </a:solidFill>
                        </a:rPr>
                        <a:t>Orale (90 mg/kg 2 à 3 fois par jour)</a:t>
                      </a:r>
                      <a:endParaRPr lang="fr-FR" sz="11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0" dirty="0" smtClean="0">
                          <a:solidFill>
                            <a:schemeClr val="tx1"/>
                          </a:solidFill>
                        </a:rPr>
                        <a:t>Activation variable</a:t>
                      </a:r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</a:rPr>
                        <a:t> selon les chats</a:t>
                      </a:r>
                      <a:endParaRPr lang="fr-FR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467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0" dirty="0" err="1" smtClean="0"/>
                        <a:t>Aciclovir</a:t>
                      </a:r>
                      <a:endParaRPr lang="fr-FR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0" dirty="0" err="1" smtClean="0"/>
                        <a:t>Zovirax</a:t>
                      </a:r>
                      <a:r>
                        <a:rPr lang="fr-FR" sz="1100" b="0" dirty="0" smtClean="0"/>
                        <a:t> 3%*h ND</a:t>
                      </a:r>
                    </a:p>
                    <a:p>
                      <a:r>
                        <a:rPr lang="fr-FR" sz="1100" b="0" dirty="0" smtClean="0"/>
                        <a:t>(pommade </a:t>
                      </a:r>
                      <a:r>
                        <a:rPr lang="fr-FR" sz="1100" b="0" dirty="0" err="1" smtClean="0"/>
                        <a:t>opht</a:t>
                      </a:r>
                      <a:r>
                        <a:rPr lang="fr-FR" sz="1100" b="0" dirty="0" smtClean="0"/>
                        <a:t> supprimée)</a:t>
                      </a:r>
                      <a:endParaRPr lang="fr-FR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0" dirty="0" smtClean="0"/>
                        <a:t>Topique</a:t>
                      </a:r>
                      <a:r>
                        <a:rPr lang="fr-FR" sz="1100" b="0" baseline="0" dirty="0" smtClean="0"/>
                        <a:t>  5 fois par jour</a:t>
                      </a:r>
                    </a:p>
                    <a:p>
                      <a:r>
                        <a:rPr lang="fr-FR" sz="1100" b="0" baseline="0" dirty="0" smtClean="0"/>
                        <a:t>(VO inefficace et dangereuse (aplasie))</a:t>
                      </a:r>
                      <a:endParaRPr lang="fr-FR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828036"/>
                  </a:ext>
                </a:extLst>
              </a:tr>
              <a:tr h="324548">
                <a:tc>
                  <a:txBody>
                    <a:bodyPr/>
                    <a:lstStyle/>
                    <a:p>
                      <a:r>
                        <a:rPr lang="fr-FR" sz="1400" b="0" dirty="0" err="1" smtClean="0"/>
                        <a:t>Idoxuridine</a:t>
                      </a:r>
                      <a:endParaRPr lang="fr-FR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/>
                        <a:t>Pas en 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309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0" dirty="0" err="1" smtClean="0"/>
                        <a:t>Vidarabine</a:t>
                      </a:r>
                      <a:endParaRPr lang="fr-FR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0" dirty="0" smtClean="0"/>
                        <a:t>Pas en France</a:t>
                      </a:r>
                    </a:p>
                    <a:p>
                      <a:r>
                        <a:rPr lang="fr-FR" sz="1100" b="0" dirty="0" smtClean="0"/>
                        <a:t>Vira-A ND</a:t>
                      </a:r>
                      <a:endParaRPr lang="fr-FR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0" dirty="0" smtClean="0"/>
                        <a:t> Topique</a:t>
                      </a:r>
                      <a:endParaRPr lang="fr-FR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0" baseline="0" dirty="0" smtClean="0"/>
                        <a:t>Efficacité 1 chat /3</a:t>
                      </a:r>
                      <a:endParaRPr lang="fr-FR" sz="11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945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50" b="0" dirty="0" smtClean="0"/>
                        <a:t>Interféron</a:t>
                      </a:r>
                      <a:r>
                        <a:rPr lang="fr-FR" sz="1050" b="0" baseline="0" dirty="0" smtClean="0"/>
                        <a:t> alpha</a:t>
                      </a:r>
                      <a:endParaRPr lang="fr-FR" sz="105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Idem placebo</a:t>
                      </a:r>
                      <a:endParaRPr lang="fr-FR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755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50" b="0" dirty="0" smtClean="0"/>
                        <a:t>Lysine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b="0" dirty="0" smtClean="0"/>
                        <a:t>Lysine TVM (complément</a:t>
                      </a:r>
                      <a:r>
                        <a:rPr lang="fr-FR" sz="900" b="0" baseline="0" dirty="0" smtClean="0"/>
                        <a:t> nutritionnel)</a:t>
                      </a:r>
                      <a:endParaRPr lang="fr-FR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b="0" dirty="0" smtClean="0"/>
                        <a:t>500 à 100 mg/j VO</a:t>
                      </a:r>
                      <a:endParaRPr lang="fr-FR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Résultats d’études contradictoires</a:t>
                      </a:r>
                      <a:r>
                        <a:rPr lang="fr-FR" sz="1000" b="1" baseline="0" dirty="0" smtClean="0"/>
                        <a:t> </a:t>
                      </a:r>
                      <a:endParaRPr lang="fr-FR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485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84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314324" y="1700808"/>
            <a:ext cx="5410944" cy="4625975"/>
          </a:xfrm>
          <a:noFill/>
        </p:spPr>
        <p:txBody>
          <a:bodyPr>
            <a:normAutofit/>
          </a:bodyPr>
          <a:lstStyle/>
          <a:p>
            <a:pPr lvl="2">
              <a:lnSpc>
                <a:spcPts val="3363"/>
              </a:lnSpc>
            </a:pPr>
            <a:endParaRPr lang="fr-FR" altLang="fr-FR" sz="2000" dirty="0" smtClean="0"/>
          </a:p>
          <a:p>
            <a:pPr>
              <a:lnSpc>
                <a:spcPts val="3363"/>
              </a:lnSpc>
            </a:pPr>
            <a:r>
              <a:rPr lang="fr-FR" altLang="fr-FR" dirty="0" smtClean="0"/>
              <a:t>Kératite </a:t>
            </a:r>
            <a:r>
              <a:rPr lang="fr-FR" altLang="fr-FR" dirty="0" err="1" smtClean="0"/>
              <a:t>stromale</a:t>
            </a:r>
            <a:endParaRPr lang="fr-FR" altLang="fr-FR" dirty="0" smtClean="0"/>
          </a:p>
          <a:p>
            <a:pPr lvl="2">
              <a:lnSpc>
                <a:spcPts val="3363"/>
              </a:lnSpc>
            </a:pPr>
            <a:r>
              <a:rPr lang="fr-FR" altLang="fr-FR" sz="2000" dirty="0" smtClean="0"/>
              <a:t>thérapeutique antivirale associée à un traitement immunosuppresseur local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 sz="3200" dirty="0" smtClean="0">
                <a:solidFill>
                  <a:schemeClr val="accent1"/>
                </a:solidFill>
              </a:rPr>
              <a:t>Indications cliniques</a:t>
            </a:r>
          </a:p>
        </p:txBody>
      </p:sp>
      <p:graphicFrame>
        <p:nvGraphicFramePr>
          <p:cNvPr id="6963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470353"/>
              </p:ext>
            </p:extLst>
          </p:nvPr>
        </p:nvGraphicFramePr>
        <p:xfrm>
          <a:off x="5796136" y="3166538"/>
          <a:ext cx="3096121" cy="2602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Image bitmap" r:id="rId4" imgW="7249537" imgH="6095238" progId="Paint.Picture">
                  <p:embed/>
                </p:oleObj>
              </mc:Choice>
              <mc:Fallback>
                <p:oleObj name="Image bitmap" r:id="rId4" imgW="7249537" imgH="6095238" progId="Paint.Picture">
                  <p:embed/>
                  <p:pic>
                    <p:nvPicPr>
                      <p:cNvPr id="6963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3166538"/>
                        <a:ext cx="3096121" cy="26028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6693702" y="5883434"/>
            <a:ext cx="1702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Photo A Régnier</a:t>
            </a:r>
          </a:p>
        </p:txBody>
      </p:sp>
    </p:spTree>
    <p:extLst>
      <p:ext uri="{BB962C8B-B14F-4D97-AF65-F5344CB8AC3E}">
        <p14:creationId xmlns:p14="http://schemas.microsoft.com/office/powerpoint/2010/main" val="543499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8651" y="139865"/>
            <a:ext cx="7886700" cy="1325562"/>
          </a:xfrm>
        </p:spPr>
        <p:txBody>
          <a:bodyPr/>
          <a:lstStyle/>
          <a:p>
            <a:r>
              <a:rPr lang="fr-FR" dirty="0"/>
              <a:t>Quel est le micro-organisme suspecté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Quel est le type de micro-organisme suspecté?</a:t>
            </a:r>
          </a:p>
          <a:p>
            <a:pPr lvl="1"/>
            <a:r>
              <a:rPr lang="fr-FR" b="1" dirty="0" smtClean="0">
                <a:solidFill>
                  <a:srgbClr val="FF0000"/>
                </a:solidFill>
              </a:rPr>
              <a:t>Bactérie + + + </a:t>
            </a:r>
            <a:endParaRPr lang="fr-FR" b="1" dirty="0">
              <a:solidFill>
                <a:srgbClr val="FF0000"/>
              </a:solidFill>
            </a:endParaRPr>
          </a:p>
          <a:p>
            <a:pPr lvl="1"/>
            <a:r>
              <a:rPr lang="fr-FR" dirty="0" smtClean="0"/>
              <a:t>Virus (</a:t>
            </a:r>
            <a:r>
              <a:rPr lang="fr-FR" dirty="0" err="1" smtClean="0"/>
              <a:t>herpesvirus</a:t>
            </a:r>
            <a:r>
              <a:rPr lang="fr-FR" dirty="0" smtClean="0"/>
              <a:t> chez le chat)</a:t>
            </a:r>
          </a:p>
          <a:p>
            <a:pPr lvl="1"/>
            <a:r>
              <a:rPr lang="fr-FR" dirty="0" smtClean="0"/>
              <a:t>Champignon (plutôt chez le cheval)</a:t>
            </a:r>
          </a:p>
          <a:p>
            <a:pPr lvl="1"/>
            <a:endParaRPr lang="fr-FR" dirty="0"/>
          </a:p>
          <a:p>
            <a:pPr marL="342900" lvl="1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1263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839" y="150698"/>
            <a:ext cx="7886700" cy="1325562"/>
          </a:xfrm>
        </p:spPr>
        <p:txBody>
          <a:bodyPr/>
          <a:lstStyle/>
          <a:p>
            <a:r>
              <a:rPr lang="fr-FR" dirty="0"/>
              <a:t>Quel est le micro-organisme suspecté?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0777" y="1325789"/>
            <a:ext cx="7886700" cy="5155893"/>
          </a:xfrm>
        </p:spPr>
        <p:txBody>
          <a:bodyPr>
            <a:normAutofit fontScale="62500" lnSpcReduction="20000"/>
          </a:bodyPr>
          <a:lstStyle/>
          <a:p>
            <a:r>
              <a:rPr lang="fr-FR" sz="4400" b="1" u="sng" dirty="0" smtClean="0">
                <a:solidFill>
                  <a:srgbClr val="7030A0"/>
                </a:solidFill>
              </a:rPr>
              <a:t>Conjonctivite – kératite = </a:t>
            </a:r>
            <a:r>
              <a:rPr lang="fr-FR" sz="3200" b="1" dirty="0" smtClean="0">
                <a:solidFill>
                  <a:srgbClr val="FF0000"/>
                </a:solidFill>
              </a:rPr>
              <a:t>Bactéries de la flore commensale </a:t>
            </a:r>
          </a:p>
          <a:p>
            <a:pPr marL="0" indent="0">
              <a:buNone/>
            </a:pPr>
            <a:r>
              <a:rPr lang="fr-FR" sz="3200" b="1" dirty="0" smtClean="0"/>
              <a:t>Chiens et chats </a:t>
            </a:r>
          </a:p>
          <a:p>
            <a:pPr marL="342900" lvl="1" indent="0">
              <a:buNone/>
            </a:pPr>
            <a:endParaRPr lang="fr-FR" dirty="0" smtClean="0"/>
          </a:p>
          <a:p>
            <a:r>
              <a:rPr lang="fr-FR" dirty="0"/>
              <a:t>Source : </a:t>
            </a:r>
            <a:r>
              <a:rPr lang="fr-FR" dirty="0" smtClean="0"/>
              <a:t>Ollivier et al. 2003</a:t>
            </a:r>
            <a:endParaRPr lang="fr-FR" dirty="0"/>
          </a:p>
          <a:p>
            <a:pPr lvl="1"/>
            <a:r>
              <a:rPr lang="fr-FR" b="1" dirty="0">
                <a:solidFill>
                  <a:srgbClr val="7030A0"/>
                </a:solidFill>
              </a:rPr>
              <a:t>Staphylocoques :40 % </a:t>
            </a:r>
          </a:p>
          <a:p>
            <a:pPr lvl="1"/>
            <a:r>
              <a:rPr lang="fr-FR" b="1" dirty="0">
                <a:solidFill>
                  <a:srgbClr val="7030A0"/>
                </a:solidFill>
              </a:rPr>
              <a:t>Streptocoques : 25 %</a:t>
            </a:r>
          </a:p>
          <a:p>
            <a:pPr lvl="1"/>
            <a:r>
              <a:rPr lang="fr-FR" dirty="0">
                <a:solidFill>
                  <a:srgbClr val="7030A0"/>
                </a:solidFill>
              </a:rPr>
              <a:t>Pseudomonas : 10 %</a:t>
            </a:r>
          </a:p>
          <a:p>
            <a:pPr lvl="1"/>
            <a:r>
              <a:rPr lang="fr-FR" dirty="0"/>
              <a:t>E. coli : 5 %</a:t>
            </a:r>
          </a:p>
          <a:p>
            <a:pPr lvl="1"/>
            <a:r>
              <a:rPr lang="fr-FR" dirty="0" err="1"/>
              <a:t>Corynebacterium</a:t>
            </a:r>
            <a:r>
              <a:rPr lang="fr-FR" dirty="0"/>
              <a:t> : 4 %</a:t>
            </a:r>
          </a:p>
          <a:p>
            <a:pPr lvl="1"/>
            <a:endParaRPr lang="fr-FR" dirty="0"/>
          </a:p>
          <a:p>
            <a:r>
              <a:rPr lang="fr-FR" dirty="0"/>
              <a:t>Source : </a:t>
            </a:r>
            <a:r>
              <a:rPr lang="fr-FR" dirty="0" err="1" smtClean="0"/>
              <a:t>Stanz</a:t>
            </a:r>
            <a:r>
              <a:rPr lang="fr-FR" dirty="0" smtClean="0"/>
              <a:t> et al. 1995 </a:t>
            </a:r>
            <a:endParaRPr lang="fr-FR" dirty="0"/>
          </a:p>
          <a:p>
            <a:pPr lvl="1"/>
            <a:r>
              <a:rPr lang="fr-FR" b="1" dirty="0">
                <a:solidFill>
                  <a:srgbClr val="7030A0"/>
                </a:solidFill>
              </a:rPr>
              <a:t>Staphylocoques :45 % </a:t>
            </a:r>
          </a:p>
          <a:p>
            <a:pPr lvl="1"/>
            <a:r>
              <a:rPr lang="fr-FR" b="1" dirty="0">
                <a:solidFill>
                  <a:srgbClr val="7030A0"/>
                </a:solidFill>
              </a:rPr>
              <a:t>Streptocoques : 25 %</a:t>
            </a:r>
          </a:p>
          <a:p>
            <a:pPr lvl="1"/>
            <a:r>
              <a:rPr lang="fr-FR" dirty="0"/>
              <a:t>E. coli : 5 %</a:t>
            </a:r>
          </a:p>
          <a:p>
            <a:pPr lvl="1"/>
            <a:r>
              <a:rPr lang="fr-FR" dirty="0"/>
              <a:t>Proteus : 3 % </a:t>
            </a:r>
            <a:endParaRPr lang="fr-FR" dirty="0" smtClean="0"/>
          </a:p>
          <a:p>
            <a:pPr lvl="1"/>
            <a:endParaRPr lang="fr-FR" dirty="0" smtClean="0"/>
          </a:p>
          <a:p>
            <a:r>
              <a:rPr lang="fr-FR" dirty="0"/>
              <a:t>Source : </a:t>
            </a:r>
            <a:r>
              <a:rPr lang="fr-FR" dirty="0" err="1"/>
              <a:t>Hindley</a:t>
            </a:r>
            <a:r>
              <a:rPr lang="fr-FR" dirty="0"/>
              <a:t> et al. </a:t>
            </a:r>
            <a:r>
              <a:rPr lang="fr-FR" dirty="0" err="1"/>
              <a:t>Vet</a:t>
            </a:r>
            <a:r>
              <a:rPr lang="fr-FR" dirty="0"/>
              <a:t> </a:t>
            </a:r>
            <a:r>
              <a:rPr lang="fr-FR" dirty="0" err="1"/>
              <a:t>opthalmology</a:t>
            </a:r>
            <a:r>
              <a:rPr lang="fr-FR" dirty="0"/>
              <a:t> 2015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(</a:t>
            </a:r>
            <a:r>
              <a:rPr lang="fr-FR" dirty="0"/>
              <a:t>Australie -  centre de référés)</a:t>
            </a:r>
          </a:p>
          <a:p>
            <a:pPr lvl="1"/>
            <a:r>
              <a:rPr lang="fr-FR" b="1" dirty="0">
                <a:solidFill>
                  <a:srgbClr val="7030A0"/>
                </a:solidFill>
              </a:rPr>
              <a:t>Streptocoques : 30 %</a:t>
            </a:r>
          </a:p>
          <a:p>
            <a:pPr lvl="1"/>
            <a:r>
              <a:rPr lang="fr-FR" b="1" dirty="0">
                <a:solidFill>
                  <a:srgbClr val="7030A0"/>
                </a:solidFill>
              </a:rPr>
              <a:t>Pseudomonas : 30 %</a:t>
            </a:r>
          </a:p>
          <a:p>
            <a:pPr lvl="1"/>
            <a:r>
              <a:rPr lang="fr-FR" b="1" dirty="0">
                <a:solidFill>
                  <a:srgbClr val="7030A0"/>
                </a:solidFill>
              </a:rPr>
              <a:t>Staphylocoques :15 %  </a:t>
            </a:r>
          </a:p>
          <a:p>
            <a:pPr lvl="1"/>
            <a:r>
              <a:rPr lang="fr-FR" dirty="0"/>
              <a:t>E. coli : &lt;10%</a:t>
            </a:r>
          </a:p>
          <a:p>
            <a:pPr lvl="1"/>
            <a:r>
              <a:rPr lang="fr-FR" dirty="0"/>
              <a:t>Pasteurella : &lt;10 %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</p:txBody>
      </p:sp>
      <p:sp>
        <p:nvSpPr>
          <p:cNvPr id="5" name="Rectangle 4"/>
          <p:cNvSpPr/>
          <p:nvPr/>
        </p:nvSpPr>
        <p:spPr>
          <a:xfrm>
            <a:off x="5121797" y="2057265"/>
            <a:ext cx="4022203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lvl="0" indent="-257175" defTabSz="6858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1600" dirty="0">
                <a:solidFill>
                  <a:prstClr val="black"/>
                </a:solidFill>
              </a:rPr>
              <a:t>Source : </a:t>
            </a:r>
            <a:r>
              <a:rPr lang="fr-FR" sz="1600" dirty="0" smtClean="0">
                <a:solidFill>
                  <a:prstClr val="black"/>
                </a:solidFill>
              </a:rPr>
              <a:t>Suter </a:t>
            </a:r>
            <a:r>
              <a:rPr lang="fr-FR" sz="1600" dirty="0">
                <a:solidFill>
                  <a:prstClr val="black"/>
                </a:solidFill>
              </a:rPr>
              <a:t>et al. </a:t>
            </a:r>
            <a:r>
              <a:rPr lang="fr-FR" sz="1600" dirty="0" smtClean="0">
                <a:solidFill>
                  <a:prstClr val="black"/>
                </a:solidFill>
              </a:rPr>
              <a:t>2018 (suisse) </a:t>
            </a:r>
          </a:p>
          <a:p>
            <a:pPr lvl="0" defTabSz="685800">
              <a:spcBef>
                <a:spcPct val="20000"/>
              </a:spcBef>
            </a:pPr>
            <a:r>
              <a:rPr lang="fr-FR" sz="1600" b="1" dirty="0" smtClean="0">
                <a:solidFill>
                  <a:prstClr val="black"/>
                </a:solidFill>
              </a:rPr>
              <a:t>CN</a:t>
            </a:r>
            <a:r>
              <a:rPr lang="fr-FR" sz="1600" dirty="0" smtClean="0">
                <a:solidFill>
                  <a:prstClr val="black"/>
                </a:solidFill>
              </a:rPr>
              <a:t> </a:t>
            </a:r>
            <a:endParaRPr lang="fr-FR" sz="1400" dirty="0">
              <a:solidFill>
                <a:prstClr val="black"/>
              </a:solidFill>
            </a:endParaRPr>
          </a:p>
          <a:p>
            <a:pPr marL="557213" lvl="1" indent="-214313" defTabSz="685800">
              <a:spcBef>
                <a:spcPct val="20000"/>
              </a:spcBef>
              <a:buFont typeface="Arial" pitchFamily="34" charset="0"/>
              <a:buChar char="–"/>
            </a:pPr>
            <a:r>
              <a:rPr lang="fr-FR" sz="1400" b="1" dirty="0">
                <a:solidFill>
                  <a:srgbClr val="7030A0"/>
                </a:solidFill>
              </a:rPr>
              <a:t>Staphylocoques :</a:t>
            </a:r>
            <a:r>
              <a:rPr lang="fr-FR" sz="1400" b="1" dirty="0" smtClean="0">
                <a:solidFill>
                  <a:srgbClr val="7030A0"/>
                </a:solidFill>
              </a:rPr>
              <a:t>40 </a:t>
            </a:r>
            <a:r>
              <a:rPr lang="fr-FR" sz="1400" b="1" dirty="0">
                <a:solidFill>
                  <a:srgbClr val="7030A0"/>
                </a:solidFill>
              </a:rPr>
              <a:t>% </a:t>
            </a:r>
          </a:p>
          <a:p>
            <a:pPr marL="557213" lvl="1" indent="-214313" defTabSz="685800">
              <a:spcBef>
                <a:spcPct val="20000"/>
              </a:spcBef>
              <a:buFont typeface="Arial" pitchFamily="34" charset="0"/>
              <a:buChar char="–"/>
            </a:pPr>
            <a:r>
              <a:rPr lang="fr-FR" sz="1400" b="1" dirty="0">
                <a:solidFill>
                  <a:srgbClr val="7030A0"/>
                </a:solidFill>
              </a:rPr>
              <a:t>Streptocoques : 25 %</a:t>
            </a:r>
          </a:p>
          <a:p>
            <a:pPr marL="557213" lvl="1" indent="-214313" defTabSz="685800">
              <a:spcBef>
                <a:spcPct val="20000"/>
              </a:spcBef>
              <a:buFont typeface="Arial" pitchFamily="34" charset="0"/>
              <a:buChar char="–"/>
            </a:pPr>
            <a:r>
              <a:rPr lang="fr-FR" sz="1400" dirty="0" smtClean="0">
                <a:solidFill>
                  <a:srgbClr val="7030A0"/>
                </a:solidFill>
              </a:rPr>
              <a:t>Pseudomonas: 10 %</a:t>
            </a:r>
          </a:p>
          <a:p>
            <a:pPr marL="557213" lvl="1" indent="-214313" defTabSz="685800">
              <a:spcBef>
                <a:spcPct val="20000"/>
              </a:spcBef>
              <a:buFont typeface="Arial" pitchFamily="34" charset="0"/>
              <a:buChar char="–"/>
            </a:pPr>
            <a:r>
              <a:rPr lang="fr-FR" sz="1400" dirty="0" smtClean="0">
                <a:solidFill>
                  <a:prstClr val="black"/>
                </a:solidFill>
              </a:rPr>
              <a:t>Pasteurella: 7 </a:t>
            </a:r>
            <a:r>
              <a:rPr lang="fr-FR" sz="1400" dirty="0">
                <a:solidFill>
                  <a:prstClr val="black"/>
                </a:solidFill>
              </a:rPr>
              <a:t>% </a:t>
            </a:r>
            <a:endParaRPr lang="fr-FR" sz="1400" dirty="0" smtClean="0">
              <a:solidFill>
                <a:prstClr val="black"/>
              </a:solidFill>
            </a:endParaRPr>
          </a:p>
          <a:p>
            <a:pPr lvl="0" defTabSz="685800">
              <a:spcBef>
                <a:spcPct val="20000"/>
              </a:spcBef>
            </a:pPr>
            <a:r>
              <a:rPr lang="fr-FR" sz="1600" b="1" dirty="0" smtClean="0">
                <a:solidFill>
                  <a:prstClr val="black"/>
                </a:solidFill>
              </a:rPr>
              <a:t>CT </a:t>
            </a:r>
            <a:endParaRPr lang="fr-FR" sz="1600" b="1" dirty="0">
              <a:solidFill>
                <a:prstClr val="black"/>
              </a:solidFill>
            </a:endParaRPr>
          </a:p>
          <a:p>
            <a:pPr marL="557213" lvl="1" indent="-214313" defTabSz="685800">
              <a:spcBef>
                <a:spcPct val="20000"/>
              </a:spcBef>
              <a:buFont typeface="Arial" pitchFamily="34" charset="0"/>
              <a:buChar char="–"/>
            </a:pPr>
            <a:r>
              <a:rPr lang="fr-FR" sz="1400" b="1" dirty="0" smtClean="0">
                <a:solidFill>
                  <a:srgbClr val="7030A0"/>
                </a:solidFill>
              </a:rPr>
              <a:t>Staphylocoques :66 % </a:t>
            </a:r>
          </a:p>
          <a:p>
            <a:pPr marL="557213" lvl="1" indent="-214313" defTabSz="685800">
              <a:spcBef>
                <a:spcPct val="20000"/>
              </a:spcBef>
              <a:buFont typeface="Arial" pitchFamily="34" charset="0"/>
              <a:buChar char="–"/>
            </a:pPr>
            <a:r>
              <a:rPr lang="fr-FR" sz="1400" b="1" dirty="0" smtClean="0">
                <a:solidFill>
                  <a:srgbClr val="7030A0"/>
                </a:solidFill>
              </a:rPr>
              <a:t>Streptocoques : 12 %</a:t>
            </a:r>
          </a:p>
          <a:p>
            <a:pPr marL="557213" lvl="1" indent="-214313" defTabSz="685800">
              <a:spcBef>
                <a:spcPct val="20000"/>
              </a:spcBef>
              <a:buFont typeface="Arial" pitchFamily="34" charset="0"/>
              <a:buChar char="–"/>
            </a:pPr>
            <a:r>
              <a:rPr lang="fr-FR" sz="1400" dirty="0" smtClean="0">
                <a:solidFill>
                  <a:prstClr val="black"/>
                </a:solidFill>
              </a:rPr>
              <a:t>Pseudomonas : 3 </a:t>
            </a:r>
            <a:r>
              <a:rPr lang="fr-FR" sz="1400" dirty="0">
                <a:solidFill>
                  <a:prstClr val="black"/>
                </a:solidFill>
              </a:rPr>
              <a:t>%</a:t>
            </a:r>
          </a:p>
          <a:p>
            <a:pPr marL="557213" lvl="1" indent="-214313" defTabSz="685800">
              <a:spcBef>
                <a:spcPct val="20000"/>
              </a:spcBef>
              <a:buFont typeface="Arial" pitchFamily="34" charset="0"/>
              <a:buChar char="–"/>
            </a:pPr>
            <a:r>
              <a:rPr lang="fr-FR" sz="1400" dirty="0" smtClean="0">
                <a:solidFill>
                  <a:prstClr val="black"/>
                </a:solidFill>
              </a:rPr>
              <a:t>Pasteurella </a:t>
            </a:r>
            <a:r>
              <a:rPr lang="fr-FR" sz="1400" dirty="0">
                <a:solidFill>
                  <a:prstClr val="black"/>
                </a:solidFill>
              </a:rPr>
              <a:t>: </a:t>
            </a:r>
            <a:r>
              <a:rPr lang="fr-FR" sz="1400" dirty="0" smtClean="0">
                <a:solidFill>
                  <a:prstClr val="black"/>
                </a:solidFill>
              </a:rPr>
              <a:t>6 </a:t>
            </a:r>
            <a:r>
              <a:rPr lang="fr-FR" sz="1400" dirty="0">
                <a:solidFill>
                  <a:prstClr val="black"/>
                </a:solidFill>
              </a:rPr>
              <a:t>% </a:t>
            </a:r>
            <a:endParaRPr lang="fr-FR" sz="1400" dirty="0" smtClean="0">
              <a:solidFill>
                <a:prstClr val="black"/>
              </a:solidFill>
            </a:endParaRPr>
          </a:p>
          <a:p>
            <a:pPr marL="100013" indent="-214313" defTabSz="685800">
              <a:spcBef>
                <a:spcPct val="20000"/>
              </a:spcBef>
              <a:buFont typeface="Arial" pitchFamily="34" charset="0"/>
              <a:buChar char="–"/>
            </a:pPr>
            <a:endParaRPr lang="fr-FR" sz="1400" dirty="0">
              <a:solidFill>
                <a:prstClr val="black"/>
              </a:solidFill>
            </a:endParaRPr>
          </a:p>
          <a:p>
            <a:pPr marL="257175" lvl="0" indent="-257175" defTabSz="6858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1600" dirty="0">
                <a:solidFill>
                  <a:prstClr val="black"/>
                </a:solidFill>
              </a:rPr>
              <a:t>Source : </a:t>
            </a:r>
            <a:r>
              <a:rPr lang="fr-FR" sz="1600" dirty="0" err="1" smtClean="0">
                <a:solidFill>
                  <a:prstClr val="black"/>
                </a:solidFill>
              </a:rPr>
              <a:t>Jinks</a:t>
            </a:r>
            <a:r>
              <a:rPr lang="fr-FR" sz="1600" dirty="0" smtClean="0">
                <a:solidFill>
                  <a:prstClr val="black"/>
                </a:solidFill>
              </a:rPr>
              <a:t> </a:t>
            </a:r>
            <a:r>
              <a:rPr lang="fr-FR" sz="1600" dirty="0">
                <a:solidFill>
                  <a:prstClr val="black"/>
                </a:solidFill>
              </a:rPr>
              <a:t>et al. </a:t>
            </a:r>
            <a:r>
              <a:rPr lang="fr-FR" sz="1600" dirty="0" smtClean="0">
                <a:solidFill>
                  <a:prstClr val="black"/>
                </a:solidFill>
              </a:rPr>
              <a:t>2020 (US) </a:t>
            </a:r>
            <a:endParaRPr lang="fr-FR" sz="1600" dirty="0">
              <a:solidFill>
                <a:prstClr val="black"/>
              </a:solidFill>
            </a:endParaRPr>
          </a:p>
          <a:p>
            <a:pPr lvl="0" defTabSz="685800">
              <a:spcBef>
                <a:spcPct val="20000"/>
              </a:spcBef>
            </a:pPr>
            <a:r>
              <a:rPr lang="fr-FR" sz="1600" b="1" dirty="0">
                <a:solidFill>
                  <a:prstClr val="black"/>
                </a:solidFill>
              </a:rPr>
              <a:t>CN</a:t>
            </a:r>
            <a:r>
              <a:rPr lang="fr-FR" sz="1600" dirty="0">
                <a:solidFill>
                  <a:prstClr val="black"/>
                </a:solidFill>
              </a:rPr>
              <a:t> </a:t>
            </a:r>
            <a:endParaRPr lang="fr-FR" sz="1400" dirty="0">
              <a:solidFill>
                <a:prstClr val="black"/>
              </a:solidFill>
            </a:endParaRPr>
          </a:p>
          <a:p>
            <a:pPr marL="557213" lvl="1" indent="-214313" defTabSz="685800">
              <a:spcBef>
                <a:spcPct val="20000"/>
              </a:spcBef>
              <a:buFont typeface="Arial" pitchFamily="34" charset="0"/>
              <a:buChar char="–"/>
            </a:pPr>
            <a:r>
              <a:rPr lang="fr-FR" sz="1400" b="1" dirty="0">
                <a:solidFill>
                  <a:srgbClr val="7030A0"/>
                </a:solidFill>
              </a:rPr>
              <a:t>Staphylocoques </a:t>
            </a:r>
            <a:r>
              <a:rPr lang="fr-FR" sz="1400" b="1" dirty="0" smtClean="0">
                <a:solidFill>
                  <a:srgbClr val="7030A0"/>
                </a:solidFill>
              </a:rPr>
              <a:t>:35 </a:t>
            </a:r>
            <a:r>
              <a:rPr lang="fr-FR" sz="1400" b="1" dirty="0">
                <a:solidFill>
                  <a:srgbClr val="7030A0"/>
                </a:solidFill>
              </a:rPr>
              <a:t>% </a:t>
            </a:r>
          </a:p>
          <a:p>
            <a:pPr marL="557213" lvl="1" indent="-214313" defTabSz="685800">
              <a:spcBef>
                <a:spcPct val="20000"/>
              </a:spcBef>
              <a:buFont typeface="Arial" pitchFamily="34" charset="0"/>
              <a:buChar char="–"/>
            </a:pPr>
            <a:r>
              <a:rPr lang="fr-FR" sz="1400" b="1" dirty="0">
                <a:solidFill>
                  <a:srgbClr val="7030A0"/>
                </a:solidFill>
              </a:rPr>
              <a:t>Streptocoques </a:t>
            </a:r>
            <a:r>
              <a:rPr lang="fr-FR" sz="1400" b="1" dirty="0" smtClean="0">
                <a:solidFill>
                  <a:srgbClr val="7030A0"/>
                </a:solidFill>
              </a:rPr>
              <a:t>: 34 %</a:t>
            </a:r>
            <a:endParaRPr lang="fr-FR" sz="1400" b="1" dirty="0">
              <a:solidFill>
                <a:srgbClr val="7030A0"/>
              </a:solidFill>
            </a:endParaRPr>
          </a:p>
          <a:p>
            <a:pPr marL="557213" lvl="1" indent="-214313" defTabSz="685800">
              <a:spcBef>
                <a:spcPct val="20000"/>
              </a:spcBef>
              <a:buFont typeface="Arial" pitchFamily="34" charset="0"/>
              <a:buChar char="–"/>
            </a:pPr>
            <a:r>
              <a:rPr lang="fr-FR" sz="1400" dirty="0">
                <a:solidFill>
                  <a:srgbClr val="7030A0"/>
                </a:solidFill>
              </a:rPr>
              <a:t>Pseudomonas: </a:t>
            </a:r>
            <a:r>
              <a:rPr lang="fr-FR" sz="1400" dirty="0" smtClean="0">
                <a:solidFill>
                  <a:srgbClr val="7030A0"/>
                </a:solidFill>
              </a:rPr>
              <a:t>7 %</a:t>
            </a:r>
            <a:endParaRPr lang="fr-FR" sz="1400" dirty="0">
              <a:solidFill>
                <a:srgbClr val="7030A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350" y="2651351"/>
            <a:ext cx="1159839" cy="91493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667" y="3811927"/>
            <a:ext cx="1416302" cy="92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839" y="150698"/>
            <a:ext cx="7886700" cy="1325562"/>
          </a:xfrm>
        </p:spPr>
        <p:txBody>
          <a:bodyPr/>
          <a:lstStyle/>
          <a:p>
            <a:r>
              <a:rPr lang="fr-FR" dirty="0"/>
              <a:t>Quel est le micro-organisme suspecté?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0777" y="1325789"/>
            <a:ext cx="7886700" cy="5155893"/>
          </a:xfrm>
        </p:spPr>
        <p:txBody>
          <a:bodyPr>
            <a:normAutofit/>
          </a:bodyPr>
          <a:lstStyle/>
          <a:p>
            <a:r>
              <a:rPr lang="fr-FR" sz="4400" b="1" u="sng" dirty="0" smtClean="0">
                <a:solidFill>
                  <a:srgbClr val="7030A0"/>
                </a:solidFill>
              </a:rPr>
              <a:t>Conjonctivite – kératite = </a:t>
            </a:r>
            <a:r>
              <a:rPr lang="fr-FR" sz="3200" b="1" dirty="0" smtClean="0">
                <a:solidFill>
                  <a:srgbClr val="FF0000"/>
                </a:solidFill>
              </a:rPr>
              <a:t>Bactéries de la flore commensale </a:t>
            </a:r>
          </a:p>
          <a:p>
            <a:pPr marL="0" indent="0">
              <a:buNone/>
            </a:pPr>
            <a:r>
              <a:rPr lang="fr-FR" sz="3200" b="1" dirty="0" smtClean="0"/>
              <a:t>Chiens et chats </a:t>
            </a:r>
          </a:p>
          <a:p>
            <a:pPr marL="342900" lvl="1" indent="0">
              <a:buNone/>
            </a:pPr>
            <a:endParaRPr lang="fr-FR" dirty="0" smtClean="0"/>
          </a:p>
          <a:p>
            <a:pPr marL="342900" lvl="1" indent="0">
              <a:buNone/>
            </a:pPr>
            <a:endParaRPr lang="fr-FR" dirty="0"/>
          </a:p>
          <a:p>
            <a:pPr lvl="1"/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883" y="2896994"/>
            <a:ext cx="1159839" cy="91493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825" y="2651351"/>
            <a:ext cx="1416302" cy="92944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0777" y="4386853"/>
            <a:ext cx="8301953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Staphylocoques environ 40%</a:t>
            </a:r>
            <a:br>
              <a:rPr lang="fr-FR" sz="2400" b="1" dirty="0" smtClean="0"/>
            </a:br>
            <a:r>
              <a:rPr lang="fr-FR" sz="2400" b="1" dirty="0" smtClean="0"/>
              <a:t>Staphylocoques + Streptocoques = au moins 60% des cas</a:t>
            </a:r>
          </a:p>
          <a:p>
            <a:r>
              <a:rPr lang="fr-FR" sz="2400" b="1" dirty="0" smtClean="0"/>
              <a:t>Staphylocoques + Streptocoques + </a:t>
            </a:r>
            <a:r>
              <a:rPr lang="fr-FR" sz="2400" b="1" dirty="0"/>
              <a:t>P</a:t>
            </a:r>
            <a:r>
              <a:rPr lang="fr-FR" sz="2400" b="1" dirty="0" smtClean="0"/>
              <a:t>seudomonas =  75% des cas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79624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 est le micro-organisme suspecté?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269381"/>
            <a:ext cx="3097776" cy="37926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sz="2000" b="1" dirty="0"/>
          </a:p>
          <a:p>
            <a:pPr marL="0" indent="0">
              <a:buNone/>
            </a:pPr>
            <a:r>
              <a:rPr lang="fr-FR" b="1" dirty="0" smtClean="0"/>
              <a:t>Chevaux</a:t>
            </a:r>
            <a:endParaRPr lang="fr-FR" b="1" dirty="0"/>
          </a:p>
          <a:p>
            <a:endParaRPr lang="fr-FR" sz="1300" b="1" dirty="0"/>
          </a:p>
          <a:p>
            <a:r>
              <a:rPr lang="fr-FR" dirty="0" smtClean="0"/>
              <a:t>Kératite –conjonctivite </a:t>
            </a:r>
            <a:r>
              <a:rPr lang="fr-FR" sz="1600" dirty="0" smtClean="0"/>
              <a:t>(Source : Keller et </a:t>
            </a:r>
            <a:r>
              <a:rPr lang="fr-FR" sz="1600" dirty="0"/>
              <a:t>al. </a:t>
            </a:r>
            <a:r>
              <a:rPr lang="fr-FR" sz="1600" dirty="0" smtClean="0"/>
              <a:t>Equine </a:t>
            </a:r>
            <a:r>
              <a:rPr lang="fr-FR" sz="1600" dirty="0" err="1" smtClean="0"/>
              <a:t>Vet</a:t>
            </a:r>
            <a:r>
              <a:rPr lang="fr-FR" sz="1600" dirty="0" smtClean="0"/>
              <a:t> journal 2005)</a:t>
            </a:r>
          </a:p>
          <a:p>
            <a:pPr lvl="1"/>
            <a:r>
              <a:rPr lang="fr-FR" sz="1900" b="1" dirty="0" smtClean="0">
                <a:solidFill>
                  <a:srgbClr val="7030A0"/>
                </a:solidFill>
              </a:rPr>
              <a:t>Streptocoques </a:t>
            </a:r>
            <a:r>
              <a:rPr lang="fr-FR" sz="1900" b="1" dirty="0">
                <a:solidFill>
                  <a:srgbClr val="7030A0"/>
                </a:solidFill>
              </a:rPr>
              <a:t>: </a:t>
            </a:r>
            <a:r>
              <a:rPr lang="fr-FR" sz="1900" b="1" dirty="0" smtClean="0">
                <a:solidFill>
                  <a:srgbClr val="7030A0"/>
                </a:solidFill>
              </a:rPr>
              <a:t>35 </a:t>
            </a:r>
            <a:r>
              <a:rPr lang="fr-FR" sz="1900" b="1" dirty="0">
                <a:solidFill>
                  <a:srgbClr val="7030A0"/>
                </a:solidFill>
              </a:rPr>
              <a:t>%</a:t>
            </a:r>
          </a:p>
          <a:p>
            <a:pPr lvl="1"/>
            <a:r>
              <a:rPr lang="fr-FR" sz="1600" dirty="0">
                <a:solidFill>
                  <a:srgbClr val="7030A0"/>
                </a:solidFill>
              </a:rPr>
              <a:t>Pseudomonas : </a:t>
            </a:r>
            <a:r>
              <a:rPr lang="fr-FR" sz="1600" dirty="0" smtClean="0">
                <a:solidFill>
                  <a:srgbClr val="7030A0"/>
                </a:solidFill>
              </a:rPr>
              <a:t>12 %</a:t>
            </a:r>
            <a:endParaRPr lang="fr-FR" sz="1600" dirty="0">
              <a:solidFill>
                <a:srgbClr val="7030A0"/>
              </a:solidFill>
            </a:endParaRPr>
          </a:p>
          <a:p>
            <a:pPr lvl="1"/>
            <a:r>
              <a:rPr lang="fr-FR" sz="1600" dirty="0">
                <a:solidFill>
                  <a:srgbClr val="7030A0"/>
                </a:solidFill>
              </a:rPr>
              <a:t>Staphylocoques :</a:t>
            </a:r>
            <a:r>
              <a:rPr lang="fr-FR" sz="1600" dirty="0" smtClean="0">
                <a:solidFill>
                  <a:srgbClr val="7030A0"/>
                </a:solidFill>
              </a:rPr>
              <a:t>12 </a:t>
            </a:r>
            <a:r>
              <a:rPr lang="fr-FR" sz="1600" dirty="0">
                <a:solidFill>
                  <a:srgbClr val="7030A0"/>
                </a:solidFill>
              </a:rPr>
              <a:t>% </a:t>
            </a:r>
          </a:p>
          <a:p>
            <a:pPr marL="0" indent="0">
              <a:buNone/>
            </a:pPr>
            <a:endParaRPr lang="fr-FR" sz="1100" b="1" dirty="0" smtClean="0"/>
          </a:p>
          <a:p>
            <a:pPr lvl="1"/>
            <a:r>
              <a:rPr lang="fr-FR" sz="1900" b="1" dirty="0" smtClean="0"/>
              <a:t>Champignons</a:t>
            </a:r>
          </a:p>
          <a:p>
            <a:pPr lvl="2"/>
            <a:r>
              <a:rPr lang="fr-FR" sz="1400" b="1" dirty="0" smtClean="0">
                <a:solidFill>
                  <a:srgbClr val="7030A0"/>
                </a:solidFill>
              </a:rPr>
              <a:t>Aspergillus</a:t>
            </a:r>
          </a:p>
          <a:p>
            <a:pPr lvl="2"/>
            <a:r>
              <a:rPr lang="fr-FR" sz="1400" b="1" dirty="0" err="1" smtClean="0">
                <a:solidFill>
                  <a:srgbClr val="7030A0"/>
                </a:solidFill>
              </a:rPr>
              <a:t>Fusarium</a:t>
            </a:r>
            <a:r>
              <a:rPr lang="fr-FR" sz="1400" b="1" dirty="0" smtClean="0">
                <a:solidFill>
                  <a:srgbClr val="7030A0"/>
                </a:solidFill>
              </a:rPr>
              <a:t> </a:t>
            </a:r>
          </a:p>
          <a:p>
            <a:pPr lvl="2"/>
            <a:r>
              <a:rPr lang="fr-FR" sz="1400" b="1" dirty="0" smtClean="0"/>
              <a:t>….	</a:t>
            </a:r>
          </a:p>
          <a:p>
            <a:endParaRPr lang="fr-FR" sz="3500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727" y="956619"/>
            <a:ext cx="1318623" cy="131276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150941" y="3352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219131" y="2316362"/>
            <a:ext cx="4572000" cy="38964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75" lvl="0" indent="-257175" defTabSz="6858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</a:rPr>
              <a:t>Kératite </a:t>
            </a:r>
            <a:r>
              <a:rPr lang="fr-FR" sz="2400" dirty="0" smtClean="0">
                <a:solidFill>
                  <a:prstClr val="black"/>
                </a:solidFill>
              </a:rPr>
              <a:t>– conjonctivite </a:t>
            </a:r>
          </a:p>
          <a:p>
            <a:pPr lvl="0" defTabSz="685800">
              <a:spcBef>
                <a:spcPct val="20000"/>
              </a:spcBef>
            </a:pPr>
            <a:r>
              <a:rPr lang="fr-FR" sz="1600" dirty="0" smtClean="0">
                <a:solidFill>
                  <a:prstClr val="black"/>
                </a:solidFill>
              </a:rPr>
              <a:t>(</a:t>
            </a:r>
            <a:r>
              <a:rPr lang="fr-FR" sz="1600" dirty="0">
                <a:solidFill>
                  <a:prstClr val="black"/>
                </a:solidFill>
              </a:rPr>
              <a:t>Source : </a:t>
            </a:r>
            <a:r>
              <a:rPr lang="fr-FR" sz="1600" dirty="0" err="1" smtClean="0">
                <a:solidFill>
                  <a:prstClr val="black"/>
                </a:solidFill>
              </a:rPr>
              <a:t>Chalder</a:t>
            </a:r>
            <a:r>
              <a:rPr lang="fr-FR" sz="1600" dirty="0" smtClean="0">
                <a:solidFill>
                  <a:prstClr val="black"/>
                </a:solidFill>
              </a:rPr>
              <a:t> et </a:t>
            </a:r>
            <a:r>
              <a:rPr lang="fr-FR" sz="1600" dirty="0">
                <a:solidFill>
                  <a:prstClr val="black"/>
                </a:solidFill>
              </a:rPr>
              <a:t>al. </a:t>
            </a:r>
            <a:r>
              <a:rPr lang="fr-FR" sz="1600" dirty="0" smtClean="0">
                <a:solidFill>
                  <a:prstClr val="black"/>
                </a:solidFill>
              </a:rPr>
              <a:t>AJVR 2020)</a:t>
            </a:r>
            <a:endParaRPr lang="fr-FR" sz="1600" dirty="0">
              <a:solidFill>
                <a:prstClr val="black"/>
              </a:solidFill>
            </a:endParaRPr>
          </a:p>
          <a:p>
            <a:pPr marL="557213" lvl="1" indent="-214313" defTabSz="685800">
              <a:spcBef>
                <a:spcPct val="20000"/>
              </a:spcBef>
              <a:buFont typeface="Arial" pitchFamily="34" charset="0"/>
              <a:buChar char="–"/>
            </a:pPr>
            <a:r>
              <a:rPr lang="fr-FR" b="1" dirty="0">
                <a:solidFill>
                  <a:srgbClr val="7030A0"/>
                </a:solidFill>
              </a:rPr>
              <a:t>Staphylocoques </a:t>
            </a:r>
            <a:r>
              <a:rPr lang="fr-FR" b="1" dirty="0" smtClean="0">
                <a:solidFill>
                  <a:srgbClr val="7030A0"/>
                </a:solidFill>
              </a:rPr>
              <a:t>:60 </a:t>
            </a:r>
            <a:r>
              <a:rPr lang="fr-FR" b="1" dirty="0">
                <a:solidFill>
                  <a:srgbClr val="7030A0"/>
                </a:solidFill>
              </a:rPr>
              <a:t>% </a:t>
            </a:r>
          </a:p>
          <a:p>
            <a:pPr marL="557213" lvl="1" indent="-214313" defTabSz="685800">
              <a:spcBef>
                <a:spcPct val="20000"/>
              </a:spcBef>
              <a:buFont typeface="Arial" pitchFamily="34" charset="0"/>
              <a:buChar char="–"/>
            </a:pPr>
            <a:r>
              <a:rPr lang="fr-FR" b="1" dirty="0" smtClean="0">
                <a:solidFill>
                  <a:srgbClr val="7030A0"/>
                </a:solidFill>
              </a:rPr>
              <a:t>Streptocoques </a:t>
            </a:r>
            <a:r>
              <a:rPr lang="fr-FR" b="1" dirty="0">
                <a:solidFill>
                  <a:srgbClr val="7030A0"/>
                </a:solidFill>
              </a:rPr>
              <a:t>: </a:t>
            </a:r>
            <a:r>
              <a:rPr lang="fr-FR" b="1" dirty="0" smtClean="0">
                <a:solidFill>
                  <a:srgbClr val="7030A0"/>
                </a:solidFill>
              </a:rPr>
              <a:t>17 </a:t>
            </a:r>
            <a:r>
              <a:rPr lang="fr-FR" b="1" dirty="0">
                <a:solidFill>
                  <a:srgbClr val="7030A0"/>
                </a:solidFill>
              </a:rPr>
              <a:t>%</a:t>
            </a:r>
          </a:p>
          <a:p>
            <a:pPr marL="557213" lvl="1" indent="-214313" defTabSz="685800">
              <a:spcBef>
                <a:spcPct val="20000"/>
              </a:spcBef>
              <a:buFont typeface="Arial" pitchFamily="34" charset="0"/>
              <a:buChar char="–"/>
            </a:pPr>
            <a:r>
              <a:rPr lang="fr-FR" sz="1400" b="1" dirty="0">
                <a:solidFill>
                  <a:srgbClr val="7030A0"/>
                </a:solidFill>
              </a:rPr>
              <a:t>Pseudomonas : </a:t>
            </a:r>
            <a:r>
              <a:rPr lang="fr-FR" sz="1400" b="1" dirty="0" smtClean="0">
                <a:solidFill>
                  <a:srgbClr val="7030A0"/>
                </a:solidFill>
              </a:rPr>
              <a:t>1 %</a:t>
            </a:r>
          </a:p>
          <a:p>
            <a:pPr marL="557213" lvl="1" indent="-214313" defTabSz="685800">
              <a:spcBef>
                <a:spcPct val="20000"/>
              </a:spcBef>
              <a:buFont typeface="Arial" pitchFamily="34" charset="0"/>
              <a:buChar char="–"/>
            </a:pPr>
            <a:endParaRPr lang="fr-FR" sz="1400" b="1" dirty="0" smtClean="0">
              <a:solidFill>
                <a:srgbClr val="7030A0"/>
              </a:solidFill>
            </a:endParaRPr>
          </a:p>
          <a:p>
            <a:pPr marL="257175" lvl="0" indent="-257175" defTabSz="6858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</a:rPr>
              <a:t>Kératite </a:t>
            </a:r>
            <a:r>
              <a:rPr lang="fr-FR" sz="2400" dirty="0" smtClean="0">
                <a:solidFill>
                  <a:prstClr val="black"/>
                </a:solidFill>
              </a:rPr>
              <a:t>ulcéreuse</a:t>
            </a:r>
            <a:endParaRPr lang="fr-FR" sz="2400" dirty="0">
              <a:solidFill>
                <a:prstClr val="black"/>
              </a:solidFill>
            </a:endParaRPr>
          </a:p>
          <a:p>
            <a:pPr lvl="0" defTabSz="685800">
              <a:spcBef>
                <a:spcPct val="20000"/>
              </a:spcBef>
            </a:pPr>
            <a:r>
              <a:rPr lang="fr-FR" sz="1600" dirty="0">
                <a:solidFill>
                  <a:prstClr val="black"/>
                </a:solidFill>
              </a:rPr>
              <a:t>(Source : </a:t>
            </a:r>
            <a:r>
              <a:rPr lang="fr-FR" sz="1600" dirty="0" err="1" smtClean="0">
                <a:solidFill>
                  <a:prstClr val="black"/>
                </a:solidFill>
              </a:rPr>
              <a:t>Jinks</a:t>
            </a:r>
            <a:r>
              <a:rPr lang="fr-FR" sz="1600" dirty="0" smtClean="0">
                <a:solidFill>
                  <a:prstClr val="black"/>
                </a:solidFill>
              </a:rPr>
              <a:t> et </a:t>
            </a:r>
            <a:r>
              <a:rPr lang="fr-FR" sz="1600" dirty="0">
                <a:solidFill>
                  <a:prstClr val="black"/>
                </a:solidFill>
              </a:rPr>
              <a:t>al. AJVR 2020)</a:t>
            </a:r>
          </a:p>
          <a:p>
            <a:pPr marL="557213" lvl="1" indent="-214313" defTabSz="685800">
              <a:spcBef>
                <a:spcPct val="20000"/>
              </a:spcBef>
              <a:buFont typeface="Arial" pitchFamily="34" charset="0"/>
              <a:buChar char="–"/>
            </a:pPr>
            <a:r>
              <a:rPr lang="fr-FR" b="1" dirty="0">
                <a:solidFill>
                  <a:srgbClr val="7030A0"/>
                </a:solidFill>
              </a:rPr>
              <a:t>Staphylocoques </a:t>
            </a:r>
            <a:r>
              <a:rPr lang="fr-FR" b="1" dirty="0" smtClean="0">
                <a:solidFill>
                  <a:srgbClr val="7030A0"/>
                </a:solidFill>
              </a:rPr>
              <a:t>:37 </a:t>
            </a:r>
            <a:r>
              <a:rPr lang="fr-FR" b="1" dirty="0">
                <a:solidFill>
                  <a:srgbClr val="7030A0"/>
                </a:solidFill>
              </a:rPr>
              <a:t>% </a:t>
            </a:r>
          </a:p>
          <a:p>
            <a:pPr marL="557213" lvl="1" indent="-214313" defTabSz="685800">
              <a:spcBef>
                <a:spcPct val="20000"/>
              </a:spcBef>
              <a:buFont typeface="Arial" pitchFamily="34" charset="0"/>
              <a:buChar char="–"/>
            </a:pPr>
            <a:r>
              <a:rPr lang="fr-FR" b="1" dirty="0">
                <a:solidFill>
                  <a:srgbClr val="7030A0"/>
                </a:solidFill>
              </a:rPr>
              <a:t>Streptocoques : </a:t>
            </a:r>
            <a:r>
              <a:rPr lang="fr-FR" b="1" dirty="0" smtClean="0">
                <a:solidFill>
                  <a:srgbClr val="7030A0"/>
                </a:solidFill>
              </a:rPr>
              <a:t>33 </a:t>
            </a:r>
            <a:r>
              <a:rPr lang="fr-FR" b="1" dirty="0">
                <a:solidFill>
                  <a:srgbClr val="7030A0"/>
                </a:solidFill>
              </a:rPr>
              <a:t>%</a:t>
            </a:r>
          </a:p>
          <a:p>
            <a:pPr marL="557213" lvl="1" indent="-214313" defTabSz="685800">
              <a:spcBef>
                <a:spcPct val="20000"/>
              </a:spcBef>
              <a:buFont typeface="Arial" pitchFamily="34" charset="0"/>
              <a:buChar char="–"/>
            </a:pPr>
            <a:r>
              <a:rPr lang="fr-FR" sz="1600" b="1" dirty="0">
                <a:solidFill>
                  <a:srgbClr val="7030A0"/>
                </a:solidFill>
              </a:rPr>
              <a:t>Pseudomonas : </a:t>
            </a:r>
            <a:r>
              <a:rPr lang="fr-FR" sz="1600" b="1" dirty="0" smtClean="0">
                <a:solidFill>
                  <a:srgbClr val="7030A0"/>
                </a:solidFill>
              </a:rPr>
              <a:t>7 </a:t>
            </a:r>
            <a:r>
              <a:rPr lang="fr-FR" sz="1600" b="1" dirty="0">
                <a:solidFill>
                  <a:srgbClr val="7030A0"/>
                </a:solidFill>
              </a:rPr>
              <a:t>%</a:t>
            </a:r>
          </a:p>
          <a:p>
            <a:pPr marL="557213" lvl="1" indent="-214313" defTabSz="685800">
              <a:spcBef>
                <a:spcPct val="20000"/>
              </a:spcBef>
              <a:buFont typeface="Arial" pitchFamily="34" charset="0"/>
              <a:buChar char="–"/>
            </a:pPr>
            <a:endParaRPr lang="fr-FR" sz="1400" b="1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5886" y="1488515"/>
            <a:ext cx="687360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lvl="0" indent="-257175" defTabSz="6858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3000" b="1" u="sng" dirty="0">
                <a:solidFill>
                  <a:srgbClr val="7030A0"/>
                </a:solidFill>
              </a:rPr>
              <a:t>Conjonctivite – kératite = </a:t>
            </a:r>
            <a:r>
              <a:rPr lang="fr-FR" sz="2200" b="1" dirty="0">
                <a:solidFill>
                  <a:srgbClr val="FF0000"/>
                </a:solidFill>
              </a:rPr>
              <a:t>Bactéries et </a:t>
            </a:r>
            <a:r>
              <a:rPr lang="fr-FR" sz="2200" b="1" u="sng" dirty="0">
                <a:solidFill>
                  <a:srgbClr val="FF0000"/>
                </a:solidFill>
              </a:rPr>
              <a:t>champignons</a:t>
            </a:r>
            <a:r>
              <a:rPr lang="fr-FR" sz="2200" b="1" dirty="0">
                <a:solidFill>
                  <a:srgbClr val="FF0000"/>
                </a:solidFill>
              </a:rPr>
              <a:t> de la flore commensale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534517" y="6109012"/>
            <a:ext cx="5369227" cy="46166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Mêmes bactéries que chez le chien /chat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96048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6E747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85296"/>
      </a:hlink>
      <a:folHlink>
        <a:srgbClr val="99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6E747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85296"/>
    </a:hlink>
    <a:folHlink>
      <a:srgbClr val="9933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3043</Words>
  <Application>Microsoft Office PowerPoint</Application>
  <PresentationFormat>Affichage à l'écran (4:3)</PresentationFormat>
  <Paragraphs>927</Paragraphs>
  <Slides>51</Slides>
  <Notes>50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5" baseType="lpstr">
      <vt:lpstr>Arial</vt:lpstr>
      <vt:lpstr>Calibri</vt:lpstr>
      <vt:lpstr>Blank</vt:lpstr>
      <vt:lpstr>Image bitmap</vt:lpstr>
      <vt:lpstr>Anti-infectieux en ophtalmologie </vt:lpstr>
      <vt:lpstr>Introduction </vt:lpstr>
      <vt:lpstr>Les questions à se poser avant de mettre en place une antibiothérapie</vt:lpstr>
      <vt:lpstr>Est-ce que l’affection est d’origine infectieuse?     </vt:lpstr>
      <vt:lpstr>Est-ce que l’affection est d’origine infectieuse ?</vt:lpstr>
      <vt:lpstr>Quel est le micro-organisme suspecté?</vt:lpstr>
      <vt:lpstr>Quel est le micro-organisme suspecté? </vt:lpstr>
      <vt:lpstr>Quel est le micro-organisme suspecté? </vt:lpstr>
      <vt:lpstr>Quel est le micro-organisme suspecté? </vt:lpstr>
      <vt:lpstr>Quel est le micro-organisme suspecté? </vt:lpstr>
      <vt:lpstr>Quel est le micro-organisme suspecté? </vt:lpstr>
      <vt:lpstr>Quel est le micro-organisme suspecté? </vt:lpstr>
      <vt:lpstr>Quel est le micro-organisme suspecté? </vt:lpstr>
      <vt:lpstr>Quel est le micro-organisme suspecté? </vt:lpstr>
      <vt:lpstr>Quel est le micro-organisme suspecté? </vt:lpstr>
      <vt:lpstr>Quel est le micro-organisme suspecté? </vt:lpstr>
      <vt:lpstr>Quelle est la sensibilité du germe à l’antibiotique? </vt:lpstr>
      <vt:lpstr>Quelle est la sensibilité du germe à l’antibiotique? </vt:lpstr>
      <vt:lpstr>Quelle est la sensibilité du germe à l’antibiotique? </vt:lpstr>
      <vt:lpstr>Quelle est la sensibilité du germe à l’antibiotique? </vt:lpstr>
      <vt:lpstr>Quelle est la sensibilité du germe à l’antibiotique? </vt:lpstr>
      <vt:lpstr>Quelle est la sensibilité du germe à l’antibiotique? </vt:lpstr>
      <vt:lpstr>Quelle est la sensibilité du germe à l’antibiotique? </vt:lpstr>
      <vt:lpstr>Quelle est la sensibilité du germe à l’antibiotique? </vt:lpstr>
      <vt:lpstr>Quelle est la sensibilité du germe à l’antibiotique? </vt:lpstr>
      <vt:lpstr>Quelle est la sensibilité du germe à l’antibiotique? </vt:lpstr>
      <vt:lpstr>Quelle est la sensibilité du germe à l’antibiotique? </vt:lpstr>
      <vt:lpstr>Quelle est la sensibilité du germe à l’antibiotique? </vt:lpstr>
      <vt:lpstr>Quelle est la sensibilité du germe à l’antibiotique? </vt:lpstr>
      <vt:lpstr>Quelle est la sensibilité du germe à l’antibiotique? </vt:lpstr>
      <vt:lpstr>Quelle est la sensibilité du germe à l’antibiotique? </vt:lpstr>
      <vt:lpstr>Où doit diffuser l’antibiotique? </vt:lpstr>
      <vt:lpstr>Quelle voie? </vt:lpstr>
      <vt:lpstr>Quelle fréquence</vt:lpstr>
      <vt:lpstr>QUELQUES APPLICATIONS CLINIQUES</vt:lpstr>
      <vt:lpstr>Blépharite staphylococcique du chien</vt:lpstr>
      <vt:lpstr>Conjonctivite bactérienne du chat</vt:lpstr>
      <vt:lpstr>Ulcère cornéen évolutif et/ou profond</vt:lpstr>
      <vt:lpstr>Ulcère cornéen évolutif et/ou profond (suite)</vt:lpstr>
      <vt:lpstr>Ulcère cornéen évolutif et/ou profond (suite)</vt:lpstr>
      <vt:lpstr>Endophtalmie bactérienne</vt:lpstr>
      <vt:lpstr>Endophthalmie bactérienne</vt:lpstr>
      <vt:lpstr>Cellulite et abcès orbitaires</vt:lpstr>
      <vt:lpstr>Traitements antifongiques et antiviraux</vt:lpstr>
      <vt:lpstr>Traitement antifongique</vt:lpstr>
      <vt:lpstr>Traitement antifongique</vt:lpstr>
      <vt:lpstr>Traitement antifongique</vt:lpstr>
      <vt:lpstr>Traitement antifongique</vt:lpstr>
      <vt:lpstr>Traitement antiviral</vt:lpstr>
      <vt:lpstr>Traitement antiviral</vt:lpstr>
      <vt:lpstr>Indications cliniques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2018-12-04T07:22:08Z</dcterms:created>
  <dcterms:modified xsi:type="dcterms:W3CDTF">2021-01-26T08:29:27Z</dcterms:modified>
</cp:coreProperties>
</file>