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714" r:id="rId2"/>
    <p:sldId id="717" r:id="rId3"/>
    <p:sldId id="718" r:id="rId4"/>
    <p:sldId id="719" r:id="rId5"/>
    <p:sldId id="687" r:id="rId6"/>
    <p:sldId id="690" r:id="rId7"/>
    <p:sldId id="695" r:id="rId8"/>
    <p:sldId id="697" r:id="rId9"/>
  </p:sldIdLst>
  <p:sldSz cx="10287000" cy="6858000" type="35mm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CC"/>
    <a:srgbClr val="008000"/>
    <a:srgbClr val="FF6600"/>
    <a:srgbClr val="333399"/>
    <a:srgbClr val="000000"/>
    <a:srgbClr val="FF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95104" autoAdjust="0"/>
  </p:normalViewPr>
  <p:slideViewPr>
    <p:cSldViewPr snapToGrid="0">
      <p:cViewPr varScale="1">
        <p:scale>
          <a:sx n="115" d="100"/>
          <a:sy n="115" d="100"/>
        </p:scale>
        <p:origin x="1242" y="108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056" y="-8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82E38F-950E-4CEE-8B35-700731EE025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8013" y="744538"/>
            <a:ext cx="55816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1AE261-6FE5-42E4-A2FE-D28465C8E4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5813" y="857250"/>
            <a:ext cx="5230812" cy="34861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8908FCC1-C15F-405A-8522-47409B562C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302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39BC37F-67A3-4B26-B88F-A032582BF24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743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482600"/>
            <a:ext cx="2314575" cy="56435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482600"/>
            <a:ext cx="6791325" cy="56435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BEEC84C-9079-4692-8F12-ABE417A065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9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92583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3938588"/>
            <a:ext cx="92583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67D136DC-79FA-4659-A9A4-B5AA2034D5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4681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600"/>
            <a:ext cx="9258300" cy="7270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1FBFB484-B5AE-4E3E-8BDC-A177939680B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808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46A9CDD5-1B9F-45C8-9CC2-1F7DFA1C2C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42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D24038A6-A1FF-41BD-9CF9-51CE371602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186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7A8D2E12-6CF3-447C-996E-6720D19B73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500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9A36A139-C2D4-40F5-8AB4-7B6DEA77D66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1247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C1CB376D-DEF8-4EF8-AAA3-1615A3F5F6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973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2BD04D0E-6AF1-4E70-9DB9-01082A1E850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78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EE90552E-438A-463C-AD90-8CBAA3A5DF1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572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0D2316E9-222E-4960-920E-04D8F8C63E2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884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14350" y="482600"/>
            <a:ext cx="92583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fr-FR" altLang="fr-FR"/>
              <a:t>Alfort CEAV 2012-</a:t>
            </a:r>
            <a:fld id="{B693C8C6-D943-49F2-B39C-390DE5B7EE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oneTexte 2"/>
          <p:cNvSpPr txBox="1">
            <a:spLocks noChangeArrowheads="1"/>
          </p:cNvSpPr>
          <p:nvPr/>
        </p:nvSpPr>
        <p:spPr bwMode="auto">
          <a:xfrm>
            <a:off x="342900" y="1595438"/>
            <a:ext cx="95662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solidFill>
                  <a:srgbClr val="0000CC"/>
                </a:solidFill>
              </a:rPr>
              <a:t>CMI = concentration minimale inhibitrice </a:t>
            </a:r>
            <a:r>
              <a:rPr lang="fr-FR" altLang="fr-FR" sz="2400" b="0"/>
              <a:t>: plus petite concentration d’antibiotique qui inhibe toute croissance visible d’une souche bactérienne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b="0"/>
              <a:t>Cette valeur caractérise l’effet </a:t>
            </a:r>
            <a:r>
              <a:rPr lang="fr-FR" altLang="fr-FR" sz="2400">
                <a:solidFill>
                  <a:srgbClr val="0000CC"/>
                </a:solidFill>
              </a:rPr>
              <a:t>bactériostatique</a:t>
            </a:r>
            <a:r>
              <a:rPr lang="fr-FR" altLang="fr-FR" sz="2400"/>
              <a:t> </a:t>
            </a:r>
            <a:r>
              <a:rPr lang="fr-FR" altLang="fr-FR" sz="2400" b="0"/>
              <a:t>d’un antibiotique</a:t>
            </a:r>
          </a:p>
        </p:txBody>
      </p:sp>
      <p:sp>
        <p:nvSpPr>
          <p:cNvPr id="51203" name="ZoneTexte 3"/>
          <p:cNvSpPr txBox="1">
            <a:spLocks noChangeArrowheads="1"/>
          </p:cNvSpPr>
          <p:nvPr/>
        </p:nvSpPr>
        <p:spPr bwMode="auto">
          <a:xfrm>
            <a:off x="342900" y="4070350"/>
            <a:ext cx="9663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2400">
                <a:solidFill>
                  <a:srgbClr val="0000CC"/>
                </a:solidFill>
              </a:rPr>
              <a:t>CMB </a:t>
            </a:r>
            <a:r>
              <a:rPr lang="fr-FR" altLang="fr-FR" sz="2400" b="0">
                <a:solidFill>
                  <a:srgbClr val="0000CC"/>
                </a:solidFill>
              </a:rPr>
              <a:t>= </a:t>
            </a:r>
            <a:r>
              <a:rPr lang="fr-FR" altLang="fr-FR" sz="2400">
                <a:solidFill>
                  <a:srgbClr val="0000CC"/>
                </a:solidFill>
              </a:rPr>
              <a:t>plus petite concentration d’antibiotique ne laissant subsister que 0,01% ou moins de survivants </a:t>
            </a:r>
            <a:r>
              <a:rPr lang="fr-FR" altLang="fr-FR" sz="2400" b="0"/>
              <a:t>de l’inoculum initial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 b="0"/>
              <a:t>Cette valeur caractérise l’effet </a:t>
            </a:r>
            <a:r>
              <a:rPr lang="fr-FR" altLang="fr-FR" sz="2400">
                <a:solidFill>
                  <a:srgbClr val="0000CC"/>
                </a:solidFill>
              </a:rPr>
              <a:t>bactéricide</a:t>
            </a:r>
            <a:r>
              <a:rPr lang="fr-FR" altLang="fr-FR" sz="2400"/>
              <a:t> </a:t>
            </a:r>
            <a:r>
              <a:rPr lang="fr-FR" altLang="fr-FR" sz="2400" b="0"/>
              <a:t>d’un antibiotique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CMI et CMB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09563"/>
            <a:ext cx="71008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ZoneTexte 2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D’après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DIU Mal Inf</a:t>
            </a: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269875" y="5603875"/>
            <a:ext cx="7488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Inoculum de départ = 10</a:t>
            </a:r>
            <a:r>
              <a:rPr lang="fr-FR" altLang="fr-FR" sz="1800" b="0" baseline="30000"/>
              <a:t>6</a:t>
            </a:r>
            <a:r>
              <a:rPr lang="fr-FR" altLang="fr-FR" sz="1800" b="0"/>
              <a:t> Unité Formant Colonie par millilitre (UFC/mL)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23850"/>
            <a:ext cx="725805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ZoneTexte 4"/>
          <p:cNvSpPr txBox="1">
            <a:spLocks noChangeArrowheads="1"/>
          </p:cNvSpPr>
          <p:nvPr/>
        </p:nvSpPr>
        <p:spPr bwMode="auto">
          <a:xfrm>
            <a:off x="7075488" y="322263"/>
            <a:ext cx="131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D’après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Vincent Jarlier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400" b="0">
                <a:solidFill>
                  <a:schemeClr val="bg1"/>
                </a:solidFill>
              </a:rPr>
              <a:t>DIU Mal Inf</a:t>
            </a:r>
          </a:p>
        </p:txBody>
      </p:sp>
      <p:grpSp>
        <p:nvGrpSpPr>
          <p:cNvPr id="9" name="Groupe 8"/>
          <p:cNvGrpSpPr>
            <a:grpSpLocks/>
          </p:cNvGrpSpPr>
          <p:nvPr/>
        </p:nvGrpSpPr>
        <p:grpSpPr bwMode="auto">
          <a:xfrm>
            <a:off x="4694238" y="4041775"/>
            <a:ext cx="2476500" cy="581025"/>
            <a:chOff x="4694378" y="4042064"/>
            <a:chExt cx="2475810" cy="580705"/>
          </a:xfrm>
        </p:grpSpPr>
        <p:sp>
          <p:nvSpPr>
            <p:cNvPr id="3" name="ZoneTexte 2"/>
            <p:cNvSpPr txBox="1"/>
            <p:nvPr/>
          </p:nvSpPr>
          <p:spPr>
            <a:xfrm>
              <a:off x="5081620" y="4161061"/>
              <a:ext cx="2088568" cy="4617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Arial" charset="0"/>
                  <a:cs typeface="Arial" charset="0"/>
                </a:rPr>
                <a:t>CMI = 2 mg/L</a:t>
              </a:r>
            </a:p>
          </p:txBody>
        </p:sp>
        <p:sp>
          <p:nvSpPr>
            <p:cNvPr id="53271" name="Flèche vers le bas 3"/>
            <p:cNvSpPr>
              <a:spLocks noChangeArrowheads="1"/>
            </p:cNvSpPr>
            <p:nvPr/>
          </p:nvSpPr>
          <p:spPr bwMode="auto">
            <a:xfrm flipV="1">
              <a:off x="4694378" y="4042064"/>
              <a:ext cx="272477" cy="488372"/>
            </a:xfrm>
            <a:prstGeom prst="downArrow">
              <a:avLst>
                <a:gd name="adj1" fmla="val 50000"/>
                <a:gd name="adj2" fmla="val 5000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 b="0"/>
            </a:p>
          </p:txBody>
        </p:sp>
      </p:grp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69875" y="6149975"/>
            <a:ext cx="2224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Bactéries (UFC/mL)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944813" y="6149975"/>
            <a:ext cx="525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6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008313" y="560387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2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3636963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5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3702050" y="560387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4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4430713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4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4495800" y="5603875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8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189538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3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254625" y="5603875"/>
            <a:ext cx="43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16</a:t>
            </a: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6007100" y="6149975"/>
            <a:ext cx="525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2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6070600" y="5603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32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6927850" y="6149975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10</a:t>
            </a:r>
            <a:r>
              <a:rPr lang="fr-FR" altLang="fr-FR" sz="1800" b="0" baseline="30000"/>
              <a:t>1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6992938" y="5603875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64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269875" y="5603875"/>
            <a:ext cx="2011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0"/>
              <a:t>Conc. AB (µg/mL)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7893050" y="4986338"/>
            <a:ext cx="2398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C00000"/>
                </a:solidFill>
              </a:rPr>
              <a:t>CMB = 32 mg/L</a:t>
            </a:r>
          </a:p>
        </p:txBody>
      </p:sp>
      <p:sp>
        <p:nvSpPr>
          <p:cNvPr id="8" name="Virage 7"/>
          <p:cNvSpPr/>
          <p:nvPr/>
        </p:nvSpPr>
        <p:spPr bwMode="auto">
          <a:xfrm rot="16200000" flipH="1">
            <a:off x="6740525" y="4583113"/>
            <a:ext cx="441325" cy="1609725"/>
          </a:xfrm>
          <a:prstGeom prst="ben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fr-FR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oneTexte 2"/>
          <p:cNvSpPr txBox="1">
            <a:spLocks noChangeArrowheads="1"/>
          </p:cNvSpPr>
          <p:nvPr/>
        </p:nvSpPr>
        <p:spPr bwMode="auto">
          <a:xfrm>
            <a:off x="342900" y="1330325"/>
            <a:ext cx="911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/>
              <a:t>CMI = concentration minimale inhibitrice </a:t>
            </a:r>
            <a:r>
              <a:rPr lang="fr-FR" altLang="fr-FR" sz="1800" b="0"/>
              <a:t>: plus petite concentration d’antibiotique qui inhibe toute culture visible d’une souche bactérienne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 b="0"/>
              <a:t>Cette valeur caractérise l’effet </a:t>
            </a:r>
            <a:r>
              <a:rPr lang="fr-FR" altLang="fr-FR" sz="1800"/>
              <a:t>bactériostatique </a:t>
            </a:r>
            <a:r>
              <a:rPr lang="fr-FR" altLang="fr-FR" sz="1800" b="0"/>
              <a:t>d’un antibiotique</a:t>
            </a:r>
          </a:p>
        </p:txBody>
      </p:sp>
      <p:sp>
        <p:nvSpPr>
          <p:cNvPr id="54275" name="ZoneTexte 3"/>
          <p:cNvSpPr txBox="1">
            <a:spLocks noChangeArrowheads="1"/>
          </p:cNvSpPr>
          <p:nvPr/>
        </p:nvSpPr>
        <p:spPr bwMode="auto">
          <a:xfrm>
            <a:off x="342900" y="2836863"/>
            <a:ext cx="9663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/>
              <a:t>CMB </a:t>
            </a:r>
            <a:r>
              <a:rPr lang="fr-FR" altLang="fr-FR" sz="1800" b="0"/>
              <a:t>= </a:t>
            </a:r>
            <a:r>
              <a:rPr lang="fr-FR" altLang="fr-FR" sz="1800"/>
              <a:t>plus petite concentration d’antibiotique ne laissant subsister 0,01% ou moins de survivants </a:t>
            </a:r>
            <a:r>
              <a:rPr lang="fr-FR" altLang="fr-FR" sz="1800" b="0"/>
              <a:t>de l’inoculum initial après 18-24 heures de culture à 37°C.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1800" b="0"/>
              <a:t>Cette valeur caractérise l’effet </a:t>
            </a:r>
            <a:r>
              <a:rPr lang="fr-FR" altLang="fr-FR" sz="1800"/>
              <a:t>bactéricide </a:t>
            </a:r>
            <a:r>
              <a:rPr lang="fr-FR" altLang="fr-FR" sz="1800" b="0"/>
              <a:t>d’un antibiotique</a:t>
            </a: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CMI et CMB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1131888" y="4195763"/>
            <a:ext cx="7991475" cy="763587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AB bactéricide ou bactériostatique</a:t>
            </a:r>
          </a:p>
        </p:txBody>
      </p:sp>
      <p:sp>
        <p:nvSpPr>
          <p:cNvPr id="54278" name="ZoneTexte 2"/>
          <p:cNvSpPr txBox="1">
            <a:spLocks noChangeArrowheads="1"/>
          </p:cNvSpPr>
          <p:nvPr/>
        </p:nvSpPr>
        <p:spPr bwMode="auto">
          <a:xfrm>
            <a:off x="342900" y="5254625"/>
            <a:ext cx="91122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/>
              <a:t>AB bactériostatique:</a:t>
            </a:r>
            <a:r>
              <a:rPr lang="fr-FR" altLang="fr-FR" sz="2400" b="0"/>
              <a:t>	lorsque CMB &gt;&gt; CMI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400"/>
              <a:t>AB bactéricide:</a:t>
            </a:r>
            <a:r>
              <a:rPr lang="fr-FR" altLang="fr-FR" sz="2400" b="0"/>
              <a:t>		lorsque CMB ≥ CMI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30200" y="2105025"/>
            <a:ext cx="9682163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184150" indent="-18415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fi-FI" altLang="fr-FR" sz="3000"/>
              <a:t>• </a:t>
            </a:r>
            <a:r>
              <a:rPr lang="fi-FI" altLang="fr-FR" sz="2600" b="0"/>
              <a:t>Obtenue par le suivi au cours du temps de la taille d’une population bactérienne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fi-FI" altLang="fr-FR" sz="2600" b="0"/>
              <a:t>• </a:t>
            </a:r>
            <a:r>
              <a:rPr lang="fi-FI" altLang="fr-FR" sz="2600" b="0">
                <a:solidFill>
                  <a:schemeClr val="tx2"/>
                </a:solidFill>
              </a:rPr>
              <a:t>Phase précoce (6-8 h)</a:t>
            </a:r>
            <a:r>
              <a:rPr lang="fi-FI" altLang="fr-FR" sz="2600" b="0"/>
              <a:t> : permet d'observer l'influence du temps et de la concentration sur la taille de l’inoculum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La vitesse de bactéricidie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BC9B81-C354-450E-82C0-F4CD3518FF22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 smtClean="0"/>
          </a:p>
        </p:txBody>
      </p:sp>
      <p:sp>
        <p:nvSpPr>
          <p:cNvPr id="11267" name="Rectangle 28"/>
          <p:cNvSpPr>
            <a:spLocks noChangeArrowheads="1"/>
          </p:cNvSpPr>
          <p:nvPr/>
        </p:nvSpPr>
        <p:spPr bwMode="auto">
          <a:xfrm>
            <a:off x="360363" y="1350963"/>
            <a:ext cx="9791700" cy="52736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 rot="-5400000">
            <a:off x="-89694" y="4013994"/>
            <a:ext cx="2497138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r>
              <a:rPr lang="fi-FI" altLang="fr-FR" sz="1800">
                <a:solidFill>
                  <a:srgbClr val="FF0000"/>
                </a:solidFill>
              </a:rPr>
              <a:t>Bactéries survivantes</a:t>
            </a:r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1592263" y="1411288"/>
            <a:ext cx="40147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500">
                <a:solidFill>
                  <a:srgbClr val="0000CC"/>
                </a:solidFill>
              </a:rPr>
              <a:t>Concentration dépendant</a:t>
            </a:r>
          </a:p>
        </p:txBody>
      </p:sp>
      <p:sp>
        <p:nvSpPr>
          <p:cNvPr id="62470" name="Rectangle 4"/>
          <p:cNvSpPr>
            <a:spLocks noChangeArrowheads="1"/>
          </p:cNvSpPr>
          <p:nvPr/>
        </p:nvSpPr>
        <p:spPr bwMode="auto">
          <a:xfrm rot="-5400000">
            <a:off x="4203700" y="3906838"/>
            <a:ext cx="29876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7000"/>
              </a:lnSpc>
              <a:spcBef>
                <a:spcPct val="0"/>
              </a:spcBef>
              <a:buFontTx/>
              <a:buNone/>
            </a:pPr>
            <a:r>
              <a:rPr lang="fi-FI" altLang="fr-FR" sz="1800">
                <a:solidFill>
                  <a:srgbClr val="FF0000"/>
                </a:solidFill>
              </a:rPr>
              <a:t>Bactéries survivantes</a:t>
            </a: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6664325" y="1487488"/>
            <a:ext cx="2851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altLang="fr-FR" sz="2500">
                <a:solidFill>
                  <a:srgbClr val="0000CC"/>
                </a:solidFill>
              </a:rPr>
              <a:t>Temps dépendant</a:t>
            </a:r>
          </a:p>
        </p:txBody>
      </p:sp>
      <p:sp>
        <p:nvSpPr>
          <p:cNvPr id="62472" name="Line 6"/>
          <p:cNvSpPr>
            <a:spLocks noChangeShapeType="1"/>
          </p:cNvSpPr>
          <p:nvPr/>
        </p:nvSpPr>
        <p:spPr bwMode="auto">
          <a:xfrm>
            <a:off x="6426200" y="3214688"/>
            <a:ext cx="2403475" cy="2720975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3" name="Line 7"/>
          <p:cNvSpPr>
            <a:spLocks noChangeShapeType="1"/>
          </p:cNvSpPr>
          <p:nvPr/>
        </p:nvSpPr>
        <p:spPr bwMode="auto">
          <a:xfrm>
            <a:off x="6413500" y="5997575"/>
            <a:ext cx="3201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4" name="Line 8"/>
          <p:cNvSpPr>
            <a:spLocks noChangeShapeType="1"/>
          </p:cNvSpPr>
          <p:nvPr/>
        </p:nvSpPr>
        <p:spPr bwMode="auto">
          <a:xfrm flipV="1">
            <a:off x="6388100" y="2020888"/>
            <a:ext cx="0" cy="3989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8899525" y="5575300"/>
            <a:ext cx="912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1900">
                <a:solidFill>
                  <a:srgbClr val="FF0000"/>
                </a:solidFill>
              </a:rPr>
              <a:t>Temps</a:t>
            </a:r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7726363" y="5541963"/>
            <a:ext cx="592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2000"/>
              </a:lnSpc>
              <a:spcBef>
                <a:spcPct val="0"/>
              </a:spcBef>
              <a:buFontTx/>
              <a:buNone/>
            </a:pPr>
            <a:r>
              <a:rPr lang="fi-FI" altLang="fr-FR" sz="2500">
                <a:solidFill>
                  <a:srgbClr val="FF0000"/>
                </a:solidFill>
              </a:rPr>
              <a:t>6 h</a:t>
            </a:r>
          </a:p>
        </p:txBody>
      </p:sp>
      <p:sp>
        <p:nvSpPr>
          <p:cNvPr id="62477" name="Line 11"/>
          <p:cNvSpPr>
            <a:spLocks noChangeShapeType="1"/>
          </p:cNvSpPr>
          <p:nvPr/>
        </p:nvSpPr>
        <p:spPr bwMode="auto">
          <a:xfrm>
            <a:off x="1789113" y="3328988"/>
            <a:ext cx="1011237" cy="2627312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78" name="Oval 12"/>
          <p:cNvSpPr>
            <a:spLocks noChangeArrowheads="1"/>
          </p:cNvSpPr>
          <p:nvPr/>
        </p:nvSpPr>
        <p:spPr bwMode="auto">
          <a:xfrm>
            <a:off x="1730375" y="3286125"/>
            <a:ext cx="77788" cy="55563"/>
          </a:xfrm>
          <a:prstGeom prst="ellipse">
            <a:avLst/>
          </a:prstGeom>
          <a:solidFill>
            <a:srgbClr val="FAFD00"/>
          </a:solidFill>
          <a:ln w="508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sp>
        <p:nvSpPr>
          <p:cNvPr id="62479" name="Rectangle 13"/>
          <p:cNvSpPr>
            <a:spLocks noChangeArrowheads="1"/>
          </p:cNvSpPr>
          <p:nvPr/>
        </p:nvSpPr>
        <p:spPr bwMode="auto">
          <a:xfrm>
            <a:off x="4343400" y="5599113"/>
            <a:ext cx="9128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fi-FI" altLang="fr-FR" sz="1900">
                <a:solidFill>
                  <a:srgbClr val="FF0000"/>
                </a:solidFill>
              </a:rPr>
              <a:t>Temps</a:t>
            </a:r>
          </a:p>
        </p:txBody>
      </p:sp>
      <p:sp>
        <p:nvSpPr>
          <p:cNvPr id="62480" name="Rectangle 14"/>
          <p:cNvSpPr>
            <a:spLocks noChangeArrowheads="1"/>
          </p:cNvSpPr>
          <p:nvPr/>
        </p:nvSpPr>
        <p:spPr bwMode="auto">
          <a:xfrm>
            <a:off x="2998788" y="5551488"/>
            <a:ext cx="5921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75" tIns="26988" rIns="66675" bIns="26988">
            <a:spAutoFit/>
          </a:bodyPr>
          <a:lstStyle>
            <a:lvl1pPr defTabSz="79216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2163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2163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2163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2163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2000"/>
              </a:lnSpc>
              <a:spcBef>
                <a:spcPct val="0"/>
              </a:spcBef>
              <a:buFontTx/>
              <a:buNone/>
            </a:pPr>
            <a:r>
              <a:rPr lang="fi-FI" altLang="fr-FR" sz="2500">
                <a:solidFill>
                  <a:srgbClr val="FF0000"/>
                </a:solidFill>
              </a:rPr>
              <a:t>6 h</a:t>
            </a:r>
          </a:p>
        </p:txBody>
      </p:sp>
      <p:sp>
        <p:nvSpPr>
          <p:cNvPr id="62481" name="Line 15"/>
          <p:cNvSpPr>
            <a:spLocks noChangeShapeType="1"/>
          </p:cNvSpPr>
          <p:nvPr/>
        </p:nvSpPr>
        <p:spPr bwMode="auto">
          <a:xfrm flipV="1">
            <a:off x="1763713" y="2236788"/>
            <a:ext cx="0" cy="37576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2" name="Line 16"/>
          <p:cNvSpPr>
            <a:spLocks noChangeShapeType="1"/>
          </p:cNvSpPr>
          <p:nvPr/>
        </p:nvSpPr>
        <p:spPr bwMode="auto">
          <a:xfrm>
            <a:off x="1754188" y="5997575"/>
            <a:ext cx="3449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3" name="Freeform 20"/>
          <p:cNvSpPr>
            <a:spLocks/>
          </p:cNvSpPr>
          <p:nvPr/>
        </p:nvSpPr>
        <p:spPr bwMode="auto">
          <a:xfrm>
            <a:off x="1754188" y="2209800"/>
            <a:ext cx="2479675" cy="1111250"/>
          </a:xfrm>
          <a:custGeom>
            <a:avLst/>
            <a:gdLst>
              <a:gd name="T0" fmla="*/ 0 w 1562"/>
              <a:gd name="T1" fmla="*/ 2147483646 h 700"/>
              <a:gd name="T2" fmla="*/ 2147483646 w 1562"/>
              <a:gd name="T3" fmla="*/ 2147483646 h 700"/>
              <a:gd name="T4" fmla="*/ 2147483646 w 1562"/>
              <a:gd name="T5" fmla="*/ 0 h 7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62" h="700">
                <a:moveTo>
                  <a:pt x="0" y="700"/>
                </a:moveTo>
                <a:lnTo>
                  <a:pt x="400" y="175"/>
                </a:lnTo>
                <a:lnTo>
                  <a:pt x="1562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4" name="Freeform 21"/>
          <p:cNvSpPr>
            <a:spLocks/>
          </p:cNvSpPr>
          <p:nvPr/>
        </p:nvSpPr>
        <p:spPr bwMode="auto">
          <a:xfrm>
            <a:off x="1785938" y="2281238"/>
            <a:ext cx="2460625" cy="1052512"/>
          </a:xfrm>
          <a:custGeom>
            <a:avLst/>
            <a:gdLst>
              <a:gd name="T0" fmla="*/ 0 w 1550"/>
              <a:gd name="T1" fmla="*/ 2147483646 h 663"/>
              <a:gd name="T2" fmla="*/ 2147483646 w 1550"/>
              <a:gd name="T3" fmla="*/ 2147483646 h 663"/>
              <a:gd name="T4" fmla="*/ 2147483646 w 1550"/>
              <a:gd name="T5" fmla="*/ 0 h 6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50" h="663">
                <a:moveTo>
                  <a:pt x="0" y="663"/>
                </a:moveTo>
                <a:lnTo>
                  <a:pt x="575" y="625"/>
                </a:lnTo>
                <a:lnTo>
                  <a:pt x="155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Freeform 22"/>
          <p:cNvSpPr>
            <a:spLocks/>
          </p:cNvSpPr>
          <p:nvPr/>
        </p:nvSpPr>
        <p:spPr bwMode="auto">
          <a:xfrm>
            <a:off x="1785938" y="2262188"/>
            <a:ext cx="2579687" cy="1566862"/>
          </a:xfrm>
          <a:custGeom>
            <a:avLst/>
            <a:gdLst>
              <a:gd name="T0" fmla="*/ 0 w 1625"/>
              <a:gd name="T1" fmla="*/ 2147483646 h 987"/>
              <a:gd name="T2" fmla="*/ 2147483646 w 1625"/>
              <a:gd name="T3" fmla="*/ 2147483646 h 987"/>
              <a:gd name="T4" fmla="*/ 2147483646 w 1625"/>
              <a:gd name="T5" fmla="*/ 0 h 9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5" h="987">
                <a:moveTo>
                  <a:pt x="0" y="675"/>
                </a:moveTo>
                <a:lnTo>
                  <a:pt x="675" y="987"/>
                </a:lnTo>
                <a:lnTo>
                  <a:pt x="1625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6" name="Freeform 23"/>
          <p:cNvSpPr>
            <a:spLocks/>
          </p:cNvSpPr>
          <p:nvPr/>
        </p:nvSpPr>
        <p:spPr bwMode="auto">
          <a:xfrm>
            <a:off x="1766888" y="2976563"/>
            <a:ext cx="2698750" cy="1646237"/>
          </a:xfrm>
          <a:custGeom>
            <a:avLst/>
            <a:gdLst>
              <a:gd name="T0" fmla="*/ 0 w 1700"/>
              <a:gd name="T1" fmla="*/ 2147483646 h 1037"/>
              <a:gd name="T2" fmla="*/ 2147483646 w 1700"/>
              <a:gd name="T3" fmla="*/ 2147483646 h 1037"/>
              <a:gd name="T4" fmla="*/ 2147483646 w 1700"/>
              <a:gd name="T5" fmla="*/ 0 h 103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00" h="1037">
                <a:moveTo>
                  <a:pt x="0" y="212"/>
                </a:moveTo>
                <a:lnTo>
                  <a:pt x="875" y="1037"/>
                </a:lnTo>
                <a:lnTo>
                  <a:pt x="1700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7" name="Freeform 24"/>
          <p:cNvSpPr>
            <a:spLocks/>
          </p:cNvSpPr>
          <p:nvPr/>
        </p:nvSpPr>
        <p:spPr bwMode="auto">
          <a:xfrm>
            <a:off x="1766888" y="3313113"/>
            <a:ext cx="2916237" cy="2301875"/>
          </a:xfrm>
          <a:custGeom>
            <a:avLst/>
            <a:gdLst>
              <a:gd name="T0" fmla="*/ 0 w 1837"/>
              <a:gd name="T1" fmla="*/ 0 h 1450"/>
              <a:gd name="T2" fmla="*/ 2147483646 w 1837"/>
              <a:gd name="T3" fmla="*/ 2147483646 h 1450"/>
              <a:gd name="T4" fmla="*/ 2147483646 w 1837"/>
              <a:gd name="T5" fmla="*/ 2147483646 h 145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37" h="1450">
                <a:moveTo>
                  <a:pt x="0" y="0"/>
                </a:moveTo>
                <a:lnTo>
                  <a:pt x="962" y="1450"/>
                </a:lnTo>
                <a:lnTo>
                  <a:pt x="1837" y="712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8" name="Freeform 25"/>
          <p:cNvSpPr>
            <a:spLocks/>
          </p:cNvSpPr>
          <p:nvPr/>
        </p:nvSpPr>
        <p:spPr bwMode="auto">
          <a:xfrm>
            <a:off x="6413500" y="2273300"/>
            <a:ext cx="2679700" cy="965200"/>
          </a:xfrm>
          <a:custGeom>
            <a:avLst/>
            <a:gdLst>
              <a:gd name="T0" fmla="*/ 0 w 1688"/>
              <a:gd name="T1" fmla="*/ 2147483646 h 608"/>
              <a:gd name="T2" fmla="*/ 2147483646 w 1688"/>
              <a:gd name="T3" fmla="*/ 2147483646 h 608"/>
              <a:gd name="T4" fmla="*/ 2147483646 w 1688"/>
              <a:gd name="T5" fmla="*/ 0 h 6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8" h="608">
                <a:moveTo>
                  <a:pt x="0" y="608"/>
                </a:moveTo>
                <a:lnTo>
                  <a:pt x="616" y="128"/>
                </a:lnTo>
                <a:lnTo>
                  <a:pt x="1688" y="0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89" name="Freeform 26"/>
          <p:cNvSpPr>
            <a:spLocks/>
          </p:cNvSpPr>
          <p:nvPr/>
        </p:nvSpPr>
        <p:spPr bwMode="auto">
          <a:xfrm>
            <a:off x="6400800" y="3238500"/>
            <a:ext cx="2870200" cy="1282700"/>
          </a:xfrm>
          <a:custGeom>
            <a:avLst/>
            <a:gdLst>
              <a:gd name="T0" fmla="*/ 0 w 1808"/>
              <a:gd name="T1" fmla="*/ 0 h 808"/>
              <a:gd name="T2" fmla="*/ 2147483646 w 1808"/>
              <a:gd name="T3" fmla="*/ 2147483646 h 808"/>
              <a:gd name="T4" fmla="*/ 2147483646 w 1808"/>
              <a:gd name="T5" fmla="*/ 2147483646 h 8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08" h="808">
                <a:moveTo>
                  <a:pt x="0" y="0"/>
                </a:moveTo>
                <a:lnTo>
                  <a:pt x="1096" y="808"/>
                </a:lnTo>
                <a:lnTo>
                  <a:pt x="1808" y="112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90" name="Freeform 27"/>
          <p:cNvSpPr>
            <a:spLocks/>
          </p:cNvSpPr>
          <p:nvPr/>
        </p:nvSpPr>
        <p:spPr bwMode="auto">
          <a:xfrm>
            <a:off x="6388100" y="3225800"/>
            <a:ext cx="2717800" cy="1524000"/>
          </a:xfrm>
          <a:custGeom>
            <a:avLst/>
            <a:gdLst>
              <a:gd name="T0" fmla="*/ 0 w 1712"/>
              <a:gd name="T1" fmla="*/ 0 h 960"/>
              <a:gd name="T2" fmla="*/ 2147483646 w 1712"/>
              <a:gd name="T3" fmla="*/ 2147483646 h 960"/>
              <a:gd name="T4" fmla="*/ 2147483646 w 1712"/>
              <a:gd name="T5" fmla="*/ 2147483646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12" h="960">
                <a:moveTo>
                  <a:pt x="0" y="0"/>
                </a:moveTo>
                <a:lnTo>
                  <a:pt x="1056" y="960"/>
                </a:lnTo>
                <a:lnTo>
                  <a:pt x="1712" y="656"/>
                </a:ln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491" name="Rectangle 3"/>
          <p:cNvSpPr>
            <a:spLocks noChangeArrowheads="1"/>
          </p:cNvSpPr>
          <p:nvPr/>
        </p:nvSpPr>
        <p:spPr bwMode="auto">
          <a:xfrm>
            <a:off x="1408113" y="222250"/>
            <a:ext cx="7142162" cy="715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4300" tIns="76200" rIns="114300" bIns="76200" anchor="ctr" anchorCtr="1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La vitesse de bactéricidie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66913"/>
            <a:ext cx="10193338" cy="439578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Antibiotiques concentration-dépendants</a:t>
            </a:r>
          </a:p>
          <a:p>
            <a:pPr lvl="1" eaLnBrk="1" hangingPunct="1"/>
            <a:r>
              <a:rPr lang="fi-FI" altLang="fr-FR" b="0" dirty="0" smtClean="0"/>
              <a:t>leur vitesse de bactéricidie augmente avec la concentration de l'antibiotique</a:t>
            </a:r>
          </a:p>
          <a:p>
            <a:pPr lvl="4" eaLnBrk="1" hangingPunct="1"/>
            <a:endParaRPr lang="fi-FI" altLang="fr-FR" dirty="0" smtClean="0"/>
          </a:p>
          <a:p>
            <a:pPr eaLnBrk="1" hangingPunct="1"/>
            <a:r>
              <a:rPr lang="fi-FI" altLang="fr-FR" dirty="0" smtClean="0">
                <a:solidFill>
                  <a:srgbClr val="C00000"/>
                </a:solidFill>
              </a:rPr>
              <a:t>Antibiotiques temps-dépendants (encore dits non concentration-indépendants)</a:t>
            </a:r>
          </a:p>
          <a:p>
            <a:pPr lvl="1" eaLnBrk="1" hangingPunct="1"/>
            <a:r>
              <a:rPr lang="fi-FI" altLang="fr-FR" b="0" dirty="0" smtClean="0"/>
              <a:t>dès qu'ils sont bactéricides, les temps-dépendants agissent à leur vitesse maximale (qui est lente)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436563" y="220663"/>
            <a:ext cx="8953500" cy="1312862"/>
          </a:xfrm>
          <a:noFill/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76200" tIns="46038" rIns="76200" bIns="46038"/>
          <a:lstStyle/>
          <a:p>
            <a:pPr eaLnBrk="1" hangingPunct="1">
              <a:lnSpc>
                <a:spcPct val="110000"/>
              </a:lnSpc>
            </a:pPr>
            <a:r>
              <a:rPr lang="fi-FI" altLang="fr-FR" sz="3600" smtClean="0">
                <a:solidFill>
                  <a:srgbClr val="C00000"/>
                </a:solidFill>
              </a:rPr>
              <a:t>Classification des antibiotiques selon leur vitesse de bactéricidie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88925" y="382588"/>
            <a:ext cx="96440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Antibiotiques  "concentration-dépendants"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33413" y="1344613"/>
            <a:ext cx="86248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r-FR" sz="2800" b="0"/>
              <a:t> Aminosides</a:t>
            </a:r>
          </a:p>
          <a:p>
            <a:pPr eaLnBrk="1" hangingPunct="1">
              <a:spcBef>
                <a:spcPct val="0"/>
              </a:spcBef>
            </a:pPr>
            <a:r>
              <a:rPr lang="fi-FI" altLang="fr-FR" sz="2800" b="0"/>
              <a:t> Quinolones (sauf sur certains gram-positif)</a:t>
            </a: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288925" y="3543300"/>
            <a:ext cx="93122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57400" indent="-4572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r-FR" sz="2800" b="0"/>
              <a:t>Beta-lactamines (sauf sur certains gram-négatif)</a:t>
            </a:r>
          </a:p>
          <a:p>
            <a:pPr eaLnBrk="1" hangingPunct="1"/>
            <a:r>
              <a:rPr lang="fi-FI" altLang="fr-FR" sz="2800" b="0"/>
              <a:t>Céphalosporines</a:t>
            </a:r>
          </a:p>
          <a:p>
            <a:pPr eaLnBrk="1" hangingPunct="1"/>
            <a:r>
              <a:rPr lang="fi-FI" altLang="fr-FR" sz="2800" b="0"/>
              <a:t>Macrolides</a:t>
            </a:r>
          </a:p>
          <a:p>
            <a:pPr eaLnBrk="1" hangingPunct="1"/>
            <a:r>
              <a:rPr lang="fi-FI" altLang="fr-FR" sz="2800" b="0"/>
              <a:t>Tétracyclines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endParaRPr lang="fi-FI" altLang="fr-FR" sz="2800" b="0"/>
          </a:p>
          <a:p>
            <a:pPr eaLnBrk="1" hangingPunct="1"/>
            <a:r>
              <a:rPr lang="fi-FI" altLang="fr-FR" sz="2800" b="0"/>
              <a:t>Tous les antibiotiques sur </a:t>
            </a:r>
            <a:r>
              <a:rPr lang="fi-FI" altLang="fr-FR" sz="2800" b="0" i="1"/>
              <a:t>Pseudomonas</a:t>
            </a:r>
            <a:endParaRPr lang="fi-FI" altLang="fr-FR" sz="2800" b="0"/>
          </a:p>
        </p:txBody>
      </p:sp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288925" y="2716213"/>
            <a:ext cx="964406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r-FR" sz="3600">
                <a:solidFill>
                  <a:srgbClr val="C00000"/>
                </a:solidFill>
              </a:rPr>
              <a:t>Antibiotiques  ”temps-dépendants"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13439</TotalTime>
  <Words>339</Words>
  <Application>Microsoft Office PowerPoint</Application>
  <PresentationFormat>Diapositives 35 mm</PresentationFormat>
  <Paragraphs>65</Paragraphs>
  <Slides>8</Slides>
  <Notes>4</Notes>
  <HiddenSlides>1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Arial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Classification des antibiotiques selon leur vitesse de bactéricidie </vt:lpstr>
      <vt:lpstr>Présentation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Louis TOUTAIN</dc:creator>
  <cp:lastModifiedBy>ABM</cp:lastModifiedBy>
  <cp:revision>607</cp:revision>
  <cp:lastPrinted>2014-02-11T12:46:01Z</cp:lastPrinted>
  <dcterms:created xsi:type="dcterms:W3CDTF">2006-04-18T14:56:37Z</dcterms:created>
  <dcterms:modified xsi:type="dcterms:W3CDTF">2019-10-29T15:27:36Z</dcterms:modified>
</cp:coreProperties>
</file>